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1" r:id="rId3"/>
    <p:sldId id="287" r:id="rId4"/>
    <p:sldId id="318" r:id="rId5"/>
    <p:sldId id="289" r:id="rId6"/>
    <p:sldId id="331" r:id="rId7"/>
    <p:sldId id="336" r:id="rId8"/>
    <p:sldId id="335" r:id="rId9"/>
    <p:sldId id="340" r:id="rId10"/>
    <p:sldId id="341" r:id="rId11"/>
    <p:sldId id="342" r:id="rId12"/>
    <p:sldId id="343" r:id="rId13"/>
    <p:sldId id="302" r:id="rId14"/>
    <p:sldId id="330" r:id="rId15"/>
    <p:sldId id="292" r:id="rId16"/>
    <p:sldId id="323" r:id="rId17"/>
    <p:sldId id="313" r:id="rId18"/>
    <p:sldId id="324" r:id="rId19"/>
    <p:sldId id="326" r:id="rId20"/>
    <p:sldId id="338" r:id="rId21"/>
    <p:sldId id="339" r:id="rId22"/>
    <p:sldId id="305" r:id="rId23"/>
    <p:sldId id="311" r:id="rId24"/>
    <p:sldId id="316"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79751" autoAdjust="0"/>
  </p:normalViewPr>
  <p:slideViewPr>
    <p:cSldViewPr snapToGrid="0" snapToObjects="1">
      <p:cViewPr varScale="1">
        <p:scale>
          <a:sx n="43" d="100"/>
          <a:sy n="43" d="100"/>
        </p:scale>
        <p:origin x="562" y="115"/>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09-09-2021</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b="0" i="0" dirty="0">
                <a:solidFill>
                  <a:srgbClr val="4E5E6A"/>
                </a:solidFill>
                <a:effectLst/>
                <a:latin typeface="Open Sans" panose="020B0604020202020204" pitchFamily="34" charset="0"/>
              </a:rPr>
              <a:t>Malignant Comments Classifier</a:t>
            </a:r>
            <a:endParaRPr lang="en-US" dirty="0">
              <a:latin typeface="Times New Roman" pitchFamily="18" charset="0"/>
              <a:cs typeface="Times New Roman" pitchFamily="18" charset="0"/>
            </a:endParaRP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a:t>Ashish Modi</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9979012" y="10594034"/>
            <a:ext cx="48260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a:t>Shubham Yadav</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7065" y="1"/>
            <a:ext cx="5952592" cy="50919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Label Distribution over Comments</a:t>
            </a:r>
          </a:p>
        </p:txBody>
      </p:sp>
      <p:pic>
        <p:nvPicPr>
          <p:cNvPr id="6" name="Picture 5">
            <a:extLst>
              <a:ext uri="{FF2B5EF4-FFF2-40B4-BE49-F238E27FC236}">
                <a16:creationId xmlns:a16="http://schemas.microsoft.com/office/drawing/2014/main" id="{A0D131B4-8DD8-4C13-B917-A983224F22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65386" y="3796104"/>
            <a:ext cx="13494331" cy="7929732"/>
          </a:xfrm>
          <a:prstGeom prst="rect">
            <a:avLst/>
          </a:prstGeom>
          <a:noFill/>
          <a:ln>
            <a:noFill/>
          </a:ln>
        </p:spPr>
      </p:pic>
    </p:spTree>
    <p:extLst>
      <p:ext uri="{BB962C8B-B14F-4D97-AF65-F5344CB8AC3E}">
        <p14:creationId xmlns:p14="http://schemas.microsoft.com/office/powerpoint/2010/main" val="15114998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Not Malignant and Malignant comments with original comments</a:t>
            </a:r>
          </a:p>
        </p:txBody>
      </p:sp>
      <p:pic>
        <p:nvPicPr>
          <p:cNvPr id="7" name="Picture 6">
            <a:extLst>
              <a:ext uri="{FF2B5EF4-FFF2-40B4-BE49-F238E27FC236}">
                <a16:creationId xmlns:a16="http://schemas.microsoft.com/office/drawing/2014/main" id="{8F15D7A2-953F-4EA8-819F-96767E11E8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351454"/>
            <a:ext cx="17313295" cy="8912263"/>
          </a:xfrm>
          <a:prstGeom prst="rect">
            <a:avLst/>
          </a:prstGeom>
          <a:noFill/>
          <a:ln>
            <a:noFill/>
          </a:ln>
        </p:spPr>
      </p:pic>
    </p:spTree>
    <p:extLst>
      <p:ext uri="{BB962C8B-B14F-4D97-AF65-F5344CB8AC3E}">
        <p14:creationId xmlns:p14="http://schemas.microsoft.com/office/powerpoint/2010/main" val="37437609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12</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Not Malignant and Malignant comments with filtered comments</a:t>
            </a:r>
          </a:p>
        </p:txBody>
      </p:sp>
      <p:pic>
        <p:nvPicPr>
          <p:cNvPr id="7" name="Picture 6">
            <a:extLst>
              <a:ext uri="{FF2B5EF4-FFF2-40B4-BE49-F238E27FC236}">
                <a16:creationId xmlns:a16="http://schemas.microsoft.com/office/drawing/2014/main" id="{9D87459D-1D44-4D70-8480-3E5E8F5134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190090"/>
            <a:ext cx="17725671" cy="8876696"/>
          </a:xfrm>
          <a:prstGeom prst="rect">
            <a:avLst/>
          </a:prstGeom>
          <a:noFill/>
          <a:ln>
            <a:noFill/>
          </a:ln>
        </p:spPr>
      </p:pic>
    </p:spTree>
    <p:extLst>
      <p:ext uri="{BB962C8B-B14F-4D97-AF65-F5344CB8AC3E}">
        <p14:creationId xmlns:p14="http://schemas.microsoft.com/office/powerpoint/2010/main" val="786232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50885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There is no null value present in the dataset and almost all the columns type is objective so we don’t need to check for outliers.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we’ll do further processing.</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I have dropped only one column i.e. ID because it’s not useful for prediction.</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56425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5" name="Picture 4">
            <a:extLst>
              <a:ext uri="{FF2B5EF4-FFF2-40B4-BE49-F238E27FC236}">
                <a16:creationId xmlns:a16="http://schemas.microsoft.com/office/drawing/2014/main" id="{A7288044-84AC-449F-9914-316A4C9BD8FC}"/>
              </a:ext>
            </a:extLst>
          </p:cNvPr>
          <p:cNvPicPr>
            <a:picLocks noChangeAspect="1"/>
          </p:cNvPicPr>
          <p:nvPr/>
        </p:nvPicPr>
        <p:blipFill>
          <a:blip r:embed="rId2"/>
          <a:stretch>
            <a:fillRect/>
          </a:stretch>
        </p:blipFill>
        <p:spPr>
          <a:xfrm>
            <a:off x="4043922" y="4165226"/>
            <a:ext cx="13419325" cy="6850246"/>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K-neighbors Classifier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 name="Picture 4">
            <a:extLst>
              <a:ext uri="{FF2B5EF4-FFF2-40B4-BE49-F238E27FC236}">
                <a16:creationId xmlns:a16="http://schemas.microsoft.com/office/drawing/2014/main" id="{29E1C658-C429-49CE-89A1-3D811DA24C0C}"/>
              </a:ext>
            </a:extLst>
          </p:cNvPr>
          <p:cNvPicPr>
            <a:picLocks noChangeAspect="1"/>
          </p:cNvPicPr>
          <p:nvPr/>
        </p:nvPicPr>
        <p:blipFill>
          <a:blip r:embed="rId2"/>
          <a:stretch>
            <a:fillRect/>
          </a:stretch>
        </p:blipFill>
        <p:spPr>
          <a:xfrm>
            <a:off x="3492872" y="4074178"/>
            <a:ext cx="14490327" cy="6333357"/>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4" name="Picture 3">
            <a:extLst>
              <a:ext uri="{FF2B5EF4-FFF2-40B4-BE49-F238E27FC236}">
                <a16:creationId xmlns:a16="http://schemas.microsoft.com/office/drawing/2014/main" id="{B30977DB-CD4F-4BF7-9983-C14A09E6D906}"/>
              </a:ext>
            </a:extLst>
          </p:cNvPr>
          <p:cNvPicPr>
            <a:picLocks noChangeAspect="1"/>
          </p:cNvPicPr>
          <p:nvPr/>
        </p:nvPicPr>
        <p:blipFill>
          <a:blip r:embed="rId2"/>
          <a:stretch>
            <a:fillRect/>
          </a:stretch>
        </p:blipFill>
        <p:spPr>
          <a:xfrm>
            <a:off x="3495955" y="3637990"/>
            <a:ext cx="14759847" cy="6187328"/>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4" name="Picture 3">
            <a:extLst>
              <a:ext uri="{FF2B5EF4-FFF2-40B4-BE49-F238E27FC236}">
                <a16:creationId xmlns:a16="http://schemas.microsoft.com/office/drawing/2014/main" id="{14BE7F4E-DCDF-4A6F-99FA-635F4171BAB0}"/>
              </a:ext>
            </a:extLst>
          </p:cNvPr>
          <p:cNvPicPr>
            <a:picLocks noChangeAspect="1"/>
          </p:cNvPicPr>
          <p:nvPr/>
        </p:nvPicPr>
        <p:blipFill>
          <a:blip r:embed="rId2"/>
          <a:stretch>
            <a:fillRect/>
          </a:stretch>
        </p:blipFill>
        <p:spPr>
          <a:xfrm>
            <a:off x="3680852" y="3646393"/>
            <a:ext cx="13226583" cy="6454377"/>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675056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Online hate, described as abusive language, aggression, cyberbullying, hatefulness and many others has been identified as a major threat on online social media platforms. Social media platforms are the most prominent grounds for such toxic behavior. </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Our goal is to build a prototype of online hate and abuse comment classifier which can used to classify hate and offensive comments so that it can be controlled and restricted from spreading hatred and cyberbullying.</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2</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90C01-4485-4872-B542-AD06983C2658}"/>
              </a:ext>
            </a:extLst>
          </p:cNvPr>
          <p:cNvSpPr>
            <a:spLocks noGrp="1"/>
          </p:cNvSpPr>
          <p:nvPr>
            <p:ph type="sldNum" sz="quarter" idx="2"/>
          </p:nvPr>
        </p:nvSpPr>
        <p:spPr/>
        <p:txBody>
          <a:bodyPr/>
          <a:lstStyle/>
          <a:p>
            <a:fld id="{86CB4B4D-7CA3-9044-876B-883B54F8677D}" type="slidenum">
              <a:rPr lang="en-IN" smtClean="0"/>
              <a:t>20</a:t>
            </a:fld>
            <a:endParaRPr lang="en-IN"/>
          </a:p>
        </p:txBody>
      </p:sp>
      <p:sp>
        <p:nvSpPr>
          <p:cNvPr id="5" name="Text information page">
            <a:extLst>
              <a:ext uri="{FF2B5EF4-FFF2-40B4-BE49-F238E27FC236}">
                <a16:creationId xmlns:a16="http://schemas.microsoft.com/office/drawing/2014/main" id="{8A7A514E-C1ED-48C5-952A-DC1AE2ACDEBE}"/>
              </a:ext>
            </a:extLst>
          </p:cNvPr>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Random Forest Classifier</a:t>
            </a:r>
          </a:p>
        </p:txBody>
      </p:sp>
      <p:pic>
        <p:nvPicPr>
          <p:cNvPr id="4" name="Picture 3">
            <a:extLst>
              <a:ext uri="{FF2B5EF4-FFF2-40B4-BE49-F238E27FC236}">
                <a16:creationId xmlns:a16="http://schemas.microsoft.com/office/drawing/2014/main" id="{321C9506-D3E8-4647-8764-DD1B3D4CA259}"/>
              </a:ext>
            </a:extLst>
          </p:cNvPr>
          <p:cNvPicPr>
            <a:picLocks noChangeAspect="1"/>
          </p:cNvPicPr>
          <p:nvPr/>
        </p:nvPicPr>
        <p:blipFill>
          <a:blip r:embed="rId2"/>
          <a:stretch>
            <a:fillRect/>
          </a:stretch>
        </p:blipFill>
        <p:spPr>
          <a:xfrm>
            <a:off x="3393140" y="3716991"/>
            <a:ext cx="13063383" cy="6251762"/>
          </a:xfrm>
          <a:prstGeom prst="rect">
            <a:avLst/>
          </a:prstGeom>
        </p:spPr>
      </p:pic>
    </p:spTree>
    <p:extLst>
      <p:ext uri="{BB962C8B-B14F-4D97-AF65-F5344CB8AC3E}">
        <p14:creationId xmlns:p14="http://schemas.microsoft.com/office/powerpoint/2010/main" val="9830291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DAE3E-2C4D-47B0-B3A8-E6444E6FE38B}"/>
              </a:ext>
            </a:extLst>
          </p:cNvPr>
          <p:cNvSpPr>
            <a:spLocks noGrp="1"/>
          </p:cNvSpPr>
          <p:nvPr>
            <p:ph type="sldNum" sz="quarter" idx="2"/>
          </p:nvPr>
        </p:nvSpPr>
        <p:spPr/>
        <p:txBody>
          <a:bodyPr/>
          <a:lstStyle/>
          <a:p>
            <a:fld id="{86CB4B4D-7CA3-9044-876B-883B54F8677D}" type="slidenum">
              <a:rPr lang="en-IN" smtClean="0"/>
              <a:t>21</a:t>
            </a:fld>
            <a:endParaRPr lang="en-IN"/>
          </a:p>
        </p:txBody>
      </p:sp>
      <p:sp>
        <p:nvSpPr>
          <p:cNvPr id="5" name="Text information page">
            <a:extLst>
              <a:ext uri="{FF2B5EF4-FFF2-40B4-BE49-F238E27FC236}">
                <a16:creationId xmlns:a16="http://schemas.microsoft.com/office/drawing/2014/main" id="{CF423B1B-D326-4A49-9354-E86B93EA76C6}"/>
              </a:ext>
            </a:extLst>
          </p:cNvPr>
          <p:cNvSpPr txBox="1">
            <a:spLocks/>
          </p:cNvSpPr>
          <p:nvPr/>
        </p:nvSpPr>
        <p:spPr>
          <a:xfrm>
            <a:off x="1936377" y="471981"/>
            <a:ext cx="19094824"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 neighbors Classifier (</a:t>
            </a:r>
            <a:r>
              <a:rPr lang="en-US" dirty="0" err="1">
                <a:latin typeface="Times New Roman" pitchFamily="18" charset="0"/>
                <a:cs typeface="Times New Roman" pitchFamily="18" charset="0"/>
              </a:rPr>
              <a:t>n_neighbors</a:t>
            </a:r>
            <a:r>
              <a:rPr lang="en-US" dirty="0">
                <a:latin typeface="Times New Roman" pitchFamily="18" charset="0"/>
                <a:cs typeface="Times New Roman" pitchFamily="18" charset="0"/>
              </a:rPr>
              <a:t>=3)</a:t>
            </a:r>
          </a:p>
        </p:txBody>
      </p:sp>
      <p:pic>
        <p:nvPicPr>
          <p:cNvPr id="4" name="Picture 3">
            <a:extLst>
              <a:ext uri="{FF2B5EF4-FFF2-40B4-BE49-F238E27FC236}">
                <a16:creationId xmlns:a16="http://schemas.microsoft.com/office/drawing/2014/main" id="{C6BBF389-EDAF-46E0-9AE2-3513842CEBB4}"/>
              </a:ext>
            </a:extLst>
          </p:cNvPr>
          <p:cNvPicPr>
            <a:picLocks noChangeAspect="1"/>
          </p:cNvPicPr>
          <p:nvPr/>
        </p:nvPicPr>
        <p:blipFill>
          <a:blip r:embed="rId2"/>
          <a:stretch>
            <a:fillRect/>
          </a:stretch>
        </p:blipFill>
        <p:spPr>
          <a:xfrm>
            <a:off x="2379569" y="3327306"/>
            <a:ext cx="14097560" cy="6697595"/>
          </a:xfrm>
          <a:prstGeom prst="rect">
            <a:avLst/>
          </a:prstGeom>
        </p:spPr>
      </p:pic>
    </p:spTree>
    <p:extLst>
      <p:ext uri="{BB962C8B-B14F-4D97-AF65-F5344CB8AC3E}">
        <p14:creationId xmlns:p14="http://schemas.microsoft.com/office/powerpoint/2010/main" val="19495236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8894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sz="3600" baseline="0" dirty="0" err="1">
                <a:latin typeface="Times New Roman" pitchFamily="18" charset="0"/>
                <a:cs typeface="Times New Roman" pitchFamily="18" charset="0"/>
              </a:rPr>
              <a:t>joblib</a:t>
            </a:r>
            <a:r>
              <a:rPr lang="en-US" sz="3600" baseline="0"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7" name="Picture 6">
            <a:extLst>
              <a:ext uri="{FF2B5EF4-FFF2-40B4-BE49-F238E27FC236}">
                <a16:creationId xmlns:a16="http://schemas.microsoft.com/office/drawing/2014/main" id="{0A5271EE-B004-4091-92C4-F9C81559814A}"/>
              </a:ext>
            </a:extLst>
          </p:cNvPr>
          <p:cNvPicPr>
            <a:picLocks noChangeAspect="1"/>
          </p:cNvPicPr>
          <p:nvPr/>
        </p:nvPicPr>
        <p:blipFill>
          <a:blip r:embed="rId2"/>
          <a:stretch>
            <a:fillRect/>
          </a:stretch>
        </p:blipFill>
        <p:spPr>
          <a:xfrm>
            <a:off x="4217053" y="5551133"/>
            <a:ext cx="13031041" cy="3384423"/>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4379597"/>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As we know data is increasing in every second in our day today life. So more the data better the model.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Here we saw that harmful or toxic comments in the social media space have many negative impacts to society.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The ability to readily and accurately identify comments as toxic could provide many benefits while mitigating the harm.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we have seen the capability of readily available algorithms to be employed in such a way to address this challenge.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In our specific study, it was demonstrated that an Random Forest Classifier solution provides substantial improvement in classification versus any other algorithm.</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23</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0" y="5695895"/>
            <a:ext cx="10134600" cy="18620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500" b="1"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24</a:t>
            </a:fld>
            <a:endParaRPr lang="en-US"/>
          </a:p>
        </p:txBody>
      </p:sp>
    </p:spTree>
    <p:extLst>
      <p:ext uri="{BB962C8B-B14F-4D97-AF65-F5344CB8AC3E}">
        <p14:creationId xmlns:p14="http://schemas.microsoft.com/office/powerpoint/2010/main" val="8552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With the help of Pandas Library We will upload our data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read_csv</a:t>
            </a:r>
            <a:r>
              <a:rPr lang="en-US" sz="3600" baseline="0" dirty="0">
                <a:latin typeface="Times New Roman" pitchFamily="18" charset="0"/>
                <a:cs typeface="Times New Roman" pitchFamily="18" charset="0"/>
              </a:rPr>
              <a:t>)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two type of variables in the data:-</a:t>
            </a:r>
          </a:p>
          <a:p>
            <a:pPr algn="just">
              <a:lnSpc>
                <a:spcPct val="80000"/>
              </a:lnSpc>
            </a:pPr>
            <a:endParaRPr lang="en-US" sz="3600" baseline="0" dirty="0">
              <a:latin typeface="Times New Roman" pitchFamily="18" charset="0"/>
              <a:cs typeface="Times New Roman" pitchFamily="18" charset="0"/>
            </a:endParaRP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Dependent Variable</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Independent Variable</a:t>
            </a:r>
          </a:p>
          <a:p>
            <a:pPr marL="571500" indent="-571500" algn="just">
              <a:lnSpc>
                <a:spcPct val="8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80000"/>
              </a:lnSpc>
            </a:pPr>
            <a:endParaRPr lang="en-US" sz="3600" baseline="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3</a:t>
            </a:fld>
            <a:endParaRPr lang="en-IN"/>
          </a:p>
        </p:txBody>
      </p:sp>
      <p:pic>
        <p:nvPicPr>
          <p:cNvPr id="3" name="Picture 2">
            <a:extLst>
              <a:ext uri="{FF2B5EF4-FFF2-40B4-BE49-F238E27FC236}">
                <a16:creationId xmlns:a16="http://schemas.microsoft.com/office/drawing/2014/main" id="{EE2526E0-F5E2-426A-994B-4E96257DD428}"/>
              </a:ext>
            </a:extLst>
          </p:cNvPr>
          <p:cNvPicPr>
            <a:picLocks noChangeAspect="1"/>
          </p:cNvPicPr>
          <p:nvPr/>
        </p:nvPicPr>
        <p:blipFill>
          <a:blip r:embed="rId2"/>
          <a:stretch>
            <a:fillRect/>
          </a:stretch>
        </p:blipFill>
        <p:spPr>
          <a:xfrm>
            <a:off x="2546536" y="8200182"/>
            <a:ext cx="16351063" cy="3369310"/>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4</a:t>
            </a:fld>
            <a:endParaRPr lang="en-IN"/>
          </a:p>
        </p:txBody>
      </p:sp>
      <p:sp>
        <p:nvSpPr>
          <p:cNvPr id="7" name="Text information page">
            <a:extLst>
              <a:ext uri="{FF2B5EF4-FFF2-40B4-BE49-F238E27FC236}">
                <a16:creationId xmlns:a16="http://schemas.microsoft.com/office/drawing/2014/main" id="{9996D510-0029-4915-833B-DBFFB135A36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Malignant</a:t>
            </a:r>
          </a:p>
        </p:txBody>
      </p:sp>
      <p:pic>
        <p:nvPicPr>
          <p:cNvPr id="8" name="Picture 7">
            <a:extLst>
              <a:ext uri="{FF2B5EF4-FFF2-40B4-BE49-F238E27FC236}">
                <a16:creationId xmlns:a16="http://schemas.microsoft.com/office/drawing/2014/main" id="{8454690A-7F5E-4661-957F-A2C792BC6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2979131"/>
            <a:ext cx="18586283" cy="8710845"/>
          </a:xfrm>
          <a:prstGeom prst="rect">
            <a:avLst/>
          </a:prstGeom>
          <a:noFill/>
          <a:ln>
            <a:noFill/>
          </a:ln>
        </p:spPr>
      </p:pic>
    </p:spTree>
    <p:extLst>
      <p:ext uri="{BB962C8B-B14F-4D97-AF65-F5344CB8AC3E}">
        <p14:creationId xmlns:p14="http://schemas.microsoft.com/office/powerpoint/2010/main" val="253884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information page">
            <a:extLst>
              <a:ext uri="{FF2B5EF4-FFF2-40B4-BE49-F238E27FC236}">
                <a16:creationId xmlns:a16="http://schemas.microsoft.com/office/drawing/2014/main" id="{CA3CEC67-A536-4D8B-8C4C-C077D8E33A0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Rude</a:t>
            </a:r>
          </a:p>
        </p:txBody>
      </p:sp>
      <p:pic>
        <p:nvPicPr>
          <p:cNvPr id="6" name="Picture 5">
            <a:extLst>
              <a:ext uri="{FF2B5EF4-FFF2-40B4-BE49-F238E27FC236}">
                <a16:creationId xmlns:a16="http://schemas.microsoft.com/office/drawing/2014/main" id="{B4FFF4FD-8FEA-4C71-857B-5F189B5CA8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757982"/>
            <a:ext cx="19034518" cy="9053924"/>
          </a:xfrm>
          <a:prstGeom prst="rect">
            <a:avLst/>
          </a:prstGeom>
          <a:noFill/>
          <a:ln>
            <a:noFill/>
          </a:ln>
        </p:spPr>
      </p:pic>
    </p:spTree>
    <p:extLst>
      <p:ext uri="{BB962C8B-B14F-4D97-AF65-F5344CB8AC3E}">
        <p14:creationId xmlns:p14="http://schemas.microsoft.com/office/powerpoint/2010/main" val="36378524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p:txBody>
          <a:bodyPr/>
          <a:lstStyle/>
          <a:p>
            <a:fld id="{86CB4B4D-7CA3-9044-876B-883B54F8677D}" type="slidenum">
              <a:rPr lang="en-IN" smtClean="0"/>
              <a:t>6</a:t>
            </a:fld>
            <a:endParaRPr lang="en-IN"/>
          </a:p>
        </p:txBody>
      </p:sp>
      <p:sp>
        <p:nvSpPr>
          <p:cNvPr id="5" name="Text information page">
            <a:extLst>
              <a:ext uri="{FF2B5EF4-FFF2-40B4-BE49-F238E27FC236}">
                <a16:creationId xmlns:a16="http://schemas.microsoft.com/office/drawing/2014/main" id="{41F1DC51-018E-4821-AA5D-D8BEF3D7EA6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Treat</a:t>
            </a:r>
          </a:p>
        </p:txBody>
      </p:sp>
      <p:pic>
        <p:nvPicPr>
          <p:cNvPr id="6" name="Picture 5">
            <a:extLst>
              <a:ext uri="{FF2B5EF4-FFF2-40B4-BE49-F238E27FC236}">
                <a16:creationId xmlns:a16="http://schemas.microsoft.com/office/drawing/2014/main" id="{249A2631-49BB-4E12-B795-9D73AED86B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3029931"/>
            <a:ext cx="18747647" cy="9036855"/>
          </a:xfrm>
          <a:prstGeom prst="rect">
            <a:avLst/>
          </a:prstGeom>
          <a:noFill/>
          <a:ln>
            <a:noFill/>
          </a:ln>
        </p:spPr>
      </p:pic>
    </p:spTree>
    <p:extLst>
      <p:ext uri="{BB962C8B-B14F-4D97-AF65-F5344CB8AC3E}">
        <p14:creationId xmlns:p14="http://schemas.microsoft.com/office/powerpoint/2010/main" val="22538757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C69B5C-6F21-4817-A585-8F9E687E66B3}"/>
              </a:ext>
            </a:extLst>
          </p:cNvPr>
          <p:cNvSpPr>
            <a:spLocks noGrp="1"/>
          </p:cNvSpPr>
          <p:nvPr>
            <p:ph type="sldNum" sz="quarter" idx="2"/>
          </p:nvPr>
        </p:nvSpPr>
        <p:spPr/>
        <p:txBody>
          <a:bodyPr/>
          <a:lstStyle/>
          <a:p>
            <a:fld id="{86CB4B4D-7CA3-9044-876B-883B54F8677D}" type="slidenum">
              <a:rPr lang="en-IN" smtClean="0"/>
              <a:t>7</a:t>
            </a:fld>
            <a:endParaRPr lang="en-IN"/>
          </a:p>
        </p:txBody>
      </p:sp>
      <p:sp>
        <p:nvSpPr>
          <p:cNvPr id="5" name="Text information page">
            <a:extLst>
              <a:ext uri="{FF2B5EF4-FFF2-40B4-BE49-F238E27FC236}">
                <a16:creationId xmlns:a16="http://schemas.microsoft.com/office/drawing/2014/main" id="{9E652786-0843-48BB-A129-0A1D7C1F675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Abuse</a:t>
            </a:r>
          </a:p>
        </p:txBody>
      </p:sp>
      <p:pic>
        <p:nvPicPr>
          <p:cNvPr id="6" name="Picture 5">
            <a:extLst>
              <a:ext uri="{FF2B5EF4-FFF2-40B4-BE49-F238E27FC236}">
                <a16:creationId xmlns:a16="http://schemas.microsoft.com/office/drawing/2014/main" id="{B9BBCC3C-607C-4BE6-8294-90C43A4278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945040"/>
            <a:ext cx="18909012" cy="8934687"/>
          </a:xfrm>
          <a:prstGeom prst="rect">
            <a:avLst/>
          </a:prstGeom>
          <a:noFill/>
          <a:ln>
            <a:noFill/>
          </a:ln>
        </p:spPr>
      </p:pic>
    </p:spTree>
    <p:extLst>
      <p:ext uri="{BB962C8B-B14F-4D97-AF65-F5344CB8AC3E}">
        <p14:creationId xmlns:p14="http://schemas.microsoft.com/office/powerpoint/2010/main" val="15259206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8</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Loathe</a:t>
            </a:r>
          </a:p>
        </p:txBody>
      </p:sp>
      <p:pic>
        <p:nvPicPr>
          <p:cNvPr id="6" name="Picture 5">
            <a:extLst>
              <a:ext uri="{FF2B5EF4-FFF2-40B4-BE49-F238E27FC236}">
                <a16:creationId xmlns:a16="http://schemas.microsoft.com/office/drawing/2014/main" id="{B692712D-DB14-4B02-AB50-4347976BEA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9" y="2757982"/>
            <a:ext cx="19213812" cy="9111289"/>
          </a:xfrm>
          <a:prstGeom prst="rect">
            <a:avLst/>
          </a:prstGeom>
          <a:noFill/>
          <a:ln>
            <a:noFill/>
          </a:ln>
        </p:spPr>
      </p:pic>
    </p:spTree>
    <p:extLst>
      <p:ext uri="{BB962C8B-B14F-4D97-AF65-F5344CB8AC3E}">
        <p14:creationId xmlns:p14="http://schemas.microsoft.com/office/powerpoint/2010/main" val="1151560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9</a:t>
            </a:fld>
            <a:endParaRPr lang="en-IN"/>
          </a:p>
        </p:txBody>
      </p:sp>
      <p:sp>
        <p:nvSpPr>
          <p:cNvPr id="5" name="Text information page">
            <a:extLst>
              <a:ext uri="{FF2B5EF4-FFF2-40B4-BE49-F238E27FC236}">
                <a16:creationId xmlns:a16="http://schemas.microsoft.com/office/drawing/2014/main" id="{667DCB60-A8B7-4335-860A-2E915FAD65D6}"/>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err="1">
                <a:latin typeface="Times New Roman" pitchFamily="18" charset="0"/>
                <a:cs typeface="Times New Roman" pitchFamily="18" charset="0"/>
              </a:rPr>
              <a:t>Highly_Malignant</a:t>
            </a:r>
            <a:endParaRPr lang="en-US"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62548367-FCF0-467B-B91E-B78D2F0448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91128" y="2475547"/>
            <a:ext cx="17851177" cy="9250288"/>
          </a:xfrm>
          <a:prstGeom prst="rect">
            <a:avLst/>
          </a:prstGeom>
          <a:noFill/>
          <a:ln>
            <a:noFill/>
          </a:ln>
        </p:spPr>
      </p:pic>
    </p:spTree>
    <p:extLst>
      <p:ext uri="{BB962C8B-B14F-4D97-AF65-F5344CB8AC3E}">
        <p14:creationId xmlns:p14="http://schemas.microsoft.com/office/powerpoint/2010/main" val="133739519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614</Words>
  <Application>Microsoft Office PowerPoint</Application>
  <PresentationFormat>Custom</PresentationFormat>
  <Paragraphs>99</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Helvetica Light</vt:lpstr>
      <vt:lpstr>Helvetica Neue</vt:lpstr>
      <vt:lpstr>Open Sans</vt:lpstr>
      <vt:lpstr>Roboto Bold</vt:lpstr>
      <vt:lpstr>Roboto Regular</vt:lpstr>
      <vt:lpstr>Times New Roman</vt:lpstr>
      <vt:lpstr>White</vt:lpstr>
      <vt:lpstr>Malignant Comments Classifier</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Ashish Modi</cp:lastModifiedBy>
  <cp:revision>201</cp:revision>
  <dcterms:modified xsi:type="dcterms:W3CDTF">2021-09-09T02:44:48Z</dcterms:modified>
</cp:coreProperties>
</file>