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257" r:id="rId3"/>
    <p:sldId id="291" r:id="rId4"/>
    <p:sldId id="287" r:id="rId5"/>
    <p:sldId id="288" r:id="rId6"/>
    <p:sldId id="318" r:id="rId7"/>
    <p:sldId id="289" r:id="rId8"/>
    <p:sldId id="317" r:id="rId9"/>
    <p:sldId id="327" r:id="rId10"/>
    <p:sldId id="328" r:id="rId11"/>
    <p:sldId id="329" r:id="rId12"/>
    <p:sldId id="302" r:id="rId13"/>
    <p:sldId id="330" r:id="rId14"/>
    <p:sldId id="292" r:id="rId15"/>
    <p:sldId id="323" r:id="rId16"/>
    <p:sldId id="313" r:id="rId17"/>
    <p:sldId id="324" r:id="rId18"/>
    <p:sldId id="325" r:id="rId19"/>
    <p:sldId id="326" r:id="rId20"/>
    <p:sldId id="305" r:id="rId21"/>
    <p:sldId id="311" r:id="rId22"/>
    <p:sldId id="303" r:id="rId23"/>
    <p:sldId id="316" r:id="rId2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1pPr>
    <a:lvl2pPr marL="0" marR="0" indent="2286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2pPr>
    <a:lvl3pPr marL="0" marR="0" indent="4572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3pPr>
    <a:lvl4pPr marL="0" marR="0" indent="6858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4pPr>
    <a:lvl5pPr marL="0" marR="0" indent="9144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5pPr>
    <a:lvl6pPr marL="0" marR="0" indent="11430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6pPr>
    <a:lvl7pPr marL="0" marR="0" indent="13716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7pPr>
    <a:lvl8pPr marL="0" marR="0" indent="16002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8pPr>
    <a:lvl9pPr marL="0" marR="0" indent="18288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7"/>
    <p:restoredTop sz="79751" autoAdjust="0"/>
  </p:normalViewPr>
  <p:slideViewPr>
    <p:cSldViewPr snapToGrid="0" snapToObjects="1">
      <p:cViewPr varScale="1">
        <p:scale>
          <a:sx n="43" d="100"/>
          <a:sy n="43" d="100"/>
        </p:scale>
        <p:origin x="562" y="264"/>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BDE1BB5-1D50-4422-8AFF-E1451A67B1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592AE58-BAD1-4531-A974-139CFA0F041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F6F9D2-6B51-44B3-ADB4-BB6A7EB9E09A}" type="datetimeFigureOut">
              <a:rPr lang="en-IN" smtClean="0"/>
              <a:t>30-04-2021</a:t>
            </a:fld>
            <a:endParaRPr lang="en-IN"/>
          </a:p>
        </p:txBody>
      </p:sp>
      <p:sp>
        <p:nvSpPr>
          <p:cNvPr id="4" name="Footer Placeholder 3">
            <a:extLst>
              <a:ext uri="{FF2B5EF4-FFF2-40B4-BE49-F238E27FC236}">
                <a16:creationId xmlns:a16="http://schemas.microsoft.com/office/drawing/2014/main" id="{B72BFD26-0308-4213-8AD6-A6BC0B24625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738BBD16-C358-4501-9F54-F775665944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AA3591-C625-4F23-9856-2FDE999BE382}" type="slidenum">
              <a:rPr lang="en-IN" smtClean="0"/>
              <a:t>‹#›</a:t>
            </a:fld>
            <a:endParaRPr lang="en-IN"/>
          </a:p>
        </p:txBody>
      </p:sp>
    </p:spTree>
    <p:extLst>
      <p:ext uri="{BB962C8B-B14F-4D97-AF65-F5344CB8AC3E}">
        <p14:creationId xmlns:p14="http://schemas.microsoft.com/office/powerpoint/2010/main" val="4517262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 name="Shape 26"/>
          <p:cNvSpPr>
            <a:spLocks noGrp="1" noRot="1" noChangeAspect="1"/>
          </p:cNvSpPr>
          <p:nvPr>
            <p:ph type="sldImg"/>
          </p:nvPr>
        </p:nvSpPr>
        <p:spPr>
          <a:xfrm>
            <a:off x="1143000" y="685800"/>
            <a:ext cx="4572000" cy="3429000"/>
          </a:xfrm>
          <a:prstGeom prst="rect">
            <a:avLst/>
          </a:prstGeom>
        </p:spPr>
        <p:txBody>
          <a:bodyPr/>
          <a:lstStyle/>
          <a:p>
            <a:endParaRPr/>
          </a:p>
        </p:txBody>
      </p:sp>
      <p:sp>
        <p:nvSpPr>
          <p:cNvPr id="27" name="Shape 2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4265857304"/>
      </p:ext>
    </p:extLst>
  </p:cSld>
  <p:clrMap bg1="lt1" tx1="dk1" bg2="lt2" tx2="dk2" accent1="accent1" accent2="accent2" accent3="accent3" accent4="accent4" accent5="accent5" accent6="accent6" hlink="hlink" folHlink="folHlink"/>
  <p:hf hdr="0" ftr="0" dt="0"/>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08598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Standart Slide">
    <p:spTree>
      <p:nvGrpSpPr>
        <p:cNvPr id="1" name=""/>
        <p:cNvGrpSpPr/>
        <p:nvPr/>
      </p:nvGrpSpPr>
      <p:grpSpPr>
        <a:xfrm>
          <a:off x="0" y="0"/>
          <a:ext cx="0" cy="0"/>
          <a:chOff x="0" y="0"/>
          <a:chExt cx="0" cy="0"/>
        </a:xfrm>
      </p:grpSpPr>
      <p:sp>
        <p:nvSpPr>
          <p:cNvPr id="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3"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20" name="Slide Number"/>
          <p:cNvSpPr txBox="1">
            <a:spLocks noGrp="1"/>
          </p:cNvSpPr>
          <p:nvPr>
            <p:ph type="sldNum" sz="quarter" idx="2"/>
          </p:nvPr>
        </p:nvSpPr>
        <p:spPr>
          <a:xfrm>
            <a:off x="21982695" y="12066786"/>
            <a:ext cx="924645" cy="508001"/>
          </a:xfrm>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with Photo">
    <p:spTree>
      <p:nvGrpSpPr>
        <p:cNvPr id="1" name=""/>
        <p:cNvGrpSpPr/>
        <p:nvPr/>
      </p:nvGrpSpPr>
      <p:grpSpPr>
        <a:xfrm>
          <a:off x="0" y="0"/>
          <a:ext cx="0" cy="0"/>
          <a:chOff x="0" y="0"/>
          <a:chExt cx="0" cy="0"/>
        </a:xfrm>
      </p:grpSpPr>
      <p:sp>
        <p:nvSpPr>
          <p:cNvPr id="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3" name="Title Text"/>
          <p:cNvSpPr txBox="1">
            <a:spLocks noGrp="1"/>
          </p:cNvSpPr>
          <p:nvPr>
            <p:ph type="title"/>
          </p:nvPr>
        </p:nvSpPr>
        <p:spPr>
          <a:prstGeom prst="rect">
            <a:avLst/>
          </a:prstGeom>
        </p:spPr>
        <p:txBody>
          <a:bodyPr/>
          <a:lstStyle/>
          <a:p>
            <a:r>
              <a:t>Title Text</a:t>
            </a:r>
          </a:p>
        </p:txBody>
      </p:sp>
      <p:sp>
        <p:nvSpPr>
          <p:cNvPr id="3" name="Picture Placeholder 2"/>
          <p:cNvSpPr>
            <a:spLocks noGrp="1"/>
          </p:cNvSpPr>
          <p:nvPr>
            <p:ph type="pic" sz="quarter" idx="10"/>
          </p:nvPr>
        </p:nvSpPr>
        <p:spPr>
          <a:xfrm>
            <a:off x="4260276" y="4474521"/>
            <a:ext cx="2393950" cy="2393950"/>
          </a:xfrm>
        </p:spPr>
        <p:txBody>
          <a:bodyPr/>
          <a:lstStyle/>
          <a:p>
            <a:endParaRPr lang="en-US"/>
          </a:p>
        </p:txBody>
      </p:sp>
      <p:sp>
        <p:nvSpPr>
          <p:cNvPr id="6" name="Picture Placeholder 2"/>
          <p:cNvSpPr>
            <a:spLocks noGrp="1"/>
          </p:cNvSpPr>
          <p:nvPr>
            <p:ph type="pic" sz="quarter" idx="11"/>
          </p:nvPr>
        </p:nvSpPr>
        <p:spPr>
          <a:xfrm>
            <a:off x="7039145" y="4474521"/>
            <a:ext cx="2393950" cy="2393950"/>
          </a:xfrm>
        </p:spPr>
        <p:txBody>
          <a:bodyPr/>
          <a:lstStyle/>
          <a:p>
            <a:endParaRPr lang="en-US"/>
          </a:p>
        </p:txBody>
      </p:sp>
      <p:sp>
        <p:nvSpPr>
          <p:cNvPr id="7" name="Picture Placeholder 2"/>
          <p:cNvSpPr>
            <a:spLocks noGrp="1"/>
          </p:cNvSpPr>
          <p:nvPr>
            <p:ph type="pic" sz="quarter" idx="12"/>
          </p:nvPr>
        </p:nvSpPr>
        <p:spPr>
          <a:xfrm>
            <a:off x="9818014" y="4471340"/>
            <a:ext cx="2393950" cy="2393950"/>
          </a:xfrm>
        </p:spPr>
        <p:txBody>
          <a:bodyPr/>
          <a:lstStyle/>
          <a:p>
            <a:endParaRPr lang="en-US"/>
          </a:p>
        </p:txBody>
      </p:sp>
      <p:sp>
        <p:nvSpPr>
          <p:cNvPr id="8" name="Picture Placeholder 2"/>
          <p:cNvSpPr>
            <a:spLocks noGrp="1"/>
          </p:cNvSpPr>
          <p:nvPr>
            <p:ph type="pic" sz="quarter" idx="13"/>
          </p:nvPr>
        </p:nvSpPr>
        <p:spPr>
          <a:xfrm>
            <a:off x="12596883" y="4471340"/>
            <a:ext cx="2393950" cy="2393950"/>
          </a:xfrm>
        </p:spPr>
        <p:txBody>
          <a:bodyPr/>
          <a:lstStyle/>
          <a:p>
            <a:endParaRPr lang="en-US"/>
          </a:p>
        </p:txBody>
      </p:sp>
      <p:sp>
        <p:nvSpPr>
          <p:cNvPr id="9" name="Picture Placeholder 2"/>
          <p:cNvSpPr>
            <a:spLocks noGrp="1"/>
          </p:cNvSpPr>
          <p:nvPr>
            <p:ph type="pic" sz="quarter" idx="14"/>
          </p:nvPr>
        </p:nvSpPr>
        <p:spPr>
          <a:xfrm>
            <a:off x="15375752" y="4471340"/>
            <a:ext cx="2393950" cy="2393950"/>
          </a:xfrm>
        </p:spPr>
        <p:txBody>
          <a:bodyPr/>
          <a:lstStyle/>
          <a:p>
            <a:endParaRPr lang="en-US"/>
          </a:p>
        </p:txBody>
      </p:sp>
      <p:sp>
        <p:nvSpPr>
          <p:cNvPr id="10" name="Picture Placeholder 2"/>
          <p:cNvSpPr>
            <a:spLocks noGrp="1"/>
          </p:cNvSpPr>
          <p:nvPr>
            <p:ph type="pic" sz="quarter" idx="15"/>
          </p:nvPr>
        </p:nvSpPr>
        <p:spPr>
          <a:xfrm>
            <a:off x="18154621" y="4471340"/>
            <a:ext cx="2393950" cy="2393950"/>
          </a:xfrm>
        </p:spPr>
        <p:txBody>
          <a:bodyPr/>
          <a:lstStyle/>
          <a:p>
            <a:endParaRPr lang="en-US"/>
          </a:p>
        </p:txBody>
      </p:sp>
      <p:sp>
        <p:nvSpPr>
          <p:cNvPr id="11" name="Picture Placeholder 2"/>
          <p:cNvSpPr>
            <a:spLocks noGrp="1"/>
          </p:cNvSpPr>
          <p:nvPr>
            <p:ph type="pic" sz="quarter" idx="16"/>
          </p:nvPr>
        </p:nvSpPr>
        <p:spPr>
          <a:xfrm>
            <a:off x="4260276" y="7175568"/>
            <a:ext cx="2393950" cy="2393950"/>
          </a:xfrm>
        </p:spPr>
        <p:txBody>
          <a:bodyPr/>
          <a:lstStyle/>
          <a:p>
            <a:endParaRPr lang="en-US"/>
          </a:p>
        </p:txBody>
      </p:sp>
      <p:sp>
        <p:nvSpPr>
          <p:cNvPr id="14" name="Picture Placeholder 2"/>
          <p:cNvSpPr>
            <a:spLocks noGrp="1"/>
          </p:cNvSpPr>
          <p:nvPr>
            <p:ph type="pic" sz="quarter" idx="17"/>
          </p:nvPr>
        </p:nvSpPr>
        <p:spPr>
          <a:xfrm>
            <a:off x="7039145" y="7175568"/>
            <a:ext cx="2393950" cy="2393950"/>
          </a:xfrm>
        </p:spPr>
        <p:txBody>
          <a:bodyPr/>
          <a:lstStyle/>
          <a:p>
            <a:endParaRPr lang="en-US"/>
          </a:p>
        </p:txBody>
      </p:sp>
      <p:sp>
        <p:nvSpPr>
          <p:cNvPr id="15" name="Picture Placeholder 2"/>
          <p:cNvSpPr>
            <a:spLocks noGrp="1"/>
          </p:cNvSpPr>
          <p:nvPr>
            <p:ph type="pic" sz="quarter" idx="18"/>
          </p:nvPr>
        </p:nvSpPr>
        <p:spPr>
          <a:xfrm>
            <a:off x="9818014" y="7172387"/>
            <a:ext cx="2393950" cy="2393950"/>
          </a:xfrm>
        </p:spPr>
        <p:txBody>
          <a:bodyPr/>
          <a:lstStyle/>
          <a:p>
            <a:endParaRPr lang="en-US"/>
          </a:p>
        </p:txBody>
      </p:sp>
      <p:sp>
        <p:nvSpPr>
          <p:cNvPr id="16" name="Picture Placeholder 2"/>
          <p:cNvSpPr>
            <a:spLocks noGrp="1"/>
          </p:cNvSpPr>
          <p:nvPr>
            <p:ph type="pic" sz="quarter" idx="19"/>
          </p:nvPr>
        </p:nvSpPr>
        <p:spPr>
          <a:xfrm>
            <a:off x="12596883" y="7172387"/>
            <a:ext cx="2393950" cy="2393950"/>
          </a:xfrm>
        </p:spPr>
        <p:txBody>
          <a:bodyPr/>
          <a:lstStyle/>
          <a:p>
            <a:endParaRPr lang="en-US"/>
          </a:p>
        </p:txBody>
      </p:sp>
      <p:sp>
        <p:nvSpPr>
          <p:cNvPr id="17" name="Picture Placeholder 2"/>
          <p:cNvSpPr>
            <a:spLocks noGrp="1"/>
          </p:cNvSpPr>
          <p:nvPr>
            <p:ph type="pic" sz="quarter" idx="20"/>
          </p:nvPr>
        </p:nvSpPr>
        <p:spPr>
          <a:xfrm>
            <a:off x="15375752" y="7172387"/>
            <a:ext cx="2393950" cy="2393950"/>
          </a:xfrm>
        </p:spPr>
        <p:txBody>
          <a:bodyPr/>
          <a:lstStyle/>
          <a:p>
            <a:endParaRPr lang="en-US"/>
          </a:p>
        </p:txBody>
      </p:sp>
      <p:sp>
        <p:nvSpPr>
          <p:cNvPr id="18" name="Picture Placeholder 2"/>
          <p:cNvSpPr>
            <a:spLocks noGrp="1"/>
          </p:cNvSpPr>
          <p:nvPr>
            <p:ph type="pic" sz="quarter" idx="21"/>
          </p:nvPr>
        </p:nvSpPr>
        <p:spPr>
          <a:xfrm>
            <a:off x="18154621" y="7172387"/>
            <a:ext cx="2393950" cy="2393950"/>
          </a:xfrm>
        </p:spPr>
        <p:txBody>
          <a:bodyPr/>
          <a:lstStyle/>
          <a:p>
            <a:endParaRPr lang="en-US"/>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37344" y="5741267"/>
            <a:ext cx="11864446" cy="1422162"/>
          </a:xfrm>
        </p:spPr>
        <p:txBody>
          <a:bodyPr>
            <a:normAutofit/>
          </a:bodyPr>
          <a:lstStyle>
            <a:lvl1pPr algn="ctr">
              <a:defRPr sz="7200"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a:t>SlideModel.com</a:t>
            </a:r>
          </a:p>
        </p:txBody>
      </p:sp>
      <p:sp>
        <p:nvSpPr>
          <p:cNvPr id="3" name="Date Placeholder 2"/>
          <p:cNvSpPr>
            <a:spLocks noGrp="1"/>
          </p:cNvSpPr>
          <p:nvPr>
            <p:ph type="dt" sz="half" idx="10"/>
          </p:nvPr>
        </p:nvSpPr>
        <p:spPr>
          <a:xfrm>
            <a:off x="1219200" y="12712703"/>
            <a:ext cx="5689600" cy="730250"/>
          </a:xfrm>
          <a:prstGeom prst="rect">
            <a:avLst/>
          </a:prstGeom>
        </p:spPr>
        <p:txBody>
          <a:bodyPr lIns="182907" tIns="91454" rIns="182907" bIns="91454"/>
          <a:lstStyle/>
          <a:p>
            <a:endParaRPr lang="en-US"/>
          </a:p>
        </p:txBody>
      </p:sp>
      <p:sp>
        <p:nvSpPr>
          <p:cNvPr id="4" name="Footer Placeholder 3"/>
          <p:cNvSpPr>
            <a:spLocks noGrp="1"/>
          </p:cNvSpPr>
          <p:nvPr>
            <p:ph type="ftr" sz="quarter" idx="11"/>
          </p:nvPr>
        </p:nvSpPr>
        <p:spPr>
          <a:xfrm>
            <a:off x="8331201" y="12712703"/>
            <a:ext cx="7721601" cy="730250"/>
          </a:xfrm>
          <a:prstGeom prst="rect">
            <a:avLst/>
          </a:prstGeom>
        </p:spPr>
        <p:txBody>
          <a:bodyPr lIns="182907" tIns="91454" rIns="182907" bIns="91454"/>
          <a:lstStyle/>
          <a:p>
            <a:endParaRPr lang="en-US"/>
          </a:p>
        </p:txBody>
      </p:sp>
      <p:sp>
        <p:nvSpPr>
          <p:cNvPr id="5" name="Slide Number Placeholder 4"/>
          <p:cNvSpPr>
            <a:spLocks noGrp="1"/>
          </p:cNvSpPr>
          <p:nvPr>
            <p:ph type="sldNum" sz="quarter" idx="12"/>
          </p:nvPr>
        </p:nvSpPr>
        <p:spPr>
          <a:xfrm>
            <a:off x="22147795" y="11965186"/>
            <a:ext cx="924645" cy="471924"/>
          </a:xfrm>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893321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cNvSpPr txBox="1">
            <a:spLocks noGrp="1"/>
          </p:cNvSpPr>
          <p:nvPr>
            <p:ph type="sldNum" sz="quarter" idx="2"/>
          </p:nvPr>
        </p:nvSpPr>
        <p:spPr>
          <a:xfrm>
            <a:off x="22147795" y="11965186"/>
            <a:ext cx="924645" cy="508001"/>
          </a:xfrm>
          <a:prstGeom prst="rect">
            <a:avLst/>
          </a:prstGeom>
          <a:ln w="12700">
            <a:miter lim="400000"/>
          </a:ln>
        </p:spPr>
        <p:txBody>
          <a:bodyPr lIns="50800" tIns="50800" rIns="50800" bIns="50800">
            <a:spAutoFit/>
          </a:bodyPr>
          <a:lstStyle>
            <a:lvl1pPr algn="ctr">
              <a:lnSpc>
                <a:spcPct val="100000"/>
              </a:lnSpc>
              <a:defRPr sz="2400" baseline="0">
                <a:solidFill>
                  <a:srgbClr val="3F4347"/>
                </a:solidFill>
                <a:latin typeface="Roboto Bold"/>
                <a:ea typeface="Roboto Bold"/>
                <a:cs typeface="Roboto Bold"/>
                <a:sym typeface="Roboto Bold"/>
              </a:defRPr>
            </a:lvl1pPr>
          </a:lstStyle>
          <a:p>
            <a:fld id="{86CB4B4D-7CA3-9044-876B-883B54F8677D}" type="slidenum">
              <a:t>‹#›</a:t>
            </a:fld>
            <a:endParaRPr/>
          </a:p>
        </p:txBody>
      </p:sp>
      <p:sp>
        <p:nvSpPr>
          <p:cNvPr id="3" name="Title Text"/>
          <p:cNvSpPr txBox="1">
            <a:spLocks noGrp="1"/>
          </p:cNvSpPr>
          <p:nvPr>
            <p:ph type="title"/>
          </p:nvPr>
        </p:nvSpPr>
        <p:spPr>
          <a:xfrm>
            <a:off x="1689100" y="1350488"/>
            <a:ext cx="21005800" cy="2286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4" name="Triangle"/>
          <p:cNvSpPr/>
          <p:nvPr/>
        </p:nvSpPr>
        <p:spPr>
          <a:xfrm rot="10800000">
            <a:off x="23075346" y="11965186"/>
            <a:ext cx="254891" cy="508001"/>
          </a:xfrm>
          <a:custGeom>
            <a:avLst/>
            <a:gdLst/>
            <a:ahLst/>
            <a:cxnLst>
              <a:cxn ang="0">
                <a:pos x="wd2" y="hd2"/>
              </a:cxn>
              <a:cxn ang="5400000">
                <a:pos x="wd2" y="hd2"/>
              </a:cxn>
              <a:cxn ang="10800000">
                <a:pos x="wd2" y="hd2"/>
              </a:cxn>
              <a:cxn ang="16200000">
                <a:pos x="wd2" y="hd2"/>
              </a:cxn>
            </a:cxnLst>
            <a:rect l="0" t="0" r="r" b="b"/>
            <a:pathLst>
              <a:path w="21600" h="21600" extrusionOk="0">
                <a:moveTo>
                  <a:pt x="21468" y="0"/>
                </a:moveTo>
                <a:lnTo>
                  <a:pt x="21600" y="21600"/>
                </a:lnTo>
                <a:lnTo>
                  <a:pt x="0" y="10766"/>
                </a:lnTo>
                <a:lnTo>
                  <a:pt x="21468" y="0"/>
                </a:lnTo>
                <a:close/>
              </a:path>
            </a:pathLst>
          </a:custGeom>
          <a:solidFill>
            <a:srgbClr val="4B90C2"/>
          </a:solidFill>
          <a:ln w="12700">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5" name="Body Level One…"/>
          <p:cNvSpPr txBox="1">
            <a:spLocks noGrp="1"/>
          </p:cNvSpPr>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med"/>
  <p:hf hdr="0" ftr="0" dt="0"/>
  <p:txStyles>
    <p:title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p:titleStyle>
    <p:bodyStyle>
      <a:lvl1pPr marL="341923" marR="0" indent="-341923" algn="l" defTabSz="825500" latinLnBrk="0">
        <a:lnSpc>
          <a:spcPct val="70000"/>
        </a:lnSpc>
        <a:spcBef>
          <a:spcPts val="5200"/>
        </a:spcBef>
        <a:spcAft>
          <a:spcPts val="0"/>
        </a:spcAft>
        <a:buClrTx/>
        <a:buSzPct val="75000"/>
        <a:buFontTx/>
        <a:buChar char="•"/>
        <a:tabLst/>
        <a:defRPr sz="2800" b="0" i="0" u="none" strike="noStrike" cap="none" spc="0" baseline="42857">
          <a:ln>
            <a:noFill/>
          </a:ln>
          <a:solidFill>
            <a:srgbClr val="91969D"/>
          </a:solidFill>
          <a:uFillTx/>
          <a:latin typeface="+mn-lt"/>
          <a:ea typeface="+mn-ea"/>
          <a:cs typeface="+mn-cs"/>
          <a:sym typeface="Roboto Regular"/>
        </a:defRPr>
      </a:lvl1pPr>
      <a:lvl2pPr marL="976923" marR="0" indent="-341923" algn="l" defTabSz="825500" latinLnBrk="0">
        <a:lnSpc>
          <a:spcPct val="70000"/>
        </a:lnSpc>
        <a:spcBef>
          <a:spcPts val="5200"/>
        </a:spcBef>
        <a:spcAft>
          <a:spcPts val="0"/>
        </a:spcAft>
        <a:buClrTx/>
        <a:buSzPct val="75000"/>
        <a:buFontTx/>
        <a:buChar char="•"/>
        <a:tabLst/>
        <a:defRPr sz="2800" b="0" i="0" u="none" strike="noStrike" cap="none" spc="0" baseline="42857">
          <a:ln>
            <a:noFill/>
          </a:ln>
          <a:solidFill>
            <a:srgbClr val="91969D"/>
          </a:solidFill>
          <a:uFillTx/>
          <a:latin typeface="+mn-lt"/>
          <a:ea typeface="+mn-ea"/>
          <a:cs typeface="+mn-cs"/>
          <a:sym typeface="Roboto Regular"/>
        </a:defRPr>
      </a:lvl2pPr>
      <a:lvl3pPr marL="1611923" marR="0" indent="-341923" algn="l" defTabSz="825500" latinLnBrk="0">
        <a:lnSpc>
          <a:spcPct val="70000"/>
        </a:lnSpc>
        <a:spcBef>
          <a:spcPts val="5200"/>
        </a:spcBef>
        <a:spcAft>
          <a:spcPts val="0"/>
        </a:spcAft>
        <a:buClrTx/>
        <a:buSzPct val="75000"/>
        <a:buFontTx/>
        <a:buChar char="•"/>
        <a:tabLst/>
        <a:defRPr sz="2800" b="0" i="0" u="none" strike="noStrike" cap="none" spc="0" baseline="42857">
          <a:ln>
            <a:noFill/>
          </a:ln>
          <a:solidFill>
            <a:srgbClr val="91969D"/>
          </a:solidFill>
          <a:uFillTx/>
          <a:latin typeface="+mn-lt"/>
          <a:ea typeface="+mn-ea"/>
          <a:cs typeface="+mn-cs"/>
          <a:sym typeface="Roboto Regular"/>
        </a:defRPr>
      </a:lvl3pPr>
      <a:lvl4pPr marL="2246923" marR="0" indent="-341923" algn="l" defTabSz="825500" latinLnBrk="0">
        <a:lnSpc>
          <a:spcPct val="70000"/>
        </a:lnSpc>
        <a:spcBef>
          <a:spcPts val="5200"/>
        </a:spcBef>
        <a:spcAft>
          <a:spcPts val="0"/>
        </a:spcAft>
        <a:buClrTx/>
        <a:buSzPct val="75000"/>
        <a:buFontTx/>
        <a:buChar char="•"/>
        <a:tabLst/>
        <a:defRPr sz="2800" b="0" i="0" u="none" strike="noStrike" cap="none" spc="0" baseline="42857">
          <a:ln>
            <a:noFill/>
          </a:ln>
          <a:solidFill>
            <a:srgbClr val="91969D"/>
          </a:solidFill>
          <a:uFillTx/>
          <a:latin typeface="+mn-lt"/>
          <a:ea typeface="+mn-ea"/>
          <a:cs typeface="+mn-cs"/>
          <a:sym typeface="Roboto Regular"/>
        </a:defRPr>
      </a:lvl4pPr>
      <a:lvl5pPr marL="2881923" marR="0" indent="-341923" algn="l" defTabSz="825500" latinLnBrk="0">
        <a:lnSpc>
          <a:spcPct val="70000"/>
        </a:lnSpc>
        <a:spcBef>
          <a:spcPts val="5200"/>
        </a:spcBef>
        <a:spcAft>
          <a:spcPts val="0"/>
        </a:spcAft>
        <a:buClrTx/>
        <a:buSzPct val="75000"/>
        <a:buFontTx/>
        <a:buChar char="•"/>
        <a:tabLst/>
        <a:defRPr sz="2800" b="0" i="0" u="none" strike="noStrike" cap="none" spc="0" baseline="42857">
          <a:ln>
            <a:noFill/>
          </a:ln>
          <a:solidFill>
            <a:srgbClr val="91969D"/>
          </a:solidFill>
          <a:uFillTx/>
          <a:latin typeface="+mn-lt"/>
          <a:ea typeface="+mn-ea"/>
          <a:cs typeface="+mn-cs"/>
          <a:sym typeface="Roboto Regular"/>
        </a:defRPr>
      </a:lvl5pPr>
      <a:lvl6pPr marL="3516922" marR="0" indent="-341922" algn="l" defTabSz="825500" latinLnBrk="0">
        <a:lnSpc>
          <a:spcPct val="70000"/>
        </a:lnSpc>
        <a:spcBef>
          <a:spcPts val="5200"/>
        </a:spcBef>
        <a:spcAft>
          <a:spcPts val="0"/>
        </a:spcAft>
        <a:buClrTx/>
        <a:buSzPct val="75000"/>
        <a:buFontTx/>
        <a:buChar char="•"/>
        <a:tabLst/>
        <a:defRPr sz="2800" b="0" i="0" u="none" strike="noStrike" cap="none" spc="0" baseline="42857">
          <a:ln>
            <a:noFill/>
          </a:ln>
          <a:solidFill>
            <a:srgbClr val="91969D"/>
          </a:solidFill>
          <a:uFillTx/>
          <a:latin typeface="+mn-lt"/>
          <a:ea typeface="+mn-ea"/>
          <a:cs typeface="+mn-cs"/>
          <a:sym typeface="Roboto Regular"/>
        </a:defRPr>
      </a:lvl6pPr>
      <a:lvl7pPr marL="4151922" marR="0" indent="-341922" algn="l" defTabSz="825500" latinLnBrk="0">
        <a:lnSpc>
          <a:spcPct val="70000"/>
        </a:lnSpc>
        <a:spcBef>
          <a:spcPts val="5200"/>
        </a:spcBef>
        <a:spcAft>
          <a:spcPts val="0"/>
        </a:spcAft>
        <a:buClrTx/>
        <a:buSzPct val="75000"/>
        <a:buFontTx/>
        <a:buChar char="•"/>
        <a:tabLst/>
        <a:defRPr sz="2800" b="0" i="0" u="none" strike="noStrike" cap="none" spc="0" baseline="42857">
          <a:ln>
            <a:noFill/>
          </a:ln>
          <a:solidFill>
            <a:srgbClr val="91969D"/>
          </a:solidFill>
          <a:uFillTx/>
          <a:latin typeface="+mn-lt"/>
          <a:ea typeface="+mn-ea"/>
          <a:cs typeface="+mn-cs"/>
          <a:sym typeface="Roboto Regular"/>
        </a:defRPr>
      </a:lvl7pPr>
      <a:lvl8pPr marL="4786922" marR="0" indent="-341922" algn="l" defTabSz="825500" latinLnBrk="0">
        <a:lnSpc>
          <a:spcPct val="70000"/>
        </a:lnSpc>
        <a:spcBef>
          <a:spcPts val="5200"/>
        </a:spcBef>
        <a:spcAft>
          <a:spcPts val="0"/>
        </a:spcAft>
        <a:buClrTx/>
        <a:buSzPct val="75000"/>
        <a:buFontTx/>
        <a:buChar char="•"/>
        <a:tabLst/>
        <a:defRPr sz="2800" b="0" i="0" u="none" strike="noStrike" cap="none" spc="0" baseline="42857">
          <a:ln>
            <a:noFill/>
          </a:ln>
          <a:solidFill>
            <a:srgbClr val="91969D"/>
          </a:solidFill>
          <a:uFillTx/>
          <a:latin typeface="+mn-lt"/>
          <a:ea typeface="+mn-ea"/>
          <a:cs typeface="+mn-cs"/>
          <a:sym typeface="Roboto Regular"/>
        </a:defRPr>
      </a:lvl8pPr>
      <a:lvl9pPr marL="5421922" marR="0" indent="-341922" algn="l" defTabSz="825500" latinLnBrk="0">
        <a:lnSpc>
          <a:spcPct val="70000"/>
        </a:lnSpc>
        <a:spcBef>
          <a:spcPts val="5200"/>
        </a:spcBef>
        <a:spcAft>
          <a:spcPts val="0"/>
        </a:spcAft>
        <a:buClrTx/>
        <a:buSzPct val="75000"/>
        <a:buFontTx/>
        <a:buChar char="•"/>
        <a:tabLst/>
        <a:defRPr sz="2800" b="0" i="0" u="none" strike="noStrike" cap="none" spc="0" baseline="42857">
          <a:ln>
            <a:noFill/>
          </a:ln>
          <a:solidFill>
            <a:srgbClr val="91969D"/>
          </a:solidFill>
          <a:uFillTx/>
          <a:latin typeface="+mn-lt"/>
          <a:ea typeface="+mn-ea"/>
          <a:cs typeface="+mn-cs"/>
          <a:sym typeface="Roboto Regular"/>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oboto Bold"/>
        </a:defRPr>
      </a:lvl1pPr>
      <a:lvl2pPr marL="0" marR="0" indent="228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oboto Bold"/>
        </a:defRPr>
      </a:lvl2pPr>
      <a:lvl3pPr marL="0" marR="0" indent="457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oboto Bold"/>
        </a:defRPr>
      </a:lvl3pPr>
      <a:lvl4pPr marL="0" marR="0" indent="685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oboto Bold"/>
        </a:defRPr>
      </a:lvl4pPr>
      <a:lvl5pPr marL="0" marR="0" indent="9144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oboto Bold"/>
        </a:defRPr>
      </a:lvl5pPr>
      <a:lvl6pPr marL="0" marR="0" indent="11430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oboto Bold"/>
        </a:defRPr>
      </a:lvl6pPr>
      <a:lvl7pPr marL="0" marR="0" indent="1371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oboto Bold"/>
        </a:defRPr>
      </a:lvl7pPr>
      <a:lvl8pPr marL="0" marR="0" indent="1600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oboto Bold"/>
        </a:defRPr>
      </a:lvl8pPr>
      <a:lvl9pPr marL="0" marR="0" indent="1828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oboto Bold"/>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riangle"/>
          <p:cNvSpPr/>
          <p:nvPr/>
        </p:nvSpPr>
        <p:spPr>
          <a:xfrm>
            <a:off x="-35918" y="-52355"/>
            <a:ext cx="10816168" cy="1087811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47"/>
                </a:lnTo>
                <a:lnTo>
                  <a:pt x="54" y="0"/>
                </a:lnTo>
                <a:lnTo>
                  <a:pt x="0" y="21600"/>
                </a:lnTo>
                <a:close/>
              </a:path>
            </a:pathLst>
          </a:custGeom>
          <a:solidFill>
            <a:srgbClr val="EBEBEB"/>
          </a:solidFill>
          <a:ln w="12700">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30" name="Shape"/>
          <p:cNvSpPr/>
          <p:nvPr/>
        </p:nvSpPr>
        <p:spPr>
          <a:xfrm>
            <a:off x="-5223" y="-21311"/>
            <a:ext cx="7960864" cy="6862589"/>
          </a:xfrm>
          <a:custGeom>
            <a:avLst/>
            <a:gdLst/>
            <a:ahLst/>
            <a:cxnLst>
              <a:cxn ang="0">
                <a:pos x="wd2" y="hd2"/>
              </a:cxn>
              <a:cxn ang="5400000">
                <a:pos x="wd2" y="hd2"/>
              </a:cxn>
              <a:cxn ang="10800000">
                <a:pos x="wd2" y="hd2"/>
              </a:cxn>
              <a:cxn ang="16200000">
                <a:pos x="wd2" y="hd2"/>
              </a:cxn>
            </a:cxnLst>
            <a:rect l="0" t="0" r="r" b="b"/>
            <a:pathLst>
              <a:path w="21600" h="21600" extrusionOk="0">
                <a:moveTo>
                  <a:pt x="13877" y="18"/>
                </a:moveTo>
                <a:lnTo>
                  <a:pt x="21600" y="8941"/>
                </a:lnTo>
                <a:lnTo>
                  <a:pt x="10631" y="21600"/>
                </a:lnTo>
                <a:lnTo>
                  <a:pt x="0" y="9268"/>
                </a:lnTo>
                <a:lnTo>
                  <a:pt x="0" y="0"/>
                </a:lnTo>
                <a:lnTo>
                  <a:pt x="13877" y="18"/>
                </a:lnTo>
                <a:close/>
              </a:path>
            </a:pathLst>
          </a:custGeom>
          <a:solidFill>
            <a:srgbClr val="5AA4DA"/>
          </a:solidFill>
          <a:ln w="12700">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31" name="Shape"/>
          <p:cNvSpPr/>
          <p:nvPr/>
        </p:nvSpPr>
        <p:spPr>
          <a:xfrm>
            <a:off x="-27980" y="6835584"/>
            <a:ext cx="8005580" cy="6921857"/>
          </a:xfrm>
          <a:custGeom>
            <a:avLst/>
            <a:gdLst/>
            <a:ahLst/>
            <a:cxnLst>
              <a:cxn ang="0">
                <a:pos x="wd2" y="hd2"/>
              </a:cxn>
              <a:cxn ang="5400000">
                <a:pos x="wd2" y="hd2"/>
              </a:cxn>
              <a:cxn ang="10800000">
                <a:pos x="wd2" y="hd2"/>
              </a:cxn>
              <a:cxn ang="16200000">
                <a:pos x="wd2" y="hd2"/>
              </a:cxn>
            </a:cxnLst>
            <a:rect l="0" t="0" r="r" b="b"/>
            <a:pathLst>
              <a:path w="21600" h="21600" extrusionOk="0">
                <a:moveTo>
                  <a:pt x="0" y="12392"/>
                </a:moveTo>
                <a:lnTo>
                  <a:pt x="10635" y="0"/>
                </a:lnTo>
                <a:lnTo>
                  <a:pt x="21600" y="12710"/>
                </a:lnTo>
                <a:lnTo>
                  <a:pt x="13715" y="21600"/>
                </a:lnTo>
                <a:lnTo>
                  <a:pt x="19" y="21600"/>
                </a:lnTo>
                <a:lnTo>
                  <a:pt x="0" y="12392"/>
                </a:lnTo>
                <a:close/>
              </a:path>
            </a:pathLst>
          </a:custGeom>
          <a:solidFill>
            <a:srgbClr val="3E4D61"/>
          </a:solidFill>
          <a:ln w="12700">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32" name="Triangle"/>
          <p:cNvSpPr/>
          <p:nvPr/>
        </p:nvSpPr>
        <p:spPr>
          <a:xfrm>
            <a:off x="3907383" y="2803987"/>
            <a:ext cx="4064745" cy="8101119"/>
          </a:xfrm>
          <a:custGeom>
            <a:avLst/>
            <a:gdLst/>
            <a:ahLst/>
            <a:cxnLst>
              <a:cxn ang="0">
                <a:pos x="wd2" y="hd2"/>
              </a:cxn>
              <a:cxn ang="5400000">
                <a:pos x="wd2" y="hd2"/>
              </a:cxn>
              <a:cxn ang="10800000">
                <a:pos x="wd2" y="hd2"/>
              </a:cxn>
              <a:cxn ang="16200000">
                <a:pos x="wd2" y="hd2"/>
              </a:cxn>
            </a:cxnLst>
            <a:rect l="0" t="0" r="r" b="b"/>
            <a:pathLst>
              <a:path w="21600" h="21600" extrusionOk="0">
                <a:moveTo>
                  <a:pt x="21468" y="0"/>
                </a:moveTo>
                <a:lnTo>
                  <a:pt x="21600" y="21600"/>
                </a:lnTo>
                <a:lnTo>
                  <a:pt x="0" y="10766"/>
                </a:lnTo>
                <a:lnTo>
                  <a:pt x="21468" y="0"/>
                </a:lnTo>
                <a:close/>
              </a:path>
            </a:pathLst>
          </a:custGeom>
          <a:solidFill>
            <a:srgbClr val="4B90C2"/>
          </a:solidFill>
          <a:ln w="12700">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33" name="Triangle"/>
          <p:cNvSpPr/>
          <p:nvPr/>
        </p:nvSpPr>
        <p:spPr>
          <a:xfrm>
            <a:off x="4981241" y="10887670"/>
            <a:ext cx="5902589" cy="2945041"/>
          </a:xfrm>
          <a:custGeom>
            <a:avLst/>
            <a:gdLst/>
            <a:ahLst/>
            <a:cxnLst>
              <a:cxn ang="0">
                <a:pos x="wd2" y="hd2"/>
              </a:cxn>
              <a:cxn ang="5400000">
                <a:pos x="wd2" y="hd2"/>
              </a:cxn>
              <a:cxn ang="10800000">
                <a:pos x="wd2" y="hd2"/>
              </a:cxn>
              <a:cxn ang="16200000">
                <a:pos x="wd2" y="hd2"/>
              </a:cxn>
            </a:cxnLst>
            <a:rect l="0" t="0" r="r" b="b"/>
            <a:pathLst>
              <a:path w="21600" h="21600" extrusionOk="0">
                <a:moveTo>
                  <a:pt x="10905" y="0"/>
                </a:moveTo>
                <a:lnTo>
                  <a:pt x="21600" y="21600"/>
                </a:lnTo>
                <a:lnTo>
                  <a:pt x="0" y="21529"/>
                </a:lnTo>
                <a:lnTo>
                  <a:pt x="10905" y="0"/>
                </a:lnTo>
                <a:close/>
              </a:path>
            </a:pathLst>
          </a:custGeom>
          <a:solidFill>
            <a:srgbClr val="C1C4C7"/>
          </a:solidFill>
          <a:ln w="12700">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34" name="Triangle"/>
          <p:cNvSpPr/>
          <p:nvPr/>
        </p:nvSpPr>
        <p:spPr>
          <a:xfrm rot="13500000">
            <a:off x="6262770" y="2167484"/>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46971"/>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35" name="Triangle"/>
          <p:cNvSpPr/>
          <p:nvPr/>
        </p:nvSpPr>
        <p:spPr>
          <a:xfrm rot="13500000">
            <a:off x="5303774" y="3108981"/>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36" name="Triangle"/>
          <p:cNvSpPr/>
          <p:nvPr/>
        </p:nvSpPr>
        <p:spPr>
          <a:xfrm rot="13500000">
            <a:off x="5303774" y="1233676"/>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37" name="Triangle"/>
          <p:cNvSpPr/>
          <p:nvPr/>
        </p:nvSpPr>
        <p:spPr>
          <a:xfrm rot="13500000">
            <a:off x="4368834" y="4046633"/>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38" name="Triangle"/>
          <p:cNvSpPr/>
          <p:nvPr/>
        </p:nvSpPr>
        <p:spPr>
          <a:xfrm rot="13500000">
            <a:off x="4368834" y="2171328"/>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23704"/>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39" name="Triangle"/>
          <p:cNvSpPr/>
          <p:nvPr/>
        </p:nvSpPr>
        <p:spPr>
          <a:xfrm rot="13500000">
            <a:off x="4368834" y="320606"/>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65466"/>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0" name="Triangle"/>
          <p:cNvSpPr/>
          <p:nvPr/>
        </p:nvSpPr>
        <p:spPr>
          <a:xfrm rot="13500000">
            <a:off x="3433893" y="4971994"/>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1" name="Triangle"/>
          <p:cNvSpPr/>
          <p:nvPr/>
        </p:nvSpPr>
        <p:spPr>
          <a:xfrm rot="13500000">
            <a:off x="3433893" y="3096689"/>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65466"/>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2" name="Triangle"/>
          <p:cNvSpPr/>
          <p:nvPr/>
        </p:nvSpPr>
        <p:spPr>
          <a:xfrm rot="13500000">
            <a:off x="3433893" y="1245967"/>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70307"/>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3" name="Triangle"/>
          <p:cNvSpPr/>
          <p:nvPr/>
        </p:nvSpPr>
        <p:spPr>
          <a:xfrm rot="13500000">
            <a:off x="3433893" y="-604755"/>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23704"/>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4" name="Triangle"/>
          <p:cNvSpPr/>
          <p:nvPr/>
        </p:nvSpPr>
        <p:spPr>
          <a:xfrm rot="13500000">
            <a:off x="2474898" y="4034342"/>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23704"/>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5" name="Triangle"/>
          <p:cNvSpPr/>
          <p:nvPr/>
        </p:nvSpPr>
        <p:spPr>
          <a:xfrm rot="13500000">
            <a:off x="2474898" y="2159037"/>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6" name="Triangle"/>
          <p:cNvSpPr/>
          <p:nvPr/>
        </p:nvSpPr>
        <p:spPr>
          <a:xfrm rot="13500000">
            <a:off x="2474898" y="308315"/>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7" name="Triangle"/>
          <p:cNvSpPr/>
          <p:nvPr/>
        </p:nvSpPr>
        <p:spPr>
          <a:xfrm rot="13500000">
            <a:off x="1515902" y="3108981"/>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70307"/>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8" name="Triangle"/>
          <p:cNvSpPr/>
          <p:nvPr/>
        </p:nvSpPr>
        <p:spPr>
          <a:xfrm rot="13500000">
            <a:off x="1515902" y="1233676"/>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23704"/>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9" name="Triangle"/>
          <p:cNvSpPr/>
          <p:nvPr/>
        </p:nvSpPr>
        <p:spPr>
          <a:xfrm rot="13500000">
            <a:off x="1515902" y="-617046"/>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70307"/>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50" name="Triangle"/>
          <p:cNvSpPr/>
          <p:nvPr/>
        </p:nvSpPr>
        <p:spPr>
          <a:xfrm rot="13500000">
            <a:off x="579617" y="2158220"/>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51" name="Triangle"/>
          <p:cNvSpPr/>
          <p:nvPr/>
        </p:nvSpPr>
        <p:spPr>
          <a:xfrm rot="13500000">
            <a:off x="579617" y="282915"/>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65466"/>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52" name="Triangle"/>
          <p:cNvSpPr/>
          <p:nvPr/>
        </p:nvSpPr>
        <p:spPr>
          <a:xfrm rot="13500000">
            <a:off x="-402090" y="1259076"/>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70307"/>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53" name="Triangle"/>
          <p:cNvSpPr/>
          <p:nvPr/>
        </p:nvSpPr>
        <p:spPr>
          <a:xfrm rot="13500000">
            <a:off x="-402090" y="-578946"/>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23704"/>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54" name="Company…"/>
          <p:cNvSpPr txBox="1">
            <a:spLocks noGrp="1"/>
          </p:cNvSpPr>
          <p:nvPr>
            <p:ph type="title" idx="4294967295"/>
          </p:nvPr>
        </p:nvSpPr>
        <p:spPr>
          <a:xfrm>
            <a:off x="9118600" y="4014742"/>
            <a:ext cx="14325600" cy="5476910"/>
          </a:xfrm>
          <a:prstGeom prst="rect">
            <a:avLst/>
          </a:prstGeom>
        </p:spPr>
        <p:txBody>
          <a:bodyPr>
            <a:normAutofit/>
          </a:bodyPr>
          <a:lstStyle/>
          <a:p>
            <a:pPr algn="ctr"/>
            <a:r>
              <a:rPr lang="en-US" dirty="0"/>
              <a:t>Micro-Credit Defaulter Project</a:t>
            </a:r>
            <a:endParaRPr dirty="0">
              <a:latin typeface="Times New Roman" pitchFamily="18" charset="0"/>
              <a:cs typeface="Times New Roman" pitchFamily="18" charset="0"/>
            </a:endParaRPr>
          </a:p>
        </p:txBody>
      </p:sp>
      <p:sp>
        <p:nvSpPr>
          <p:cNvPr id="55" name="PowerPoint and Keynote Template…"/>
          <p:cNvSpPr txBox="1"/>
          <p:nvPr/>
        </p:nvSpPr>
        <p:spPr>
          <a:xfrm>
            <a:off x="18888437" y="10594034"/>
            <a:ext cx="4009380" cy="1210588"/>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a:lnSpc>
                <a:spcPct val="100000"/>
              </a:lnSpc>
            </a:pPr>
            <a:r>
              <a:rPr lang="en-US" sz="3600" baseline="0" dirty="0"/>
              <a:t>Presented By:</a:t>
            </a:r>
          </a:p>
          <a:p>
            <a:pPr>
              <a:lnSpc>
                <a:spcPct val="100000"/>
              </a:lnSpc>
            </a:pPr>
            <a:r>
              <a:rPr lang="en-US" sz="3600" baseline="0" dirty="0"/>
              <a:t>Ashish Modi</a:t>
            </a:r>
            <a:endParaRPr lang="en-US" sz="3600" dirty="0"/>
          </a:p>
        </p:txBody>
      </p:sp>
      <p:sp>
        <p:nvSpPr>
          <p:cNvPr id="56" name="Line"/>
          <p:cNvSpPr/>
          <p:nvPr/>
        </p:nvSpPr>
        <p:spPr>
          <a:xfrm>
            <a:off x="12105694" y="9657323"/>
            <a:ext cx="7221656" cy="1"/>
          </a:xfrm>
          <a:prstGeom prst="line">
            <a:avLst/>
          </a:prstGeom>
          <a:ln w="25400">
            <a:solidFill>
              <a:srgbClr val="C1C4C7"/>
            </a:solidFill>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61" name="PowerPoint and Keynote Template…"/>
          <p:cNvSpPr txBox="1"/>
          <p:nvPr/>
        </p:nvSpPr>
        <p:spPr>
          <a:xfrm>
            <a:off x="9979012" y="10594034"/>
            <a:ext cx="4826000" cy="1210588"/>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a:lnSpc>
                <a:spcPct val="100000"/>
              </a:lnSpc>
            </a:pPr>
            <a:r>
              <a:rPr lang="en-US" sz="3600" baseline="0" dirty="0"/>
              <a:t>Guided By:</a:t>
            </a:r>
          </a:p>
          <a:p>
            <a:pPr>
              <a:lnSpc>
                <a:spcPct val="100000"/>
              </a:lnSpc>
            </a:pPr>
            <a:r>
              <a:rPr lang="en-US" sz="3600" baseline="0" dirty="0"/>
              <a:t>Shubham Yadav</a:t>
            </a:r>
            <a:endParaRPr lang="en-US" sz="3600" dirty="0"/>
          </a:p>
        </p:txBody>
      </p:sp>
      <p:pic>
        <p:nvPicPr>
          <p:cNvPr id="58" name="Picture 57">
            <a:extLst>
              <a:ext uri="{FF2B5EF4-FFF2-40B4-BE49-F238E27FC236}">
                <a16:creationId xmlns:a16="http://schemas.microsoft.com/office/drawing/2014/main" id="{609BD44D-7C38-4DD6-ABD2-F161177F4DF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447065" y="1"/>
            <a:ext cx="5952592" cy="5091952"/>
          </a:xfrm>
          <a:prstGeom prst="rect">
            <a:avLst/>
          </a:prstGeom>
          <a:noFill/>
          <a:ln>
            <a:noFill/>
          </a:ln>
        </p:spPr>
      </p:pic>
      <p:sp>
        <p:nvSpPr>
          <p:cNvPr id="4" name="Slide Number Placeholder 3">
            <a:extLst>
              <a:ext uri="{FF2B5EF4-FFF2-40B4-BE49-F238E27FC236}">
                <a16:creationId xmlns:a16="http://schemas.microsoft.com/office/drawing/2014/main" id="{0C04B503-F188-4E93-B115-169D3E503037}"/>
              </a:ext>
            </a:extLst>
          </p:cNvPr>
          <p:cNvSpPr>
            <a:spLocks noGrp="1"/>
          </p:cNvSpPr>
          <p:nvPr>
            <p:ph type="sldNum" sz="quarter" idx="2"/>
          </p:nvPr>
        </p:nvSpPr>
        <p:spPr/>
        <p:txBody>
          <a:bodyPr/>
          <a:lstStyle/>
          <a:p>
            <a:fld id="{86CB4B4D-7CA3-9044-876B-883B54F8677D}" type="slidenum">
              <a:rPr lang="en-IN" smtClean="0"/>
              <a:t>1</a:t>
            </a:fld>
            <a:endParaRPr lang="en-IN"/>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32FF15A-CA93-413C-B364-C55049CDF7C2}"/>
              </a:ext>
            </a:extLst>
          </p:cNvPr>
          <p:cNvSpPr>
            <a:spLocks noGrp="1"/>
          </p:cNvSpPr>
          <p:nvPr>
            <p:ph type="sldNum" sz="quarter" idx="2"/>
          </p:nvPr>
        </p:nvSpPr>
        <p:spPr/>
        <p:txBody>
          <a:bodyPr/>
          <a:lstStyle/>
          <a:p>
            <a:fld id="{86CB4B4D-7CA3-9044-876B-883B54F8677D}" type="slidenum">
              <a:rPr lang="en-IN" smtClean="0"/>
              <a:t>10</a:t>
            </a:fld>
            <a:endParaRPr lang="en-IN"/>
          </a:p>
        </p:txBody>
      </p:sp>
      <p:sp>
        <p:nvSpPr>
          <p:cNvPr id="6" name="Mockup Slide">
            <a:extLst>
              <a:ext uri="{FF2B5EF4-FFF2-40B4-BE49-F238E27FC236}">
                <a16:creationId xmlns:a16="http://schemas.microsoft.com/office/drawing/2014/main" id="{1E9CE4C1-A521-4D01-964D-C4C4D9024FED}"/>
              </a:ext>
            </a:extLst>
          </p:cNvPr>
          <p:cNvSpPr txBox="1">
            <a:spLocks/>
          </p:cNvSpPr>
          <p:nvPr/>
        </p:nvSpPr>
        <p:spPr>
          <a:xfrm>
            <a:off x="2391128" y="1157781"/>
            <a:ext cx="19426429" cy="1226832"/>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pPr algn="just">
              <a:spcBef>
                <a:spcPts val="1200"/>
              </a:spcBef>
            </a:pPr>
            <a:r>
              <a:rPr lang="en-US" sz="3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Loanamnt_frequency_group</a:t>
            </a:r>
            <a:r>
              <a:rPr lang="en-US" sz="3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is created by us, just to showcase the difference between total amount of loan taken by customer in last 30 days vs loan pay back rate in 5 days.</a:t>
            </a:r>
            <a:endParaRPr lang="en-IN" sz="3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A4D30E7-D577-416C-98ED-979EBAC3BE0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86328" y="4101203"/>
            <a:ext cx="9388496" cy="7032961"/>
          </a:xfrm>
          <a:prstGeom prst="rect">
            <a:avLst/>
          </a:prstGeom>
          <a:noFill/>
          <a:ln>
            <a:noFill/>
          </a:ln>
        </p:spPr>
      </p:pic>
      <p:sp>
        <p:nvSpPr>
          <p:cNvPr id="8"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EEDB4AF2-2F03-4C0D-89C4-BFB28124948C}"/>
              </a:ext>
            </a:extLst>
          </p:cNvPr>
          <p:cNvSpPr txBox="1"/>
          <p:nvPr/>
        </p:nvSpPr>
        <p:spPr>
          <a:xfrm>
            <a:off x="11474824" y="3340412"/>
            <a:ext cx="11295529" cy="8818824"/>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algn="just">
              <a:lnSpc>
                <a:spcPct val="80000"/>
              </a:lnSpc>
            </a:pPr>
            <a:endParaRPr lang="en-US" sz="4800" baseline="0" dirty="0">
              <a:latin typeface="Times New Roman" pitchFamily="18" charset="0"/>
              <a:cs typeface="Times New Roman" pitchFamily="18" charset="0"/>
            </a:endParaRPr>
          </a:p>
          <a:p>
            <a:pPr algn="just">
              <a:lnSpc>
                <a:spcPct val="80000"/>
              </a:lnSpc>
            </a:pPr>
            <a:r>
              <a:rPr lang="en-US" sz="3600" baseline="0" dirty="0">
                <a:latin typeface="Times New Roman" pitchFamily="18" charset="0"/>
                <a:cs typeface="Times New Roman" pitchFamily="18" charset="0"/>
              </a:rPr>
              <a:t>no loans                100.000000</a:t>
            </a:r>
          </a:p>
          <a:p>
            <a:pPr algn="just">
              <a:lnSpc>
                <a:spcPct val="80000"/>
              </a:lnSpc>
            </a:pPr>
            <a:r>
              <a:rPr lang="en-US" sz="3600" baseline="0" dirty="0">
                <a:latin typeface="Times New Roman" pitchFamily="18" charset="0"/>
                <a:cs typeface="Times New Roman" pitchFamily="18" charset="0"/>
              </a:rPr>
              <a:t>low </a:t>
            </a:r>
            <a:r>
              <a:rPr lang="en-US" sz="3600" baseline="0" dirty="0" err="1">
                <a:latin typeface="Times New Roman" pitchFamily="18" charset="0"/>
                <a:cs typeface="Times New Roman" pitchFamily="18" charset="0"/>
              </a:rPr>
              <a:t>amnt</a:t>
            </a:r>
            <a:r>
              <a:rPr lang="en-US" sz="3600" baseline="0" dirty="0">
                <a:latin typeface="Times New Roman" pitchFamily="18" charset="0"/>
                <a:cs typeface="Times New Roman" pitchFamily="18" charset="0"/>
              </a:rPr>
              <a:t> of loans        74.347429</a:t>
            </a:r>
          </a:p>
          <a:p>
            <a:pPr algn="just">
              <a:lnSpc>
                <a:spcPct val="80000"/>
              </a:lnSpc>
            </a:pPr>
            <a:r>
              <a:rPr lang="en-US" sz="3600" baseline="0" dirty="0">
                <a:latin typeface="Times New Roman" pitchFamily="18" charset="0"/>
                <a:cs typeface="Times New Roman" pitchFamily="18" charset="0"/>
              </a:rPr>
              <a:t>medium </a:t>
            </a:r>
            <a:r>
              <a:rPr lang="en-US" sz="3600" baseline="0" dirty="0" err="1">
                <a:latin typeface="Times New Roman" pitchFamily="18" charset="0"/>
                <a:cs typeface="Times New Roman" pitchFamily="18" charset="0"/>
              </a:rPr>
              <a:t>amnt</a:t>
            </a:r>
            <a:r>
              <a:rPr lang="en-US" sz="3600" baseline="0" dirty="0">
                <a:latin typeface="Times New Roman" pitchFamily="18" charset="0"/>
                <a:cs typeface="Times New Roman" pitchFamily="18" charset="0"/>
              </a:rPr>
              <a:t> of loans     91.454128</a:t>
            </a:r>
          </a:p>
          <a:p>
            <a:pPr algn="just">
              <a:lnSpc>
                <a:spcPct val="80000"/>
              </a:lnSpc>
            </a:pPr>
            <a:r>
              <a:rPr lang="en-US" sz="3600" baseline="0" dirty="0">
                <a:latin typeface="Times New Roman" pitchFamily="18" charset="0"/>
                <a:cs typeface="Times New Roman" pitchFamily="18" charset="0"/>
              </a:rPr>
              <a:t>high </a:t>
            </a:r>
            <a:r>
              <a:rPr lang="en-US" sz="3600" baseline="0" dirty="0" err="1">
                <a:latin typeface="Times New Roman" pitchFamily="18" charset="0"/>
                <a:cs typeface="Times New Roman" pitchFamily="18" charset="0"/>
              </a:rPr>
              <a:t>amnt</a:t>
            </a:r>
            <a:r>
              <a:rPr lang="en-US" sz="3600" baseline="0" dirty="0">
                <a:latin typeface="Times New Roman" pitchFamily="18" charset="0"/>
                <a:cs typeface="Times New Roman" pitchFamily="18" charset="0"/>
              </a:rPr>
              <a:t> of loans       96.819407</a:t>
            </a:r>
          </a:p>
          <a:p>
            <a:pPr algn="just">
              <a:lnSpc>
                <a:spcPct val="80000"/>
              </a:lnSpc>
            </a:pPr>
            <a:endParaRPr lang="en-US" sz="4800" baseline="0" dirty="0">
              <a:latin typeface="Times New Roman" pitchFamily="18" charset="0"/>
              <a:cs typeface="Times New Roman" pitchFamily="18" charset="0"/>
            </a:endParaRPr>
          </a:p>
          <a:p>
            <a:pPr algn="just">
              <a:lnSpc>
                <a:spcPct val="80000"/>
              </a:lnSpc>
            </a:pPr>
            <a:r>
              <a:rPr lang="en-US" sz="3600" baseline="0" dirty="0">
                <a:latin typeface="Times New Roman" pitchFamily="18" charset="0"/>
                <a:cs typeface="Times New Roman" pitchFamily="18" charset="0"/>
              </a:rPr>
              <a:t>When no loan taken than no need to pay back, so we can leave this.</a:t>
            </a:r>
          </a:p>
          <a:p>
            <a:pPr algn="just">
              <a:lnSpc>
                <a:spcPct val="80000"/>
              </a:lnSpc>
            </a:pPr>
            <a:endParaRPr lang="en-US" sz="3600" baseline="0" dirty="0">
              <a:latin typeface="Times New Roman" pitchFamily="18" charset="0"/>
              <a:cs typeface="Times New Roman" pitchFamily="18" charset="0"/>
            </a:endParaRPr>
          </a:p>
          <a:p>
            <a:pPr algn="just">
              <a:lnSpc>
                <a:spcPct val="80000"/>
              </a:lnSpc>
            </a:pPr>
            <a:r>
              <a:rPr lang="en-US" sz="3600" baseline="0" dirty="0">
                <a:latin typeface="Times New Roman" pitchFamily="18" charset="0"/>
                <a:cs typeface="Times New Roman" pitchFamily="18" charset="0"/>
              </a:rPr>
              <a:t>When amount of loan is less i.e., between 1-6 that time 26% customer was not able to pay the loan in 5 days.</a:t>
            </a:r>
          </a:p>
          <a:p>
            <a:pPr algn="just">
              <a:lnSpc>
                <a:spcPct val="80000"/>
              </a:lnSpc>
            </a:pPr>
            <a:endParaRPr lang="en-US" sz="3600" baseline="0" dirty="0">
              <a:latin typeface="Times New Roman" pitchFamily="18" charset="0"/>
              <a:cs typeface="Times New Roman" pitchFamily="18" charset="0"/>
            </a:endParaRPr>
          </a:p>
          <a:p>
            <a:pPr algn="just">
              <a:lnSpc>
                <a:spcPct val="80000"/>
              </a:lnSpc>
            </a:pPr>
            <a:r>
              <a:rPr lang="en-US" sz="3600" baseline="0" dirty="0">
                <a:latin typeface="Times New Roman" pitchFamily="18" charset="0"/>
                <a:cs typeface="Times New Roman" pitchFamily="18" charset="0"/>
              </a:rPr>
              <a:t>When amount of loan is medium i.e., between 7-12 that time almost 8.5% customers were not able to pay the loan in 5 days.</a:t>
            </a:r>
          </a:p>
          <a:p>
            <a:pPr algn="just">
              <a:lnSpc>
                <a:spcPct val="80000"/>
              </a:lnSpc>
            </a:pPr>
            <a:endParaRPr lang="en-US" sz="3600" baseline="0" dirty="0">
              <a:latin typeface="Times New Roman" pitchFamily="18" charset="0"/>
              <a:cs typeface="Times New Roman" pitchFamily="18" charset="0"/>
            </a:endParaRPr>
          </a:p>
          <a:p>
            <a:pPr algn="just">
              <a:lnSpc>
                <a:spcPct val="80000"/>
              </a:lnSpc>
            </a:pPr>
            <a:r>
              <a:rPr lang="en-US" sz="3600" baseline="0" dirty="0">
                <a:latin typeface="Times New Roman" pitchFamily="18" charset="0"/>
                <a:cs typeface="Times New Roman" pitchFamily="18" charset="0"/>
              </a:rPr>
              <a:t>When amount of loan is high i.e., more than 12 that time almost 3.2% customers were not able to pay the loan in 5 days.</a:t>
            </a:r>
          </a:p>
        </p:txBody>
      </p:sp>
    </p:spTree>
    <p:extLst>
      <p:ext uri="{BB962C8B-B14F-4D97-AF65-F5344CB8AC3E}">
        <p14:creationId xmlns:p14="http://schemas.microsoft.com/office/powerpoint/2010/main" val="331680886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32FF15A-CA93-413C-B364-C55049CDF7C2}"/>
              </a:ext>
            </a:extLst>
          </p:cNvPr>
          <p:cNvSpPr>
            <a:spLocks noGrp="1"/>
          </p:cNvSpPr>
          <p:nvPr>
            <p:ph type="sldNum" sz="quarter" idx="2"/>
          </p:nvPr>
        </p:nvSpPr>
        <p:spPr/>
        <p:txBody>
          <a:bodyPr/>
          <a:lstStyle/>
          <a:p>
            <a:fld id="{86CB4B4D-7CA3-9044-876B-883B54F8677D}" type="slidenum">
              <a:rPr lang="en-IN" smtClean="0"/>
              <a:t>11</a:t>
            </a:fld>
            <a:endParaRPr lang="en-IN"/>
          </a:p>
        </p:txBody>
      </p:sp>
      <p:sp>
        <p:nvSpPr>
          <p:cNvPr id="9" name="Mockup Slide">
            <a:extLst>
              <a:ext uri="{FF2B5EF4-FFF2-40B4-BE49-F238E27FC236}">
                <a16:creationId xmlns:a16="http://schemas.microsoft.com/office/drawing/2014/main" id="{DCD50D80-E00A-40AF-8914-BA5DE7D0F209}"/>
              </a:ext>
            </a:extLst>
          </p:cNvPr>
          <p:cNvSpPr txBox="1">
            <a:spLocks/>
          </p:cNvSpPr>
          <p:nvPr/>
        </p:nvSpPr>
        <p:spPr>
          <a:xfrm>
            <a:off x="2391128" y="1157781"/>
            <a:ext cx="19426429" cy="1226832"/>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pPr algn="just">
              <a:spcBef>
                <a:spcPts val="1200"/>
              </a:spcBef>
            </a:pPr>
            <a:r>
              <a:rPr lang="en-US" sz="3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Number of loans taken by Customer in last 30 days and payback of loan in 30 days over label</a:t>
            </a:r>
            <a:endParaRPr lang="en-IN" sz="3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AE0062F7-7FD9-4118-A302-8116CF2B086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041660" y="2384613"/>
            <a:ext cx="14084975" cy="8355105"/>
          </a:xfrm>
          <a:prstGeom prst="rect">
            <a:avLst/>
          </a:prstGeom>
          <a:noFill/>
          <a:ln>
            <a:noFill/>
          </a:ln>
        </p:spPr>
      </p:pic>
      <p:sp>
        <p:nvSpPr>
          <p:cNvPr id="11"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67708B96-F239-4883-906A-BFC083E938D1}"/>
              </a:ext>
            </a:extLst>
          </p:cNvPr>
          <p:cNvSpPr txBox="1"/>
          <p:nvPr/>
        </p:nvSpPr>
        <p:spPr>
          <a:xfrm>
            <a:off x="2391128" y="10732078"/>
            <a:ext cx="18751629" cy="1826141"/>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algn="just">
              <a:lnSpc>
                <a:spcPct val="80000"/>
              </a:lnSpc>
            </a:pPr>
            <a:endParaRPr lang="en-US" sz="4800" dirty="0">
              <a:latin typeface="Times New Roman" pitchFamily="18" charset="0"/>
              <a:cs typeface="Times New Roman" pitchFamily="18" charset="0"/>
            </a:endParaRPr>
          </a:p>
          <a:p>
            <a:pPr algn="just">
              <a:lnSpc>
                <a:spcPct val="80000"/>
              </a:lnSpc>
            </a:pPr>
            <a:r>
              <a:rPr lang="en-US" sz="3600" baseline="0" dirty="0">
                <a:latin typeface="Times New Roman" pitchFamily="18" charset="0"/>
                <a:cs typeface="Times New Roman" pitchFamily="18" charset="0"/>
              </a:rPr>
              <a:t>If customer took more than 25 loan than in that case, he/she replayed the loan on time always.</a:t>
            </a:r>
          </a:p>
          <a:p>
            <a:pPr algn="just">
              <a:lnSpc>
                <a:spcPct val="80000"/>
              </a:lnSpc>
            </a:pPr>
            <a:endParaRPr lang="en-US" sz="3600" baseline="0" dirty="0">
              <a:latin typeface="Times New Roman" pitchFamily="18" charset="0"/>
              <a:cs typeface="Times New Roman" pitchFamily="18" charset="0"/>
            </a:endParaRPr>
          </a:p>
          <a:p>
            <a:pPr algn="just">
              <a:lnSpc>
                <a:spcPct val="80000"/>
              </a:lnSpc>
            </a:pPr>
            <a:r>
              <a:rPr lang="en-US" sz="3600" baseline="0" dirty="0">
                <a:latin typeface="Times New Roman" pitchFamily="18" charset="0"/>
                <a:cs typeface="Times New Roman" pitchFamily="18" charset="0"/>
              </a:rPr>
              <a:t>When customer took approx. 2-4 loan that time, he/she didn't pay the loan back on time.</a:t>
            </a:r>
          </a:p>
        </p:txBody>
      </p:sp>
    </p:spTree>
    <p:extLst>
      <p:ext uri="{BB962C8B-B14F-4D97-AF65-F5344CB8AC3E}">
        <p14:creationId xmlns:p14="http://schemas.microsoft.com/office/powerpoint/2010/main" val="104236730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2391129" y="471981"/>
            <a:ext cx="21005801" cy="2286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itchFamily="18" charset="0"/>
                <a:cs typeface="Times New Roman" pitchFamily="18" charset="0"/>
              </a:rPr>
              <a:t>EXPERIMENTAL SET UP</a:t>
            </a:r>
          </a:p>
        </p:txBody>
      </p:sp>
      <p:sp>
        <p:nvSpPr>
          <p:cNvPr id="5"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2391129" y="3340413"/>
            <a:ext cx="19426429" cy="528824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just"/>
            <a:r>
              <a:rPr lang="en-US" sz="4800" baseline="0" dirty="0">
                <a:solidFill>
                  <a:schemeClr val="tx2">
                    <a:lumMod val="10000"/>
                  </a:schemeClr>
                </a:solidFill>
                <a:latin typeface="Times New Roman" pitchFamily="18" charset="0"/>
                <a:cs typeface="Times New Roman" pitchFamily="18" charset="0"/>
              </a:rPr>
              <a:t>Hardware requirements:-</a:t>
            </a:r>
          </a:p>
          <a:p>
            <a:pPr algn="just"/>
            <a:endParaRPr lang="en-US" sz="4800" baseline="0" dirty="0">
              <a:latin typeface="Times New Roman" pitchFamily="18" charset="0"/>
              <a:cs typeface="Times New Roman" pitchFamily="18" charset="0"/>
            </a:endParaRPr>
          </a:p>
          <a:p>
            <a:pPr lvl="2" algn="just"/>
            <a:r>
              <a:rPr lang="en-US" sz="4800" baseline="0" dirty="0">
                <a:latin typeface="Times New Roman" pitchFamily="18" charset="0"/>
                <a:cs typeface="Times New Roman" pitchFamily="18" charset="0"/>
              </a:rPr>
              <a:t>1. Processor — core i5 and above</a:t>
            </a:r>
          </a:p>
          <a:p>
            <a:pPr lvl="2" algn="just"/>
            <a:r>
              <a:rPr lang="en-US" sz="4800" baseline="0" dirty="0">
                <a:latin typeface="Times New Roman" pitchFamily="18" charset="0"/>
                <a:cs typeface="Times New Roman" pitchFamily="18" charset="0"/>
              </a:rPr>
              <a:t>2. RAM — 8 GB or above</a:t>
            </a:r>
          </a:p>
          <a:p>
            <a:pPr lvl="2" algn="just"/>
            <a:r>
              <a:rPr lang="en-US" sz="4800" baseline="0" dirty="0">
                <a:latin typeface="Times New Roman" pitchFamily="18" charset="0"/>
                <a:cs typeface="Times New Roman" pitchFamily="18" charset="0"/>
              </a:rPr>
              <a:t>3. SSD— 250 GB or above</a:t>
            </a:r>
          </a:p>
          <a:p>
            <a:pPr lvl="2" algn="just"/>
            <a:endParaRPr lang="en-US" sz="4800" baseline="0" dirty="0">
              <a:latin typeface="Times New Roman" pitchFamily="18" charset="0"/>
              <a:cs typeface="Times New Roman" pitchFamily="18" charset="0"/>
            </a:endParaRPr>
          </a:p>
          <a:p>
            <a:pPr lvl="2" algn="just"/>
            <a:endParaRPr lang="en-US" sz="4800" baseline="0" dirty="0">
              <a:latin typeface="Times New Roman" pitchFamily="18" charset="0"/>
              <a:cs typeface="Times New Roman" pitchFamily="18" charset="0"/>
            </a:endParaRPr>
          </a:p>
          <a:p>
            <a:pPr algn="just"/>
            <a:r>
              <a:rPr lang="en-US" sz="4800" baseline="0" dirty="0">
                <a:solidFill>
                  <a:schemeClr val="tx2">
                    <a:lumMod val="10000"/>
                  </a:schemeClr>
                </a:solidFill>
                <a:latin typeface="Times New Roman" pitchFamily="18" charset="0"/>
                <a:cs typeface="Times New Roman" pitchFamily="18" charset="0"/>
              </a:rPr>
              <a:t>Software requirements:-</a:t>
            </a:r>
          </a:p>
          <a:p>
            <a:pPr algn="just"/>
            <a:endParaRPr lang="en-US" sz="4800" baseline="0" dirty="0">
              <a:latin typeface="Times New Roman" pitchFamily="18" charset="0"/>
              <a:cs typeface="Times New Roman" pitchFamily="18" charset="0"/>
            </a:endParaRPr>
          </a:p>
          <a:p>
            <a:pPr lvl="2" algn="just"/>
            <a:r>
              <a:rPr lang="en-US" sz="4800" baseline="0" dirty="0">
                <a:latin typeface="Times New Roman" pitchFamily="18" charset="0"/>
                <a:cs typeface="Times New Roman" pitchFamily="18" charset="0"/>
              </a:rPr>
              <a:t>1. ANACONDA</a:t>
            </a:r>
          </a:p>
        </p:txBody>
      </p:sp>
      <p:sp>
        <p:nvSpPr>
          <p:cNvPr id="2" name="Slide Number Placeholder 1">
            <a:extLst>
              <a:ext uri="{FF2B5EF4-FFF2-40B4-BE49-F238E27FC236}">
                <a16:creationId xmlns:a16="http://schemas.microsoft.com/office/drawing/2014/main" id="{0439F726-988E-4D49-9634-32FC0610B905}"/>
              </a:ext>
            </a:extLst>
          </p:cNvPr>
          <p:cNvSpPr>
            <a:spLocks noGrp="1"/>
          </p:cNvSpPr>
          <p:nvPr>
            <p:ph type="sldNum" sz="quarter" idx="2"/>
          </p:nvPr>
        </p:nvSpPr>
        <p:spPr/>
        <p:txBody>
          <a:bodyPr/>
          <a:lstStyle/>
          <a:p>
            <a:fld id="{86CB4B4D-7CA3-9044-876B-883B54F8677D}" type="slidenum">
              <a:rPr lang="en-IN" smtClean="0"/>
              <a:t>12</a:t>
            </a:fld>
            <a:endParaRPr lang="en-IN"/>
          </a:p>
        </p:txBody>
      </p:sp>
    </p:spTree>
    <p:extLst>
      <p:ext uri="{BB962C8B-B14F-4D97-AF65-F5344CB8AC3E}">
        <p14:creationId xmlns:p14="http://schemas.microsoft.com/office/powerpoint/2010/main" val="64504912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39F726-988E-4D49-9634-32FC0610B905}"/>
              </a:ext>
            </a:extLst>
          </p:cNvPr>
          <p:cNvSpPr>
            <a:spLocks noGrp="1"/>
          </p:cNvSpPr>
          <p:nvPr>
            <p:ph type="sldNum" sz="quarter" idx="2"/>
          </p:nvPr>
        </p:nvSpPr>
        <p:spPr/>
        <p:txBody>
          <a:bodyPr/>
          <a:lstStyle/>
          <a:p>
            <a:fld id="{86CB4B4D-7CA3-9044-876B-883B54F8677D}" type="slidenum">
              <a:rPr lang="en-IN" smtClean="0"/>
              <a:t>13</a:t>
            </a:fld>
            <a:endParaRPr lang="en-IN"/>
          </a:p>
        </p:txBody>
      </p:sp>
      <p:sp>
        <p:nvSpPr>
          <p:cNvPr id="6" name="Text information page">
            <a:extLst>
              <a:ext uri="{FF2B5EF4-FFF2-40B4-BE49-F238E27FC236}">
                <a16:creationId xmlns:a16="http://schemas.microsoft.com/office/drawing/2014/main" id="{FC093CF4-B4E2-4EE9-BAA6-EEF9B5EC233D}"/>
              </a:ext>
            </a:extLst>
          </p:cNvPr>
          <p:cNvSpPr txBox="1">
            <a:spLocks/>
          </p:cNvSpPr>
          <p:nvPr/>
        </p:nvSpPr>
        <p:spPr>
          <a:xfrm>
            <a:off x="2391129" y="471981"/>
            <a:ext cx="21005801" cy="2286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anose="02020603050405020304" pitchFamily="18" charset="0"/>
                <a:cs typeface="Times New Roman" panose="02020603050405020304" pitchFamily="18" charset="0"/>
              </a:rPr>
              <a:t>DATA PREPROCESSING</a:t>
            </a:r>
          </a:p>
        </p:txBody>
      </p:sp>
      <p:sp>
        <p:nvSpPr>
          <p:cNvPr id="8"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5A33748C-442C-47BE-9AA0-A981643F040B}"/>
              </a:ext>
            </a:extLst>
          </p:cNvPr>
          <p:cNvSpPr txBox="1"/>
          <p:nvPr/>
        </p:nvSpPr>
        <p:spPr>
          <a:xfrm>
            <a:off x="2391129" y="2803867"/>
            <a:ext cx="19426429" cy="730456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marL="571500" indent="-571500" algn="just">
              <a:lnSpc>
                <a:spcPct val="100000"/>
              </a:lnSpc>
              <a:buFont typeface="Arial" panose="020B0604020202020204" pitchFamily="34" charset="0"/>
              <a:buChar char="•"/>
            </a:pPr>
            <a:r>
              <a:rPr lang="en-US" sz="3600" baseline="0" dirty="0">
                <a:latin typeface="Times New Roman" pitchFamily="18" charset="0"/>
                <a:cs typeface="Times New Roman" pitchFamily="18" charset="0"/>
              </a:rPr>
              <a:t>The Complete data is divided in the ration of 70:30 for train and test respectively.</a:t>
            </a:r>
          </a:p>
          <a:p>
            <a:pPr algn="just">
              <a:lnSpc>
                <a:spcPct val="100000"/>
              </a:lnSpc>
            </a:pPr>
            <a:endParaRPr lang="en-US" sz="3600" baseline="0" dirty="0">
              <a:latin typeface="Times New Roman" pitchFamily="18" charset="0"/>
              <a:cs typeface="Times New Roman" pitchFamily="18" charset="0"/>
            </a:endParaRPr>
          </a:p>
          <a:p>
            <a:pPr marL="571500" indent="-571500" algn="just">
              <a:lnSpc>
                <a:spcPct val="100000"/>
              </a:lnSpc>
              <a:buFont typeface="Arial" panose="020B0604020202020204" pitchFamily="34" charset="0"/>
              <a:buChar char="•"/>
            </a:pPr>
            <a:r>
              <a:rPr lang="en-US" sz="3600" baseline="0" dirty="0">
                <a:latin typeface="Times New Roman" pitchFamily="18" charset="0"/>
                <a:cs typeface="Times New Roman" pitchFamily="18" charset="0"/>
              </a:rPr>
              <a:t>There is no null value in the dataset but there are some outliers present in the dataset which has been removed with the help of medium of the columns and Z score.</a:t>
            </a:r>
          </a:p>
          <a:p>
            <a:pPr algn="just">
              <a:lnSpc>
                <a:spcPct val="100000"/>
              </a:lnSpc>
            </a:pPr>
            <a:endParaRPr lang="en-US" sz="3600" baseline="0" dirty="0">
              <a:latin typeface="Times New Roman" pitchFamily="18" charset="0"/>
              <a:cs typeface="Times New Roman" pitchFamily="18" charset="0"/>
            </a:endParaRPr>
          </a:p>
          <a:p>
            <a:pPr marL="571500" indent="-571500" algn="just">
              <a:lnSpc>
                <a:spcPct val="100000"/>
              </a:lnSpc>
              <a:buFont typeface="Arial" panose="020B0604020202020204" pitchFamily="34" charset="0"/>
              <a:buChar char="•"/>
            </a:pPr>
            <a:r>
              <a:rPr lang="en-US" sz="3600" baseline="0" dirty="0">
                <a:latin typeface="Times New Roman" pitchFamily="18" charset="0"/>
                <a:cs typeface="Times New Roman" pitchFamily="18" charset="0"/>
              </a:rPr>
              <a:t>Once our data is ready  categorical variables are converted into the numeric form, which we can apply further on algorithms.</a:t>
            </a:r>
          </a:p>
          <a:p>
            <a:pPr marL="571500" indent="-571500" algn="just">
              <a:lnSpc>
                <a:spcPct val="100000"/>
              </a:lnSpc>
              <a:buFont typeface="Arial" panose="020B0604020202020204" pitchFamily="34" charset="0"/>
              <a:buChar char="•"/>
            </a:pPr>
            <a:endParaRPr lang="en-US" sz="3600" baseline="0" dirty="0">
              <a:latin typeface="Times New Roman" pitchFamily="18" charset="0"/>
              <a:cs typeface="Times New Roman" pitchFamily="18" charset="0"/>
            </a:endParaRPr>
          </a:p>
          <a:p>
            <a:pPr marL="571500" indent="-571500" algn="just">
              <a:lnSpc>
                <a:spcPct val="100000"/>
              </a:lnSpc>
              <a:buFont typeface="Arial" panose="020B0604020202020204" pitchFamily="34" charset="0"/>
              <a:buChar char="•"/>
            </a:pPr>
            <a:r>
              <a:rPr lang="en-US" sz="3600" baseline="0" dirty="0">
                <a:latin typeface="Times New Roman" pitchFamily="18" charset="0"/>
                <a:cs typeface="Times New Roman" pitchFamily="18" charset="0"/>
              </a:rPr>
              <a:t>I have dropped the Unnamed: 0, </a:t>
            </a:r>
            <a:r>
              <a:rPr lang="en-US" sz="3600" baseline="0" dirty="0" err="1">
                <a:latin typeface="Times New Roman" pitchFamily="18" charset="0"/>
                <a:cs typeface="Times New Roman" pitchFamily="18" charset="0"/>
              </a:rPr>
              <a:t>msisdn</a:t>
            </a:r>
            <a:r>
              <a:rPr lang="en-US" sz="3600" baseline="0" dirty="0">
                <a:latin typeface="Times New Roman" pitchFamily="18" charset="0"/>
                <a:cs typeface="Times New Roman" pitchFamily="18" charset="0"/>
              </a:rPr>
              <a:t>, </a:t>
            </a:r>
            <a:r>
              <a:rPr lang="en-US" sz="3600" baseline="0" dirty="0" err="1">
                <a:latin typeface="Times New Roman" pitchFamily="18" charset="0"/>
                <a:cs typeface="Times New Roman" pitchFamily="18" charset="0"/>
              </a:rPr>
              <a:t>pcircle</a:t>
            </a:r>
            <a:r>
              <a:rPr lang="en-US" sz="3600" baseline="0" dirty="0">
                <a:latin typeface="Times New Roman" pitchFamily="18" charset="0"/>
                <a:cs typeface="Times New Roman" pitchFamily="18" charset="0"/>
              </a:rPr>
              <a:t>, </a:t>
            </a:r>
            <a:r>
              <a:rPr lang="en-US" sz="3600" baseline="0" dirty="0" err="1">
                <a:latin typeface="Times New Roman" pitchFamily="18" charset="0"/>
                <a:cs typeface="Times New Roman" pitchFamily="18" charset="0"/>
              </a:rPr>
              <a:t>pdate</a:t>
            </a:r>
            <a:r>
              <a:rPr lang="en-US" sz="3600" baseline="0" dirty="0">
                <a:latin typeface="Times New Roman" pitchFamily="18" charset="0"/>
                <a:cs typeface="Times New Roman" pitchFamily="18" charset="0"/>
              </a:rPr>
              <a:t>, </a:t>
            </a:r>
            <a:r>
              <a:rPr lang="en-US" sz="3600" baseline="0" dirty="0" err="1">
                <a:latin typeface="Times New Roman" pitchFamily="18" charset="0"/>
                <a:cs typeface="Times New Roman" pitchFamily="18" charset="0"/>
              </a:rPr>
              <a:t>last_rech_date_ma</a:t>
            </a:r>
            <a:r>
              <a:rPr lang="en-US" sz="3600" baseline="0" dirty="0">
                <a:latin typeface="Times New Roman" pitchFamily="18" charset="0"/>
                <a:cs typeface="Times New Roman" pitchFamily="18" charset="0"/>
              </a:rPr>
              <a:t>,  cnt_ma_rech30, fr_ma_rech30, cnt_da_rech30, fr_da_rech30, cnt_da_rech90, fr_da_rech90, maxamnt_loans30, medianamnt_loans30, medianamnt_loans90 column since there is no correlation between output variable(Label) and with these columns.</a:t>
            </a:r>
          </a:p>
          <a:p>
            <a:pPr algn="just">
              <a:lnSpc>
                <a:spcPct val="100000"/>
              </a:lnSpc>
            </a:pPr>
            <a:endParaRPr lang="en-US" sz="3600" baseline="0" dirty="0">
              <a:latin typeface="Times New Roman" pitchFamily="18" charset="0"/>
              <a:cs typeface="Times New Roman" pitchFamily="18" charset="0"/>
            </a:endParaRPr>
          </a:p>
        </p:txBody>
      </p:sp>
    </p:spTree>
    <p:extLst>
      <p:ext uri="{BB962C8B-B14F-4D97-AF65-F5344CB8AC3E}">
        <p14:creationId xmlns:p14="http://schemas.microsoft.com/office/powerpoint/2010/main" val="91426324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2391130" y="471981"/>
            <a:ext cx="16183742" cy="2286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t>EVALUTION PROCESS</a:t>
            </a:r>
            <a:endParaRPr lang="en-US" dirty="0">
              <a:latin typeface="Times New Roman" pitchFamily="18" charset="0"/>
              <a:cs typeface="Times New Roman" pitchFamily="18" charset="0"/>
            </a:endParaRPr>
          </a:p>
        </p:txBody>
      </p:sp>
      <p:sp>
        <p:nvSpPr>
          <p:cNvPr id="5"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D871236C-1AFC-4C7B-92D0-302447E01E1B}"/>
              </a:ext>
            </a:extLst>
          </p:cNvPr>
          <p:cNvSpPr txBox="1"/>
          <p:nvPr/>
        </p:nvSpPr>
        <p:spPr>
          <a:xfrm>
            <a:off x="2391129" y="2803867"/>
            <a:ext cx="19426429" cy="675056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just">
              <a:lnSpc>
                <a:spcPct val="100000"/>
              </a:lnSpc>
            </a:pPr>
            <a:r>
              <a:rPr lang="en-US" sz="3600" baseline="0" dirty="0">
                <a:latin typeface="Times New Roman" pitchFamily="18" charset="0"/>
                <a:cs typeface="Times New Roman" pitchFamily="18" charset="0"/>
              </a:rPr>
              <a:t>Evaluation Matrices:</a:t>
            </a:r>
          </a:p>
          <a:p>
            <a:pPr algn="just">
              <a:lnSpc>
                <a:spcPct val="100000"/>
              </a:lnSpc>
            </a:pPr>
            <a:endParaRPr lang="en-US" sz="3600" baseline="0" dirty="0">
              <a:latin typeface="Times New Roman" pitchFamily="18" charset="0"/>
              <a:cs typeface="Times New Roman" pitchFamily="18" charset="0"/>
            </a:endParaRPr>
          </a:p>
          <a:p>
            <a:pPr marL="571500" indent="-571500" algn="just">
              <a:lnSpc>
                <a:spcPct val="100000"/>
              </a:lnSpc>
              <a:buFont typeface="Arial" panose="020B0604020202020204" pitchFamily="34" charset="0"/>
              <a:buChar char="•"/>
            </a:pPr>
            <a:r>
              <a:rPr lang="en-US" sz="3600" baseline="0" dirty="0">
                <a:latin typeface="Times New Roman" pitchFamily="18" charset="0"/>
                <a:cs typeface="Times New Roman" pitchFamily="18" charset="0"/>
              </a:rPr>
              <a:t>Accuracy - it determines how often a model predicts default and non default correctly.</a:t>
            </a:r>
          </a:p>
          <a:p>
            <a:pPr marL="571500" indent="-571500" algn="just">
              <a:lnSpc>
                <a:spcPct val="100000"/>
              </a:lnSpc>
              <a:buFont typeface="Arial" panose="020B0604020202020204" pitchFamily="34" charset="0"/>
              <a:buChar char="•"/>
            </a:pPr>
            <a:r>
              <a:rPr lang="en-US" sz="3600" baseline="0" dirty="0">
                <a:latin typeface="Times New Roman" pitchFamily="18" charset="0"/>
                <a:cs typeface="Times New Roman" pitchFamily="18" charset="0"/>
              </a:rPr>
              <a:t>Precision-it calculates whenever our models predicts it is default how often it is correct.</a:t>
            </a:r>
          </a:p>
          <a:p>
            <a:pPr marL="571500" indent="-571500" algn="just">
              <a:lnSpc>
                <a:spcPct val="100000"/>
              </a:lnSpc>
              <a:buFont typeface="Arial" panose="020B0604020202020204" pitchFamily="34" charset="0"/>
              <a:buChar char="•"/>
            </a:pPr>
            <a:r>
              <a:rPr lang="en-US" sz="3600" baseline="0" dirty="0">
                <a:latin typeface="Times New Roman" pitchFamily="18" charset="0"/>
                <a:cs typeface="Times New Roman" pitchFamily="18" charset="0"/>
              </a:rPr>
              <a:t>Recall- Recall regulate the actual default that the model is actually predict.</a:t>
            </a:r>
          </a:p>
          <a:p>
            <a:pPr marL="571500" indent="-571500" algn="just">
              <a:lnSpc>
                <a:spcPct val="100000"/>
              </a:lnSpc>
              <a:buFont typeface="Arial" panose="020B0604020202020204" pitchFamily="34" charset="0"/>
              <a:buChar char="•"/>
            </a:pPr>
            <a:r>
              <a:rPr lang="en-US" sz="3600" baseline="0" dirty="0">
                <a:latin typeface="Times New Roman" pitchFamily="18" charset="0"/>
                <a:cs typeface="Times New Roman" pitchFamily="18" charset="0"/>
              </a:rPr>
              <a:t>Precision Recall Curve - PRC will display the tradeoff between Precision and Recall threshold.</a:t>
            </a:r>
          </a:p>
          <a:p>
            <a:pPr marL="571500" indent="-571500" algn="just">
              <a:lnSpc>
                <a:spcPct val="100000"/>
              </a:lnSpc>
              <a:buFont typeface="Arial" panose="020B0604020202020204" pitchFamily="34" charset="0"/>
              <a:buChar char="•"/>
            </a:pPr>
            <a:endParaRPr lang="en-US" sz="3600" baseline="0" dirty="0">
              <a:latin typeface="Times New Roman" pitchFamily="18" charset="0"/>
              <a:cs typeface="Times New Roman" pitchFamily="18" charset="0"/>
            </a:endParaRPr>
          </a:p>
          <a:p>
            <a:pPr algn="just">
              <a:lnSpc>
                <a:spcPct val="100000"/>
              </a:lnSpc>
            </a:pPr>
            <a:endParaRPr lang="en-US" sz="3600" baseline="0" dirty="0">
              <a:latin typeface="Times New Roman" pitchFamily="18" charset="0"/>
              <a:cs typeface="Times New Roman" pitchFamily="18" charset="0"/>
            </a:endParaRPr>
          </a:p>
          <a:p>
            <a:pPr algn="just">
              <a:lnSpc>
                <a:spcPct val="100000"/>
              </a:lnSpc>
            </a:pPr>
            <a:r>
              <a:rPr lang="en-US" sz="3600" baseline="0" dirty="0">
                <a:latin typeface="Times New Roman" pitchFamily="18" charset="0"/>
                <a:cs typeface="Times New Roman" pitchFamily="18" charset="0"/>
              </a:rPr>
              <a:t>Cross Validations:</a:t>
            </a:r>
          </a:p>
          <a:p>
            <a:pPr algn="just">
              <a:lnSpc>
                <a:spcPct val="100000"/>
              </a:lnSpc>
            </a:pPr>
            <a:endParaRPr lang="en-US" sz="3600" baseline="0" dirty="0">
              <a:latin typeface="Times New Roman" pitchFamily="18" charset="0"/>
              <a:cs typeface="Times New Roman" pitchFamily="18" charset="0"/>
            </a:endParaRPr>
          </a:p>
          <a:p>
            <a:pPr marL="571500" indent="-571500" algn="just">
              <a:lnSpc>
                <a:spcPct val="100000"/>
              </a:lnSpc>
              <a:buFont typeface="Arial" panose="020B0604020202020204" pitchFamily="34" charset="0"/>
              <a:buChar char="•"/>
            </a:pPr>
            <a:r>
              <a:rPr lang="en-US" sz="3600" baseline="0" dirty="0">
                <a:latin typeface="Times New Roman" pitchFamily="18" charset="0"/>
                <a:cs typeface="Times New Roman" pitchFamily="18" charset="0"/>
              </a:rPr>
              <a:t>K Fold cross validations , K = 5</a:t>
            </a:r>
          </a:p>
          <a:p>
            <a:pPr algn="just">
              <a:lnSpc>
                <a:spcPct val="100000"/>
              </a:lnSpc>
            </a:pPr>
            <a:endParaRPr lang="en-US" sz="3600" baseline="0" dirty="0">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id="{27A100CF-7BB9-4009-8863-82636C2E7F13}"/>
              </a:ext>
            </a:extLst>
          </p:cNvPr>
          <p:cNvSpPr>
            <a:spLocks noGrp="1"/>
          </p:cNvSpPr>
          <p:nvPr>
            <p:ph type="sldNum" sz="quarter" idx="2"/>
          </p:nvPr>
        </p:nvSpPr>
        <p:spPr/>
        <p:txBody>
          <a:bodyPr/>
          <a:lstStyle/>
          <a:p>
            <a:fld id="{86CB4B4D-7CA3-9044-876B-883B54F8677D}" type="slidenum">
              <a:rPr lang="en-IN" smtClean="0"/>
              <a:t>14</a:t>
            </a:fld>
            <a:endParaRPr lang="en-IN"/>
          </a:p>
        </p:txBody>
      </p:sp>
    </p:spTree>
    <p:extLst>
      <p:ext uri="{BB962C8B-B14F-4D97-AF65-F5344CB8AC3E}">
        <p14:creationId xmlns:p14="http://schemas.microsoft.com/office/powerpoint/2010/main" val="265767815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3101787" y="471981"/>
            <a:ext cx="12274571" cy="1573387"/>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itchFamily="18" charset="0"/>
                <a:cs typeface="Times New Roman" pitchFamily="18" charset="0"/>
              </a:rPr>
              <a:t>Logistic Regression</a:t>
            </a:r>
          </a:p>
        </p:txBody>
      </p:sp>
      <p:pic>
        <p:nvPicPr>
          <p:cNvPr id="6" name="Picture 5">
            <a:extLst>
              <a:ext uri="{FF2B5EF4-FFF2-40B4-BE49-F238E27FC236}">
                <a16:creationId xmlns:a16="http://schemas.microsoft.com/office/drawing/2014/main" id="{1F16C4A5-F8A6-4B49-8BCA-6CD81B001619}"/>
              </a:ext>
            </a:extLst>
          </p:cNvPr>
          <p:cNvPicPr/>
          <p:nvPr/>
        </p:nvPicPr>
        <p:blipFill>
          <a:blip r:embed="rId2"/>
          <a:stretch>
            <a:fillRect/>
          </a:stretch>
        </p:blipFill>
        <p:spPr>
          <a:xfrm>
            <a:off x="4457698" y="2921335"/>
            <a:ext cx="15103290" cy="8033535"/>
          </a:xfrm>
          <a:prstGeom prst="rect">
            <a:avLst/>
          </a:prstGeom>
        </p:spPr>
      </p:pic>
      <p:sp>
        <p:nvSpPr>
          <p:cNvPr id="2" name="Slide Number Placeholder 1">
            <a:extLst>
              <a:ext uri="{FF2B5EF4-FFF2-40B4-BE49-F238E27FC236}">
                <a16:creationId xmlns:a16="http://schemas.microsoft.com/office/drawing/2014/main" id="{24894A60-E128-4D7A-902B-D7CA699D7D5F}"/>
              </a:ext>
            </a:extLst>
          </p:cNvPr>
          <p:cNvSpPr>
            <a:spLocks noGrp="1"/>
          </p:cNvSpPr>
          <p:nvPr>
            <p:ph type="sldNum" sz="quarter" idx="2"/>
          </p:nvPr>
        </p:nvSpPr>
        <p:spPr/>
        <p:txBody>
          <a:bodyPr/>
          <a:lstStyle/>
          <a:p>
            <a:fld id="{86CB4B4D-7CA3-9044-876B-883B54F8677D}" type="slidenum">
              <a:rPr lang="en-IN" smtClean="0"/>
              <a:t>15</a:t>
            </a:fld>
            <a:endParaRPr lang="en-IN"/>
          </a:p>
        </p:txBody>
      </p:sp>
    </p:spTree>
    <p:extLst>
      <p:ext uri="{BB962C8B-B14F-4D97-AF65-F5344CB8AC3E}">
        <p14:creationId xmlns:p14="http://schemas.microsoft.com/office/powerpoint/2010/main" val="353045913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3101787" y="471981"/>
            <a:ext cx="12274571" cy="1573387"/>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itchFamily="18" charset="0"/>
                <a:cs typeface="Times New Roman" pitchFamily="18" charset="0"/>
              </a:rPr>
              <a:t>Bernoulli NB</a:t>
            </a:r>
          </a:p>
        </p:txBody>
      </p:sp>
      <p:pic>
        <p:nvPicPr>
          <p:cNvPr id="9" name="Picture 8">
            <a:extLst>
              <a:ext uri="{FF2B5EF4-FFF2-40B4-BE49-F238E27FC236}">
                <a16:creationId xmlns:a16="http://schemas.microsoft.com/office/drawing/2014/main" id="{214B8CFC-11B2-4A0E-BBDC-CEBCECBC6690}"/>
              </a:ext>
            </a:extLst>
          </p:cNvPr>
          <p:cNvPicPr/>
          <p:nvPr/>
        </p:nvPicPr>
        <p:blipFill>
          <a:blip r:embed="rId2"/>
          <a:stretch>
            <a:fillRect/>
          </a:stretch>
        </p:blipFill>
        <p:spPr>
          <a:xfrm>
            <a:off x="5683399" y="2867514"/>
            <a:ext cx="11044742" cy="7980971"/>
          </a:xfrm>
          <a:prstGeom prst="rect">
            <a:avLst/>
          </a:prstGeom>
        </p:spPr>
      </p:pic>
      <p:sp>
        <p:nvSpPr>
          <p:cNvPr id="2" name="Slide Number Placeholder 1">
            <a:extLst>
              <a:ext uri="{FF2B5EF4-FFF2-40B4-BE49-F238E27FC236}">
                <a16:creationId xmlns:a16="http://schemas.microsoft.com/office/drawing/2014/main" id="{4289CE50-81AF-419D-AE27-C9E3FFD4C167}"/>
              </a:ext>
            </a:extLst>
          </p:cNvPr>
          <p:cNvSpPr>
            <a:spLocks noGrp="1"/>
          </p:cNvSpPr>
          <p:nvPr>
            <p:ph type="sldNum" sz="quarter" idx="2"/>
          </p:nvPr>
        </p:nvSpPr>
        <p:spPr/>
        <p:txBody>
          <a:bodyPr/>
          <a:lstStyle/>
          <a:p>
            <a:fld id="{86CB4B4D-7CA3-9044-876B-883B54F8677D}" type="slidenum">
              <a:rPr lang="en-IN" smtClean="0"/>
              <a:t>16</a:t>
            </a:fld>
            <a:endParaRPr lang="en-IN"/>
          </a:p>
        </p:txBody>
      </p:sp>
    </p:spTree>
    <p:extLst>
      <p:ext uri="{BB962C8B-B14F-4D97-AF65-F5344CB8AC3E}">
        <p14:creationId xmlns:p14="http://schemas.microsoft.com/office/powerpoint/2010/main" val="2590392804"/>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3101787" y="471981"/>
            <a:ext cx="12274571" cy="1573387"/>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itchFamily="18" charset="0"/>
                <a:cs typeface="Times New Roman" pitchFamily="18" charset="0"/>
              </a:rPr>
              <a:t>Decision Tree Classifier</a:t>
            </a:r>
          </a:p>
        </p:txBody>
      </p:sp>
      <p:pic>
        <p:nvPicPr>
          <p:cNvPr id="5" name="Picture 4">
            <a:extLst>
              <a:ext uri="{FF2B5EF4-FFF2-40B4-BE49-F238E27FC236}">
                <a16:creationId xmlns:a16="http://schemas.microsoft.com/office/drawing/2014/main" id="{615A08C4-7923-42B8-AAD6-D7B209FFBA64}"/>
              </a:ext>
            </a:extLst>
          </p:cNvPr>
          <p:cNvPicPr/>
          <p:nvPr/>
        </p:nvPicPr>
        <p:blipFill>
          <a:blip r:embed="rId2"/>
          <a:stretch>
            <a:fillRect/>
          </a:stretch>
        </p:blipFill>
        <p:spPr>
          <a:xfrm>
            <a:off x="5600297" y="2546012"/>
            <a:ext cx="10643750" cy="8355070"/>
          </a:xfrm>
          <a:prstGeom prst="rect">
            <a:avLst/>
          </a:prstGeom>
        </p:spPr>
      </p:pic>
      <p:sp>
        <p:nvSpPr>
          <p:cNvPr id="2" name="Slide Number Placeholder 1">
            <a:extLst>
              <a:ext uri="{FF2B5EF4-FFF2-40B4-BE49-F238E27FC236}">
                <a16:creationId xmlns:a16="http://schemas.microsoft.com/office/drawing/2014/main" id="{CB4792B6-F582-4905-B54B-21264E24191F}"/>
              </a:ext>
            </a:extLst>
          </p:cNvPr>
          <p:cNvSpPr>
            <a:spLocks noGrp="1"/>
          </p:cNvSpPr>
          <p:nvPr>
            <p:ph type="sldNum" sz="quarter" idx="2"/>
          </p:nvPr>
        </p:nvSpPr>
        <p:spPr/>
        <p:txBody>
          <a:bodyPr/>
          <a:lstStyle/>
          <a:p>
            <a:fld id="{86CB4B4D-7CA3-9044-876B-883B54F8677D}" type="slidenum">
              <a:rPr lang="en-IN" smtClean="0"/>
              <a:t>17</a:t>
            </a:fld>
            <a:endParaRPr lang="en-IN"/>
          </a:p>
        </p:txBody>
      </p:sp>
    </p:spTree>
    <p:extLst>
      <p:ext uri="{BB962C8B-B14F-4D97-AF65-F5344CB8AC3E}">
        <p14:creationId xmlns:p14="http://schemas.microsoft.com/office/powerpoint/2010/main" val="608877911"/>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3101787" y="471981"/>
            <a:ext cx="12274571" cy="1573387"/>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itchFamily="18" charset="0"/>
                <a:cs typeface="Times New Roman" pitchFamily="18" charset="0"/>
              </a:rPr>
              <a:t>K Neighbors Classifier</a:t>
            </a:r>
          </a:p>
        </p:txBody>
      </p:sp>
      <p:pic>
        <p:nvPicPr>
          <p:cNvPr id="6" name="Picture 5">
            <a:extLst>
              <a:ext uri="{FF2B5EF4-FFF2-40B4-BE49-F238E27FC236}">
                <a16:creationId xmlns:a16="http://schemas.microsoft.com/office/drawing/2014/main" id="{D79C9AA4-8E9F-4DB1-809D-6470250C1973}"/>
              </a:ext>
            </a:extLst>
          </p:cNvPr>
          <p:cNvPicPr/>
          <p:nvPr/>
        </p:nvPicPr>
        <p:blipFill>
          <a:blip r:embed="rId2"/>
          <a:stretch>
            <a:fillRect/>
          </a:stretch>
        </p:blipFill>
        <p:spPr>
          <a:xfrm>
            <a:off x="6605419" y="2651051"/>
            <a:ext cx="9817922" cy="7801796"/>
          </a:xfrm>
          <a:prstGeom prst="rect">
            <a:avLst/>
          </a:prstGeom>
        </p:spPr>
      </p:pic>
      <p:sp>
        <p:nvSpPr>
          <p:cNvPr id="2" name="Slide Number Placeholder 1">
            <a:extLst>
              <a:ext uri="{FF2B5EF4-FFF2-40B4-BE49-F238E27FC236}">
                <a16:creationId xmlns:a16="http://schemas.microsoft.com/office/drawing/2014/main" id="{6263BAF6-63C9-4786-86BD-D20F554170E3}"/>
              </a:ext>
            </a:extLst>
          </p:cNvPr>
          <p:cNvSpPr>
            <a:spLocks noGrp="1"/>
          </p:cNvSpPr>
          <p:nvPr>
            <p:ph type="sldNum" sz="quarter" idx="2"/>
          </p:nvPr>
        </p:nvSpPr>
        <p:spPr/>
        <p:txBody>
          <a:bodyPr/>
          <a:lstStyle/>
          <a:p>
            <a:fld id="{86CB4B4D-7CA3-9044-876B-883B54F8677D}" type="slidenum">
              <a:rPr lang="en-IN" smtClean="0"/>
              <a:t>18</a:t>
            </a:fld>
            <a:endParaRPr lang="en-IN"/>
          </a:p>
        </p:txBody>
      </p:sp>
    </p:spTree>
    <p:extLst>
      <p:ext uri="{BB962C8B-B14F-4D97-AF65-F5344CB8AC3E}">
        <p14:creationId xmlns:p14="http://schemas.microsoft.com/office/powerpoint/2010/main" val="14726257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3101787" y="471981"/>
            <a:ext cx="12274571" cy="1573387"/>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itchFamily="18" charset="0"/>
                <a:cs typeface="Times New Roman" pitchFamily="18" charset="0"/>
              </a:rPr>
              <a:t>Random Forest Classifier</a:t>
            </a:r>
          </a:p>
        </p:txBody>
      </p:sp>
      <p:pic>
        <p:nvPicPr>
          <p:cNvPr id="5" name="Picture 4">
            <a:extLst>
              <a:ext uri="{FF2B5EF4-FFF2-40B4-BE49-F238E27FC236}">
                <a16:creationId xmlns:a16="http://schemas.microsoft.com/office/drawing/2014/main" id="{EA805521-45AE-419B-92DB-A6C2CF3D67B1}"/>
              </a:ext>
            </a:extLst>
          </p:cNvPr>
          <p:cNvPicPr/>
          <p:nvPr/>
        </p:nvPicPr>
        <p:blipFill>
          <a:blip r:embed="rId2"/>
          <a:stretch>
            <a:fillRect/>
          </a:stretch>
        </p:blipFill>
        <p:spPr>
          <a:xfrm>
            <a:off x="6364604" y="3005865"/>
            <a:ext cx="9377419" cy="7393193"/>
          </a:xfrm>
          <a:prstGeom prst="rect">
            <a:avLst/>
          </a:prstGeom>
        </p:spPr>
      </p:pic>
      <p:sp>
        <p:nvSpPr>
          <p:cNvPr id="2" name="Slide Number Placeholder 1">
            <a:extLst>
              <a:ext uri="{FF2B5EF4-FFF2-40B4-BE49-F238E27FC236}">
                <a16:creationId xmlns:a16="http://schemas.microsoft.com/office/drawing/2014/main" id="{EA765551-C460-45BE-9DD4-E31069448257}"/>
              </a:ext>
            </a:extLst>
          </p:cNvPr>
          <p:cNvSpPr>
            <a:spLocks noGrp="1"/>
          </p:cNvSpPr>
          <p:nvPr>
            <p:ph type="sldNum" sz="quarter" idx="2"/>
          </p:nvPr>
        </p:nvSpPr>
        <p:spPr/>
        <p:txBody>
          <a:bodyPr/>
          <a:lstStyle/>
          <a:p>
            <a:fld id="{86CB4B4D-7CA3-9044-876B-883B54F8677D}" type="slidenum">
              <a:rPr lang="en-IN" smtClean="0"/>
              <a:t>19</a:t>
            </a:fld>
            <a:endParaRPr lang="en-IN"/>
          </a:p>
        </p:txBody>
      </p:sp>
    </p:spTree>
    <p:extLst>
      <p:ext uri="{BB962C8B-B14F-4D97-AF65-F5344CB8AC3E}">
        <p14:creationId xmlns:p14="http://schemas.microsoft.com/office/powerpoint/2010/main" val="325908602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413000" y="4229013"/>
            <a:ext cx="19481800" cy="7294305"/>
          </a:xfrm>
          <a:prstGeom prst="rect">
            <a:avLst/>
          </a:prstGeom>
        </p:spPr>
        <p:txBody>
          <a:bodyPr wrap="square">
            <a:spAutoFit/>
          </a:bodyPr>
          <a:lstStyle/>
          <a:p>
            <a:pPr algn="just">
              <a:lnSpc>
                <a:spcPct val="100000"/>
              </a:lnSpc>
            </a:pPr>
            <a:r>
              <a:rPr lang="en-US" sz="3600" baseline="0" dirty="0">
                <a:latin typeface="Times New Roman" pitchFamily="18" charset="0"/>
                <a:cs typeface="Times New Roman" pitchFamily="18" charset="0"/>
              </a:rPr>
              <a:t>A Microfinance Institution (MFI) is an organization that offers financial services to low-income populations. MFS becomes very useful when targeting especially the unbanked poor families living in remote areas with not much sources of income. </a:t>
            </a:r>
          </a:p>
          <a:p>
            <a:pPr algn="just">
              <a:lnSpc>
                <a:spcPct val="100000"/>
              </a:lnSpc>
            </a:pPr>
            <a:endParaRPr lang="en-US" sz="3600" baseline="0" dirty="0">
              <a:latin typeface="Times New Roman" pitchFamily="18" charset="0"/>
              <a:cs typeface="Times New Roman" pitchFamily="18" charset="0"/>
            </a:endParaRPr>
          </a:p>
          <a:p>
            <a:pPr algn="just">
              <a:lnSpc>
                <a:spcPct val="100000"/>
              </a:lnSpc>
            </a:pPr>
            <a:r>
              <a:rPr lang="en-US" sz="3600" baseline="0" dirty="0">
                <a:latin typeface="Times New Roman" pitchFamily="18" charset="0"/>
                <a:cs typeface="Times New Roman" pitchFamily="18" charset="0"/>
              </a:rPr>
              <a:t>The Microfinance services (MFS) provided by MFI are Group Loans, Agricultural Loans, Individual Business Loans and so on. </a:t>
            </a:r>
          </a:p>
          <a:p>
            <a:pPr algn="just">
              <a:lnSpc>
                <a:spcPct val="100000"/>
              </a:lnSpc>
            </a:pPr>
            <a:endParaRPr lang="en-US" sz="3600" baseline="0" dirty="0">
              <a:latin typeface="Times New Roman" pitchFamily="18" charset="0"/>
              <a:cs typeface="Times New Roman" pitchFamily="18" charset="0"/>
            </a:endParaRPr>
          </a:p>
          <a:p>
            <a:pPr algn="just">
              <a:lnSpc>
                <a:spcPct val="100000"/>
              </a:lnSpc>
            </a:pPr>
            <a:r>
              <a:rPr lang="en-US" sz="3600" baseline="0" dirty="0">
                <a:latin typeface="Times New Roman" pitchFamily="18" charset="0"/>
                <a:cs typeface="Times New Roman" pitchFamily="18"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a:t>
            </a:r>
          </a:p>
          <a:p>
            <a:pPr algn="just">
              <a:lnSpc>
                <a:spcPct val="100000"/>
              </a:lnSpc>
            </a:pPr>
            <a:endParaRPr lang="en-US" sz="3600" baseline="0" dirty="0">
              <a:latin typeface="Times New Roman" pitchFamily="18" charset="0"/>
              <a:cs typeface="Times New Roman" pitchFamily="18" charset="0"/>
            </a:endParaRPr>
          </a:p>
          <a:p>
            <a:pPr algn="just">
              <a:lnSpc>
                <a:spcPct val="100000"/>
              </a:lnSpc>
            </a:pPr>
            <a:r>
              <a:rPr lang="en-US" sz="3600" baseline="0" dirty="0">
                <a:latin typeface="Times New Roman" pitchFamily="18" charset="0"/>
                <a:cs typeface="Times New Roman" pitchFamily="18" charset="0"/>
              </a:rPr>
              <a:t>The MFI industry is primarily focusing on low-income families and is very useful in such areas, the implementation of MFS has been uneven with both significant challenges and successes.</a:t>
            </a:r>
            <a:endParaRPr lang="en-US" sz="3600" dirty="0">
              <a:latin typeface="Times New Roman" pitchFamily="18" charset="0"/>
              <a:cs typeface="Times New Roman" pitchFamily="18" charset="0"/>
            </a:endParaRPr>
          </a:p>
        </p:txBody>
      </p:sp>
      <p:sp>
        <p:nvSpPr>
          <p:cNvPr id="7" name="Text information page"/>
          <p:cNvSpPr txBox="1">
            <a:spLocks/>
          </p:cNvSpPr>
          <p:nvPr/>
        </p:nvSpPr>
        <p:spPr>
          <a:xfrm>
            <a:off x="2692400" y="1375762"/>
            <a:ext cx="21005801" cy="2286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itchFamily="18" charset="0"/>
                <a:cs typeface="Times New Roman" pitchFamily="18" charset="0"/>
              </a:rPr>
              <a:t>ABSTRACT</a:t>
            </a:r>
          </a:p>
        </p:txBody>
      </p:sp>
      <p:sp>
        <p:nvSpPr>
          <p:cNvPr id="2" name="Slide Number Placeholder 1">
            <a:extLst>
              <a:ext uri="{FF2B5EF4-FFF2-40B4-BE49-F238E27FC236}">
                <a16:creationId xmlns:a16="http://schemas.microsoft.com/office/drawing/2014/main" id="{7F02E585-AE7B-4C4C-91C5-5342DB2A8A42}"/>
              </a:ext>
            </a:extLst>
          </p:cNvPr>
          <p:cNvSpPr>
            <a:spLocks noGrp="1"/>
          </p:cNvSpPr>
          <p:nvPr>
            <p:ph type="sldNum" sz="quarter" idx="2"/>
          </p:nvPr>
        </p:nvSpPr>
        <p:spPr/>
        <p:txBody>
          <a:bodyPr/>
          <a:lstStyle/>
          <a:p>
            <a:fld id="{86CB4B4D-7CA3-9044-876B-883B54F8677D}" type="slidenum">
              <a:rPr lang="en-IN" smtClean="0"/>
              <a:t>2</a:t>
            </a:fld>
            <a:endParaRPr lang="en-IN"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ockup Slide"/>
          <p:cNvSpPr txBox="1">
            <a:spLocks/>
          </p:cNvSpPr>
          <p:nvPr/>
        </p:nvSpPr>
        <p:spPr>
          <a:xfrm>
            <a:off x="2061519" y="1157777"/>
            <a:ext cx="19223682" cy="1534619"/>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pPr algn="just"/>
            <a:r>
              <a:rPr lang="en-US" dirty="0">
                <a:latin typeface="Times New Roman" pitchFamily="18" charset="0"/>
                <a:cs typeface="Times New Roman" pitchFamily="18" charset="0"/>
              </a:rPr>
              <a:t>RESULT</a:t>
            </a:r>
          </a:p>
        </p:txBody>
      </p:sp>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2061518" y="3019694"/>
            <a:ext cx="20548599" cy="889411"/>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algn="just"/>
            <a:r>
              <a:rPr lang="en-US" sz="3600" baseline="0" dirty="0">
                <a:latin typeface="Times New Roman" pitchFamily="18" charset="0"/>
                <a:cs typeface="Times New Roman" pitchFamily="18" charset="0"/>
              </a:rPr>
              <a:t>From the details on the above solutions it is clearly understandable that  we are getting best result with the help of Random Forest Classifier so we save this model with the help of </a:t>
            </a:r>
            <a:r>
              <a:rPr lang="en-US" sz="3600" baseline="0" dirty="0" err="1">
                <a:latin typeface="Times New Roman" pitchFamily="18" charset="0"/>
                <a:cs typeface="Times New Roman" pitchFamily="18" charset="0"/>
              </a:rPr>
              <a:t>joblib</a:t>
            </a:r>
            <a:r>
              <a:rPr lang="en-US" sz="3600" baseline="0" dirty="0">
                <a:latin typeface="Times New Roman" pitchFamily="18" charset="0"/>
                <a:cs typeface="Times New Roman" pitchFamily="18" charset="0"/>
              </a:rPr>
              <a:t> Library.</a:t>
            </a:r>
          </a:p>
        </p:txBody>
      </p:sp>
      <p:pic>
        <p:nvPicPr>
          <p:cNvPr id="7" name="Picture 6">
            <a:extLst>
              <a:ext uri="{FF2B5EF4-FFF2-40B4-BE49-F238E27FC236}">
                <a16:creationId xmlns:a16="http://schemas.microsoft.com/office/drawing/2014/main" id="{8F4C56E9-3BB1-46D2-A8B8-74F25560F1BC}"/>
              </a:ext>
            </a:extLst>
          </p:cNvPr>
          <p:cNvPicPr/>
          <p:nvPr/>
        </p:nvPicPr>
        <p:blipFill>
          <a:blip r:embed="rId2"/>
          <a:stretch>
            <a:fillRect/>
          </a:stretch>
        </p:blipFill>
        <p:spPr>
          <a:xfrm>
            <a:off x="2721365" y="5646977"/>
            <a:ext cx="7315564" cy="5630359"/>
          </a:xfrm>
          <a:prstGeom prst="rect">
            <a:avLst/>
          </a:prstGeom>
        </p:spPr>
      </p:pic>
      <p:pic>
        <p:nvPicPr>
          <p:cNvPr id="8" name="Picture 7">
            <a:extLst>
              <a:ext uri="{FF2B5EF4-FFF2-40B4-BE49-F238E27FC236}">
                <a16:creationId xmlns:a16="http://schemas.microsoft.com/office/drawing/2014/main" id="{C40969A4-C5E7-4EBB-A895-805DB511BE8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818606" y="5040947"/>
            <a:ext cx="10158805" cy="7097265"/>
          </a:xfrm>
          <a:prstGeom prst="rect">
            <a:avLst/>
          </a:prstGeom>
          <a:noFill/>
          <a:ln>
            <a:noFill/>
          </a:ln>
        </p:spPr>
      </p:pic>
      <p:sp>
        <p:nvSpPr>
          <p:cNvPr id="2" name="Slide Number Placeholder 1">
            <a:extLst>
              <a:ext uri="{FF2B5EF4-FFF2-40B4-BE49-F238E27FC236}">
                <a16:creationId xmlns:a16="http://schemas.microsoft.com/office/drawing/2014/main" id="{D4F4A798-7600-48A3-9175-F8F4999C9E39}"/>
              </a:ext>
            </a:extLst>
          </p:cNvPr>
          <p:cNvSpPr>
            <a:spLocks noGrp="1"/>
          </p:cNvSpPr>
          <p:nvPr>
            <p:ph type="sldNum" sz="quarter" idx="2"/>
          </p:nvPr>
        </p:nvSpPr>
        <p:spPr/>
        <p:txBody>
          <a:bodyPr/>
          <a:lstStyle/>
          <a:p>
            <a:fld id="{86CB4B4D-7CA3-9044-876B-883B54F8677D}" type="slidenum">
              <a:rPr lang="en-IN" smtClean="0"/>
              <a:t>20</a:t>
            </a:fld>
            <a:endParaRPr lang="en-IN"/>
          </a:p>
        </p:txBody>
      </p:sp>
    </p:spTree>
    <p:extLst>
      <p:ext uri="{BB962C8B-B14F-4D97-AF65-F5344CB8AC3E}">
        <p14:creationId xmlns:p14="http://schemas.microsoft.com/office/powerpoint/2010/main" val="401508460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2061518" y="3465485"/>
            <a:ext cx="20548599" cy="360400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marL="685800" indent="-685800" algn="just">
              <a:buFont typeface="Arial" pitchFamily="34" charset="0"/>
              <a:buChar char="•"/>
            </a:pPr>
            <a:r>
              <a:rPr lang="en-US" sz="3600" baseline="0" dirty="0">
                <a:latin typeface="Times New Roman" pitchFamily="18" charset="0"/>
                <a:cs typeface="Times New Roman" pitchFamily="18" charset="0"/>
              </a:rPr>
              <a:t>From this dataset I get to know that each feature plays a very import role to understand the data. Data format plays a very important role in the visualization and Appling the models and algorithms.</a:t>
            </a:r>
          </a:p>
          <a:p>
            <a:pPr algn="just"/>
            <a:endParaRPr lang="en-US" sz="3600" baseline="0" dirty="0">
              <a:latin typeface="Times New Roman" pitchFamily="18" charset="0"/>
              <a:cs typeface="Times New Roman" pitchFamily="18" charset="0"/>
            </a:endParaRPr>
          </a:p>
          <a:p>
            <a:pPr marL="685800" indent="-685800" algn="just">
              <a:buFont typeface="Arial" pitchFamily="34" charset="0"/>
              <a:buChar char="•"/>
            </a:pPr>
            <a:r>
              <a:rPr lang="en-US" sz="3600" baseline="0" dirty="0">
                <a:latin typeface="Times New Roman" pitchFamily="18" charset="0"/>
                <a:cs typeface="Times New Roman" pitchFamily="18" charset="0"/>
              </a:rPr>
              <a:t>The power of visualization is helpful for the understanding of data into the graphical representation its help me to understand that what data is trying to say, Data cleaning is one of the most important steps to remove missing value or null value fill it by mean median or by mode or by 0. </a:t>
            </a:r>
          </a:p>
          <a:p>
            <a:pPr algn="just"/>
            <a:endParaRPr lang="en-US" sz="3600" baseline="0" dirty="0">
              <a:latin typeface="Times New Roman" pitchFamily="18" charset="0"/>
              <a:cs typeface="Times New Roman" pitchFamily="18" charset="0"/>
            </a:endParaRPr>
          </a:p>
          <a:p>
            <a:pPr marL="685800" indent="-685800" algn="just">
              <a:buFont typeface="Arial" pitchFamily="34" charset="0"/>
              <a:buChar char="•"/>
            </a:pPr>
            <a:r>
              <a:rPr lang="en-US" sz="3600" baseline="0" dirty="0">
                <a:latin typeface="Times New Roman" pitchFamily="18" charset="0"/>
                <a:cs typeface="Times New Roman" pitchFamily="18" charset="0"/>
              </a:rPr>
              <a:t>Various algorithms I used in this dataset and to get out best result and save that model. The best algorithm is Random Forest Classifier.</a:t>
            </a:r>
          </a:p>
        </p:txBody>
      </p:sp>
      <p:sp>
        <p:nvSpPr>
          <p:cNvPr id="4" name="Mockup Slide">
            <a:extLst>
              <a:ext uri="{FF2B5EF4-FFF2-40B4-BE49-F238E27FC236}">
                <a16:creationId xmlns:a16="http://schemas.microsoft.com/office/drawing/2014/main" id="{4ADD1668-A682-45F6-B0CC-EB82321A4D1F}"/>
              </a:ext>
            </a:extLst>
          </p:cNvPr>
          <p:cNvSpPr txBox="1">
            <a:spLocks/>
          </p:cNvSpPr>
          <p:nvPr/>
        </p:nvSpPr>
        <p:spPr>
          <a:xfrm>
            <a:off x="2721365" y="1157777"/>
            <a:ext cx="18563835" cy="1534619"/>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pPr algn="just"/>
            <a:r>
              <a:rPr lang="en-US" dirty="0">
                <a:latin typeface="Times New Roman" panose="02020603050405020304" pitchFamily="18" charset="0"/>
                <a:cs typeface="Times New Roman" panose="02020603050405020304" pitchFamily="18" charset="0"/>
              </a:rPr>
              <a:t>CONCLUSION</a:t>
            </a:r>
          </a:p>
        </p:txBody>
      </p:sp>
      <p:sp>
        <p:nvSpPr>
          <p:cNvPr id="2" name="Slide Number Placeholder 1">
            <a:extLst>
              <a:ext uri="{FF2B5EF4-FFF2-40B4-BE49-F238E27FC236}">
                <a16:creationId xmlns:a16="http://schemas.microsoft.com/office/drawing/2014/main" id="{8BA77769-CCA5-4E2E-A85D-CF86179EACA5}"/>
              </a:ext>
            </a:extLst>
          </p:cNvPr>
          <p:cNvSpPr>
            <a:spLocks noGrp="1"/>
          </p:cNvSpPr>
          <p:nvPr>
            <p:ph type="sldNum" sz="quarter" idx="2"/>
          </p:nvPr>
        </p:nvSpPr>
        <p:spPr/>
        <p:txBody>
          <a:bodyPr/>
          <a:lstStyle/>
          <a:p>
            <a:fld id="{86CB4B4D-7CA3-9044-876B-883B54F8677D}" type="slidenum">
              <a:rPr lang="en-IN" smtClean="0"/>
              <a:t>21</a:t>
            </a:fld>
            <a:endParaRPr lang="en-IN"/>
          </a:p>
        </p:txBody>
      </p:sp>
    </p:spTree>
    <p:extLst>
      <p:ext uri="{BB962C8B-B14F-4D97-AF65-F5344CB8AC3E}">
        <p14:creationId xmlns:p14="http://schemas.microsoft.com/office/powerpoint/2010/main" val="412580089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ockup Slide"/>
          <p:cNvSpPr txBox="1">
            <a:spLocks/>
          </p:cNvSpPr>
          <p:nvPr/>
        </p:nvSpPr>
        <p:spPr>
          <a:xfrm>
            <a:off x="2721366" y="1157778"/>
            <a:ext cx="13090774" cy="1534619"/>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pPr algn="just"/>
            <a:r>
              <a:rPr lang="en-US" dirty="0">
                <a:latin typeface="Times New Roman" pitchFamily="18" charset="0"/>
                <a:cs typeface="Times New Roman" pitchFamily="18" charset="0"/>
              </a:rPr>
              <a:t>FUTURE WORK</a:t>
            </a:r>
            <a:endParaRPr lang="en-US" dirty="0"/>
          </a:p>
        </p:txBody>
      </p:sp>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2721366" y="3899213"/>
            <a:ext cx="19426429" cy="205280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just"/>
            <a:r>
              <a:rPr lang="en-US" sz="3600" baseline="0" dirty="0">
                <a:latin typeface="Times New Roman" pitchFamily="18" charset="0"/>
                <a:cs typeface="Times New Roman" pitchFamily="18" charset="0"/>
              </a:rPr>
              <a:t>Limitations of this project is, it has lots of outliers. If we try to fix outliers by some technique the accuracy goes down. If we dop the outliers than we are losing more than 20% of the data.</a:t>
            </a:r>
          </a:p>
          <a:p>
            <a:pPr algn="just"/>
            <a:endParaRPr lang="en-US" sz="3600" baseline="0" dirty="0">
              <a:latin typeface="Times New Roman" pitchFamily="18" charset="0"/>
              <a:cs typeface="Times New Roman" pitchFamily="18" charset="0"/>
            </a:endParaRPr>
          </a:p>
          <a:p>
            <a:pPr algn="just"/>
            <a:r>
              <a:rPr lang="en-US" sz="3600" baseline="0" dirty="0">
                <a:latin typeface="Times New Roman" pitchFamily="18" charset="0"/>
                <a:cs typeface="Times New Roman" pitchFamily="18" charset="0"/>
              </a:rPr>
              <a:t>In future, if someone do the proper and detail study of this dataset’s each column than we will not loss much amount of data and the accuracy will be so high.</a:t>
            </a:r>
          </a:p>
        </p:txBody>
      </p:sp>
      <p:sp>
        <p:nvSpPr>
          <p:cNvPr id="2" name="Slide Number Placeholder 1">
            <a:extLst>
              <a:ext uri="{FF2B5EF4-FFF2-40B4-BE49-F238E27FC236}">
                <a16:creationId xmlns:a16="http://schemas.microsoft.com/office/drawing/2014/main" id="{B04A22D9-E14E-4BBF-86DC-7350E8AD7490}"/>
              </a:ext>
            </a:extLst>
          </p:cNvPr>
          <p:cNvSpPr>
            <a:spLocks noGrp="1"/>
          </p:cNvSpPr>
          <p:nvPr>
            <p:ph type="sldNum" sz="quarter" idx="2"/>
          </p:nvPr>
        </p:nvSpPr>
        <p:spPr/>
        <p:txBody>
          <a:bodyPr/>
          <a:lstStyle/>
          <a:p>
            <a:fld id="{86CB4B4D-7CA3-9044-876B-883B54F8677D}" type="slidenum">
              <a:rPr lang="en-IN" smtClean="0"/>
              <a:t>22</a:t>
            </a:fld>
            <a:endParaRPr lang="en-IN"/>
          </a:p>
        </p:txBody>
      </p:sp>
    </p:spTree>
    <p:extLst>
      <p:ext uri="{BB962C8B-B14F-4D97-AF65-F5344CB8AC3E}">
        <p14:creationId xmlns:p14="http://schemas.microsoft.com/office/powerpoint/2010/main" val="2444578088"/>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58000" y="5695895"/>
            <a:ext cx="10134600" cy="186204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1500" b="1" i="0" u="none" strike="noStrike" kern="0" cap="none" spc="0" normalizeH="0" baseline="0" noProof="0" dirty="0">
                <a:ln>
                  <a:noFill/>
                </a:ln>
                <a:solidFill>
                  <a:sysClr val="window" lastClr="FFFFFF"/>
                </a:solidFill>
                <a:effectLst/>
                <a:uLnTx/>
                <a:uFillTx/>
                <a:latin typeface="Times New Roman" pitchFamily="18" charset="0"/>
                <a:cs typeface="Times New Roman" pitchFamily="18" charset="0"/>
              </a:rPr>
              <a:t>THANK YOU</a:t>
            </a:r>
          </a:p>
        </p:txBody>
      </p:sp>
      <p:sp>
        <p:nvSpPr>
          <p:cNvPr id="2" name="Slide Number Placeholder 1">
            <a:extLst>
              <a:ext uri="{FF2B5EF4-FFF2-40B4-BE49-F238E27FC236}">
                <a16:creationId xmlns:a16="http://schemas.microsoft.com/office/drawing/2014/main" id="{51C2D48A-2E86-4F8B-B399-F0A23003AEE3}"/>
              </a:ext>
            </a:extLst>
          </p:cNvPr>
          <p:cNvSpPr>
            <a:spLocks noGrp="1"/>
          </p:cNvSpPr>
          <p:nvPr>
            <p:ph type="sldNum" sz="quarter" idx="12"/>
          </p:nvPr>
        </p:nvSpPr>
        <p:spPr/>
        <p:txBody>
          <a:bodyPr/>
          <a:lstStyle/>
          <a:p>
            <a:fld id="{96E69268-9C8B-4EBF-A9EE-DC5DC2D48DC3}" type="slidenum">
              <a:rPr lang="en-US" smtClean="0"/>
              <a:pPr/>
              <a:t>23</a:t>
            </a:fld>
            <a:endParaRPr lang="en-US"/>
          </a:p>
        </p:txBody>
      </p:sp>
    </p:spTree>
    <p:extLst>
      <p:ext uri="{BB962C8B-B14F-4D97-AF65-F5344CB8AC3E}">
        <p14:creationId xmlns:p14="http://schemas.microsoft.com/office/powerpoint/2010/main" val="855218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 information page"/>
          <p:cNvSpPr txBox="1">
            <a:spLocks noGrp="1"/>
          </p:cNvSpPr>
          <p:nvPr>
            <p:ph type="title"/>
          </p:nvPr>
        </p:nvSpPr>
        <p:spPr>
          <a:xfrm>
            <a:off x="2641600" y="929181"/>
            <a:ext cx="20780730" cy="2286001"/>
          </a:xfrm>
          <a:prstGeom prst="rect">
            <a:avLst/>
          </a:prstGeom>
        </p:spPr>
        <p:txBody>
          <a:bodyPr/>
          <a:lstStyle/>
          <a:p>
            <a:r>
              <a:rPr lang="en-US" dirty="0">
                <a:latin typeface="Times New Roman" pitchFamily="18" charset="0"/>
                <a:cs typeface="Times New Roman" pitchFamily="18" charset="0"/>
              </a:rPr>
              <a:t>INTRODUCTION</a:t>
            </a:r>
            <a:endParaRPr dirty="0">
              <a:latin typeface="Times New Roman" pitchFamily="18" charset="0"/>
              <a:cs typeface="Times New Roman" pitchFamily="18" charset="0"/>
            </a:endParaRPr>
          </a:p>
        </p:txBody>
      </p:sp>
      <p:sp>
        <p:nvSpPr>
          <p:cNvPr id="64"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2391129" y="4331014"/>
            <a:ext cx="19426429" cy="342657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just">
              <a:lnSpc>
                <a:spcPct val="100000"/>
              </a:lnSpc>
            </a:pPr>
            <a:r>
              <a:rPr lang="en-US" sz="3600" baseline="0" dirty="0">
                <a:latin typeface="Times New Roman" pitchFamily="18" charset="0"/>
                <a:cs typeface="Times New Roman" pitchFamily="18" charset="0"/>
              </a:rPr>
              <a:t>Build a model which can be used to predict in terms of a probability for each loan transaction, whether the customer will be paying back the loaned amount within 5 days of insurance of loan or not. </a:t>
            </a:r>
          </a:p>
          <a:p>
            <a:pPr algn="just">
              <a:lnSpc>
                <a:spcPct val="100000"/>
              </a:lnSpc>
            </a:pPr>
            <a:endParaRPr lang="en-US" sz="3600" baseline="0" dirty="0">
              <a:latin typeface="Times New Roman" pitchFamily="18" charset="0"/>
              <a:cs typeface="Times New Roman" pitchFamily="18" charset="0"/>
            </a:endParaRPr>
          </a:p>
          <a:p>
            <a:pPr algn="just">
              <a:lnSpc>
                <a:spcPct val="100000"/>
              </a:lnSpc>
            </a:pPr>
            <a:r>
              <a:rPr lang="en-US" sz="3600" baseline="0" dirty="0">
                <a:latin typeface="Times New Roman" pitchFamily="18" charset="0"/>
                <a:cs typeface="Times New Roman" pitchFamily="18" charset="0"/>
              </a:rPr>
              <a:t>In this case, Label ‘1’ indicates that the loan has been paid that is Non- defaulter, while, Label ‘0’ indicates that the loan has not been paid that is defaulter. </a:t>
            </a:r>
          </a:p>
          <a:p>
            <a:pPr algn="just">
              <a:lnSpc>
                <a:spcPct val="100000"/>
              </a:lnSpc>
            </a:pPr>
            <a:endParaRPr lang="en-US" sz="3600" baseline="0" dirty="0">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id="{1E56745A-AAB0-4D30-843D-5AC5B48F1ED5}"/>
              </a:ext>
            </a:extLst>
          </p:cNvPr>
          <p:cNvSpPr>
            <a:spLocks noGrp="1"/>
          </p:cNvSpPr>
          <p:nvPr>
            <p:ph type="sldNum" sz="quarter" idx="2"/>
          </p:nvPr>
        </p:nvSpPr>
        <p:spPr/>
        <p:txBody>
          <a:bodyPr/>
          <a:lstStyle/>
          <a:p>
            <a:fld id="{86CB4B4D-7CA3-9044-876B-883B54F8677D}" type="slidenum">
              <a:rPr lang="en-IN" smtClean="0"/>
              <a:t>3</a:t>
            </a:fld>
            <a:endParaRPr lang="en-IN"/>
          </a:p>
        </p:txBody>
      </p:sp>
    </p:spTree>
    <p:extLst>
      <p:ext uri="{BB962C8B-B14F-4D97-AF65-F5344CB8AC3E}">
        <p14:creationId xmlns:p14="http://schemas.microsoft.com/office/powerpoint/2010/main" val="366668266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ockup Slide"/>
          <p:cNvSpPr txBox="1">
            <a:spLocks/>
          </p:cNvSpPr>
          <p:nvPr/>
        </p:nvSpPr>
        <p:spPr>
          <a:xfrm>
            <a:off x="2391129" y="1157781"/>
            <a:ext cx="14180248" cy="2093419"/>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anose="02020603050405020304" pitchFamily="18" charset="0"/>
                <a:cs typeface="Times New Roman" panose="02020603050405020304" pitchFamily="18" charset="0"/>
              </a:rPr>
              <a:t>DATA PREPRATION</a:t>
            </a:r>
          </a:p>
        </p:txBody>
      </p:sp>
      <p:sp>
        <p:nvSpPr>
          <p:cNvPr id="7"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2391129" y="3222409"/>
            <a:ext cx="19426429" cy="497777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just">
              <a:lnSpc>
                <a:spcPct val="80000"/>
              </a:lnSpc>
            </a:pPr>
            <a:r>
              <a:rPr lang="en-US" sz="3600" baseline="0" dirty="0">
                <a:latin typeface="Times New Roman" pitchFamily="18" charset="0"/>
                <a:cs typeface="Times New Roman" pitchFamily="18" charset="0"/>
              </a:rPr>
              <a:t>With the help of Pandas Library We will upload our data to </a:t>
            </a:r>
            <a:r>
              <a:rPr lang="en-US" sz="3600" baseline="0" dirty="0" err="1">
                <a:latin typeface="Times New Roman" pitchFamily="18" charset="0"/>
                <a:cs typeface="Times New Roman" pitchFamily="18" charset="0"/>
              </a:rPr>
              <a:t>Jupyter</a:t>
            </a:r>
            <a:r>
              <a:rPr lang="en-US" sz="3600" baseline="0" dirty="0">
                <a:latin typeface="Times New Roman" pitchFamily="18" charset="0"/>
                <a:cs typeface="Times New Roman" pitchFamily="18" charset="0"/>
              </a:rPr>
              <a:t> Notebook.</a:t>
            </a:r>
          </a:p>
          <a:p>
            <a:pPr algn="just">
              <a:lnSpc>
                <a:spcPct val="80000"/>
              </a:lnSpc>
            </a:pPr>
            <a:endParaRPr lang="en-US" sz="3600" baseline="0" dirty="0">
              <a:latin typeface="Times New Roman" pitchFamily="18" charset="0"/>
              <a:cs typeface="Times New Roman" pitchFamily="18" charset="0"/>
            </a:endParaRPr>
          </a:p>
          <a:p>
            <a:pPr algn="just">
              <a:lnSpc>
                <a:spcPct val="80000"/>
              </a:lnSpc>
            </a:pPr>
            <a:r>
              <a:rPr lang="en-US" sz="3600" baseline="0" dirty="0">
                <a:latin typeface="Times New Roman" pitchFamily="18" charset="0"/>
                <a:cs typeface="Times New Roman" pitchFamily="18" charset="0"/>
              </a:rPr>
              <a:t>Once our data is uploaded with the help of predefined method (i.e. </a:t>
            </a:r>
            <a:r>
              <a:rPr lang="en-US" sz="3600" baseline="0" dirty="0" err="1">
                <a:latin typeface="Times New Roman" pitchFamily="18" charset="0"/>
                <a:cs typeface="Times New Roman" pitchFamily="18" charset="0"/>
              </a:rPr>
              <a:t>read_csv</a:t>
            </a:r>
            <a:r>
              <a:rPr lang="en-US" sz="3600" baseline="0" dirty="0">
                <a:latin typeface="Times New Roman" pitchFamily="18" charset="0"/>
                <a:cs typeface="Times New Roman" pitchFamily="18" charset="0"/>
              </a:rPr>
              <a:t>) we can read data for further processing.   </a:t>
            </a:r>
          </a:p>
          <a:p>
            <a:pPr algn="just">
              <a:lnSpc>
                <a:spcPct val="80000"/>
              </a:lnSpc>
            </a:pPr>
            <a:endParaRPr lang="en-US" sz="3600" baseline="0" dirty="0">
              <a:latin typeface="Times New Roman" pitchFamily="18" charset="0"/>
              <a:cs typeface="Times New Roman" pitchFamily="18" charset="0"/>
            </a:endParaRPr>
          </a:p>
          <a:p>
            <a:pPr algn="just">
              <a:lnSpc>
                <a:spcPct val="80000"/>
              </a:lnSpc>
            </a:pPr>
            <a:r>
              <a:rPr lang="en-US" sz="3600" baseline="0" dirty="0">
                <a:latin typeface="Times New Roman" pitchFamily="18" charset="0"/>
                <a:cs typeface="Times New Roman" pitchFamily="18" charset="0"/>
              </a:rPr>
              <a:t>We have two type of variables in the data:-</a:t>
            </a:r>
          </a:p>
          <a:p>
            <a:pPr algn="just">
              <a:lnSpc>
                <a:spcPct val="80000"/>
              </a:lnSpc>
            </a:pPr>
            <a:endParaRPr lang="en-US" sz="3600" baseline="0" dirty="0">
              <a:latin typeface="Times New Roman" pitchFamily="18" charset="0"/>
              <a:cs typeface="Times New Roman" pitchFamily="18" charset="0"/>
            </a:endParaRPr>
          </a:p>
          <a:p>
            <a:pPr marL="571500" indent="-571500" algn="just">
              <a:lnSpc>
                <a:spcPct val="80000"/>
              </a:lnSpc>
              <a:buFont typeface="Arial" panose="020B0604020202020204" pitchFamily="34" charset="0"/>
              <a:buChar char="•"/>
            </a:pPr>
            <a:r>
              <a:rPr lang="en-US" sz="3600" baseline="0" dirty="0">
                <a:latin typeface="Times New Roman" pitchFamily="18" charset="0"/>
                <a:cs typeface="Times New Roman" pitchFamily="18" charset="0"/>
              </a:rPr>
              <a:t>Dependent Variable</a:t>
            </a:r>
          </a:p>
          <a:p>
            <a:pPr marL="571500" indent="-571500" algn="just">
              <a:lnSpc>
                <a:spcPct val="80000"/>
              </a:lnSpc>
              <a:buFont typeface="Arial" panose="020B0604020202020204" pitchFamily="34" charset="0"/>
              <a:buChar char="•"/>
            </a:pPr>
            <a:r>
              <a:rPr lang="en-US" sz="3600" baseline="0" dirty="0">
                <a:latin typeface="Times New Roman" pitchFamily="18" charset="0"/>
                <a:cs typeface="Times New Roman" pitchFamily="18" charset="0"/>
              </a:rPr>
              <a:t>Independent Variable</a:t>
            </a:r>
          </a:p>
          <a:p>
            <a:pPr marL="571500" indent="-571500" algn="just">
              <a:lnSpc>
                <a:spcPct val="80000"/>
              </a:lnSpc>
              <a:buFont typeface="Arial" panose="020B0604020202020204" pitchFamily="34" charset="0"/>
              <a:buChar char="•"/>
            </a:pPr>
            <a:endParaRPr lang="en-US" sz="3600" baseline="0" dirty="0">
              <a:latin typeface="Times New Roman" pitchFamily="18" charset="0"/>
              <a:cs typeface="Times New Roman" pitchFamily="18" charset="0"/>
            </a:endParaRPr>
          </a:p>
          <a:p>
            <a:pPr algn="just">
              <a:lnSpc>
                <a:spcPct val="80000"/>
              </a:lnSpc>
            </a:pPr>
            <a:endParaRPr lang="en-US" sz="3600" baseline="0" dirty="0">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CDAAF39F-D3F9-4240-9614-B3D29AF76DDF}"/>
              </a:ext>
            </a:extLst>
          </p:cNvPr>
          <p:cNvPicPr>
            <a:picLocks noChangeAspect="1"/>
          </p:cNvPicPr>
          <p:nvPr/>
        </p:nvPicPr>
        <p:blipFill>
          <a:blip r:embed="rId2"/>
          <a:stretch>
            <a:fillRect/>
          </a:stretch>
        </p:blipFill>
        <p:spPr>
          <a:xfrm>
            <a:off x="2486103" y="7411288"/>
            <a:ext cx="18653296" cy="4700871"/>
          </a:xfrm>
          <a:prstGeom prst="rect">
            <a:avLst/>
          </a:prstGeom>
        </p:spPr>
      </p:pic>
      <p:sp>
        <p:nvSpPr>
          <p:cNvPr id="4" name="Slide Number Placeholder 3">
            <a:extLst>
              <a:ext uri="{FF2B5EF4-FFF2-40B4-BE49-F238E27FC236}">
                <a16:creationId xmlns:a16="http://schemas.microsoft.com/office/drawing/2014/main" id="{75526925-8AD8-4909-A744-5728866BD82F}"/>
              </a:ext>
            </a:extLst>
          </p:cNvPr>
          <p:cNvSpPr>
            <a:spLocks noGrp="1"/>
          </p:cNvSpPr>
          <p:nvPr>
            <p:ph type="sldNum" sz="quarter" idx="2"/>
          </p:nvPr>
        </p:nvSpPr>
        <p:spPr/>
        <p:txBody>
          <a:bodyPr/>
          <a:lstStyle/>
          <a:p>
            <a:fld id="{86CB4B4D-7CA3-9044-876B-883B54F8677D}" type="slidenum">
              <a:rPr lang="en-IN" smtClean="0"/>
              <a:t>4</a:t>
            </a:fld>
            <a:endParaRPr lang="en-IN"/>
          </a:p>
        </p:txBody>
      </p:sp>
    </p:spTree>
    <p:extLst>
      <p:ext uri="{BB962C8B-B14F-4D97-AF65-F5344CB8AC3E}">
        <p14:creationId xmlns:p14="http://schemas.microsoft.com/office/powerpoint/2010/main" val="375488274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2721366" y="1242813"/>
            <a:ext cx="19426429" cy="54579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just">
              <a:lnSpc>
                <a:spcPct val="80000"/>
              </a:lnSpc>
            </a:pPr>
            <a:r>
              <a:rPr lang="en-US" sz="3600" baseline="0" dirty="0">
                <a:latin typeface="Times New Roman" pitchFamily="18" charset="0"/>
                <a:cs typeface="Times New Roman" pitchFamily="18" charset="0"/>
              </a:rPr>
              <a:t>Label is an independent variable where as all of the other element are dependent variable.</a:t>
            </a:r>
          </a:p>
        </p:txBody>
      </p:sp>
      <p:pic>
        <p:nvPicPr>
          <p:cNvPr id="6" name="Picture 5">
            <a:extLst>
              <a:ext uri="{FF2B5EF4-FFF2-40B4-BE49-F238E27FC236}">
                <a16:creationId xmlns:a16="http://schemas.microsoft.com/office/drawing/2014/main" id="{75C47BA4-BA12-4561-B477-69DEBA91F0A0}"/>
              </a:ext>
            </a:extLst>
          </p:cNvPr>
          <p:cNvPicPr/>
          <p:nvPr/>
        </p:nvPicPr>
        <p:blipFill>
          <a:blip r:embed="rId2"/>
          <a:stretch>
            <a:fillRect/>
          </a:stretch>
        </p:blipFill>
        <p:spPr>
          <a:xfrm>
            <a:off x="2721366" y="1878249"/>
            <a:ext cx="16534822" cy="10086938"/>
          </a:xfrm>
          <a:prstGeom prst="rect">
            <a:avLst/>
          </a:prstGeom>
        </p:spPr>
      </p:pic>
      <p:sp>
        <p:nvSpPr>
          <p:cNvPr id="2" name="Slide Number Placeholder 1">
            <a:extLst>
              <a:ext uri="{FF2B5EF4-FFF2-40B4-BE49-F238E27FC236}">
                <a16:creationId xmlns:a16="http://schemas.microsoft.com/office/drawing/2014/main" id="{55042028-83C1-4C86-B7CC-75B5B6F560AE}"/>
              </a:ext>
            </a:extLst>
          </p:cNvPr>
          <p:cNvSpPr>
            <a:spLocks noGrp="1"/>
          </p:cNvSpPr>
          <p:nvPr>
            <p:ph type="sldNum" sz="quarter" idx="2"/>
          </p:nvPr>
        </p:nvSpPr>
        <p:spPr/>
        <p:txBody>
          <a:bodyPr/>
          <a:lstStyle/>
          <a:p>
            <a:fld id="{86CB4B4D-7CA3-9044-876B-883B54F8677D}" type="slidenum">
              <a:rPr lang="en-IN" smtClean="0"/>
              <a:t>5</a:t>
            </a:fld>
            <a:endParaRPr lang="en-IN"/>
          </a:p>
        </p:txBody>
      </p:sp>
    </p:spTree>
    <p:extLst>
      <p:ext uri="{BB962C8B-B14F-4D97-AF65-F5344CB8AC3E}">
        <p14:creationId xmlns:p14="http://schemas.microsoft.com/office/powerpoint/2010/main" val="294786800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2277035" y="8197406"/>
            <a:ext cx="18751629" cy="2712537"/>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algn="just">
              <a:lnSpc>
                <a:spcPct val="80000"/>
              </a:lnSpc>
            </a:pPr>
            <a:endParaRPr lang="en-US" sz="4800" dirty="0">
              <a:latin typeface="Times New Roman" pitchFamily="18" charset="0"/>
              <a:cs typeface="Times New Roman" pitchFamily="18" charset="0"/>
            </a:endParaRPr>
          </a:p>
          <a:p>
            <a:pPr algn="just">
              <a:lnSpc>
                <a:spcPct val="80000"/>
              </a:lnSpc>
            </a:pPr>
            <a:r>
              <a:rPr lang="fr-FR" sz="3600" baseline="0" dirty="0">
                <a:latin typeface="Times New Roman" pitchFamily="18" charset="0"/>
                <a:cs typeface="Times New Roman" pitchFamily="18" charset="0"/>
              </a:rPr>
              <a:t>Total records =  209593</a:t>
            </a:r>
          </a:p>
          <a:p>
            <a:pPr algn="just">
              <a:lnSpc>
                <a:spcPct val="80000"/>
              </a:lnSpc>
            </a:pPr>
            <a:r>
              <a:rPr lang="fr-FR" sz="3600" baseline="0" dirty="0" err="1">
                <a:latin typeface="Times New Roman" pitchFamily="18" charset="0"/>
                <a:cs typeface="Times New Roman" pitchFamily="18" charset="0"/>
              </a:rPr>
              <a:t>Defaulter</a:t>
            </a:r>
            <a:r>
              <a:rPr lang="fr-FR" sz="3600" baseline="0" dirty="0">
                <a:latin typeface="Times New Roman" pitchFamily="18" charset="0"/>
                <a:cs typeface="Times New Roman" pitchFamily="18" charset="0"/>
              </a:rPr>
              <a:t>     =  26162</a:t>
            </a:r>
          </a:p>
          <a:p>
            <a:pPr algn="just">
              <a:lnSpc>
                <a:spcPct val="80000"/>
              </a:lnSpc>
            </a:pPr>
            <a:r>
              <a:rPr lang="fr-FR" sz="3600" baseline="0" dirty="0" err="1">
                <a:latin typeface="Times New Roman" pitchFamily="18" charset="0"/>
                <a:cs typeface="Times New Roman" pitchFamily="18" charset="0"/>
              </a:rPr>
              <a:t>Non_Defaulter</a:t>
            </a:r>
            <a:r>
              <a:rPr lang="fr-FR" sz="3600" baseline="0" dirty="0">
                <a:latin typeface="Times New Roman" pitchFamily="18" charset="0"/>
                <a:cs typeface="Times New Roman" pitchFamily="18" charset="0"/>
              </a:rPr>
              <a:t> =  183431</a:t>
            </a:r>
          </a:p>
          <a:p>
            <a:pPr algn="just">
              <a:lnSpc>
                <a:spcPct val="80000"/>
              </a:lnSpc>
            </a:pPr>
            <a:endParaRPr lang="en-US" sz="3600" baseline="0" dirty="0">
              <a:latin typeface="Times New Roman" pitchFamily="18" charset="0"/>
              <a:cs typeface="Times New Roman" pitchFamily="18" charset="0"/>
            </a:endParaRPr>
          </a:p>
          <a:p>
            <a:pPr algn="just">
              <a:lnSpc>
                <a:spcPct val="80000"/>
              </a:lnSpc>
            </a:pPr>
            <a:r>
              <a:rPr lang="en-US" sz="3600" baseline="0" dirty="0">
                <a:latin typeface="Times New Roman" pitchFamily="18" charset="0"/>
                <a:cs typeface="Times New Roman" pitchFamily="18" charset="0"/>
              </a:rPr>
              <a:t>This picture tells us 12.5% people are Defaulter where as 87.5% people are not defaulter.</a:t>
            </a:r>
          </a:p>
        </p:txBody>
      </p:sp>
      <p:pic>
        <p:nvPicPr>
          <p:cNvPr id="5" name="Picture 4">
            <a:extLst>
              <a:ext uri="{FF2B5EF4-FFF2-40B4-BE49-F238E27FC236}">
                <a16:creationId xmlns:a16="http://schemas.microsoft.com/office/drawing/2014/main" id="{1CF6FBE3-B00D-4B3F-B47B-33432B19D3C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886162" y="1511529"/>
            <a:ext cx="10611675" cy="6685877"/>
          </a:xfrm>
          <a:prstGeom prst="rect">
            <a:avLst/>
          </a:prstGeom>
          <a:noFill/>
          <a:ln>
            <a:noFill/>
          </a:ln>
        </p:spPr>
      </p:pic>
      <p:sp>
        <p:nvSpPr>
          <p:cNvPr id="2" name="Slide Number Placeholder 1">
            <a:extLst>
              <a:ext uri="{FF2B5EF4-FFF2-40B4-BE49-F238E27FC236}">
                <a16:creationId xmlns:a16="http://schemas.microsoft.com/office/drawing/2014/main" id="{4F8A8BD1-CCF1-4CBA-9645-770D5345198B}"/>
              </a:ext>
            </a:extLst>
          </p:cNvPr>
          <p:cNvSpPr>
            <a:spLocks noGrp="1"/>
          </p:cNvSpPr>
          <p:nvPr>
            <p:ph type="sldNum" sz="quarter" idx="2"/>
          </p:nvPr>
        </p:nvSpPr>
        <p:spPr/>
        <p:txBody>
          <a:bodyPr/>
          <a:lstStyle/>
          <a:p>
            <a:fld id="{86CB4B4D-7CA3-9044-876B-883B54F8677D}" type="slidenum">
              <a:rPr lang="en-IN" smtClean="0"/>
              <a:t>6</a:t>
            </a:fld>
            <a:endParaRPr lang="en-IN"/>
          </a:p>
        </p:txBody>
      </p:sp>
    </p:spTree>
    <p:extLst>
      <p:ext uri="{BB962C8B-B14F-4D97-AF65-F5344CB8AC3E}">
        <p14:creationId xmlns:p14="http://schemas.microsoft.com/office/powerpoint/2010/main" val="25388476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2443032" y="9209147"/>
            <a:ext cx="19426429" cy="389439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just">
              <a:lnSpc>
                <a:spcPct val="80000"/>
              </a:lnSpc>
            </a:pPr>
            <a:endParaRPr lang="en-US" sz="4400" baseline="0" dirty="0">
              <a:latin typeface="Times New Roman" pitchFamily="18" charset="0"/>
              <a:cs typeface="Times New Roman" pitchFamily="18" charset="0"/>
            </a:endParaRPr>
          </a:p>
          <a:p>
            <a:pPr algn="just">
              <a:lnSpc>
                <a:spcPct val="80000"/>
              </a:lnSpc>
            </a:pPr>
            <a:r>
              <a:rPr lang="en-US" sz="4400" baseline="0" dirty="0">
                <a:latin typeface="Times New Roman" pitchFamily="18" charset="0"/>
                <a:cs typeface="Times New Roman" pitchFamily="18" charset="0"/>
              </a:rPr>
              <a:t>We can clearly see that the customer who have high balance that customer is able to pay is loan in 5 days.</a:t>
            </a:r>
          </a:p>
          <a:p>
            <a:pPr algn="just">
              <a:lnSpc>
                <a:spcPct val="80000"/>
              </a:lnSpc>
            </a:pPr>
            <a:r>
              <a:rPr lang="en-US" sz="4400" baseline="0" dirty="0">
                <a:latin typeface="Times New Roman" pitchFamily="18" charset="0"/>
                <a:cs typeface="Times New Roman" pitchFamily="18" charset="0"/>
              </a:rPr>
              <a:t>Customer who has average balance and low balance in that 10-12% people does not pay loan within 5 days.</a:t>
            </a:r>
          </a:p>
          <a:p>
            <a:pPr algn="just">
              <a:lnSpc>
                <a:spcPct val="80000"/>
              </a:lnSpc>
            </a:pPr>
            <a:r>
              <a:rPr lang="en-US" sz="4400" baseline="0" dirty="0">
                <a:latin typeface="Times New Roman" pitchFamily="18" charset="0"/>
                <a:cs typeface="Times New Roman" pitchFamily="18" charset="0"/>
              </a:rPr>
              <a:t>The customer who is having low balance that more than 30% customer are not paying loan within 5 days.</a:t>
            </a:r>
          </a:p>
        </p:txBody>
      </p:sp>
      <p:sp>
        <p:nvSpPr>
          <p:cNvPr id="7" name="Mockup Slide"/>
          <p:cNvSpPr txBox="1">
            <a:spLocks/>
          </p:cNvSpPr>
          <p:nvPr/>
        </p:nvSpPr>
        <p:spPr>
          <a:xfrm>
            <a:off x="2494936" y="1157781"/>
            <a:ext cx="19322622" cy="1226832"/>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3600" dirty="0" err="1">
                <a:latin typeface="Times New Roman" pitchFamily="18" charset="0"/>
                <a:cs typeface="Times New Roman" pitchFamily="18" charset="0"/>
              </a:rPr>
              <a:t>Balance_group</a:t>
            </a:r>
            <a:r>
              <a:rPr lang="en-US" sz="3600" dirty="0">
                <a:latin typeface="Times New Roman" pitchFamily="18" charset="0"/>
                <a:cs typeface="Times New Roman" pitchFamily="18" charset="0"/>
              </a:rPr>
              <a:t> is created by us, just to showcase and understand the Average main balance of account and loan pay back rate in 5 days relationship.</a:t>
            </a:r>
          </a:p>
        </p:txBody>
      </p:sp>
      <p:pic>
        <p:nvPicPr>
          <p:cNvPr id="5" name="Picture 4">
            <a:extLst>
              <a:ext uri="{FF2B5EF4-FFF2-40B4-BE49-F238E27FC236}">
                <a16:creationId xmlns:a16="http://schemas.microsoft.com/office/drawing/2014/main" id="{15DD2D33-1294-4113-8818-A3D3B60A63D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94936" y="2384613"/>
            <a:ext cx="8459935" cy="7082116"/>
          </a:xfrm>
          <a:prstGeom prst="rect">
            <a:avLst/>
          </a:prstGeom>
          <a:noFill/>
          <a:ln>
            <a:noFill/>
          </a:ln>
        </p:spPr>
      </p:pic>
      <p:pic>
        <p:nvPicPr>
          <p:cNvPr id="8" name="Picture 7">
            <a:extLst>
              <a:ext uri="{FF2B5EF4-FFF2-40B4-BE49-F238E27FC236}">
                <a16:creationId xmlns:a16="http://schemas.microsoft.com/office/drawing/2014/main" id="{621F7983-59D6-42B6-B618-6540351BBC6E}"/>
              </a:ext>
            </a:extLst>
          </p:cNvPr>
          <p:cNvPicPr/>
          <p:nvPr/>
        </p:nvPicPr>
        <p:blipFill>
          <a:blip r:embed="rId3"/>
          <a:stretch>
            <a:fillRect/>
          </a:stretch>
        </p:blipFill>
        <p:spPr>
          <a:xfrm>
            <a:off x="13064149" y="3433666"/>
            <a:ext cx="6335476" cy="4122754"/>
          </a:xfrm>
          <a:prstGeom prst="rect">
            <a:avLst/>
          </a:prstGeom>
        </p:spPr>
      </p:pic>
      <p:sp>
        <p:nvSpPr>
          <p:cNvPr id="2" name="Slide Number Placeholder 1">
            <a:extLst>
              <a:ext uri="{FF2B5EF4-FFF2-40B4-BE49-F238E27FC236}">
                <a16:creationId xmlns:a16="http://schemas.microsoft.com/office/drawing/2014/main" id="{A27BC4A8-327C-46A8-8CA1-027010344771}"/>
              </a:ext>
            </a:extLst>
          </p:cNvPr>
          <p:cNvSpPr>
            <a:spLocks noGrp="1"/>
          </p:cNvSpPr>
          <p:nvPr>
            <p:ph type="sldNum" sz="quarter" idx="2"/>
          </p:nvPr>
        </p:nvSpPr>
        <p:spPr/>
        <p:txBody>
          <a:bodyPr/>
          <a:lstStyle/>
          <a:p>
            <a:fld id="{86CB4B4D-7CA3-9044-876B-883B54F8677D}" type="slidenum">
              <a:rPr lang="en-IN" smtClean="0"/>
              <a:t>7</a:t>
            </a:fld>
            <a:endParaRPr lang="en-IN"/>
          </a:p>
        </p:txBody>
      </p:sp>
    </p:spTree>
    <p:extLst>
      <p:ext uri="{BB962C8B-B14F-4D97-AF65-F5344CB8AC3E}">
        <p14:creationId xmlns:p14="http://schemas.microsoft.com/office/powerpoint/2010/main" val="363785245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ockup Slide"/>
          <p:cNvSpPr txBox="1">
            <a:spLocks/>
          </p:cNvSpPr>
          <p:nvPr/>
        </p:nvSpPr>
        <p:spPr>
          <a:xfrm>
            <a:off x="2391128" y="1157781"/>
            <a:ext cx="19426429" cy="1226832"/>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pPr algn="just">
              <a:spcBef>
                <a:spcPts val="1200"/>
              </a:spcBef>
            </a:pPr>
            <a:r>
              <a:rPr lang="en-IN" sz="3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Frequency_group</a:t>
            </a:r>
            <a:r>
              <a:rPr lang="en-IN" sz="3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column is created by us, just to showcase the Frequency of main account recharged in last 30 days and loan pay back rate relationship.</a:t>
            </a:r>
            <a:endParaRPr lang="en-IN" sz="3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3146238" y="3340412"/>
            <a:ext cx="8671319" cy="7046031"/>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algn="just">
              <a:lnSpc>
                <a:spcPct val="80000"/>
              </a:lnSpc>
            </a:pPr>
            <a:endParaRPr lang="en-US" sz="4800" baseline="0" dirty="0">
              <a:latin typeface="Times New Roman" pitchFamily="18" charset="0"/>
              <a:cs typeface="Times New Roman" pitchFamily="18" charset="0"/>
            </a:endParaRPr>
          </a:p>
          <a:p>
            <a:pPr algn="just">
              <a:lnSpc>
                <a:spcPct val="80000"/>
              </a:lnSpc>
            </a:pPr>
            <a:r>
              <a:rPr lang="en-US" sz="3600" baseline="0" dirty="0">
                <a:latin typeface="Times New Roman" pitchFamily="18" charset="0"/>
                <a:cs typeface="Times New Roman" pitchFamily="18" charset="0"/>
              </a:rPr>
              <a:t>no frequency             75.129316</a:t>
            </a:r>
          </a:p>
          <a:p>
            <a:pPr algn="just">
              <a:lnSpc>
                <a:spcPct val="80000"/>
              </a:lnSpc>
            </a:pPr>
            <a:r>
              <a:rPr lang="en-US" sz="3600" baseline="0" dirty="0">
                <a:latin typeface="Times New Roman" pitchFamily="18" charset="0"/>
                <a:cs typeface="Times New Roman" pitchFamily="18" charset="0"/>
              </a:rPr>
              <a:t>low frequency           95.695127</a:t>
            </a:r>
          </a:p>
          <a:p>
            <a:pPr algn="just">
              <a:lnSpc>
                <a:spcPct val="80000"/>
              </a:lnSpc>
            </a:pPr>
            <a:r>
              <a:rPr lang="en-US" sz="3600" baseline="0" dirty="0">
                <a:latin typeface="Times New Roman" pitchFamily="18" charset="0"/>
                <a:cs typeface="Times New Roman" pitchFamily="18" charset="0"/>
              </a:rPr>
              <a:t>medium frequency    96.212001</a:t>
            </a:r>
          </a:p>
          <a:p>
            <a:pPr algn="just">
              <a:lnSpc>
                <a:spcPct val="80000"/>
              </a:lnSpc>
            </a:pPr>
            <a:r>
              <a:rPr lang="en-US" sz="3600" baseline="0" dirty="0">
                <a:latin typeface="Times New Roman" pitchFamily="18" charset="0"/>
                <a:cs typeface="Times New Roman" pitchFamily="18" charset="0"/>
              </a:rPr>
              <a:t>high frequency          94.518960</a:t>
            </a:r>
          </a:p>
          <a:p>
            <a:pPr algn="just">
              <a:lnSpc>
                <a:spcPct val="80000"/>
              </a:lnSpc>
            </a:pPr>
            <a:endParaRPr lang="en-US" sz="4800" baseline="0" dirty="0">
              <a:latin typeface="Times New Roman" pitchFamily="18" charset="0"/>
              <a:cs typeface="Times New Roman" pitchFamily="18" charset="0"/>
            </a:endParaRPr>
          </a:p>
          <a:p>
            <a:pPr algn="just">
              <a:lnSpc>
                <a:spcPct val="80000"/>
              </a:lnSpc>
            </a:pPr>
            <a:r>
              <a:rPr lang="en-US" sz="3600" baseline="0" dirty="0">
                <a:latin typeface="Times New Roman" pitchFamily="18" charset="0"/>
                <a:cs typeface="Times New Roman" pitchFamily="18" charset="0"/>
              </a:rPr>
              <a:t>Customer who has low frequency of main account recharged in last 30 days in that almost 25% customers are not paying loan within 5 days.</a:t>
            </a:r>
          </a:p>
          <a:p>
            <a:pPr algn="just">
              <a:lnSpc>
                <a:spcPct val="80000"/>
              </a:lnSpc>
            </a:pPr>
            <a:endParaRPr lang="en-US" sz="3600" baseline="0" dirty="0">
              <a:latin typeface="Times New Roman" pitchFamily="18" charset="0"/>
              <a:cs typeface="Times New Roman" pitchFamily="18" charset="0"/>
            </a:endParaRPr>
          </a:p>
          <a:p>
            <a:pPr algn="just">
              <a:lnSpc>
                <a:spcPct val="80000"/>
              </a:lnSpc>
            </a:pPr>
            <a:r>
              <a:rPr lang="en-US" sz="3600" baseline="0" dirty="0">
                <a:latin typeface="Times New Roman" pitchFamily="18" charset="0"/>
                <a:cs typeface="Times New Roman" pitchFamily="18" charset="0"/>
              </a:rPr>
              <a:t>Customer who has low, medium and high frequency of main account recharged in last 30 days in that almost 45-5.5% people are not paying loan within 5 days.</a:t>
            </a:r>
          </a:p>
        </p:txBody>
      </p:sp>
      <p:pic>
        <p:nvPicPr>
          <p:cNvPr id="7" name="Picture 6">
            <a:extLst>
              <a:ext uri="{FF2B5EF4-FFF2-40B4-BE49-F238E27FC236}">
                <a16:creationId xmlns:a16="http://schemas.microsoft.com/office/drawing/2014/main" id="{B915DE49-7CC8-4644-AC30-621141D3BDA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91127" y="3194759"/>
            <a:ext cx="9406426" cy="7867688"/>
          </a:xfrm>
          <a:prstGeom prst="rect">
            <a:avLst/>
          </a:prstGeom>
          <a:noFill/>
          <a:ln>
            <a:noFill/>
          </a:ln>
        </p:spPr>
      </p:pic>
      <p:sp>
        <p:nvSpPr>
          <p:cNvPr id="2" name="Slide Number Placeholder 1">
            <a:extLst>
              <a:ext uri="{FF2B5EF4-FFF2-40B4-BE49-F238E27FC236}">
                <a16:creationId xmlns:a16="http://schemas.microsoft.com/office/drawing/2014/main" id="{432FF15A-CA93-413C-B364-C55049CDF7C2}"/>
              </a:ext>
            </a:extLst>
          </p:cNvPr>
          <p:cNvSpPr>
            <a:spLocks noGrp="1"/>
          </p:cNvSpPr>
          <p:nvPr>
            <p:ph type="sldNum" sz="quarter" idx="2"/>
          </p:nvPr>
        </p:nvSpPr>
        <p:spPr/>
        <p:txBody>
          <a:bodyPr/>
          <a:lstStyle/>
          <a:p>
            <a:fld id="{86CB4B4D-7CA3-9044-876B-883B54F8677D}" type="slidenum">
              <a:rPr lang="en-IN" smtClean="0"/>
              <a:t>8</a:t>
            </a:fld>
            <a:endParaRPr lang="en-IN"/>
          </a:p>
        </p:txBody>
      </p:sp>
    </p:spTree>
    <p:extLst>
      <p:ext uri="{BB962C8B-B14F-4D97-AF65-F5344CB8AC3E}">
        <p14:creationId xmlns:p14="http://schemas.microsoft.com/office/powerpoint/2010/main" val="206308378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32FF15A-CA93-413C-B364-C55049CDF7C2}"/>
              </a:ext>
            </a:extLst>
          </p:cNvPr>
          <p:cNvSpPr>
            <a:spLocks noGrp="1"/>
          </p:cNvSpPr>
          <p:nvPr>
            <p:ph type="sldNum" sz="quarter" idx="2"/>
          </p:nvPr>
        </p:nvSpPr>
        <p:spPr/>
        <p:txBody>
          <a:bodyPr/>
          <a:lstStyle/>
          <a:p>
            <a:fld id="{86CB4B4D-7CA3-9044-876B-883B54F8677D}" type="slidenum">
              <a:rPr lang="en-IN" smtClean="0"/>
              <a:t>9</a:t>
            </a:fld>
            <a:endParaRPr lang="en-IN"/>
          </a:p>
        </p:txBody>
      </p:sp>
      <p:sp>
        <p:nvSpPr>
          <p:cNvPr id="9" name="Mockup Slide">
            <a:extLst>
              <a:ext uri="{FF2B5EF4-FFF2-40B4-BE49-F238E27FC236}">
                <a16:creationId xmlns:a16="http://schemas.microsoft.com/office/drawing/2014/main" id="{5BABCB3B-904C-4EC3-90B0-E8518AF84A2C}"/>
              </a:ext>
            </a:extLst>
          </p:cNvPr>
          <p:cNvSpPr txBox="1">
            <a:spLocks/>
          </p:cNvSpPr>
          <p:nvPr/>
        </p:nvSpPr>
        <p:spPr>
          <a:xfrm>
            <a:off x="2391128" y="1157781"/>
            <a:ext cx="19426429" cy="1226832"/>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pPr algn="just">
              <a:spcBef>
                <a:spcPts val="1200"/>
              </a:spcBef>
            </a:pPr>
            <a:r>
              <a:rPr lang="en-US" sz="3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Loan_frequency_group</a:t>
            </a:r>
            <a:r>
              <a:rPr lang="en-US" sz="3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is created by us, just to showcase and see the relationship between Number of loans taken by user in last 30 days vs loan pay back with in 5 days.</a:t>
            </a:r>
            <a:endParaRPr lang="en-IN" sz="3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FD4D86DD-492A-439C-A183-D87CCC7051D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91127" y="2258882"/>
            <a:ext cx="8922331" cy="7674012"/>
          </a:xfrm>
          <a:prstGeom prst="rect">
            <a:avLst/>
          </a:prstGeom>
          <a:noFill/>
          <a:ln>
            <a:noFill/>
          </a:ln>
        </p:spPr>
      </p:pic>
      <p:sp>
        <p:nvSpPr>
          <p:cNvPr id="11"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965321D6-0AFD-4B72-BF72-B4FC155760D3}"/>
              </a:ext>
            </a:extLst>
          </p:cNvPr>
          <p:cNvSpPr txBox="1"/>
          <p:nvPr/>
        </p:nvSpPr>
        <p:spPr>
          <a:xfrm>
            <a:off x="11474824" y="3340412"/>
            <a:ext cx="11295529" cy="8375626"/>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algn="just">
              <a:lnSpc>
                <a:spcPct val="80000"/>
              </a:lnSpc>
            </a:pPr>
            <a:endParaRPr lang="en-US" sz="4800" baseline="0" dirty="0">
              <a:latin typeface="Times New Roman" pitchFamily="18" charset="0"/>
              <a:cs typeface="Times New Roman" pitchFamily="18" charset="0"/>
            </a:endParaRPr>
          </a:p>
          <a:p>
            <a:pPr algn="just">
              <a:lnSpc>
                <a:spcPct val="80000"/>
              </a:lnSpc>
            </a:pPr>
            <a:r>
              <a:rPr lang="en-US" sz="3600" baseline="0" dirty="0">
                <a:latin typeface="Times New Roman" pitchFamily="18" charset="0"/>
                <a:cs typeface="Times New Roman" pitchFamily="18" charset="0"/>
              </a:rPr>
              <a:t>no loans                          100.000000</a:t>
            </a:r>
          </a:p>
          <a:p>
            <a:pPr algn="just">
              <a:lnSpc>
                <a:spcPct val="80000"/>
              </a:lnSpc>
            </a:pPr>
            <a:r>
              <a:rPr lang="en-US" sz="3600" baseline="0" dirty="0">
                <a:latin typeface="Times New Roman" pitchFamily="18" charset="0"/>
                <a:cs typeface="Times New Roman" pitchFamily="18" charset="0"/>
              </a:rPr>
              <a:t>low num of loans            76.027184</a:t>
            </a:r>
          </a:p>
          <a:p>
            <a:pPr algn="just">
              <a:lnSpc>
                <a:spcPct val="80000"/>
              </a:lnSpc>
            </a:pPr>
            <a:r>
              <a:rPr lang="en-US" sz="3600" baseline="0" dirty="0">
                <a:latin typeface="Times New Roman" pitchFamily="18" charset="0"/>
                <a:cs typeface="Times New Roman" pitchFamily="18" charset="0"/>
              </a:rPr>
              <a:t>medium num of loans     93.598505</a:t>
            </a:r>
          </a:p>
          <a:p>
            <a:pPr algn="just">
              <a:lnSpc>
                <a:spcPct val="80000"/>
              </a:lnSpc>
            </a:pPr>
            <a:r>
              <a:rPr lang="en-US" sz="3600" baseline="0" dirty="0">
                <a:latin typeface="Times New Roman" pitchFamily="18" charset="0"/>
                <a:cs typeface="Times New Roman" pitchFamily="18" charset="0"/>
              </a:rPr>
              <a:t>high num of loans           98.380408</a:t>
            </a:r>
          </a:p>
          <a:p>
            <a:pPr algn="just">
              <a:lnSpc>
                <a:spcPct val="80000"/>
              </a:lnSpc>
            </a:pPr>
            <a:endParaRPr lang="en-US" sz="4800" baseline="0" dirty="0">
              <a:latin typeface="Times New Roman" pitchFamily="18" charset="0"/>
              <a:cs typeface="Times New Roman" pitchFamily="18" charset="0"/>
            </a:endParaRPr>
          </a:p>
          <a:p>
            <a:pPr algn="just">
              <a:lnSpc>
                <a:spcPct val="80000"/>
              </a:lnSpc>
            </a:pPr>
            <a:r>
              <a:rPr lang="en-US" sz="3600" baseline="0" dirty="0">
                <a:latin typeface="Times New Roman" pitchFamily="18" charset="0"/>
                <a:cs typeface="Times New Roman" pitchFamily="18" charset="0"/>
              </a:rPr>
              <a:t>When no loan taken than no need to pay back, so we can leave this.</a:t>
            </a:r>
          </a:p>
          <a:p>
            <a:pPr algn="just">
              <a:lnSpc>
                <a:spcPct val="80000"/>
              </a:lnSpc>
            </a:pPr>
            <a:endParaRPr lang="en-US" sz="3600" baseline="0" dirty="0">
              <a:latin typeface="Times New Roman" pitchFamily="18" charset="0"/>
              <a:cs typeface="Times New Roman" pitchFamily="18" charset="0"/>
            </a:endParaRPr>
          </a:p>
          <a:p>
            <a:pPr algn="just">
              <a:lnSpc>
                <a:spcPct val="80000"/>
              </a:lnSpc>
            </a:pPr>
            <a:r>
              <a:rPr lang="en-US" sz="3600" baseline="0" dirty="0">
                <a:latin typeface="Times New Roman" pitchFamily="18" charset="0"/>
                <a:cs typeface="Times New Roman" pitchFamily="18" charset="0"/>
              </a:rPr>
              <a:t>When number of loans are less i.e., when only 1 loan is taken that time 24% customer was not able to pay the loan in 5 days.</a:t>
            </a:r>
          </a:p>
          <a:p>
            <a:pPr algn="just">
              <a:lnSpc>
                <a:spcPct val="80000"/>
              </a:lnSpc>
            </a:pPr>
            <a:endParaRPr lang="en-US" sz="3600" baseline="0" dirty="0">
              <a:latin typeface="Times New Roman" pitchFamily="18" charset="0"/>
              <a:cs typeface="Times New Roman" pitchFamily="18" charset="0"/>
            </a:endParaRPr>
          </a:p>
          <a:p>
            <a:pPr algn="just">
              <a:lnSpc>
                <a:spcPct val="80000"/>
              </a:lnSpc>
            </a:pPr>
            <a:r>
              <a:rPr lang="en-US" sz="3600" baseline="0" dirty="0">
                <a:latin typeface="Times New Roman" pitchFamily="18" charset="0"/>
                <a:cs typeface="Times New Roman" pitchFamily="18" charset="0"/>
              </a:rPr>
              <a:t>When Customer took 2,3, and 4 loan that time almost 6.5% customers were not able to pay the loan in 5 days.</a:t>
            </a:r>
          </a:p>
          <a:p>
            <a:pPr algn="just">
              <a:lnSpc>
                <a:spcPct val="80000"/>
              </a:lnSpc>
            </a:pPr>
            <a:endParaRPr lang="en-US" sz="3600" baseline="0" dirty="0">
              <a:latin typeface="Times New Roman" pitchFamily="18" charset="0"/>
              <a:cs typeface="Times New Roman" pitchFamily="18" charset="0"/>
            </a:endParaRPr>
          </a:p>
          <a:p>
            <a:pPr algn="just">
              <a:lnSpc>
                <a:spcPct val="80000"/>
              </a:lnSpc>
            </a:pPr>
            <a:r>
              <a:rPr lang="en-US" sz="3600" baseline="0" dirty="0">
                <a:latin typeface="Times New Roman" pitchFamily="18" charset="0"/>
                <a:cs typeface="Times New Roman" pitchFamily="18" charset="0"/>
              </a:rPr>
              <a:t>When Customer took more than 4 loan that time almost 1.62% customers were not able to pay the loan in 5 days.</a:t>
            </a:r>
          </a:p>
        </p:txBody>
      </p:sp>
    </p:spTree>
    <p:extLst>
      <p:ext uri="{BB962C8B-B14F-4D97-AF65-F5344CB8AC3E}">
        <p14:creationId xmlns:p14="http://schemas.microsoft.com/office/powerpoint/2010/main" val="2345990968"/>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9D5D0C"/>
      </a:dk1>
      <a:lt1>
        <a:srgbClr val="91969D"/>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Roboto Regular"/>
        <a:ea typeface="Roboto Regular"/>
        <a:cs typeface="Roboto Regular"/>
      </a:majorFont>
      <a:minorFont>
        <a:latin typeface="Roboto Regular"/>
        <a:ea typeface="Roboto Regular"/>
        <a:cs typeface="Roboto Regula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Roboto Regular"/>
        <a:ea typeface="Roboto Regular"/>
        <a:cs typeface="Roboto Regular"/>
      </a:majorFont>
      <a:minorFont>
        <a:latin typeface="Roboto Regular"/>
        <a:ea typeface="Roboto Regular"/>
        <a:cs typeface="Roboto Regula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1214</TotalTime>
  <Words>1448</Words>
  <Application>Microsoft Office PowerPoint</Application>
  <PresentationFormat>Custom</PresentationFormat>
  <Paragraphs>153</Paragraphs>
  <Slides>23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Helvetica Light</vt:lpstr>
      <vt:lpstr>Helvetica Neue</vt:lpstr>
      <vt:lpstr>Roboto Bold</vt:lpstr>
      <vt:lpstr>Roboto Regular</vt:lpstr>
      <vt:lpstr>Times New Roman</vt:lpstr>
      <vt:lpstr>White</vt:lpstr>
      <vt:lpstr>Micro-Credit Defaulter Project</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Presentation Template</dc:title>
  <cp:lastModifiedBy>Ashish Modi</cp:lastModifiedBy>
  <cp:revision>144</cp:revision>
  <dcterms:modified xsi:type="dcterms:W3CDTF">2021-04-30T03:25:41Z</dcterms:modified>
</cp:coreProperties>
</file>