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1" r:id="rId3"/>
    <p:sldId id="287" r:id="rId4"/>
    <p:sldId id="318" r:id="rId5"/>
    <p:sldId id="289" r:id="rId6"/>
    <p:sldId id="331" r:id="rId7"/>
    <p:sldId id="336" r:id="rId8"/>
    <p:sldId id="335" r:id="rId9"/>
    <p:sldId id="333" r:id="rId10"/>
    <p:sldId id="302" r:id="rId11"/>
    <p:sldId id="330" r:id="rId12"/>
    <p:sldId id="292" r:id="rId13"/>
    <p:sldId id="323" r:id="rId14"/>
    <p:sldId id="313" r:id="rId15"/>
    <p:sldId id="324" r:id="rId16"/>
    <p:sldId id="325" r:id="rId17"/>
    <p:sldId id="326" r:id="rId18"/>
    <p:sldId id="338" r:id="rId19"/>
    <p:sldId id="339" r:id="rId20"/>
    <p:sldId id="305" r:id="rId21"/>
    <p:sldId id="311" r:id="rId22"/>
    <p:sldId id="316"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7"/>
    <p:restoredTop sz="79751" autoAdjust="0"/>
  </p:normalViewPr>
  <p:slideViewPr>
    <p:cSldViewPr snapToGrid="0" snapToObjects="1">
      <p:cViewPr varScale="1">
        <p:scale>
          <a:sx n="43" d="100"/>
          <a:sy n="43" d="100"/>
        </p:scale>
        <p:origin x="562" y="115"/>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DE1BB5-1D50-4422-8AFF-E1451A67B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92AE58-BAD1-4531-A974-139CFA0F0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6F9D2-6B51-44B3-ADB4-BB6A7EB9E09A}" type="datetimeFigureOut">
              <a:rPr lang="en-IN" smtClean="0"/>
              <a:t>07-08-2021</a:t>
            </a:fld>
            <a:endParaRPr lang="en-IN"/>
          </a:p>
        </p:txBody>
      </p:sp>
      <p:sp>
        <p:nvSpPr>
          <p:cNvPr id="4" name="Footer Placeholder 3">
            <a:extLst>
              <a:ext uri="{FF2B5EF4-FFF2-40B4-BE49-F238E27FC236}">
                <a16:creationId xmlns:a16="http://schemas.microsoft.com/office/drawing/2014/main" id="{B72BFD26-0308-4213-8AD6-A6BC0B2462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8BBD16-C358-4501-9F54-F77566594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A3591-C625-4F23-9856-2FDE999BE382}" type="slidenum">
              <a:rPr lang="en-IN" smtClean="0"/>
              <a:t>‹#›</a:t>
            </a:fld>
            <a:endParaRPr lang="en-IN"/>
          </a:p>
        </p:txBody>
      </p:sp>
    </p:spTree>
    <p:extLst>
      <p:ext uri="{BB962C8B-B14F-4D97-AF65-F5344CB8AC3E}">
        <p14:creationId xmlns:p14="http://schemas.microsoft.com/office/powerpoint/2010/main" val="45172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65857304"/>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59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xfrm>
            <a:off x="21982695" y="12066786"/>
            <a:ext cx="924645" cy="508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37344" y="5741267"/>
            <a:ext cx="11864446" cy="1422162"/>
          </a:xfrm>
        </p:spPr>
        <p:txBody>
          <a:bodyPr>
            <a:normAutofit/>
          </a:bodyPr>
          <a:lstStyle>
            <a:lvl1pPr algn="ctr">
              <a:defRPr sz="72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1219200" y="12712703"/>
            <a:ext cx="5689600" cy="730250"/>
          </a:xfrm>
          <a:prstGeom prst="rect">
            <a:avLst/>
          </a:prstGeom>
        </p:spPr>
        <p:txBody>
          <a:bodyPr lIns="182907" tIns="91454" rIns="182907" bIns="91454"/>
          <a:lstStyle/>
          <a:p>
            <a:endParaRPr lang="en-US"/>
          </a:p>
        </p:txBody>
      </p:sp>
      <p:sp>
        <p:nvSpPr>
          <p:cNvPr id="4" name="Footer Placeholder 3"/>
          <p:cNvSpPr>
            <a:spLocks noGrp="1"/>
          </p:cNvSpPr>
          <p:nvPr>
            <p:ph type="ftr" sz="quarter" idx="11"/>
          </p:nvPr>
        </p:nvSpPr>
        <p:spPr>
          <a:xfrm>
            <a:off x="8331201" y="12712703"/>
            <a:ext cx="7721601" cy="730250"/>
          </a:xfrm>
          <a:prstGeom prst="rect">
            <a:avLst/>
          </a:prstGeom>
        </p:spPr>
        <p:txBody>
          <a:bodyPr lIns="182907" tIns="91454" rIns="182907" bIns="91454"/>
          <a:lstStyle/>
          <a:p>
            <a:endParaRPr lang="en-US"/>
          </a:p>
        </p:txBody>
      </p:sp>
      <p:sp>
        <p:nvSpPr>
          <p:cNvPr id="5" name="Slide Number Placeholder 4"/>
          <p:cNvSpPr>
            <a:spLocks noGrp="1"/>
          </p:cNvSpPr>
          <p:nvPr>
            <p:ph type="sldNum" sz="quarter" idx="12"/>
          </p:nvPr>
        </p:nvSpPr>
        <p:spPr>
          <a:xfrm>
            <a:off x="22147795" y="11965186"/>
            <a:ext cx="924645" cy="471924"/>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332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147795" y="11965186"/>
            <a:ext cx="924645" cy="508001"/>
          </a:xfrm>
          <a:prstGeom prst="rect">
            <a:avLst/>
          </a:prstGeom>
          <a:ln w="12700">
            <a:miter lim="400000"/>
          </a:ln>
        </p:spPr>
        <p:txBody>
          <a:bodyPr lIns="50800" tIns="50800" rIns="50800" bIns="50800">
            <a:spAutoFit/>
          </a:bodyPr>
          <a:lstStyle>
            <a:lvl1pPr algn="ctr">
              <a:lnSpc>
                <a:spcPct val="100000"/>
              </a:lnSpc>
              <a:defRPr sz="2400" baseline="0">
                <a:solidFill>
                  <a:srgbClr val="3F4347"/>
                </a:solidFill>
                <a:latin typeface="Roboto Bold"/>
                <a:ea typeface="Roboto Bold"/>
                <a:cs typeface="Roboto Bold"/>
                <a:sym typeface="Roboto Bold"/>
              </a:defRPr>
            </a:lvl1pPr>
          </a:lstStyle>
          <a:p>
            <a:fld id="{86CB4B4D-7CA3-9044-876B-883B54F8677D}" type="slidenum">
              <a:t>‹#›</a:t>
            </a:fld>
            <a:endParaRPr/>
          </a:p>
        </p:txBody>
      </p:sp>
      <p:sp>
        <p:nvSpPr>
          <p:cNvPr id="3" name="Title Text"/>
          <p:cNvSpPr txBox="1">
            <a:spLocks noGrp="1"/>
          </p:cNvSpPr>
          <p:nvPr>
            <p:ph type="title"/>
          </p:nvPr>
        </p:nvSpPr>
        <p:spPr>
          <a:xfrm>
            <a:off x="1689100" y="1350488"/>
            <a:ext cx="21005800" cy="2286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Triangle"/>
          <p:cNvSpPr/>
          <p:nvPr/>
        </p:nvSpPr>
        <p:spPr>
          <a:xfrm rot="10800000">
            <a:off x="23075346" y="11965186"/>
            <a:ext cx="254891" cy="508001"/>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hf hdr="0" ftr="0" dt="0"/>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p:titleStyle>
    <p:bodyStyle>
      <a:lvl1pPr marL="34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1pPr>
      <a:lvl2pPr marL="97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2pPr>
      <a:lvl3pPr marL="161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3pPr>
      <a:lvl4pPr marL="224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4pPr>
      <a:lvl5pPr marL="288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5pPr>
      <a:lvl6pPr marL="351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6pPr>
      <a:lvl7pPr marL="415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7pPr>
      <a:lvl8pPr marL="478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8pPr>
      <a:lvl9pPr marL="542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35918" y="-52355"/>
            <a:ext cx="10816168" cy="108781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0" name="Shape"/>
          <p:cNvSpPr/>
          <p:nvPr/>
        </p:nvSpPr>
        <p:spPr>
          <a:xfrm>
            <a:off x="-5223" y="-21311"/>
            <a:ext cx="7960864" cy="6862589"/>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2" name="Triangle"/>
          <p:cNvSpPr/>
          <p:nvPr/>
        </p:nvSpPr>
        <p:spPr>
          <a:xfrm>
            <a:off x="3907383" y="2803987"/>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4" name="Triangle"/>
          <p:cNvSpPr/>
          <p:nvPr/>
        </p:nvSpPr>
        <p:spPr>
          <a:xfrm rot="13500000">
            <a:off x="6262770" y="21674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5" name="Triangle"/>
          <p:cNvSpPr/>
          <p:nvPr/>
        </p:nvSpPr>
        <p:spPr>
          <a:xfrm rot="13500000">
            <a:off x="5303774"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6" name="Triangle"/>
          <p:cNvSpPr/>
          <p:nvPr/>
        </p:nvSpPr>
        <p:spPr>
          <a:xfrm rot="13500000">
            <a:off x="5303774"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 name="Triangle"/>
          <p:cNvSpPr/>
          <p:nvPr/>
        </p:nvSpPr>
        <p:spPr>
          <a:xfrm rot="13500000">
            <a:off x="4368834" y="4046633"/>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 name="Triangle"/>
          <p:cNvSpPr/>
          <p:nvPr/>
        </p:nvSpPr>
        <p:spPr>
          <a:xfrm rot="13500000">
            <a:off x="4368834" y="21713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 name="Triangle"/>
          <p:cNvSpPr/>
          <p:nvPr/>
        </p:nvSpPr>
        <p:spPr>
          <a:xfrm rot="13500000">
            <a:off x="4368834" y="32060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 name="Triangle"/>
          <p:cNvSpPr/>
          <p:nvPr/>
        </p:nvSpPr>
        <p:spPr>
          <a:xfrm rot="13500000">
            <a:off x="3433893" y="497199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1" name="Triangle"/>
          <p:cNvSpPr/>
          <p:nvPr/>
        </p:nvSpPr>
        <p:spPr>
          <a:xfrm rot="13500000">
            <a:off x="3433893" y="3096689"/>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2" name="Triangle"/>
          <p:cNvSpPr/>
          <p:nvPr/>
        </p:nvSpPr>
        <p:spPr>
          <a:xfrm rot="13500000">
            <a:off x="3433893" y="124596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3" name="Triangle"/>
          <p:cNvSpPr/>
          <p:nvPr/>
        </p:nvSpPr>
        <p:spPr>
          <a:xfrm rot="13500000">
            <a:off x="3433893" y="-60475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4" name="Triangle"/>
          <p:cNvSpPr/>
          <p:nvPr/>
        </p:nvSpPr>
        <p:spPr>
          <a:xfrm rot="13500000">
            <a:off x="2474898" y="403434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5" name="Triangle"/>
          <p:cNvSpPr/>
          <p:nvPr/>
        </p:nvSpPr>
        <p:spPr>
          <a:xfrm rot="13500000">
            <a:off x="2474898" y="215903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6" name="Triangle"/>
          <p:cNvSpPr/>
          <p:nvPr/>
        </p:nvSpPr>
        <p:spPr>
          <a:xfrm rot="13500000">
            <a:off x="2474898" y="3083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7" name="Triangle"/>
          <p:cNvSpPr/>
          <p:nvPr/>
        </p:nvSpPr>
        <p:spPr>
          <a:xfrm rot="13500000">
            <a:off x="1515902"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8" name="Triangle"/>
          <p:cNvSpPr/>
          <p:nvPr/>
        </p:nvSpPr>
        <p:spPr>
          <a:xfrm rot="13500000">
            <a:off x="1515902"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9" name="Triangle"/>
          <p:cNvSpPr/>
          <p:nvPr/>
        </p:nvSpPr>
        <p:spPr>
          <a:xfrm rot="13500000">
            <a:off x="1515902" y="-6170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0" name="Triangle"/>
          <p:cNvSpPr/>
          <p:nvPr/>
        </p:nvSpPr>
        <p:spPr>
          <a:xfrm rot="13500000">
            <a:off x="579617" y="2158220"/>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1" name="Triangle"/>
          <p:cNvSpPr/>
          <p:nvPr/>
        </p:nvSpPr>
        <p:spPr>
          <a:xfrm rot="13500000">
            <a:off x="579617" y="2829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2" name="Triangle"/>
          <p:cNvSpPr/>
          <p:nvPr/>
        </p:nvSpPr>
        <p:spPr>
          <a:xfrm rot="13500000">
            <a:off x="-402090" y="12590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3" name="Triangle"/>
          <p:cNvSpPr/>
          <p:nvPr/>
        </p:nvSpPr>
        <p:spPr>
          <a:xfrm rot="13500000">
            <a:off x="-402090" y="-5789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9118600" y="4014742"/>
            <a:ext cx="14325600" cy="5476910"/>
          </a:xfrm>
          <a:prstGeom prst="rect">
            <a:avLst/>
          </a:prstGeom>
        </p:spPr>
        <p:txBody>
          <a:bodyPr>
            <a:normAutofit/>
          </a:bodyPr>
          <a:lstStyle/>
          <a:p>
            <a:pPr algn="ctr"/>
            <a:r>
              <a:rPr lang="en-IN" b="0" i="0" dirty="0">
                <a:solidFill>
                  <a:srgbClr val="4E5E6A"/>
                </a:solidFill>
                <a:effectLst/>
                <a:latin typeface="Open Sans" panose="020B0604020202020204" pitchFamily="34" charset="0"/>
              </a:rPr>
              <a:t>RATING PREDICTION</a:t>
            </a:r>
            <a:endParaRPr lang="en-US" dirty="0">
              <a:latin typeface="Times New Roman" pitchFamily="18" charset="0"/>
              <a:cs typeface="Times New Roman" pitchFamily="18" charset="0"/>
            </a:endParaRPr>
          </a:p>
        </p:txBody>
      </p:sp>
      <p:sp>
        <p:nvSpPr>
          <p:cNvPr id="55" name="PowerPoint and Keynote Template…"/>
          <p:cNvSpPr txBox="1"/>
          <p:nvPr/>
        </p:nvSpPr>
        <p:spPr>
          <a:xfrm>
            <a:off x="18888437" y="10594034"/>
            <a:ext cx="400938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nSpc>
                <a:spcPct val="100000"/>
              </a:lnSpc>
            </a:pPr>
            <a:r>
              <a:rPr lang="en-US" sz="3600" baseline="0" dirty="0"/>
              <a:t>Presented By:</a:t>
            </a:r>
          </a:p>
          <a:p>
            <a:pPr>
              <a:lnSpc>
                <a:spcPct val="100000"/>
              </a:lnSpc>
            </a:pPr>
            <a:r>
              <a:rPr lang="en-US" sz="3600" baseline="0" dirty="0"/>
              <a:t>Ashish Modi</a:t>
            </a:r>
            <a:endParaRPr lang="en-US" sz="3600" dirty="0"/>
          </a:p>
        </p:txBody>
      </p:sp>
      <p:sp>
        <p:nvSpPr>
          <p:cNvPr id="56" name="Line"/>
          <p:cNvSpPr/>
          <p:nvPr/>
        </p:nvSpPr>
        <p:spPr>
          <a:xfrm>
            <a:off x="12105694" y="9657323"/>
            <a:ext cx="7221656" cy="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1" name="PowerPoint and Keynote Template…"/>
          <p:cNvSpPr txBox="1"/>
          <p:nvPr/>
        </p:nvSpPr>
        <p:spPr>
          <a:xfrm>
            <a:off x="9979012" y="10594034"/>
            <a:ext cx="482600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nSpc>
                <a:spcPct val="100000"/>
              </a:lnSpc>
            </a:pPr>
            <a:r>
              <a:rPr lang="en-US" sz="3600" baseline="0" dirty="0"/>
              <a:t>Guided By:</a:t>
            </a:r>
          </a:p>
          <a:p>
            <a:pPr>
              <a:lnSpc>
                <a:spcPct val="100000"/>
              </a:lnSpc>
            </a:pPr>
            <a:r>
              <a:rPr lang="en-US" sz="3600" baseline="0" dirty="0"/>
              <a:t>Shubham Yadav</a:t>
            </a:r>
            <a:endParaRPr lang="en-US" sz="3600"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47065" y="1"/>
            <a:ext cx="5952592" cy="5091952"/>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2"/>
          </p:nvPr>
        </p:nvSpPr>
        <p:spPr/>
        <p:txBody>
          <a:bodyPr/>
          <a:lstStyle/>
          <a:p>
            <a:fld id="{86CB4B4D-7CA3-9044-876B-883B54F8677D}" type="slidenum">
              <a:rPr lang="en-IN" smtClean="0"/>
              <a:t>1</a:t>
            </a:fld>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340413"/>
            <a:ext cx="19426429" cy="52882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r>
              <a:rPr lang="en-US" sz="4800" baseline="0" dirty="0">
                <a:solidFill>
                  <a:schemeClr val="tx2">
                    <a:lumMod val="10000"/>
                  </a:schemeClr>
                </a:solidFill>
                <a:latin typeface="Times New Roman" pitchFamily="18" charset="0"/>
                <a:cs typeface="Times New Roman" pitchFamily="18" charset="0"/>
              </a:rPr>
              <a:t>Hardware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Processor — core i5 and above</a:t>
            </a:r>
          </a:p>
          <a:p>
            <a:pPr lvl="2" algn="just"/>
            <a:r>
              <a:rPr lang="en-US" sz="4800" baseline="0" dirty="0">
                <a:latin typeface="Times New Roman" pitchFamily="18" charset="0"/>
                <a:cs typeface="Times New Roman" pitchFamily="18" charset="0"/>
              </a:rPr>
              <a:t>2. RAM — 8 GB or above</a:t>
            </a:r>
          </a:p>
          <a:p>
            <a:pPr lvl="2" algn="just"/>
            <a:r>
              <a:rPr lang="en-US" sz="4800" baseline="0" dirty="0">
                <a:latin typeface="Times New Roman" pitchFamily="18" charset="0"/>
                <a:cs typeface="Times New Roman" pitchFamily="18" charset="0"/>
              </a:rPr>
              <a:t>3. SSD— 250 GB or above</a:t>
            </a:r>
          </a:p>
          <a:p>
            <a:pPr lvl="2" algn="just"/>
            <a:endParaRPr lang="en-US" sz="4800" baseline="0" dirty="0">
              <a:latin typeface="Times New Roman" pitchFamily="18" charset="0"/>
              <a:cs typeface="Times New Roman" pitchFamily="18" charset="0"/>
            </a:endParaRPr>
          </a:p>
          <a:p>
            <a:pPr lvl="2" algn="just"/>
            <a:endParaRPr lang="en-US" sz="4800" baseline="0" dirty="0">
              <a:latin typeface="Times New Roman" pitchFamily="18" charset="0"/>
              <a:cs typeface="Times New Roman" pitchFamily="18" charset="0"/>
            </a:endParaRPr>
          </a:p>
          <a:p>
            <a:pPr algn="just"/>
            <a:r>
              <a:rPr lang="en-US" sz="4800" baseline="0" dirty="0">
                <a:solidFill>
                  <a:schemeClr val="tx2">
                    <a:lumMod val="10000"/>
                  </a:schemeClr>
                </a:solidFill>
                <a:latin typeface="Times New Roman" pitchFamily="18" charset="0"/>
                <a:cs typeface="Times New Roman" pitchFamily="18" charset="0"/>
              </a:rPr>
              <a:t>Software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10</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2391129" y="2803867"/>
            <a:ext cx="19426429" cy="50885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There is no null value present in the dataset and almost all the columns type is objective so we don’t need to check for outliers.</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Once our data is ready, we’ll do further processing.</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I have not dropped any column since the model accuracy is good.</a:t>
            </a:r>
          </a:p>
          <a:p>
            <a:pPr algn="just">
              <a:lnSpc>
                <a:spcPct val="100000"/>
              </a:lnSpc>
            </a:pPr>
            <a:endParaRPr lang="en-US" sz="36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30" y="471981"/>
            <a:ext cx="16183742"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t>EVALUTION PROCESS</a:t>
            </a:r>
            <a:endParaRPr lang="en-US"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2391129" y="2803867"/>
            <a:ext cx="19426429" cy="78585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100000"/>
              </a:lnSpc>
            </a:pPr>
            <a:r>
              <a:rPr lang="en-US" sz="3600" baseline="0" dirty="0">
                <a:latin typeface="Times New Roman" pitchFamily="18" charset="0"/>
                <a:cs typeface="Times New Roman" pitchFamily="18" charset="0"/>
              </a:rPr>
              <a:t>Evaluation Matrices:</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Accuracy - it determines how often a model predicts default and non default correctly.</a:t>
            </a:r>
          </a:p>
          <a:p>
            <a:pPr algn="just">
              <a:lnSpc>
                <a:spcPct val="100000"/>
              </a:lnSpc>
            </a:pPr>
            <a:r>
              <a:rPr lang="en-US" sz="3600" baseline="0" dirty="0">
                <a:latin typeface="Times New Roman" pitchFamily="18" charset="0"/>
                <a:cs typeface="Times New Roman" pitchFamily="18" charset="0"/>
              </a:rPr>
              <a:t>Precision-it calculates whenever our models predicts it is default how often it is correct.</a:t>
            </a:r>
          </a:p>
          <a:p>
            <a:pPr algn="just">
              <a:lnSpc>
                <a:spcPct val="100000"/>
              </a:lnSpc>
            </a:pPr>
            <a:r>
              <a:rPr lang="en-US" sz="3600" baseline="0" dirty="0">
                <a:latin typeface="Times New Roman" pitchFamily="18" charset="0"/>
                <a:cs typeface="Times New Roman" pitchFamily="18" charset="0"/>
              </a:rPr>
              <a:t>Recall- Recall regulate the actual default that the model is actually predict.</a:t>
            </a:r>
          </a:p>
          <a:p>
            <a:pPr algn="just">
              <a:lnSpc>
                <a:spcPct val="100000"/>
              </a:lnSpc>
            </a:pPr>
            <a:r>
              <a:rPr lang="en-US" sz="3600" baseline="0" dirty="0">
                <a:latin typeface="Times New Roman" pitchFamily="18" charset="0"/>
                <a:cs typeface="Times New Roman" pitchFamily="18" charset="0"/>
              </a:rPr>
              <a:t>Precision Recall Curve - PRC will display the tradeoff between Precision and Recall threshold.</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Cross Validations:</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K Fold cross validations , K = 5</a:t>
            </a:r>
          </a:p>
          <a:p>
            <a:pPr algn="just">
              <a:lnSpc>
                <a:spcPct val="10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12</a:t>
            </a:fld>
            <a:endParaRPr lang="en-IN"/>
          </a:p>
        </p:txBody>
      </p:sp>
      <p:pic>
        <p:nvPicPr>
          <p:cNvPr id="4" name="Picture 3">
            <a:extLst>
              <a:ext uri="{FF2B5EF4-FFF2-40B4-BE49-F238E27FC236}">
                <a16:creationId xmlns:a16="http://schemas.microsoft.com/office/drawing/2014/main" id="{3A4DD271-0A0E-4D2C-AAAB-0FC1949292F4}"/>
              </a:ext>
            </a:extLst>
          </p:cNvPr>
          <p:cNvPicPr>
            <a:picLocks noChangeAspect="1"/>
          </p:cNvPicPr>
          <p:nvPr/>
        </p:nvPicPr>
        <p:blipFill>
          <a:blip r:embed="rId2"/>
          <a:stretch>
            <a:fillRect/>
          </a:stretch>
        </p:blipFill>
        <p:spPr>
          <a:xfrm>
            <a:off x="6506135" y="6733148"/>
            <a:ext cx="8416500" cy="1402750"/>
          </a:xfrm>
          <a:prstGeom prst="rect">
            <a:avLst/>
          </a:prstGeom>
        </p:spPr>
      </p:pic>
    </p:spTree>
    <p:extLst>
      <p:ext uri="{BB962C8B-B14F-4D97-AF65-F5344CB8AC3E}">
        <p14:creationId xmlns:p14="http://schemas.microsoft.com/office/powerpoint/2010/main" val="26576781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Logistic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13</a:t>
            </a:fld>
            <a:endParaRPr lang="en-IN"/>
          </a:p>
        </p:txBody>
      </p:sp>
      <p:pic>
        <p:nvPicPr>
          <p:cNvPr id="4" name="Picture 3">
            <a:extLst>
              <a:ext uri="{FF2B5EF4-FFF2-40B4-BE49-F238E27FC236}">
                <a16:creationId xmlns:a16="http://schemas.microsoft.com/office/drawing/2014/main" id="{929AFFA5-E2EF-48D0-8526-3851572AA258}"/>
              </a:ext>
            </a:extLst>
          </p:cNvPr>
          <p:cNvPicPr>
            <a:picLocks noChangeAspect="1"/>
          </p:cNvPicPr>
          <p:nvPr/>
        </p:nvPicPr>
        <p:blipFill>
          <a:blip r:embed="rId2"/>
          <a:stretch>
            <a:fillRect/>
          </a:stretch>
        </p:blipFill>
        <p:spPr>
          <a:xfrm>
            <a:off x="3101787" y="4008624"/>
            <a:ext cx="13680142" cy="7475220"/>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5831672"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K-neighbors Classifier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14</a:t>
            </a:fld>
            <a:endParaRPr lang="en-IN"/>
          </a:p>
        </p:txBody>
      </p:sp>
      <p:pic>
        <p:nvPicPr>
          <p:cNvPr id="4" name="Picture 3">
            <a:extLst>
              <a:ext uri="{FF2B5EF4-FFF2-40B4-BE49-F238E27FC236}">
                <a16:creationId xmlns:a16="http://schemas.microsoft.com/office/drawing/2014/main" id="{9BEAED9F-3326-4F1E-A689-636837A8CA90}"/>
              </a:ext>
            </a:extLst>
          </p:cNvPr>
          <p:cNvPicPr>
            <a:picLocks noChangeAspect="1"/>
          </p:cNvPicPr>
          <p:nvPr/>
        </p:nvPicPr>
        <p:blipFill>
          <a:blip r:embed="rId2"/>
          <a:stretch>
            <a:fillRect/>
          </a:stretch>
        </p:blipFill>
        <p:spPr>
          <a:xfrm>
            <a:off x="3101787" y="3662082"/>
            <a:ext cx="14307672" cy="7998506"/>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Bernoulli NB</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5" name="Picture 4">
            <a:extLst>
              <a:ext uri="{FF2B5EF4-FFF2-40B4-BE49-F238E27FC236}">
                <a16:creationId xmlns:a16="http://schemas.microsoft.com/office/drawing/2014/main" id="{D4873DFC-0DFA-48B1-AA37-7FBFC89A160A}"/>
              </a:ext>
            </a:extLst>
          </p:cNvPr>
          <p:cNvPicPr>
            <a:picLocks noChangeAspect="1"/>
          </p:cNvPicPr>
          <p:nvPr/>
        </p:nvPicPr>
        <p:blipFill>
          <a:blip r:embed="rId2"/>
          <a:stretch>
            <a:fillRect/>
          </a:stretch>
        </p:blipFill>
        <p:spPr>
          <a:xfrm>
            <a:off x="3101787" y="3111032"/>
            <a:ext cx="15042778" cy="8252140"/>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SVC</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4" name="Picture 3">
            <a:extLst>
              <a:ext uri="{FF2B5EF4-FFF2-40B4-BE49-F238E27FC236}">
                <a16:creationId xmlns:a16="http://schemas.microsoft.com/office/drawing/2014/main" id="{366D38F7-5E10-44CE-A3AE-5197E189ED56}"/>
              </a:ext>
            </a:extLst>
          </p:cNvPr>
          <p:cNvPicPr>
            <a:picLocks noChangeAspect="1"/>
          </p:cNvPicPr>
          <p:nvPr/>
        </p:nvPicPr>
        <p:blipFill>
          <a:blip r:embed="rId2"/>
          <a:stretch>
            <a:fillRect/>
          </a:stretch>
        </p:blipFill>
        <p:spPr>
          <a:xfrm>
            <a:off x="3101787" y="2775136"/>
            <a:ext cx="14648331" cy="8183227"/>
          </a:xfrm>
          <a:prstGeom prst="rect">
            <a:avLst/>
          </a:prstGeom>
        </p:spPr>
      </p:pic>
    </p:spTree>
    <p:extLst>
      <p:ext uri="{BB962C8B-B14F-4D97-AF65-F5344CB8AC3E}">
        <p14:creationId xmlns:p14="http://schemas.microsoft.com/office/powerpoint/2010/main" val="14726257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Decision Tree Classifier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8" name="Picture 7">
            <a:extLst>
              <a:ext uri="{FF2B5EF4-FFF2-40B4-BE49-F238E27FC236}">
                <a16:creationId xmlns:a16="http://schemas.microsoft.com/office/drawing/2014/main" id="{1896C11E-1AA6-4CB9-ADD0-C5F40FA95C2A}"/>
              </a:ext>
            </a:extLst>
          </p:cNvPr>
          <p:cNvPicPr>
            <a:picLocks noChangeAspect="1"/>
          </p:cNvPicPr>
          <p:nvPr/>
        </p:nvPicPr>
        <p:blipFill>
          <a:blip r:embed="rId2"/>
          <a:stretch>
            <a:fillRect/>
          </a:stretch>
        </p:blipFill>
        <p:spPr>
          <a:xfrm>
            <a:off x="3101787" y="3277160"/>
            <a:ext cx="14791766" cy="8253377"/>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190C01-4485-4872-B542-AD06983C2658}"/>
              </a:ext>
            </a:extLst>
          </p:cNvPr>
          <p:cNvSpPr>
            <a:spLocks noGrp="1"/>
          </p:cNvSpPr>
          <p:nvPr>
            <p:ph type="sldNum" sz="quarter" idx="2"/>
          </p:nvPr>
        </p:nvSpPr>
        <p:spPr/>
        <p:txBody>
          <a:bodyPr/>
          <a:lstStyle/>
          <a:p>
            <a:fld id="{86CB4B4D-7CA3-9044-876B-883B54F8677D}" type="slidenum">
              <a:rPr lang="en-IN" smtClean="0"/>
              <a:t>18</a:t>
            </a:fld>
            <a:endParaRPr lang="en-IN"/>
          </a:p>
        </p:txBody>
      </p:sp>
      <p:sp>
        <p:nvSpPr>
          <p:cNvPr id="5" name="Text information page">
            <a:extLst>
              <a:ext uri="{FF2B5EF4-FFF2-40B4-BE49-F238E27FC236}">
                <a16:creationId xmlns:a16="http://schemas.microsoft.com/office/drawing/2014/main" id="{8A7A514E-C1ED-48C5-952A-DC1AE2ACDEBE}"/>
              </a:ext>
            </a:extLst>
          </p:cNvPr>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Random Forest Classifier</a:t>
            </a:r>
          </a:p>
        </p:txBody>
      </p:sp>
      <p:pic>
        <p:nvPicPr>
          <p:cNvPr id="6" name="Picture 5">
            <a:extLst>
              <a:ext uri="{FF2B5EF4-FFF2-40B4-BE49-F238E27FC236}">
                <a16:creationId xmlns:a16="http://schemas.microsoft.com/office/drawing/2014/main" id="{7914A72F-9999-4D89-A89B-7A9CE6A304E0}"/>
              </a:ext>
            </a:extLst>
          </p:cNvPr>
          <p:cNvPicPr>
            <a:picLocks noChangeAspect="1"/>
          </p:cNvPicPr>
          <p:nvPr/>
        </p:nvPicPr>
        <p:blipFill>
          <a:blip r:embed="rId2"/>
          <a:stretch>
            <a:fillRect/>
          </a:stretch>
        </p:blipFill>
        <p:spPr>
          <a:xfrm>
            <a:off x="3101787" y="3182751"/>
            <a:ext cx="15329648" cy="8572013"/>
          </a:xfrm>
          <a:prstGeom prst="rect">
            <a:avLst/>
          </a:prstGeom>
        </p:spPr>
      </p:pic>
    </p:spTree>
    <p:extLst>
      <p:ext uri="{BB962C8B-B14F-4D97-AF65-F5344CB8AC3E}">
        <p14:creationId xmlns:p14="http://schemas.microsoft.com/office/powerpoint/2010/main" val="98302915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DAE3E-2C4D-47B0-B3A8-E6444E6FE38B}"/>
              </a:ext>
            </a:extLst>
          </p:cNvPr>
          <p:cNvSpPr>
            <a:spLocks noGrp="1"/>
          </p:cNvSpPr>
          <p:nvPr>
            <p:ph type="sldNum" sz="quarter" idx="2"/>
          </p:nvPr>
        </p:nvSpPr>
        <p:spPr/>
        <p:txBody>
          <a:bodyPr/>
          <a:lstStyle/>
          <a:p>
            <a:fld id="{86CB4B4D-7CA3-9044-876B-883B54F8677D}" type="slidenum">
              <a:rPr lang="en-IN" smtClean="0"/>
              <a:t>19</a:t>
            </a:fld>
            <a:endParaRPr lang="en-IN"/>
          </a:p>
        </p:txBody>
      </p:sp>
      <p:sp>
        <p:nvSpPr>
          <p:cNvPr id="5" name="Text information page">
            <a:extLst>
              <a:ext uri="{FF2B5EF4-FFF2-40B4-BE49-F238E27FC236}">
                <a16:creationId xmlns:a16="http://schemas.microsoft.com/office/drawing/2014/main" id="{CF423B1B-D326-4A49-9354-E86B93EA76C6}"/>
              </a:ext>
            </a:extLst>
          </p:cNvPr>
          <p:cNvSpPr txBox="1">
            <a:spLocks/>
          </p:cNvSpPr>
          <p:nvPr/>
        </p:nvSpPr>
        <p:spPr>
          <a:xfrm>
            <a:off x="1936377" y="471981"/>
            <a:ext cx="19094824"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 neighbors Classifier (</a:t>
            </a:r>
            <a:r>
              <a:rPr lang="en-US" dirty="0" err="1">
                <a:latin typeface="Times New Roman" pitchFamily="18" charset="0"/>
                <a:cs typeface="Times New Roman" pitchFamily="18" charset="0"/>
              </a:rPr>
              <a:t>n_neighbors</a:t>
            </a:r>
            <a:r>
              <a:rPr lang="en-US" dirty="0">
                <a:latin typeface="Times New Roman" pitchFamily="18" charset="0"/>
                <a:cs typeface="Times New Roman" pitchFamily="18" charset="0"/>
              </a:rPr>
              <a:t>=3)</a:t>
            </a:r>
          </a:p>
        </p:txBody>
      </p:sp>
      <p:pic>
        <p:nvPicPr>
          <p:cNvPr id="6" name="Picture 5">
            <a:extLst>
              <a:ext uri="{FF2B5EF4-FFF2-40B4-BE49-F238E27FC236}">
                <a16:creationId xmlns:a16="http://schemas.microsoft.com/office/drawing/2014/main" id="{E1B3EDA8-5085-4599-8182-F083D07AD781}"/>
              </a:ext>
            </a:extLst>
          </p:cNvPr>
          <p:cNvPicPr>
            <a:picLocks noChangeAspect="1"/>
          </p:cNvPicPr>
          <p:nvPr/>
        </p:nvPicPr>
        <p:blipFill>
          <a:blip r:embed="rId2"/>
          <a:stretch>
            <a:fillRect/>
          </a:stretch>
        </p:blipFill>
        <p:spPr>
          <a:xfrm>
            <a:off x="1936377" y="2801470"/>
            <a:ext cx="15078635" cy="8521908"/>
          </a:xfrm>
          <a:prstGeom prst="rect">
            <a:avLst/>
          </a:prstGeom>
        </p:spPr>
      </p:pic>
    </p:spTree>
    <p:extLst>
      <p:ext uri="{BB962C8B-B14F-4D97-AF65-F5344CB8AC3E}">
        <p14:creationId xmlns:p14="http://schemas.microsoft.com/office/powerpoint/2010/main" val="19495236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2641600" y="929181"/>
            <a:ext cx="20780730" cy="2286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4331014"/>
            <a:ext cx="19426429" cy="453457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have a client who has a website where people write different reviews for technical products. Now they are adding a new feature to their website i.e. The reviewer will have to add stars(rating) as well with the review. </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rating is out 5 stars and it only has 5 options available 1 star, 2 stars, 3 stars, 4 stars, 5 stars. Now they want to predict ratings for the reviews which were written in the past and they don’t have a rating. </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Wehave</a:t>
            </a: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to build an application which can predict the rating by seeing the review.</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2</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061519" y="1157777"/>
            <a:ext cx="19223682"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061518" y="3019694"/>
            <a:ext cx="20548599" cy="8894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r>
              <a:rPr lang="en-US" sz="3600" baseline="0" dirty="0">
                <a:latin typeface="Times New Roman" pitchFamily="18" charset="0"/>
                <a:cs typeface="Times New Roman" pitchFamily="18" charset="0"/>
              </a:rPr>
              <a:t>From the details on the above solutions it is clearly understandable that  we are getting best result with the help of SVC, so we save this model with the help of </a:t>
            </a:r>
            <a:r>
              <a:rPr lang="en-US" sz="3600" baseline="0" dirty="0" err="1">
                <a:latin typeface="Times New Roman" pitchFamily="18" charset="0"/>
                <a:cs typeface="Times New Roman" pitchFamily="18" charset="0"/>
              </a:rPr>
              <a:t>joblib</a:t>
            </a:r>
            <a:r>
              <a:rPr lang="en-US" sz="3600" baseline="0"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20</a:t>
            </a:fld>
            <a:endParaRPr lang="en-IN"/>
          </a:p>
        </p:txBody>
      </p:sp>
      <p:pic>
        <p:nvPicPr>
          <p:cNvPr id="4" name="Picture 3">
            <a:extLst>
              <a:ext uri="{FF2B5EF4-FFF2-40B4-BE49-F238E27FC236}">
                <a16:creationId xmlns:a16="http://schemas.microsoft.com/office/drawing/2014/main" id="{64DCE267-3451-4290-888D-E3555D23713B}"/>
              </a:ext>
            </a:extLst>
          </p:cNvPr>
          <p:cNvPicPr>
            <a:picLocks noChangeAspect="1"/>
          </p:cNvPicPr>
          <p:nvPr/>
        </p:nvPicPr>
        <p:blipFill>
          <a:blip r:embed="rId2"/>
          <a:stretch>
            <a:fillRect/>
          </a:stretch>
        </p:blipFill>
        <p:spPr>
          <a:xfrm>
            <a:off x="4744010" y="4158211"/>
            <a:ext cx="9814671" cy="8328538"/>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80200" y="3214473"/>
            <a:ext cx="21192929" cy="554299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indent="0" algn="just">
              <a:buNone/>
            </a:pPr>
            <a:r>
              <a:rPr lang="en-US" sz="3600" baseline="0" dirty="0">
                <a:latin typeface="Times New Roman" pitchFamily="18" charset="0"/>
                <a:cs typeface="Times New Roman" pitchFamily="18" charset="0"/>
              </a:rPr>
              <a:t>As we know data is increasing in every second in our day today life. So more the data better the model.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If we make this dataset for sentiment analysis, we choose ratings 3 or more as our threshold for being helpful reviews or good or positive reviews and below 3 we choose reviews is not helpful or bad reviews or negative reviews.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For example: two people give their reviews on a product as ‘a nice product. But their ratings are ‘4’ and ‘5’ respectively. This is where the model fails to predict whether to choose rating ‘4’ or’5’.</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Due to increase in data in our daily basics, this model can be used to predict ratings of reviews.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It might be a good tool for online shopping sites and manufacturer companies who may predict their customers ratings so that they can make their investment according to the demand of customers, which might help them to save time and earn more profits.</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2721365" y="1157777"/>
            <a:ext cx="18563835"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21</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0" y="5695895"/>
            <a:ext cx="10134600" cy="18620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500" b="1"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THANK YOU</a:t>
            </a:r>
          </a:p>
        </p:txBody>
      </p:sp>
      <p:sp>
        <p:nvSpPr>
          <p:cNvPr id="2" name="Slide Number Placeholder 1">
            <a:extLst>
              <a:ext uri="{FF2B5EF4-FFF2-40B4-BE49-F238E27FC236}">
                <a16:creationId xmlns:a16="http://schemas.microsoft.com/office/drawing/2014/main" id="{51C2D48A-2E86-4F8B-B399-F0A23003AEE3}"/>
              </a:ext>
            </a:extLst>
          </p:cNvPr>
          <p:cNvSpPr>
            <a:spLocks noGrp="1"/>
          </p:cNvSpPr>
          <p:nvPr>
            <p:ph type="sldNum" sz="quarter" idx="12"/>
          </p:nvPr>
        </p:nvSpPr>
        <p:spPr/>
        <p:txBody>
          <a:bodyPr/>
          <a:lstStyle/>
          <a:p>
            <a:fld id="{96E69268-9C8B-4EBF-A9EE-DC5DC2D48DC3}" type="slidenum">
              <a:rPr lang="en-US" smtClean="0"/>
              <a:pPr/>
              <a:t>22</a:t>
            </a:fld>
            <a:endParaRPr lang="en-US"/>
          </a:p>
        </p:txBody>
      </p:sp>
    </p:spTree>
    <p:extLst>
      <p:ext uri="{BB962C8B-B14F-4D97-AF65-F5344CB8AC3E}">
        <p14:creationId xmlns:p14="http://schemas.microsoft.com/office/powerpoint/2010/main" val="85521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2391129" y="1157781"/>
            <a:ext cx="14180248" cy="20934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222409"/>
            <a:ext cx="19426429" cy="49777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80000"/>
              </a:lnSpc>
            </a:pPr>
            <a:r>
              <a:rPr lang="en-US" sz="3600" baseline="0" dirty="0">
                <a:latin typeface="Times New Roman" pitchFamily="18" charset="0"/>
                <a:cs typeface="Times New Roman" pitchFamily="18" charset="0"/>
              </a:rPr>
              <a:t>With the help of Pandas Library We will upload our data to </a:t>
            </a:r>
            <a:r>
              <a:rPr lang="en-US" sz="3600" baseline="0" dirty="0" err="1">
                <a:latin typeface="Times New Roman" pitchFamily="18" charset="0"/>
                <a:cs typeface="Times New Roman" pitchFamily="18" charset="0"/>
              </a:rPr>
              <a:t>Jupyter</a:t>
            </a:r>
            <a:r>
              <a:rPr lang="en-US" sz="3600" baseline="0" dirty="0">
                <a:latin typeface="Times New Roman" pitchFamily="18" charset="0"/>
                <a:cs typeface="Times New Roman" pitchFamily="18" charset="0"/>
              </a:rPr>
              <a:t> Notebook.</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Once our data is uploaded with the help of predefined method (i.e. </a:t>
            </a:r>
            <a:r>
              <a:rPr lang="en-US" sz="3600" baseline="0" dirty="0" err="1">
                <a:latin typeface="Times New Roman" pitchFamily="18" charset="0"/>
                <a:cs typeface="Times New Roman" pitchFamily="18" charset="0"/>
              </a:rPr>
              <a:t>read_csv</a:t>
            </a:r>
            <a:r>
              <a:rPr lang="en-US" sz="3600" baseline="0" dirty="0">
                <a:latin typeface="Times New Roman" pitchFamily="18" charset="0"/>
                <a:cs typeface="Times New Roman" pitchFamily="18" charset="0"/>
              </a:rPr>
              <a:t>) we can read data for further processing.   </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We have two type of variables in the data:-</a:t>
            </a:r>
          </a:p>
          <a:p>
            <a:pPr algn="just">
              <a:lnSpc>
                <a:spcPct val="80000"/>
              </a:lnSpc>
            </a:pPr>
            <a:endParaRPr lang="en-US" sz="3600" baseline="0" dirty="0">
              <a:latin typeface="Times New Roman" pitchFamily="18" charset="0"/>
              <a:cs typeface="Times New Roman" pitchFamily="18" charset="0"/>
            </a:endParaRP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Dependent Variable</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Independent Variable</a:t>
            </a:r>
          </a:p>
          <a:p>
            <a:pPr marL="571500" indent="-571500" algn="just">
              <a:lnSpc>
                <a:spcPct val="8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80000"/>
              </a:lnSpc>
            </a:pPr>
            <a:endParaRPr lang="en-US" sz="3600" baseline="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3</a:t>
            </a:fld>
            <a:endParaRPr lang="en-IN"/>
          </a:p>
        </p:txBody>
      </p:sp>
      <p:pic>
        <p:nvPicPr>
          <p:cNvPr id="5" name="Picture 4">
            <a:extLst>
              <a:ext uri="{FF2B5EF4-FFF2-40B4-BE49-F238E27FC236}">
                <a16:creationId xmlns:a16="http://schemas.microsoft.com/office/drawing/2014/main" id="{CA54A1EE-EB1A-485F-A993-4E74EC942272}"/>
              </a:ext>
            </a:extLst>
          </p:cNvPr>
          <p:cNvPicPr>
            <a:picLocks noChangeAspect="1"/>
          </p:cNvPicPr>
          <p:nvPr/>
        </p:nvPicPr>
        <p:blipFill>
          <a:blip r:embed="rId2"/>
          <a:stretch>
            <a:fillRect/>
          </a:stretch>
        </p:blipFill>
        <p:spPr>
          <a:xfrm>
            <a:off x="2391129" y="7715250"/>
            <a:ext cx="18012542" cy="4579460"/>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828800" y="8197406"/>
            <a:ext cx="18751629" cy="5457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lnSpc>
                <a:spcPct val="8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4</a:t>
            </a:fld>
            <a:endParaRPr lang="en-IN"/>
          </a:p>
        </p:txBody>
      </p:sp>
      <p:pic>
        <p:nvPicPr>
          <p:cNvPr id="5" name="Picture 4">
            <a:extLst>
              <a:ext uri="{FF2B5EF4-FFF2-40B4-BE49-F238E27FC236}">
                <a16:creationId xmlns:a16="http://schemas.microsoft.com/office/drawing/2014/main" id="{74E50D2F-9A03-45B7-A99E-BC1A86F21B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54481" y="2360584"/>
            <a:ext cx="19939526" cy="10112603"/>
          </a:xfrm>
          <a:prstGeom prst="rect">
            <a:avLst/>
          </a:prstGeom>
          <a:noFill/>
          <a:ln>
            <a:noFill/>
          </a:ln>
        </p:spPr>
      </p:pic>
      <p:sp>
        <p:nvSpPr>
          <p:cNvPr id="7" name="Text information page">
            <a:extLst>
              <a:ext uri="{FF2B5EF4-FFF2-40B4-BE49-F238E27FC236}">
                <a16:creationId xmlns:a16="http://schemas.microsoft.com/office/drawing/2014/main" id="{9996D510-0029-4915-833B-DBFFB135A36E}"/>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ONE STAR RATING</a:t>
            </a:r>
          </a:p>
        </p:txBody>
      </p:sp>
    </p:spTree>
    <p:extLst>
      <p:ext uri="{BB962C8B-B14F-4D97-AF65-F5344CB8AC3E}">
        <p14:creationId xmlns:p14="http://schemas.microsoft.com/office/powerpoint/2010/main" val="2538847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FABE53-57A1-4129-B057-73BB853755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67572" y="1971170"/>
            <a:ext cx="19827016" cy="9862242"/>
          </a:xfrm>
          <a:prstGeom prst="rect">
            <a:avLst/>
          </a:prstGeom>
          <a:noFill/>
          <a:ln>
            <a:noFill/>
          </a:ln>
        </p:spPr>
      </p:pic>
      <p:sp>
        <p:nvSpPr>
          <p:cNvPr id="5" name="Text information page">
            <a:extLst>
              <a:ext uri="{FF2B5EF4-FFF2-40B4-BE49-F238E27FC236}">
                <a16:creationId xmlns:a16="http://schemas.microsoft.com/office/drawing/2014/main" id="{CA3CEC67-A536-4D8B-8C4C-C077D8E33A0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TWO STAR RATING</a:t>
            </a:r>
          </a:p>
        </p:txBody>
      </p:sp>
    </p:spTree>
    <p:extLst>
      <p:ext uri="{BB962C8B-B14F-4D97-AF65-F5344CB8AC3E}">
        <p14:creationId xmlns:p14="http://schemas.microsoft.com/office/powerpoint/2010/main" val="36378524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781B8B-9471-4855-9F02-1BE81CE7E8FB}"/>
              </a:ext>
            </a:extLst>
          </p:cNvPr>
          <p:cNvSpPr>
            <a:spLocks noGrp="1"/>
          </p:cNvSpPr>
          <p:nvPr>
            <p:ph type="sldNum" sz="quarter" idx="2"/>
          </p:nvPr>
        </p:nvSpPr>
        <p:spPr/>
        <p:txBody>
          <a:bodyPr/>
          <a:lstStyle/>
          <a:p>
            <a:fld id="{86CB4B4D-7CA3-9044-876B-883B54F8677D}" type="slidenum">
              <a:rPr lang="en-IN" smtClean="0"/>
              <a:t>6</a:t>
            </a:fld>
            <a:endParaRPr lang="en-IN"/>
          </a:p>
        </p:txBody>
      </p:sp>
      <p:pic>
        <p:nvPicPr>
          <p:cNvPr id="4" name="Picture 3">
            <a:extLst>
              <a:ext uri="{FF2B5EF4-FFF2-40B4-BE49-F238E27FC236}">
                <a16:creationId xmlns:a16="http://schemas.microsoft.com/office/drawing/2014/main" id="{E0643618-40F3-41D5-84DC-81D0D82209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85043" y="1899056"/>
            <a:ext cx="19930251" cy="9934356"/>
          </a:xfrm>
          <a:prstGeom prst="rect">
            <a:avLst/>
          </a:prstGeom>
          <a:noFill/>
          <a:ln>
            <a:noFill/>
          </a:ln>
        </p:spPr>
      </p:pic>
      <p:sp>
        <p:nvSpPr>
          <p:cNvPr id="5" name="Text information page">
            <a:extLst>
              <a:ext uri="{FF2B5EF4-FFF2-40B4-BE49-F238E27FC236}">
                <a16:creationId xmlns:a16="http://schemas.microsoft.com/office/drawing/2014/main" id="{41F1DC51-018E-4821-AA5D-D8BEF3D7EA6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THREE STAR RATING</a:t>
            </a:r>
          </a:p>
        </p:txBody>
      </p:sp>
    </p:spTree>
    <p:extLst>
      <p:ext uri="{BB962C8B-B14F-4D97-AF65-F5344CB8AC3E}">
        <p14:creationId xmlns:p14="http://schemas.microsoft.com/office/powerpoint/2010/main" val="22538757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C69B5C-6F21-4817-A585-8F9E687E66B3}"/>
              </a:ext>
            </a:extLst>
          </p:cNvPr>
          <p:cNvSpPr>
            <a:spLocks noGrp="1"/>
          </p:cNvSpPr>
          <p:nvPr>
            <p:ph type="sldNum" sz="quarter" idx="2"/>
          </p:nvPr>
        </p:nvSpPr>
        <p:spPr/>
        <p:txBody>
          <a:bodyPr/>
          <a:lstStyle/>
          <a:p>
            <a:fld id="{86CB4B4D-7CA3-9044-876B-883B54F8677D}" type="slidenum">
              <a:rPr lang="en-IN" smtClean="0"/>
              <a:t>7</a:t>
            </a:fld>
            <a:endParaRPr lang="en-IN"/>
          </a:p>
        </p:txBody>
      </p:sp>
      <p:pic>
        <p:nvPicPr>
          <p:cNvPr id="4" name="Picture 3">
            <a:extLst>
              <a:ext uri="{FF2B5EF4-FFF2-40B4-BE49-F238E27FC236}">
                <a16:creationId xmlns:a16="http://schemas.microsoft.com/office/drawing/2014/main" id="{38A50577-012D-48D2-A16D-47F1298796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6660" y="1764686"/>
            <a:ext cx="21005801" cy="10810101"/>
          </a:xfrm>
          <a:prstGeom prst="rect">
            <a:avLst/>
          </a:prstGeom>
          <a:noFill/>
          <a:ln>
            <a:noFill/>
          </a:ln>
        </p:spPr>
      </p:pic>
      <p:sp>
        <p:nvSpPr>
          <p:cNvPr id="5" name="Text information page">
            <a:extLst>
              <a:ext uri="{FF2B5EF4-FFF2-40B4-BE49-F238E27FC236}">
                <a16:creationId xmlns:a16="http://schemas.microsoft.com/office/drawing/2014/main" id="{9E652786-0843-48BB-A129-0A1D7C1F675E}"/>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FOUR STAR RATING</a:t>
            </a:r>
          </a:p>
        </p:txBody>
      </p:sp>
    </p:spTree>
    <p:extLst>
      <p:ext uri="{BB962C8B-B14F-4D97-AF65-F5344CB8AC3E}">
        <p14:creationId xmlns:p14="http://schemas.microsoft.com/office/powerpoint/2010/main" val="15259206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2"/>
          </p:nvPr>
        </p:nvSpPr>
        <p:spPr/>
        <p:txBody>
          <a:bodyPr/>
          <a:lstStyle/>
          <a:p>
            <a:fld id="{86CB4B4D-7CA3-9044-876B-883B54F8677D}" type="slidenum">
              <a:rPr lang="en-IN" smtClean="0"/>
              <a:t>8</a:t>
            </a:fld>
            <a:endParaRPr lang="en-IN"/>
          </a:p>
        </p:txBody>
      </p:sp>
      <p:pic>
        <p:nvPicPr>
          <p:cNvPr id="4" name="Picture 3">
            <a:extLst>
              <a:ext uri="{FF2B5EF4-FFF2-40B4-BE49-F238E27FC236}">
                <a16:creationId xmlns:a16="http://schemas.microsoft.com/office/drawing/2014/main" id="{9A82BEC3-DF17-42AF-9F7C-3315A6460C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61072" y="1961496"/>
            <a:ext cx="21178221" cy="10613291"/>
          </a:xfrm>
          <a:prstGeom prst="rect">
            <a:avLst/>
          </a:prstGeom>
          <a:noFill/>
          <a:ln>
            <a:noFill/>
          </a:ln>
        </p:spPr>
      </p:pic>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FIVE STAR RATING</a:t>
            </a:r>
          </a:p>
        </p:txBody>
      </p:sp>
    </p:spTree>
    <p:extLst>
      <p:ext uri="{BB962C8B-B14F-4D97-AF65-F5344CB8AC3E}">
        <p14:creationId xmlns:p14="http://schemas.microsoft.com/office/powerpoint/2010/main" val="1151560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4118D5-9BA8-4340-BC81-1C417141FD15}"/>
              </a:ext>
            </a:extLst>
          </p:cNvPr>
          <p:cNvSpPr>
            <a:spLocks noGrp="1"/>
          </p:cNvSpPr>
          <p:nvPr>
            <p:ph type="sldNum" sz="quarter" idx="2"/>
          </p:nvPr>
        </p:nvSpPr>
        <p:spPr/>
        <p:txBody>
          <a:bodyPr/>
          <a:lstStyle/>
          <a:p>
            <a:fld id="{86CB4B4D-7CA3-9044-876B-883B54F8677D}" type="slidenum">
              <a:rPr lang="en-IN" smtClean="0"/>
              <a:t>9</a:t>
            </a:fld>
            <a:endParaRPr lang="en-IN"/>
          </a:p>
        </p:txBody>
      </p:sp>
      <p:pic>
        <p:nvPicPr>
          <p:cNvPr id="4" name="Picture 3">
            <a:extLst>
              <a:ext uri="{FF2B5EF4-FFF2-40B4-BE49-F238E27FC236}">
                <a16:creationId xmlns:a16="http://schemas.microsoft.com/office/drawing/2014/main" id="{E51F0E43-ECBC-4B5C-90FD-AC39942565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4079" y="1775459"/>
            <a:ext cx="19218615" cy="9233199"/>
          </a:xfrm>
          <a:prstGeom prst="rect">
            <a:avLst/>
          </a:prstGeom>
          <a:noFill/>
          <a:ln>
            <a:noFill/>
          </a:ln>
        </p:spPr>
      </p:pic>
    </p:spTree>
    <p:extLst>
      <p:ext uri="{BB962C8B-B14F-4D97-AF65-F5344CB8AC3E}">
        <p14:creationId xmlns:p14="http://schemas.microsoft.com/office/powerpoint/2010/main" val="377131476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639</Words>
  <Application>Microsoft Office PowerPoint</Application>
  <PresentationFormat>Custom</PresentationFormat>
  <Paragraphs>99</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Helvetica Light</vt:lpstr>
      <vt:lpstr>Helvetica Neue</vt:lpstr>
      <vt:lpstr>Open Sans</vt:lpstr>
      <vt:lpstr>Roboto Bold</vt:lpstr>
      <vt:lpstr>Roboto Regular</vt:lpstr>
      <vt:lpstr>Times New Roman</vt:lpstr>
      <vt:lpstr>White</vt:lpstr>
      <vt:lpstr>RATING PREDICTION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cp:lastModifiedBy>Ashish Modi</cp:lastModifiedBy>
  <cp:revision>186</cp:revision>
  <dcterms:modified xsi:type="dcterms:W3CDTF">2021-08-07T05:39:37Z</dcterms:modified>
</cp:coreProperties>
</file>