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6"/>
    <p:sldId id="257" r:id="rId7"/>
    <p:sldId id="258" r:id="rId8"/>
  </p:sldIdLst>
  <p:sldSz cx="7772400" cy="100584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idx="2" sz="half"/>
          </p:nvPr>
        </p:nvSpPr>
        <p:spPr>
          <a:xfrm>
            <a:off x="388620" y="2313432"/>
            <a:ext cx="3380994" cy="66385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4002786" y="2313432"/>
            <a:ext cx="3380994" cy="66385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molfino.in/Home/Inde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molfino.in/Home/Index"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1139948"/>
            <a:ext cx="5961380" cy="6209665"/>
          </a:xfrm>
          <a:prstGeom prst="rect">
            <a:avLst/>
          </a:prstGeom>
        </p:spPr>
        <p:txBody>
          <a:bodyPr wrap="square" lIns="0" tIns="12700" rIns="0" bIns="0" rtlCol="0" vert="horz">
            <a:spAutoFit/>
          </a:bodyPr>
          <a:lstStyle/>
          <a:p>
            <a:pPr marL="12700">
              <a:lnSpc>
                <a:spcPct val="100000"/>
              </a:lnSpc>
              <a:spcBef>
                <a:spcPts val="100"/>
              </a:spcBef>
            </a:pPr>
            <a:r>
              <a:rPr dirty="0" sz="2000" spc="-5">
                <a:latin typeface="Arial"/>
                <a:cs typeface="Arial"/>
              </a:rPr>
              <a:t>How the Lights are</a:t>
            </a:r>
            <a:r>
              <a:rPr dirty="0" sz="2000" spc="-15">
                <a:latin typeface="Arial"/>
                <a:cs typeface="Arial"/>
              </a:rPr>
              <a:t> </a:t>
            </a:r>
            <a:r>
              <a:rPr dirty="0" sz="2000" spc="-5">
                <a:latin typeface="Arial"/>
                <a:cs typeface="Arial"/>
              </a:rPr>
              <a:t>Evolved?</a:t>
            </a:r>
            <a:endParaRPr sz="2000">
              <a:latin typeface="Arial"/>
              <a:cs typeface="Arial"/>
            </a:endParaRPr>
          </a:p>
          <a:p>
            <a:pPr marL="12700" marR="10160">
              <a:lnSpc>
                <a:spcPct val="110200"/>
              </a:lnSpc>
              <a:spcBef>
                <a:spcPts val="745"/>
              </a:spcBef>
            </a:pPr>
            <a:r>
              <a:rPr dirty="0" sz="1200" spc="-10">
                <a:latin typeface="Arial"/>
                <a:cs typeface="Arial"/>
              </a:rPr>
              <a:t>Earlier, </a:t>
            </a:r>
            <a:r>
              <a:rPr dirty="0" sz="1200">
                <a:latin typeface="Arial"/>
                <a:cs typeface="Arial"/>
              </a:rPr>
              <a:t>artificial light started out as a </a:t>
            </a:r>
            <a:r>
              <a:rPr dirty="0" sz="1200" spc="-15">
                <a:latin typeface="Arial"/>
                <a:cs typeface="Arial"/>
              </a:rPr>
              <a:t>luxury, </a:t>
            </a:r>
            <a:r>
              <a:rPr dirty="0" sz="1200">
                <a:latin typeface="Arial"/>
                <a:cs typeface="Arial"/>
              </a:rPr>
              <a:t>and it was expensive. In Babylon in 1750  BC it would cost someone 50 hours of work at the average hourly wage to earn just one  hour of reading light. In 1800, 6 hours of work would earn someone 1 hour of light with</a:t>
            </a:r>
            <a:r>
              <a:rPr dirty="0" sz="1200" spc="-100">
                <a:latin typeface="Arial"/>
                <a:cs typeface="Arial"/>
              </a:rPr>
              <a:t> </a:t>
            </a:r>
            <a:r>
              <a:rPr dirty="0" sz="1200">
                <a:latin typeface="Arial"/>
                <a:cs typeface="Arial"/>
              </a:rPr>
              <a:t>a  tallow candle. Molfino provides you with the best and smart information about</a:t>
            </a:r>
            <a:r>
              <a:rPr dirty="0" sz="1200" spc="-55">
                <a:latin typeface="Arial"/>
                <a:cs typeface="Arial"/>
              </a:rPr>
              <a:t> </a:t>
            </a:r>
            <a:r>
              <a:rPr dirty="0" sz="1200">
                <a:latin typeface="Arial"/>
                <a:cs typeface="Arial"/>
              </a:rPr>
              <a:t>the</a:t>
            </a:r>
            <a:endParaRPr sz="1200">
              <a:latin typeface="Arial"/>
              <a:cs typeface="Arial"/>
            </a:endParaRPr>
          </a:p>
          <a:p>
            <a:pPr marL="12700" marR="103505">
              <a:lnSpc>
                <a:spcPct val="110200"/>
              </a:lnSpc>
            </a:pPr>
            <a:r>
              <a:rPr dirty="0" u="sng" sz="1200" spc="-300">
                <a:solidFill>
                  <a:srgbClr val="1154CC"/>
                </a:solidFill>
                <a:uFill>
                  <a:solidFill>
                    <a:srgbClr val="1154CC"/>
                  </a:solidFill>
                </a:uFill>
                <a:latin typeface="Times New Roman"/>
                <a:cs typeface="Times New Roman"/>
                <a:hlinkClick r:id="rId2"/>
              </a:rPr>
              <a:t> </a:t>
            </a:r>
            <a:r>
              <a:rPr dirty="0" u="sng" sz="1200">
                <a:solidFill>
                  <a:srgbClr val="1154CC"/>
                </a:solidFill>
                <a:uFill>
                  <a:solidFill>
                    <a:srgbClr val="1154CC"/>
                  </a:solidFill>
                </a:uFill>
                <a:latin typeface="Arial"/>
                <a:cs typeface="Arial"/>
                <a:hlinkClick r:id="rId2"/>
              </a:rPr>
              <a:t>Evolution of Light</a:t>
            </a:r>
            <a:r>
              <a:rPr dirty="0" sz="1200">
                <a:latin typeface="Arial"/>
                <a:cs typeface="Arial"/>
              </a:rPr>
              <a:t>. In 1880, it would take 15 minutes of work with a kerosene lamp,</a:t>
            </a:r>
            <a:r>
              <a:rPr dirty="0" sz="1200" spc="-100">
                <a:latin typeface="Arial"/>
                <a:cs typeface="Arial"/>
              </a:rPr>
              <a:t> </a:t>
            </a:r>
            <a:r>
              <a:rPr dirty="0" sz="1200">
                <a:latin typeface="Arial"/>
                <a:cs typeface="Arial"/>
              </a:rPr>
              <a:t>and  8 seconds of work in 1950 with Thomas </a:t>
            </a:r>
            <a:r>
              <a:rPr dirty="0" sz="1200" spc="-5">
                <a:latin typeface="Arial"/>
                <a:cs typeface="Arial"/>
              </a:rPr>
              <a:t>Edison’s </a:t>
            </a:r>
            <a:r>
              <a:rPr dirty="0" sz="1200">
                <a:latin typeface="Arial"/>
                <a:cs typeface="Arial"/>
              </a:rPr>
              <a:t>light bulb. </a:t>
            </a:r>
            <a:r>
              <a:rPr dirty="0" sz="1200" spc="-40">
                <a:latin typeface="Arial"/>
                <a:cs typeface="Arial"/>
              </a:rPr>
              <a:t>Today, </a:t>
            </a:r>
            <a:r>
              <a:rPr dirty="0" sz="1200">
                <a:latin typeface="Arial"/>
                <a:cs typeface="Arial"/>
              </a:rPr>
              <a:t>it would only cost  you half a second of work to earn an hour of</a:t>
            </a:r>
            <a:r>
              <a:rPr dirty="0" sz="1200" spc="-20">
                <a:latin typeface="Arial"/>
                <a:cs typeface="Arial"/>
              </a:rPr>
              <a:t> </a:t>
            </a:r>
            <a:r>
              <a:rPr dirty="0" sz="1200">
                <a:latin typeface="Arial"/>
                <a:cs typeface="Arial"/>
              </a:rPr>
              <a:t>light.</a:t>
            </a:r>
            <a:endParaRPr sz="1200">
              <a:latin typeface="Arial"/>
              <a:cs typeface="Arial"/>
            </a:endParaRPr>
          </a:p>
          <a:p>
            <a:pPr>
              <a:lnSpc>
                <a:spcPct val="100000"/>
              </a:lnSpc>
              <a:spcBef>
                <a:spcPts val="35"/>
              </a:spcBef>
            </a:pPr>
            <a:endParaRPr sz="1350">
              <a:latin typeface="Arial"/>
              <a:cs typeface="Arial"/>
            </a:endParaRPr>
          </a:p>
          <a:p>
            <a:pPr marL="12700" marR="290195">
              <a:lnSpc>
                <a:spcPct val="110200"/>
              </a:lnSpc>
            </a:pPr>
            <a:r>
              <a:rPr dirty="0" sz="1200">
                <a:latin typeface="Arial"/>
                <a:cs typeface="Arial"/>
              </a:rPr>
              <a:t>Since the discovery of light, illumination techniques have evolved alongside human  civilization. From the ancient fire torches to modern light bulbs, lighting is an</a:t>
            </a:r>
            <a:r>
              <a:rPr dirty="0" sz="1200" spc="-100">
                <a:latin typeface="Arial"/>
                <a:cs typeface="Arial"/>
              </a:rPr>
              <a:t> </a:t>
            </a:r>
            <a:r>
              <a:rPr dirty="0" sz="1200">
                <a:latin typeface="Arial"/>
                <a:cs typeface="Arial"/>
              </a:rPr>
              <a:t>integral  part of human life. However with the progression in </a:t>
            </a:r>
            <a:r>
              <a:rPr dirty="0" sz="1200" spc="-10">
                <a:latin typeface="Arial"/>
                <a:cs typeface="Arial"/>
              </a:rPr>
              <a:t>technology, </a:t>
            </a:r>
            <a:r>
              <a:rPr dirty="0" sz="1200">
                <a:latin typeface="Arial"/>
                <a:cs typeface="Arial"/>
              </a:rPr>
              <a:t>lighting no</a:t>
            </a:r>
            <a:r>
              <a:rPr dirty="0" sz="1200" spc="-50">
                <a:latin typeface="Arial"/>
                <a:cs typeface="Arial"/>
              </a:rPr>
              <a:t> </a:t>
            </a:r>
            <a:r>
              <a:rPr dirty="0" sz="1200">
                <a:latin typeface="Arial"/>
                <a:cs typeface="Arial"/>
              </a:rPr>
              <a:t>longer</a:t>
            </a:r>
            <a:endParaRPr sz="1200">
              <a:latin typeface="Arial"/>
              <a:cs typeface="Arial"/>
            </a:endParaRPr>
          </a:p>
          <a:p>
            <a:pPr marL="12700" marR="171450">
              <a:lnSpc>
                <a:spcPct val="110200"/>
              </a:lnSpc>
            </a:pPr>
            <a:r>
              <a:rPr dirty="0" sz="1200">
                <a:latin typeface="Arial"/>
                <a:cs typeface="Arial"/>
              </a:rPr>
              <a:t>remains a means of lighting up the dark. From the invention of a simple </a:t>
            </a:r>
            <a:r>
              <a:rPr dirty="0" sz="1200" spc="-5">
                <a:latin typeface="Arial"/>
                <a:cs typeface="Arial"/>
              </a:rPr>
              <a:t>on-off </a:t>
            </a:r>
            <a:r>
              <a:rPr dirty="0" sz="1200">
                <a:latin typeface="Arial"/>
                <a:cs typeface="Arial"/>
              </a:rPr>
              <a:t>switch,  we are now able to adjust brightness, colors and projection range at our</a:t>
            </a:r>
            <a:r>
              <a:rPr dirty="0" sz="1200" spc="-100">
                <a:latin typeface="Arial"/>
                <a:cs typeface="Arial"/>
              </a:rPr>
              <a:t> </a:t>
            </a:r>
            <a:r>
              <a:rPr dirty="0" sz="1200">
                <a:latin typeface="Arial"/>
                <a:cs typeface="Arial"/>
              </a:rPr>
              <a:t>fingertips—to</a:t>
            </a:r>
            <a:endParaRPr sz="1200">
              <a:latin typeface="Arial"/>
              <a:cs typeface="Arial"/>
            </a:endParaRPr>
          </a:p>
          <a:p>
            <a:pPr marL="12700" marR="5080">
              <a:lnSpc>
                <a:spcPct val="110200"/>
              </a:lnSpc>
            </a:pPr>
            <a:r>
              <a:rPr dirty="0" sz="1200" spc="-5">
                <a:latin typeface="Arial"/>
                <a:cs typeface="Arial"/>
              </a:rPr>
              <a:t>effect </a:t>
            </a:r>
            <a:r>
              <a:rPr dirty="0" sz="1200">
                <a:latin typeface="Arial"/>
                <a:cs typeface="Arial"/>
              </a:rPr>
              <a:t>a desired mood in the surrounding space by our mobile also. Molfino provides</a:t>
            </a:r>
            <a:r>
              <a:rPr dirty="0" sz="1200" spc="-90">
                <a:latin typeface="Arial"/>
                <a:cs typeface="Arial"/>
              </a:rPr>
              <a:t> </a:t>
            </a:r>
            <a:r>
              <a:rPr dirty="0" sz="1200">
                <a:latin typeface="Arial"/>
                <a:cs typeface="Arial"/>
              </a:rPr>
              <a:t>you  the best, shortest and important information about the</a:t>
            </a:r>
            <a:r>
              <a:rPr dirty="0" u="sng" sz="1200">
                <a:solidFill>
                  <a:srgbClr val="1154CC"/>
                </a:solidFill>
                <a:uFill>
                  <a:solidFill>
                    <a:srgbClr val="1154CC"/>
                  </a:solidFill>
                </a:uFill>
                <a:latin typeface="Arial"/>
                <a:cs typeface="Arial"/>
              </a:rPr>
              <a:t> </a:t>
            </a:r>
            <a:r>
              <a:rPr dirty="0" u="sng" sz="1200">
                <a:solidFill>
                  <a:srgbClr val="1154CC"/>
                </a:solidFill>
                <a:uFill>
                  <a:solidFill>
                    <a:srgbClr val="1154CC"/>
                  </a:solidFill>
                </a:uFill>
                <a:latin typeface="Arial"/>
                <a:cs typeface="Arial"/>
                <a:hlinkClick r:id="rId2"/>
              </a:rPr>
              <a:t>Evolution of light</a:t>
            </a:r>
            <a:r>
              <a:rPr dirty="0" sz="1200">
                <a:latin typeface="Arial"/>
                <a:cs typeface="Arial"/>
              </a:rPr>
              <a:t>. This is </a:t>
            </a:r>
            <a:r>
              <a:rPr dirty="0" sz="1200" spc="-25">
                <a:latin typeface="Arial"/>
                <a:cs typeface="Arial"/>
              </a:rPr>
              <a:t>why, </a:t>
            </a:r>
            <a:r>
              <a:rPr dirty="0" sz="1200">
                <a:latin typeface="Arial"/>
                <a:cs typeface="Arial"/>
              </a:rPr>
              <a:t>as  a global leader in lighting </a:t>
            </a:r>
            <a:r>
              <a:rPr dirty="0" sz="1200" spc="-10">
                <a:latin typeface="Arial"/>
                <a:cs typeface="Arial"/>
              </a:rPr>
              <a:t>technology, </a:t>
            </a:r>
            <a:r>
              <a:rPr dirty="0" sz="1200">
                <a:latin typeface="Arial"/>
                <a:cs typeface="Arial"/>
              </a:rPr>
              <a:t>we believe that lighting is possibly the quickest  and most powerful way to evoke moods. Here at Signify (previously Philips lighting  design lab), we are inspired to study the depth of this</a:t>
            </a:r>
            <a:r>
              <a:rPr dirty="0" sz="1200" spc="-25">
                <a:latin typeface="Arial"/>
                <a:cs typeface="Arial"/>
              </a:rPr>
              <a:t> </a:t>
            </a:r>
            <a:r>
              <a:rPr dirty="0" sz="1200">
                <a:latin typeface="Arial"/>
                <a:cs typeface="Arial"/>
              </a:rPr>
              <a:t>connection.</a:t>
            </a:r>
            <a:endParaRPr sz="1200">
              <a:latin typeface="Arial"/>
              <a:cs typeface="Arial"/>
            </a:endParaRPr>
          </a:p>
          <a:p>
            <a:pPr>
              <a:lnSpc>
                <a:spcPct val="100000"/>
              </a:lnSpc>
            </a:pPr>
            <a:endParaRPr sz="1300">
              <a:latin typeface="Arial"/>
              <a:cs typeface="Arial"/>
            </a:endParaRPr>
          </a:p>
          <a:p>
            <a:pPr marL="12700" marR="257175">
              <a:lnSpc>
                <a:spcPct val="110200"/>
              </a:lnSpc>
              <a:spcBef>
                <a:spcPts val="940"/>
              </a:spcBef>
            </a:pPr>
            <a:r>
              <a:rPr dirty="0" sz="1100" spc="-5">
                <a:latin typeface="Arial"/>
                <a:cs typeface="Arial"/>
              </a:rPr>
              <a:t>Nowadays,there are many </a:t>
            </a:r>
            <a:r>
              <a:rPr dirty="0" sz="1100" spc="-10">
                <a:latin typeface="Arial"/>
                <a:cs typeface="Arial"/>
              </a:rPr>
              <a:t>different </a:t>
            </a:r>
            <a:r>
              <a:rPr dirty="0" sz="1100" spc="-5">
                <a:latin typeface="Arial"/>
                <a:cs typeface="Arial"/>
              </a:rPr>
              <a:t>types of lights available after the evolution of Lights. The  </a:t>
            </a:r>
            <a:r>
              <a:rPr dirty="0" sz="1100" spc="-10">
                <a:latin typeface="Arial"/>
                <a:cs typeface="Arial"/>
              </a:rPr>
              <a:t>different </a:t>
            </a:r>
            <a:r>
              <a:rPr dirty="0" sz="1100" spc="-5">
                <a:latin typeface="Arial"/>
                <a:cs typeface="Arial"/>
              </a:rPr>
              <a:t>types of lights are as follows:</a:t>
            </a:r>
            <a:endParaRPr sz="1100">
              <a:latin typeface="Arial"/>
              <a:cs typeface="Arial"/>
            </a:endParaRPr>
          </a:p>
          <a:p>
            <a:pPr>
              <a:lnSpc>
                <a:spcPct val="100000"/>
              </a:lnSpc>
              <a:spcBef>
                <a:spcPts val="35"/>
              </a:spcBef>
            </a:pPr>
            <a:endParaRPr sz="1350">
              <a:latin typeface="Arial"/>
              <a:cs typeface="Arial"/>
            </a:endParaRPr>
          </a:p>
          <a:p>
            <a:pPr marL="469900" indent="-228600">
              <a:lnSpc>
                <a:spcPct val="100000"/>
              </a:lnSpc>
              <a:buChar char="●"/>
              <a:tabLst>
                <a:tab pos="469265" algn="l"/>
                <a:tab pos="469900" algn="l"/>
              </a:tabLst>
            </a:pPr>
            <a:r>
              <a:rPr dirty="0" sz="1100" spc="-5">
                <a:latin typeface="Arial"/>
                <a:cs typeface="Arial"/>
              </a:rPr>
              <a:t>Natural</a:t>
            </a:r>
            <a:r>
              <a:rPr dirty="0" sz="1100" spc="-10">
                <a:latin typeface="Arial"/>
                <a:cs typeface="Arial"/>
              </a:rPr>
              <a:t> </a:t>
            </a:r>
            <a:r>
              <a:rPr dirty="0" sz="1100" spc="-5">
                <a:latin typeface="Arial"/>
                <a:cs typeface="Arial"/>
              </a:rPr>
              <a:t>Lightings</a:t>
            </a:r>
            <a:endParaRPr sz="1100">
              <a:latin typeface="Arial"/>
              <a:cs typeface="Arial"/>
            </a:endParaRPr>
          </a:p>
          <a:p>
            <a:pPr marL="469900" indent="-228600">
              <a:lnSpc>
                <a:spcPct val="100000"/>
              </a:lnSpc>
              <a:spcBef>
                <a:spcPts val="135"/>
              </a:spcBef>
              <a:buChar char="●"/>
              <a:tabLst>
                <a:tab pos="469265" algn="l"/>
                <a:tab pos="469900" algn="l"/>
              </a:tabLst>
            </a:pPr>
            <a:r>
              <a:rPr dirty="0" sz="1100" spc="-5">
                <a:latin typeface="Arial"/>
                <a:cs typeface="Arial"/>
              </a:rPr>
              <a:t>Candles, </a:t>
            </a:r>
            <a:r>
              <a:rPr dirty="0" sz="1100" spc="-25">
                <a:latin typeface="Arial"/>
                <a:cs typeface="Arial"/>
              </a:rPr>
              <a:t>Torches </a:t>
            </a:r>
            <a:r>
              <a:rPr dirty="0" sz="1100" spc="-5">
                <a:latin typeface="Arial"/>
                <a:cs typeface="Arial"/>
              </a:rPr>
              <a:t>and</a:t>
            </a:r>
            <a:r>
              <a:rPr dirty="0" sz="1100" spc="-10">
                <a:latin typeface="Arial"/>
                <a:cs typeface="Arial"/>
              </a:rPr>
              <a:t> </a:t>
            </a:r>
            <a:r>
              <a:rPr dirty="0" sz="1100" spc="-5">
                <a:latin typeface="Arial"/>
                <a:cs typeface="Arial"/>
              </a:rPr>
              <a:t>Lamps</a:t>
            </a:r>
            <a:endParaRPr sz="1100">
              <a:latin typeface="Arial"/>
              <a:cs typeface="Arial"/>
            </a:endParaRPr>
          </a:p>
          <a:p>
            <a:pPr marL="469900" indent="-228600">
              <a:lnSpc>
                <a:spcPct val="100000"/>
              </a:lnSpc>
              <a:spcBef>
                <a:spcPts val="135"/>
              </a:spcBef>
              <a:buChar char="●"/>
              <a:tabLst>
                <a:tab pos="469265" algn="l"/>
                <a:tab pos="469900" algn="l"/>
              </a:tabLst>
            </a:pPr>
            <a:r>
              <a:rPr dirty="0" sz="1100" spc="-5">
                <a:latin typeface="Arial"/>
                <a:cs typeface="Arial"/>
              </a:rPr>
              <a:t>Gas</a:t>
            </a:r>
            <a:r>
              <a:rPr dirty="0" sz="1100" spc="-10">
                <a:latin typeface="Arial"/>
                <a:cs typeface="Arial"/>
              </a:rPr>
              <a:t> </a:t>
            </a:r>
            <a:r>
              <a:rPr dirty="0" sz="1100" spc="-5">
                <a:latin typeface="Arial"/>
                <a:cs typeface="Arial"/>
              </a:rPr>
              <a:t>Bulbs</a:t>
            </a:r>
            <a:endParaRPr sz="1100">
              <a:latin typeface="Arial"/>
              <a:cs typeface="Arial"/>
            </a:endParaRPr>
          </a:p>
          <a:p>
            <a:pPr marL="469900" indent="-228600">
              <a:lnSpc>
                <a:spcPct val="100000"/>
              </a:lnSpc>
              <a:spcBef>
                <a:spcPts val="135"/>
              </a:spcBef>
              <a:buChar char="●"/>
              <a:tabLst>
                <a:tab pos="469265" algn="l"/>
                <a:tab pos="469900" algn="l"/>
              </a:tabLst>
            </a:pPr>
            <a:r>
              <a:rPr dirty="0" sz="1100" spc="-5">
                <a:latin typeface="Arial"/>
                <a:cs typeface="Arial"/>
              </a:rPr>
              <a:t>Incandescent</a:t>
            </a:r>
            <a:r>
              <a:rPr dirty="0" sz="1100" spc="-10">
                <a:latin typeface="Arial"/>
                <a:cs typeface="Arial"/>
              </a:rPr>
              <a:t> </a:t>
            </a:r>
            <a:r>
              <a:rPr dirty="0" sz="1100" spc="-5">
                <a:latin typeface="Arial"/>
                <a:cs typeface="Arial"/>
              </a:rPr>
              <a:t>Bulbs</a:t>
            </a:r>
            <a:endParaRPr sz="1100">
              <a:latin typeface="Arial"/>
              <a:cs typeface="Arial"/>
            </a:endParaRPr>
          </a:p>
          <a:p>
            <a:pPr marL="469900" indent="-228600">
              <a:lnSpc>
                <a:spcPct val="100000"/>
              </a:lnSpc>
              <a:spcBef>
                <a:spcPts val="135"/>
              </a:spcBef>
              <a:buChar char="●"/>
              <a:tabLst>
                <a:tab pos="469265" algn="l"/>
                <a:tab pos="469900" algn="l"/>
              </a:tabLst>
            </a:pPr>
            <a:r>
              <a:rPr dirty="0" sz="1100" spc="-5">
                <a:latin typeface="Arial"/>
                <a:cs typeface="Arial"/>
              </a:rPr>
              <a:t>Fluorescent </a:t>
            </a:r>
            <a:r>
              <a:rPr dirty="0" sz="1100" spc="-15">
                <a:latin typeface="Arial"/>
                <a:cs typeface="Arial"/>
              </a:rPr>
              <a:t>Tube</a:t>
            </a:r>
            <a:r>
              <a:rPr dirty="0" sz="1100" spc="-30">
                <a:latin typeface="Arial"/>
                <a:cs typeface="Arial"/>
              </a:rPr>
              <a:t> </a:t>
            </a:r>
            <a:r>
              <a:rPr dirty="0" sz="1100" spc="-5">
                <a:latin typeface="Arial"/>
                <a:cs typeface="Arial"/>
              </a:rPr>
              <a:t>Lights</a:t>
            </a:r>
            <a:endParaRPr sz="1100">
              <a:latin typeface="Arial"/>
              <a:cs typeface="Arial"/>
            </a:endParaRPr>
          </a:p>
          <a:p>
            <a:pPr marL="469900" indent="-228600">
              <a:lnSpc>
                <a:spcPct val="100000"/>
              </a:lnSpc>
              <a:spcBef>
                <a:spcPts val="135"/>
              </a:spcBef>
              <a:buChar char="●"/>
              <a:tabLst>
                <a:tab pos="469265" algn="l"/>
                <a:tab pos="469900" algn="l"/>
              </a:tabLst>
            </a:pPr>
            <a:r>
              <a:rPr dirty="0" sz="1100" spc="-5">
                <a:latin typeface="Arial"/>
                <a:cs typeface="Arial"/>
              </a:rPr>
              <a:t>CFL</a:t>
            </a:r>
            <a:r>
              <a:rPr dirty="0" sz="1100" spc="-50">
                <a:latin typeface="Arial"/>
                <a:cs typeface="Arial"/>
              </a:rPr>
              <a:t> </a:t>
            </a:r>
            <a:r>
              <a:rPr dirty="0" sz="1100" spc="-5">
                <a:latin typeface="Arial"/>
                <a:cs typeface="Arial"/>
              </a:rPr>
              <a:t>Lamp</a:t>
            </a:r>
            <a:endParaRPr sz="1100">
              <a:latin typeface="Arial"/>
              <a:cs typeface="Arial"/>
            </a:endParaRPr>
          </a:p>
          <a:p>
            <a:pPr marL="469900" indent="-228600">
              <a:lnSpc>
                <a:spcPct val="100000"/>
              </a:lnSpc>
              <a:spcBef>
                <a:spcPts val="135"/>
              </a:spcBef>
              <a:buChar char="●"/>
              <a:tabLst>
                <a:tab pos="469265" algn="l"/>
                <a:tab pos="469900" algn="l"/>
              </a:tabLst>
            </a:pPr>
            <a:r>
              <a:rPr dirty="0" sz="1100" spc="-5">
                <a:latin typeface="Arial"/>
                <a:cs typeface="Arial"/>
              </a:rPr>
              <a:t>LED White</a:t>
            </a:r>
            <a:r>
              <a:rPr dirty="0" sz="1100" spc="-10">
                <a:latin typeface="Arial"/>
                <a:cs typeface="Arial"/>
              </a:rPr>
              <a:t> </a:t>
            </a:r>
            <a:r>
              <a:rPr dirty="0" sz="1100" spc="-5">
                <a:latin typeface="Arial"/>
                <a:cs typeface="Arial"/>
              </a:rPr>
              <a:t>Light</a:t>
            </a:r>
            <a:endParaRPr sz="1100">
              <a:latin typeface="Arial"/>
              <a:cs typeface="Arial"/>
            </a:endParaRPr>
          </a:p>
        </p:txBody>
      </p:sp>
      <p:sp>
        <p:nvSpPr>
          <p:cNvPr id="3" name="object 3"/>
          <p:cNvSpPr txBox="1"/>
          <p:nvPr/>
        </p:nvSpPr>
        <p:spPr>
          <a:xfrm>
            <a:off x="901700" y="7957143"/>
            <a:ext cx="5901690" cy="1080770"/>
          </a:xfrm>
          <a:prstGeom prst="rect">
            <a:avLst/>
          </a:prstGeom>
        </p:spPr>
        <p:txBody>
          <a:bodyPr wrap="square" lIns="0" tIns="12700" rIns="0" bIns="0" rtlCol="0" vert="horz">
            <a:spAutoFit/>
          </a:bodyPr>
          <a:lstStyle/>
          <a:p>
            <a:pPr marL="12700">
              <a:lnSpc>
                <a:spcPct val="100000"/>
              </a:lnSpc>
              <a:spcBef>
                <a:spcPts val="100"/>
              </a:spcBef>
            </a:pPr>
            <a:r>
              <a:rPr dirty="0" sz="2000" spc="-5">
                <a:latin typeface="Arial"/>
                <a:cs typeface="Arial"/>
              </a:rPr>
              <a:t>Natural</a:t>
            </a:r>
            <a:r>
              <a:rPr dirty="0" sz="2000" spc="-10">
                <a:latin typeface="Arial"/>
                <a:cs typeface="Arial"/>
              </a:rPr>
              <a:t> </a:t>
            </a:r>
            <a:r>
              <a:rPr dirty="0" sz="2000" spc="-5">
                <a:latin typeface="Arial"/>
                <a:cs typeface="Arial"/>
              </a:rPr>
              <a:t>Lightings</a:t>
            </a:r>
            <a:endParaRPr sz="2000">
              <a:latin typeface="Arial"/>
              <a:cs typeface="Arial"/>
            </a:endParaRPr>
          </a:p>
          <a:p>
            <a:pPr marL="12700" marR="5080">
              <a:lnSpc>
                <a:spcPct val="110200"/>
              </a:lnSpc>
              <a:spcBef>
                <a:spcPts val="1145"/>
              </a:spcBef>
            </a:pPr>
            <a:r>
              <a:rPr dirty="0" sz="1200">
                <a:latin typeface="Arial"/>
                <a:cs typeface="Arial"/>
              </a:rPr>
              <a:t>In simple words, natural light is a light which is generated </a:t>
            </a:r>
            <a:r>
              <a:rPr dirty="0" sz="1200" spc="-10">
                <a:latin typeface="Arial"/>
                <a:cs typeface="Arial"/>
              </a:rPr>
              <a:t>naturally, </a:t>
            </a:r>
            <a:r>
              <a:rPr dirty="0" sz="1200">
                <a:latin typeface="Arial"/>
                <a:cs typeface="Arial"/>
              </a:rPr>
              <a:t>the common</a:t>
            </a:r>
            <a:r>
              <a:rPr dirty="0" sz="1200" spc="-80">
                <a:latin typeface="Arial"/>
                <a:cs typeface="Arial"/>
              </a:rPr>
              <a:t> </a:t>
            </a:r>
            <a:r>
              <a:rPr dirty="0" sz="1200">
                <a:latin typeface="Arial"/>
                <a:cs typeface="Arial"/>
              </a:rPr>
              <a:t>source  from the Sun. This is as opposed to artificial light, which is typically produced by  electrical appliances such as lamps. Natural light is received during daylight hours</a:t>
            </a:r>
            <a:r>
              <a:rPr dirty="0" sz="1200" spc="-90">
                <a:latin typeface="Arial"/>
                <a:cs typeface="Arial"/>
              </a:rPr>
              <a:t> </a:t>
            </a:r>
            <a:r>
              <a:rPr dirty="0" sz="1200">
                <a:latin typeface="Arial"/>
                <a:cs typeface="Arial"/>
              </a:rPr>
              <a:t>and</a:t>
            </a:r>
            <a:endParaRPr sz="12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73596"/>
            <a:ext cx="5955665" cy="4319270"/>
          </a:xfrm>
          <a:prstGeom prst="rect">
            <a:avLst/>
          </a:prstGeom>
        </p:spPr>
        <p:txBody>
          <a:bodyPr wrap="square" lIns="0" tIns="12700" rIns="0" bIns="0" rtlCol="0" vert="horz">
            <a:spAutoFit/>
          </a:bodyPr>
          <a:lstStyle/>
          <a:p>
            <a:pPr marL="12700" marR="462280">
              <a:lnSpc>
                <a:spcPct val="110200"/>
              </a:lnSpc>
              <a:spcBef>
                <a:spcPts val="100"/>
              </a:spcBef>
            </a:pPr>
            <a:r>
              <a:rPr dirty="0" sz="1200">
                <a:latin typeface="Arial"/>
                <a:cs typeface="Arial"/>
              </a:rPr>
              <a:t>covers the visible spectrum with violet at one end and red at the </a:t>
            </a:r>
            <a:r>
              <a:rPr dirty="0" sz="1200" spc="-15">
                <a:latin typeface="Arial"/>
                <a:cs typeface="Arial"/>
              </a:rPr>
              <a:t>other. </a:t>
            </a:r>
            <a:r>
              <a:rPr dirty="0" sz="1200">
                <a:latin typeface="Arial"/>
                <a:cs typeface="Arial"/>
              </a:rPr>
              <a:t>Not only</a:t>
            </a:r>
            <a:r>
              <a:rPr dirty="0" sz="1200" spc="-65">
                <a:latin typeface="Arial"/>
                <a:cs typeface="Arial"/>
              </a:rPr>
              <a:t> </a:t>
            </a:r>
            <a:r>
              <a:rPr dirty="0" sz="1200">
                <a:latin typeface="Arial"/>
                <a:cs typeface="Arial"/>
              </a:rPr>
              <a:t>is  natural light beneficial for health, wellbeing and a good source of </a:t>
            </a:r>
            <a:r>
              <a:rPr dirty="0" sz="1200" spc="-5">
                <a:latin typeface="Arial"/>
                <a:cs typeface="Arial"/>
              </a:rPr>
              <a:t>Vitamin </a:t>
            </a:r>
            <a:r>
              <a:rPr dirty="0" sz="1200">
                <a:latin typeface="Arial"/>
                <a:cs typeface="Arial"/>
              </a:rPr>
              <a:t>D, it</a:t>
            </a:r>
            <a:r>
              <a:rPr dirty="0" sz="1200" spc="-75">
                <a:latin typeface="Arial"/>
                <a:cs typeface="Arial"/>
              </a:rPr>
              <a:t> </a:t>
            </a:r>
            <a:r>
              <a:rPr dirty="0" sz="1200">
                <a:latin typeface="Arial"/>
                <a:cs typeface="Arial"/>
              </a:rPr>
              <a:t>is</a:t>
            </a:r>
            <a:endParaRPr sz="1200">
              <a:latin typeface="Arial"/>
              <a:cs typeface="Arial"/>
            </a:endParaRPr>
          </a:p>
          <a:p>
            <a:pPr marL="12700" marR="21590">
              <a:lnSpc>
                <a:spcPct val="110200"/>
              </a:lnSpc>
            </a:pPr>
            <a:r>
              <a:rPr dirty="0" sz="1200">
                <a:latin typeface="Arial"/>
                <a:cs typeface="Arial"/>
              </a:rPr>
              <a:t>required by plants to carry out photosynthesis. Other sources of natural light include fire  and, on clear nights, the moon. Natural light can play an important role in creating a  comfortable environment, helping to regulate the body clock, improve concentration</a:t>
            </a:r>
            <a:r>
              <a:rPr dirty="0" sz="1200" spc="-100">
                <a:latin typeface="Arial"/>
                <a:cs typeface="Arial"/>
              </a:rPr>
              <a:t> </a:t>
            </a:r>
            <a:r>
              <a:rPr dirty="0" sz="1200">
                <a:latin typeface="Arial"/>
                <a:cs typeface="Arial"/>
              </a:rPr>
              <a:t>and  create a calm, tranquil setting. It can reduce the energy consumption of a building  compared to artificial light and can also help prevent mold or mildew from developing in  buildings since these spores thrive in</a:t>
            </a:r>
            <a:r>
              <a:rPr dirty="0" sz="1200" spc="-10">
                <a:latin typeface="Arial"/>
                <a:cs typeface="Arial"/>
              </a:rPr>
              <a:t> </a:t>
            </a:r>
            <a:r>
              <a:rPr dirty="0" sz="1200">
                <a:latin typeface="Arial"/>
                <a:cs typeface="Arial"/>
              </a:rPr>
              <a:t>darkness.</a:t>
            </a:r>
            <a:endParaRPr sz="1200">
              <a:latin typeface="Arial"/>
              <a:cs typeface="Arial"/>
            </a:endParaRPr>
          </a:p>
          <a:p>
            <a:pPr>
              <a:lnSpc>
                <a:spcPct val="100000"/>
              </a:lnSpc>
              <a:spcBef>
                <a:spcPts val="25"/>
              </a:spcBef>
            </a:pPr>
            <a:endParaRPr sz="1800">
              <a:latin typeface="Arial"/>
              <a:cs typeface="Arial"/>
            </a:endParaRPr>
          </a:p>
          <a:p>
            <a:pPr marL="12700">
              <a:lnSpc>
                <a:spcPct val="100000"/>
              </a:lnSpc>
            </a:pPr>
            <a:r>
              <a:rPr dirty="0" sz="2000" spc="-5">
                <a:latin typeface="Arial"/>
                <a:cs typeface="Arial"/>
              </a:rPr>
              <a:t>Candles, </a:t>
            </a:r>
            <a:r>
              <a:rPr dirty="0" sz="2000" spc="-40">
                <a:latin typeface="Arial"/>
                <a:cs typeface="Arial"/>
              </a:rPr>
              <a:t>Torches </a:t>
            </a:r>
            <a:r>
              <a:rPr dirty="0" sz="2000" spc="-5">
                <a:latin typeface="Arial"/>
                <a:cs typeface="Arial"/>
              </a:rPr>
              <a:t>and</a:t>
            </a:r>
            <a:r>
              <a:rPr dirty="0" sz="2000" spc="-10">
                <a:latin typeface="Arial"/>
                <a:cs typeface="Arial"/>
              </a:rPr>
              <a:t> </a:t>
            </a:r>
            <a:r>
              <a:rPr dirty="0" sz="2000" spc="-5">
                <a:latin typeface="Arial"/>
                <a:cs typeface="Arial"/>
              </a:rPr>
              <a:t>Lamps</a:t>
            </a:r>
            <a:endParaRPr sz="2000">
              <a:latin typeface="Arial"/>
              <a:cs typeface="Arial"/>
            </a:endParaRPr>
          </a:p>
          <a:p>
            <a:pPr marL="12700" marR="63500">
              <a:lnSpc>
                <a:spcPct val="110200"/>
              </a:lnSpc>
              <a:spcBef>
                <a:spcPts val="750"/>
              </a:spcBef>
            </a:pPr>
            <a:r>
              <a:rPr dirty="0" sz="1200">
                <a:latin typeface="Arial"/>
                <a:cs typeface="Arial"/>
              </a:rPr>
              <a:t>Until in the 19th century — </a:t>
            </a:r>
            <a:r>
              <a:rPr dirty="0" sz="1200" spc="-10">
                <a:latin typeface="Arial"/>
                <a:cs typeface="Arial"/>
              </a:rPr>
              <a:t>ironically, </a:t>
            </a:r>
            <a:r>
              <a:rPr dirty="0" sz="1200">
                <a:latin typeface="Arial"/>
                <a:cs typeface="Arial"/>
              </a:rPr>
              <a:t>on the eve of the light bulb's invention —</a:t>
            </a:r>
            <a:r>
              <a:rPr dirty="0" sz="1200" spc="-70">
                <a:latin typeface="Arial"/>
                <a:cs typeface="Arial"/>
              </a:rPr>
              <a:t> </a:t>
            </a:r>
            <a:r>
              <a:rPr dirty="0" sz="1200">
                <a:latin typeface="Arial"/>
                <a:cs typeface="Arial"/>
              </a:rPr>
              <a:t>methods  of lighting remained more or less unchanged since earlier </a:t>
            </a:r>
            <a:r>
              <a:rPr dirty="0" sz="1200" spc="-10">
                <a:latin typeface="Arial"/>
                <a:cs typeface="Arial"/>
              </a:rPr>
              <a:t>antiquity. </a:t>
            </a:r>
            <a:r>
              <a:rPr dirty="0" sz="1200">
                <a:latin typeface="Arial"/>
                <a:cs typeface="Arial"/>
              </a:rPr>
              <a:t>Three forms</a:t>
            </a:r>
            <a:r>
              <a:rPr dirty="0" sz="1200" spc="-70">
                <a:latin typeface="Arial"/>
                <a:cs typeface="Arial"/>
              </a:rPr>
              <a:t> </a:t>
            </a:r>
            <a:r>
              <a:rPr dirty="0" sz="1200">
                <a:latin typeface="Arial"/>
                <a:cs typeface="Arial"/>
              </a:rPr>
              <a:t>of</a:t>
            </a:r>
            <a:endParaRPr sz="1200">
              <a:latin typeface="Arial"/>
              <a:cs typeface="Arial"/>
            </a:endParaRPr>
          </a:p>
          <a:p>
            <a:pPr marL="12700" marR="49530">
              <a:lnSpc>
                <a:spcPct val="110200"/>
              </a:lnSpc>
            </a:pPr>
            <a:r>
              <a:rPr dirty="0" sz="1200">
                <a:latin typeface="Arial"/>
                <a:cs typeface="Arial"/>
              </a:rPr>
              <a:t>lighting existed, in order of their appearance: torches, lamps, and candles. All of which  used animal fat </a:t>
            </a:r>
            <a:r>
              <a:rPr dirty="0" sz="1200" spc="-25">
                <a:latin typeface="Arial"/>
                <a:cs typeface="Arial"/>
              </a:rPr>
              <a:t>or, </a:t>
            </a:r>
            <a:r>
              <a:rPr dirty="0" sz="1200">
                <a:latin typeface="Arial"/>
                <a:cs typeface="Arial"/>
              </a:rPr>
              <a:t>in the case of lamps in the most advanced ancient societies,  vegetable oil. Thus people thousands of years ago rolled back the darkness, not only</a:t>
            </a:r>
            <a:r>
              <a:rPr dirty="0" sz="1200" spc="-125">
                <a:latin typeface="Arial"/>
                <a:cs typeface="Arial"/>
              </a:rPr>
              <a:t> </a:t>
            </a:r>
            <a:r>
              <a:rPr dirty="0" sz="1200">
                <a:latin typeface="Arial"/>
                <a:cs typeface="Arial"/>
              </a:rPr>
              <a:t>of  night, but of remote places far from the Sun.When you are thinking about lighting,</a:t>
            </a:r>
            <a:r>
              <a:rPr dirty="0" sz="1200" spc="-70">
                <a:latin typeface="Arial"/>
                <a:cs typeface="Arial"/>
              </a:rPr>
              <a:t> </a:t>
            </a:r>
            <a:r>
              <a:rPr dirty="0" sz="1200" spc="-10">
                <a:latin typeface="Arial"/>
                <a:cs typeface="Arial"/>
              </a:rPr>
              <a:t>it’s</a:t>
            </a:r>
            <a:endParaRPr sz="1200">
              <a:latin typeface="Arial"/>
              <a:cs typeface="Arial"/>
            </a:endParaRPr>
          </a:p>
          <a:p>
            <a:pPr marL="12700" marR="5080">
              <a:lnSpc>
                <a:spcPct val="110200"/>
              </a:lnSpc>
            </a:pPr>
            <a:r>
              <a:rPr dirty="0" sz="1200">
                <a:latin typeface="Arial"/>
                <a:cs typeface="Arial"/>
              </a:rPr>
              <a:t>important to think of three </a:t>
            </a:r>
            <a:r>
              <a:rPr dirty="0" sz="1200" spc="-5">
                <a:latin typeface="Arial"/>
                <a:cs typeface="Arial"/>
              </a:rPr>
              <a:t>different </a:t>
            </a:r>
            <a:r>
              <a:rPr dirty="0" sz="1200">
                <a:latin typeface="Arial"/>
                <a:cs typeface="Arial"/>
              </a:rPr>
              <a:t>things: the fuel source, the luminaire, and the  technology used to produce visible light. </a:t>
            </a:r>
            <a:r>
              <a:rPr dirty="0" sz="1200" spc="-5">
                <a:latin typeface="Arial"/>
                <a:cs typeface="Arial"/>
              </a:rPr>
              <a:t>We’ll </a:t>
            </a:r>
            <a:r>
              <a:rPr dirty="0" sz="1200">
                <a:latin typeface="Arial"/>
                <a:cs typeface="Arial"/>
              </a:rPr>
              <a:t>touch on those three items as we look at  the evolution of lighting from its birth to the modern day revolution that is happening</a:t>
            </a:r>
            <a:r>
              <a:rPr dirty="0" sz="1200" spc="-100">
                <a:latin typeface="Arial"/>
                <a:cs typeface="Arial"/>
              </a:rPr>
              <a:t> </a:t>
            </a:r>
            <a:r>
              <a:rPr dirty="0" sz="1200">
                <a:latin typeface="Arial"/>
                <a:cs typeface="Arial"/>
              </a:rPr>
              <a:t>with  21st century LED</a:t>
            </a:r>
            <a:r>
              <a:rPr dirty="0" sz="1200" spc="-5">
                <a:latin typeface="Arial"/>
                <a:cs typeface="Arial"/>
              </a:rPr>
              <a:t> </a:t>
            </a:r>
            <a:r>
              <a:rPr dirty="0" sz="1200" spc="-10">
                <a:latin typeface="Arial"/>
                <a:cs typeface="Arial"/>
              </a:rPr>
              <a:t>technology.</a:t>
            </a:r>
            <a:endParaRPr sz="1200">
              <a:latin typeface="Arial"/>
              <a:cs typeface="Arial"/>
            </a:endParaRPr>
          </a:p>
        </p:txBody>
      </p:sp>
      <p:sp>
        <p:nvSpPr>
          <p:cNvPr id="3" name="object 3"/>
          <p:cNvSpPr txBox="1"/>
          <p:nvPr/>
        </p:nvSpPr>
        <p:spPr>
          <a:xfrm>
            <a:off x="901700" y="5635138"/>
            <a:ext cx="4062729" cy="330200"/>
          </a:xfrm>
          <a:prstGeom prst="rect">
            <a:avLst/>
          </a:prstGeom>
        </p:spPr>
        <p:txBody>
          <a:bodyPr wrap="square" lIns="0" tIns="12700" rIns="0" bIns="0" rtlCol="0" vert="horz">
            <a:spAutoFit/>
          </a:bodyPr>
          <a:lstStyle/>
          <a:p>
            <a:pPr marL="12700">
              <a:lnSpc>
                <a:spcPct val="100000"/>
              </a:lnSpc>
              <a:spcBef>
                <a:spcPts val="100"/>
              </a:spcBef>
            </a:pPr>
            <a:r>
              <a:rPr dirty="0" sz="2000" spc="-5">
                <a:latin typeface="Arial"/>
                <a:cs typeface="Arial"/>
              </a:rPr>
              <a:t>Gas Bulbs And Incandescent</a:t>
            </a:r>
            <a:r>
              <a:rPr dirty="0" sz="2000" spc="-185">
                <a:latin typeface="Arial"/>
                <a:cs typeface="Arial"/>
              </a:rPr>
              <a:t> </a:t>
            </a:r>
            <a:r>
              <a:rPr dirty="0" sz="2000" spc="-5">
                <a:latin typeface="Arial"/>
                <a:cs typeface="Arial"/>
              </a:rPr>
              <a:t>Bulbs:</a:t>
            </a:r>
            <a:endParaRPr sz="2000">
              <a:latin typeface="Arial"/>
              <a:cs typeface="Arial"/>
            </a:endParaRPr>
          </a:p>
        </p:txBody>
      </p:sp>
      <p:sp>
        <p:nvSpPr>
          <p:cNvPr id="4" name="object 4"/>
          <p:cNvSpPr txBox="1"/>
          <p:nvPr/>
        </p:nvSpPr>
        <p:spPr>
          <a:xfrm>
            <a:off x="901700" y="6177748"/>
            <a:ext cx="5904865" cy="2242820"/>
          </a:xfrm>
          <a:prstGeom prst="rect">
            <a:avLst/>
          </a:prstGeom>
        </p:spPr>
        <p:txBody>
          <a:bodyPr wrap="square" lIns="0" tIns="12700" rIns="0" bIns="0" rtlCol="0" vert="horz">
            <a:spAutoFit/>
          </a:bodyPr>
          <a:lstStyle/>
          <a:p>
            <a:pPr marL="12700" marR="5080">
              <a:lnSpc>
                <a:spcPct val="110200"/>
              </a:lnSpc>
              <a:spcBef>
                <a:spcPts val="100"/>
              </a:spcBef>
            </a:pPr>
            <a:r>
              <a:rPr dirty="0" sz="1200">
                <a:latin typeface="Arial"/>
                <a:cs typeface="Arial"/>
              </a:rPr>
              <a:t>In 1879, Thomas A. Edison received a patent for the incandescent light bulb. The  emission of light from an incandescent bulb is produced from a filament being heated,  which contains an inert gas. The filament within the incandescent bulbs is made from  tungsten, making the glow more luminous and consumes less </a:t>
            </a:r>
            <a:r>
              <a:rPr dirty="0" sz="1200" spc="-15">
                <a:latin typeface="Arial"/>
                <a:cs typeface="Arial"/>
              </a:rPr>
              <a:t>energy. </a:t>
            </a:r>
            <a:r>
              <a:rPr dirty="0" sz="1200">
                <a:latin typeface="Arial"/>
                <a:cs typeface="Arial"/>
              </a:rPr>
              <a:t>Even though  Edison is credited with creating the incandescent light bulb, the first signs of</a:t>
            </a:r>
            <a:r>
              <a:rPr dirty="0" sz="1200" spc="-100">
                <a:latin typeface="Arial"/>
                <a:cs typeface="Arial"/>
              </a:rPr>
              <a:t> </a:t>
            </a:r>
            <a:r>
              <a:rPr dirty="0" sz="1200">
                <a:latin typeface="Arial"/>
                <a:cs typeface="Arial"/>
              </a:rPr>
              <a:t>continuous  electric light were reported as early as 1835. Some theories have surfaced that it was  Nikola </a:t>
            </a:r>
            <a:r>
              <a:rPr dirty="0" sz="1200" spc="-30">
                <a:latin typeface="Arial"/>
                <a:cs typeface="Arial"/>
              </a:rPr>
              <a:t>Tesla </a:t>
            </a:r>
            <a:r>
              <a:rPr dirty="0" sz="1200">
                <a:latin typeface="Arial"/>
                <a:cs typeface="Arial"/>
              </a:rPr>
              <a:t>who invented the incandescent bulb. Still, there is little to no proof to back  up these theories – leaving Edison the </a:t>
            </a:r>
            <a:r>
              <a:rPr dirty="0" sz="1200" spc="-10">
                <a:latin typeface="Arial"/>
                <a:cs typeface="Arial"/>
              </a:rPr>
              <a:t>victor. </a:t>
            </a:r>
            <a:r>
              <a:rPr dirty="0" sz="1200">
                <a:latin typeface="Arial"/>
                <a:cs typeface="Arial"/>
              </a:rPr>
              <a:t>“Halogen” can be defined as a group of  elements on the periodic table – fluorine, chlorine, bromine, iodine, and astatine. This  group of elements is nonmetallic and reactive, forming strong acidic compounds with  hydrogen.</a:t>
            </a:r>
            <a:endParaRPr sz="12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54862"/>
            <a:ext cx="5830570" cy="697230"/>
          </a:xfrm>
          <a:prstGeom prst="rect">
            <a:avLst/>
          </a:prstGeom>
        </p:spPr>
        <p:txBody>
          <a:bodyPr wrap="square" lIns="0" tIns="12700" rIns="0" bIns="0" rtlCol="0" vert="horz">
            <a:spAutoFit/>
          </a:bodyPr>
          <a:lstStyle/>
          <a:p>
            <a:pPr marL="12700" marR="5080">
              <a:lnSpc>
                <a:spcPct val="110200"/>
              </a:lnSpc>
              <a:spcBef>
                <a:spcPts val="100"/>
              </a:spcBef>
            </a:pPr>
            <a:r>
              <a:rPr dirty="0" sz="2000" spc="-5">
                <a:latin typeface="Arial"/>
                <a:cs typeface="Arial"/>
              </a:rPr>
              <a:t>Fluorescent </a:t>
            </a:r>
            <a:r>
              <a:rPr dirty="0" sz="2000" spc="-25">
                <a:latin typeface="Arial"/>
                <a:cs typeface="Arial"/>
              </a:rPr>
              <a:t>Tube </a:t>
            </a:r>
            <a:r>
              <a:rPr dirty="0" sz="2000" spc="-5">
                <a:latin typeface="Arial"/>
                <a:cs typeface="Arial"/>
              </a:rPr>
              <a:t>Lights, CFL Lamp and LED White  Light</a:t>
            </a:r>
            <a:endParaRPr sz="2000">
              <a:latin typeface="Arial"/>
              <a:cs typeface="Arial"/>
            </a:endParaRPr>
          </a:p>
        </p:txBody>
      </p:sp>
      <p:sp>
        <p:nvSpPr>
          <p:cNvPr id="3" name="object 3"/>
          <p:cNvSpPr txBox="1"/>
          <p:nvPr/>
        </p:nvSpPr>
        <p:spPr>
          <a:xfrm>
            <a:off x="901700" y="1806319"/>
            <a:ext cx="5921375" cy="2628900"/>
          </a:xfrm>
          <a:prstGeom prst="rect">
            <a:avLst/>
          </a:prstGeom>
        </p:spPr>
        <p:txBody>
          <a:bodyPr wrap="square" lIns="0" tIns="12700" rIns="0" bIns="0" rtlCol="0" vert="horz">
            <a:spAutoFit/>
          </a:bodyPr>
          <a:lstStyle/>
          <a:p>
            <a:pPr marL="12700" marR="97790">
              <a:lnSpc>
                <a:spcPct val="110200"/>
              </a:lnSpc>
              <a:spcBef>
                <a:spcPts val="100"/>
              </a:spcBef>
            </a:pPr>
            <a:r>
              <a:rPr dirty="0" sz="1200">
                <a:latin typeface="Arial"/>
                <a:cs typeface="Arial"/>
              </a:rPr>
              <a:t>Fluorescent light bulbs are a specific type of gas-discharge light (also known as a</a:t>
            </a:r>
            <a:r>
              <a:rPr dirty="0" sz="1200" spc="-100">
                <a:latin typeface="Arial"/>
                <a:cs typeface="Arial"/>
              </a:rPr>
              <a:t> </a:t>
            </a:r>
            <a:r>
              <a:rPr dirty="0" sz="1200">
                <a:latin typeface="Arial"/>
                <a:cs typeface="Arial"/>
              </a:rPr>
              <a:t>high  intensity discharge, HID, or arc light). CFL is an acronym that stands for compact  fluorescent light. Standard fluorescent lights are available in tubes (generally 48 to</a:t>
            </a:r>
            <a:r>
              <a:rPr dirty="0" sz="1200" spc="-90">
                <a:latin typeface="Arial"/>
                <a:cs typeface="Arial"/>
              </a:rPr>
              <a:t> </a:t>
            </a:r>
            <a:r>
              <a:rPr dirty="0" sz="1200">
                <a:latin typeface="Arial"/>
                <a:cs typeface="Arial"/>
              </a:rPr>
              <a:t>84</a:t>
            </a:r>
            <a:endParaRPr sz="1200">
              <a:latin typeface="Arial"/>
              <a:cs typeface="Arial"/>
            </a:endParaRPr>
          </a:p>
          <a:p>
            <a:pPr marL="12700" marR="7620">
              <a:lnSpc>
                <a:spcPct val="110200"/>
              </a:lnSpc>
            </a:pPr>
            <a:r>
              <a:rPr dirty="0" sz="1200">
                <a:latin typeface="Arial"/>
                <a:cs typeface="Arial"/>
              </a:rPr>
              <a:t>inches in length). CFLs are much </a:t>
            </a:r>
            <a:r>
              <a:rPr dirty="0" sz="1200" spc="-10">
                <a:latin typeface="Arial"/>
                <a:cs typeface="Arial"/>
              </a:rPr>
              <a:t>smaller. </a:t>
            </a:r>
            <a:r>
              <a:rPr dirty="0" sz="1200">
                <a:latin typeface="Arial"/>
                <a:cs typeface="Arial"/>
              </a:rPr>
              <a:t>They are still tubes but they are, as the</a:t>
            </a:r>
            <a:r>
              <a:rPr dirty="0" sz="1200" spc="-105">
                <a:latin typeface="Arial"/>
                <a:cs typeface="Arial"/>
              </a:rPr>
              <a:t> </a:t>
            </a:r>
            <a:r>
              <a:rPr dirty="0" sz="1200">
                <a:latin typeface="Arial"/>
                <a:cs typeface="Arial"/>
              </a:rPr>
              <a:t>name  implies, “compact.” CFLs were designed to replace standard applications</a:t>
            </a:r>
            <a:r>
              <a:rPr dirty="0" sz="1200" spc="-35">
                <a:latin typeface="Arial"/>
                <a:cs typeface="Arial"/>
              </a:rPr>
              <a:t> </a:t>
            </a:r>
            <a:r>
              <a:rPr dirty="0" sz="1200">
                <a:latin typeface="Arial"/>
                <a:cs typeface="Arial"/>
              </a:rPr>
              <a:t>for</a:t>
            </a:r>
            <a:endParaRPr sz="1200">
              <a:latin typeface="Arial"/>
              <a:cs typeface="Arial"/>
            </a:endParaRPr>
          </a:p>
          <a:p>
            <a:pPr marL="12700" marR="5080">
              <a:lnSpc>
                <a:spcPct val="110200"/>
              </a:lnSpc>
            </a:pPr>
            <a:r>
              <a:rPr dirty="0" sz="1200">
                <a:latin typeface="Arial"/>
                <a:cs typeface="Arial"/>
              </a:rPr>
              <a:t>incandescent bulbs as they are both more </a:t>
            </a:r>
            <a:r>
              <a:rPr dirty="0" sz="1200" spc="-5">
                <a:latin typeface="Arial"/>
                <a:cs typeface="Arial"/>
              </a:rPr>
              <a:t>efficient </a:t>
            </a:r>
            <a:r>
              <a:rPr dirty="0" sz="1200">
                <a:latin typeface="Arial"/>
                <a:cs typeface="Arial"/>
              </a:rPr>
              <a:t>and longer lasting. Fluorescent  technology has been around for more than 100 years and it generally represents a high  </a:t>
            </a:r>
            <a:r>
              <a:rPr dirty="0" sz="1200" spc="-5">
                <a:latin typeface="Arial"/>
                <a:cs typeface="Arial"/>
              </a:rPr>
              <a:t>efficiency </a:t>
            </a:r>
            <a:r>
              <a:rPr dirty="0" sz="1200">
                <a:latin typeface="Arial"/>
                <a:cs typeface="Arial"/>
              </a:rPr>
              <a:t>way to provide lighting over a vast area. The lights are much more </a:t>
            </a:r>
            <a:r>
              <a:rPr dirty="0" sz="1200" spc="-5">
                <a:latin typeface="Arial"/>
                <a:cs typeface="Arial"/>
              </a:rPr>
              <a:t>efficient</a:t>
            </a:r>
            <a:r>
              <a:rPr dirty="0" sz="1200" spc="-75">
                <a:latin typeface="Arial"/>
                <a:cs typeface="Arial"/>
              </a:rPr>
              <a:t> </a:t>
            </a:r>
            <a:r>
              <a:rPr dirty="0" sz="1200">
                <a:latin typeface="Arial"/>
                <a:cs typeface="Arial"/>
              </a:rPr>
              <a:t>as  well as longer lasting than incandescent bulbs, </a:t>
            </a:r>
            <a:r>
              <a:rPr dirty="0" sz="1200" spc="-10">
                <a:latin typeface="Arial"/>
                <a:cs typeface="Arial"/>
              </a:rPr>
              <a:t>however, </a:t>
            </a:r>
            <a:r>
              <a:rPr dirty="0" sz="1200">
                <a:latin typeface="Arial"/>
                <a:cs typeface="Arial"/>
              </a:rPr>
              <a:t>they fail in both</a:t>
            </a:r>
            <a:r>
              <a:rPr dirty="0" sz="1200" spc="-50">
                <a:latin typeface="Arial"/>
                <a:cs typeface="Arial"/>
              </a:rPr>
              <a:t> </a:t>
            </a:r>
            <a:r>
              <a:rPr dirty="0" sz="1200">
                <a:latin typeface="Arial"/>
                <a:cs typeface="Arial"/>
              </a:rPr>
              <a:t>categories</a:t>
            </a:r>
            <a:endParaRPr sz="1200">
              <a:latin typeface="Arial"/>
              <a:cs typeface="Arial"/>
            </a:endParaRPr>
          </a:p>
          <a:p>
            <a:pPr marL="12700">
              <a:lnSpc>
                <a:spcPct val="100000"/>
              </a:lnSpc>
              <a:spcBef>
                <a:spcPts val="145"/>
              </a:spcBef>
            </a:pPr>
            <a:r>
              <a:rPr dirty="0" sz="1200">
                <a:latin typeface="Arial"/>
                <a:cs typeface="Arial"/>
              </a:rPr>
              <a:t>when compared to</a:t>
            </a:r>
            <a:r>
              <a:rPr dirty="0" sz="1200" spc="-5">
                <a:latin typeface="Arial"/>
                <a:cs typeface="Arial"/>
              </a:rPr>
              <a:t> </a:t>
            </a:r>
            <a:r>
              <a:rPr dirty="0" sz="1200">
                <a:latin typeface="Arial"/>
                <a:cs typeface="Arial"/>
              </a:rPr>
              <a:t>LED.</a:t>
            </a:r>
            <a:endParaRPr sz="1200">
              <a:latin typeface="Arial"/>
              <a:cs typeface="Arial"/>
            </a:endParaRPr>
          </a:p>
          <a:p>
            <a:pPr>
              <a:lnSpc>
                <a:spcPct val="100000"/>
              </a:lnSpc>
            </a:pPr>
            <a:endParaRPr sz="1300">
              <a:latin typeface="Arial"/>
              <a:cs typeface="Arial"/>
            </a:endParaRPr>
          </a:p>
          <a:p>
            <a:pPr>
              <a:lnSpc>
                <a:spcPct val="100000"/>
              </a:lnSpc>
              <a:spcBef>
                <a:spcPts val="25"/>
              </a:spcBef>
            </a:pPr>
            <a:endParaRPr sz="1450">
              <a:latin typeface="Arial"/>
              <a:cs typeface="Arial"/>
            </a:endParaRPr>
          </a:p>
          <a:p>
            <a:pPr marL="12700">
              <a:lnSpc>
                <a:spcPct val="100000"/>
              </a:lnSpc>
            </a:pPr>
            <a:r>
              <a:rPr dirty="0" u="sng" sz="1200" spc="-300">
                <a:solidFill>
                  <a:srgbClr val="1154CC"/>
                </a:solidFill>
                <a:uFill>
                  <a:solidFill>
                    <a:srgbClr val="1154CC"/>
                  </a:solidFill>
                </a:uFill>
                <a:latin typeface="Times New Roman"/>
                <a:cs typeface="Times New Roman"/>
              </a:rPr>
              <a:t> </a:t>
            </a:r>
            <a:r>
              <a:rPr dirty="0" u="sng" sz="1200" spc="-5">
                <a:solidFill>
                  <a:srgbClr val="1154CC"/>
                </a:solidFill>
                <a:uFill>
                  <a:solidFill>
                    <a:srgbClr val="1154CC"/>
                  </a:solidFill>
                </a:uFill>
                <a:latin typeface="Arial"/>
                <a:cs typeface="Arial"/>
                <a:hlinkClick r:id="rId2"/>
              </a:rPr>
              <a:t>https://www.molfino.in/Home/Inde</a:t>
            </a:r>
            <a:r>
              <a:rPr dirty="0" u="sng" sz="1200" spc="-5">
                <a:solidFill>
                  <a:srgbClr val="1154CC"/>
                </a:solidFill>
                <a:uFill>
                  <a:solidFill>
                    <a:srgbClr val="1154CC"/>
                  </a:solidFill>
                </a:uFill>
                <a:latin typeface="Arial"/>
                <a:cs typeface="Arial"/>
              </a:rPr>
              <a:t>x</a:t>
            </a:r>
            <a:endParaRPr sz="12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154C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 of Lights</dc:title>
  <dcterms:created xsi:type="dcterms:W3CDTF">2022-06-29T08:58:18Z</dcterms:created>
  <dcterms:modified xsi:type="dcterms:W3CDTF">2022-06-29T08:58:18Z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2022-06-29T00:00:00Z</vt:filetime>
  </property>
</Properties>
</file>