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8" r:id="rId1"/>
  </p:sldMasterIdLst>
  <p:notesMasterIdLst>
    <p:notesMasterId r:id="rId41"/>
  </p:notesMasterIdLst>
  <p:handoutMasterIdLst>
    <p:handoutMasterId r:id="rId42"/>
  </p:handoutMasterIdLst>
  <p:sldIdLst>
    <p:sldId id="360" r:id="rId2"/>
    <p:sldId id="431" r:id="rId3"/>
    <p:sldId id="432" r:id="rId4"/>
    <p:sldId id="433" r:id="rId5"/>
    <p:sldId id="434" r:id="rId6"/>
    <p:sldId id="362" r:id="rId7"/>
    <p:sldId id="364" r:id="rId8"/>
    <p:sldId id="366" r:id="rId9"/>
    <p:sldId id="368" r:id="rId10"/>
    <p:sldId id="370" r:id="rId11"/>
    <p:sldId id="372" r:id="rId12"/>
    <p:sldId id="435" r:id="rId13"/>
    <p:sldId id="378" r:id="rId14"/>
    <p:sldId id="380" r:id="rId15"/>
    <p:sldId id="383" r:id="rId16"/>
    <p:sldId id="386" r:id="rId17"/>
    <p:sldId id="387" r:id="rId18"/>
    <p:sldId id="388" r:id="rId19"/>
    <p:sldId id="389" r:id="rId20"/>
    <p:sldId id="390" r:id="rId21"/>
    <p:sldId id="392" r:id="rId22"/>
    <p:sldId id="394" r:id="rId23"/>
    <p:sldId id="436" r:id="rId24"/>
    <p:sldId id="411" r:id="rId25"/>
    <p:sldId id="412" r:id="rId26"/>
    <p:sldId id="416" r:id="rId27"/>
    <p:sldId id="417" r:id="rId28"/>
    <p:sldId id="418" r:id="rId29"/>
    <p:sldId id="419" r:id="rId30"/>
    <p:sldId id="420" r:id="rId31"/>
    <p:sldId id="422" r:id="rId32"/>
    <p:sldId id="423" r:id="rId33"/>
    <p:sldId id="424" r:id="rId34"/>
    <p:sldId id="425" r:id="rId35"/>
    <p:sldId id="437" r:id="rId36"/>
    <p:sldId id="427" r:id="rId37"/>
    <p:sldId id="428" r:id="rId38"/>
    <p:sldId id="429" r:id="rId39"/>
    <p:sldId id="438"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693"/>
    <a:srgbClr val="4642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086" autoAdjust="0"/>
  </p:normalViewPr>
  <p:slideViewPr>
    <p:cSldViewPr snapToGrid="0" snapToObjects="1">
      <p:cViewPr varScale="1">
        <p:scale>
          <a:sx n="93" d="100"/>
          <a:sy n="93" d="100"/>
        </p:scale>
        <p:origin x="2022" y="63"/>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7DA8DCD8-FC09-443A-99CE-ED91FCA0582B}"/>
    <pc:docChg chg="modSld">
      <pc:chgData name="Jayarathna, Sampath" userId="10951a6d-3610-4a87-8b75-8e5b3ed3f097" providerId="ADAL" clId="{7DA8DCD8-FC09-443A-99CE-ED91FCA0582B}" dt="2023-12-02T03:41:32.374" v="0" actId="6549"/>
      <pc:docMkLst>
        <pc:docMk/>
      </pc:docMkLst>
      <pc:sldChg chg="modSp mod">
        <pc:chgData name="Jayarathna, Sampath" userId="10951a6d-3610-4a87-8b75-8e5b3ed3f097" providerId="ADAL" clId="{7DA8DCD8-FC09-443A-99CE-ED91FCA0582B}" dt="2023-12-02T03:41:32.374" v="0" actId="6549"/>
        <pc:sldMkLst>
          <pc:docMk/>
          <pc:sldMk cId="62186666" sldId="360"/>
        </pc:sldMkLst>
        <pc:spChg chg="mod">
          <ac:chgData name="Jayarathna, Sampath" userId="10951a6d-3610-4a87-8b75-8e5b3ed3f097" providerId="ADAL" clId="{7DA8DCD8-FC09-443A-99CE-ED91FCA0582B}" dt="2023-12-02T03:41:32.374" v="0" actId="6549"/>
          <ac:spMkLst>
            <pc:docMk/>
            <pc:sldMk cId="62186666" sldId="360"/>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2458639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8</a:t>
            </a:fld>
            <a:endParaRPr lang="en-US"/>
          </a:p>
        </p:txBody>
      </p:sp>
    </p:spTree>
    <p:extLst>
      <p:ext uri="{BB962C8B-B14F-4D97-AF65-F5344CB8AC3E}">
        <p14:creationId xmlns:p14="http://schemas.microsoft.com/office/powerpoint/2010/main" val="333093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15</a:t>
            </a:fld>
            <a:endParaRPr lang="en-US"/>
          </a:p>
        </p:txBody>
      </p:sp>
    </p:spTree>
    <p:extLst>
      <p:ext uri="{BB962C8B-B14F-4D97-AF65-F5344CB8AC3E}">
        <p14:creationId xmlns:p14="http://schemas.microsoft.com/office/powerpoint/2010/main" val="375099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334625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21</a:t>
            </a:fld>
            <a:endParaRPr lang="en-US"/>
          </a:p>
        </p:txBody>
      </p:sp>
    </p:spTree>
    <p:extLst>
      <p:ext uri="{BB962C8B-B14F-4D97-AF65-F5344CB8AC3E}">
        <p14:creationId xmlns:p14="http://schemas.microsoft.com/office/powerpoint/2010/main" val="82297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violin plot is more informative than a plain box plot. While a box plot only shows summary statistics such as mean/median and interquartile ranges, the violin plot shows the full distribution of the data. </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rug plot</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rPr>
              <a:t>plot</a:t>
            </a:r>
            <a:r>
              <a:rPr lang="en-US" sz="1200" b="0" i="0" u="none" strike="noStrike"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data for a single quantitative variable, displayed as marks along an axis. It is used to </a:t>
            </a:r>
            <a:r>
              <a:rPr lang="en-US" sz="1200" b="0" i="0" kern="1200" dirty="0" err="1">
                <a:solidFill>
                  <a:schemeClr val="tx1"/>
                </a:solidFill>
                <a:effectLst/>
                <a:latin typeface="+mn-lt"/>
                <a:ea typeface="+mn-ea"/>
                <a:cs typeface="+mn-cs"/>
              </a:rPr>
              <a:t>visualise</a:t>
            </a:r>
            <a:r>
              <a:rPr lang="en-US" sz="1200" b="0" i="0" kern="1200" dirty="0">
                <a:solidFill>
                  <a:schemeClr val="tx1"/>
                </a:solidFill>
                <a:effectLst/>
                <a:latin typeface="+mn-lt"/>
                <a:ea typeface="+mn-ea"/>
                <a:cs typeface="+mn-cs"/>
              </a:rPr>
              <a:t> the distribution of the data. </a:t>
            </a:r>
          </a:p>
          <a:p>
            <a:r>
              <a:rPr lang="en-US" sz="1200" b="0" i="0" kern="1200" dirty="0">
                <a:solidFill>
                  <a:schemeClr val="tx1"/>
                </a:solidFill>
                <a:effectLst/>
                <a:latin typeface="+mn-lt"/>
                <a:ea typeface="+mn-ea"/>
                <a:cs typeface="+mn-cs"/>
              </a:rPr>
              <a:t>Q-Q plots take your sample data, sort it in ascending order, and then plot them versus quantiles calculated from a theoretical distribution.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36</a:t>
            </a:fld>
            <a:endParaRPr lang="en-US"/>
          </a:p>
        </p:txBody>
      </p:sp>
    </p:spTree>
    <p:extLst>
      <p:ext uri="{BB962C8B-B14F-4D97-AF65-F5344CB8AC3E}">
        <p14:creationId xmlns:p14="http://schemas.microsoft.com/office/powerpoint/2010/main" val="105982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6DF27-AD16-B741-919E-EA3A35DE951A}" type="slidenum">
              <a:rPr lang="en-US" smtClean="0">
                <a:uFillTx/>
              </a:rPr>
              <a:t>37</a:t>
            </a:fld>
            <a:endParaRPr lang="en-US">
              <a:uFillTx/>
            </a:endParaRPr>
          </a:p>
        </p:txBody>
      </p:sp>
    </p:spTree>
    <p:extLst>
      <p:ext uri="{BB962C8B-B14F-4D97-AF65-F5344CB8AC3E}">
        <p14:creationId xmlns:p14="http://schemas.microsoft.com/office/powerpoint/2010/main" val="308251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2434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60887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8206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5163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641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65059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76948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21325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35557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9508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1458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27345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bls.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ait.wri.org"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image" Target="../media/image26.tif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hyperlink" Target="https://python-graph-gallery.com/cheat-sheets/" TargetMode="External"/><Relationship Id="rId1" Type="http://schemas.openxmlformats.org/officeDocument/2006/relationships/slideLayout" Target="../slideLayouts/slideLayout2.xml"/><Relationship Id="rId5" Type="http://schemas.openxmlformats.org/officeDocument/2006/relationships/hyperlink" Target="https://developers.google.com/chart/" TargetMode="External"/><Relationship Id="rId4" Type="http://schemas.openxmlformats.org/officeDocument/2006/relationships/hyperlink" Target="https://shiny.rstudio.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59597" y="2877271"/>
            <a:ext cx="8581203" cy="2387600"/>
          </a:xfrm>
        </p:spPr>
        <p:txBody>
          <a:bodyPr/>
          <a:lstStyle/>
          <a:p>
            <a:r>
              <a:rPr lang="en-US" sz="3200" dirty="0"/>
              <a:t>Module 14 –  Delivering Results</a:t>
            </a:r>
          </a:p>
        </p:txBody>
      </p:sp>
      <p:sp>
        <p:nvSpPr>
          <p:cNvPr id="8" name="Rectangle 3"/>
          <p:cNvSpPr>
            <a:spLocks noGrp="1" noChangeArrowheads="1"/>
          </p:cNvSpPr>
          <p:nvPr>
            <p:ph type="subTitle" idx="1"/>
          </p:nvPr>
        </p:nvSpPr>
        <p:spPr>
          <a:xfrm>
            <a:off x="970384" y="5380725"/>
            <a:ext cx="6867330" cy="721223"/>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39277" y="202873"/>
            <a:ext cx="3435183" cy="1159162"/>
          </a:xfrm>
          <a:prstGeom prst="rect">
            <a:avLst/>
          </a:prstGeom>
        </p:spPr>
      </p:pic>
      <p:sp>
        <p:nvSpPr>
          <p:cNvPr id="9" name="TextBox 8">
            <a:extLst>
              <a:ext uri="{FF2B5EF4-FFF2-40B4-BE49-F238E27FC236}">
                <a16:creationId xmlns:a16="http://schemas.microsoft.com/office/drawing/2014/main" id="{042A1D8F-7983-4064-977B-6D4FC09D171A}"/>
              </a:ext>
            </a:extLst>
          </p:cNvPr>
          <p:cNvSpPr txBox="1"/>
          <p:nvPr/>
        </p:nvSpPr>
        <p:spPr>
          <a:xfrm>
            <a:off x="1392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spTree>
    <p:extLst>
      <p:ext uri="{BB962C8B-B14F-4D97-AF65-F5344CB8AC3E}">
        <p14:creationId xmlns:p14="http://schemas.microsoft.com/office/powerpoint/2010/main" val="6218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14.1.4 Earnings</a:t>
            </a:r>
          </a:p>
        </p:txBody>
      </p:sp>
      <p:sp>
        <p:nvSpPr>
          <p:cNvPr id="3" name="Content Placeholder 2"/>
          <p:cNvSpPr>
            <a:spLocks noGrp="1"/>
          </p:cNvSpPr>
          <p:nvPr>
            <p:ph idx="1"/>
          </p:nvPr>
        </p:nvSpPr>
        <p:spPr>
          <a:xfrm>
            <a:off x="353302" y="2078444"/>
            <a:ext cx="4275848" cy="3263504"/>
          </a:xfrm>
        </p:spPr>
        <p:txBody>
          <a:bodyPr>
            <a:normAutofit lnSpcReduction="10000"/>
          </a:bodyPr>
          <a:lstStyle/>
          <a:p>
            <a:r>
              <a:rPr lang="en-US" dirty="0"/>
              <a:t>Bureau of Labor Statistics </a:t>
            </a:r>
          </a:p>
          <a:p>
            <a:pPr lvl="1"/>
            <a:r>
              <a:rPr lang="en-US" dirty="0"/>
              <a:t>Oversees scientific surveys related to economic health of the country</a:t>
            </a:r>
          </a:p>
          <a:p>
            <a:r>
              <a:rPr lang="en-US" dirty="0"/>
              <a:t>Current Population Survey</a:t>
            </a:r>
          </a:p>
          <a:p>
            <a:pPr lvl="1"/>
            <a:r>
              <a:rPr lang="en-US" dirty="0"/>
              <a:t>Collects data on the earnings</a:t>
            </a:r>
          </a:p>
          <a:p>
            <a:pPr lvl="1"/>
            <a:r>
              <a:rPr lang="en-US" dirty="0">
                <a:hlinkClick r:id="rId2"/>
              </a:rPr>
              <a:t>www.bls.gov</a:t>
            </a:r>
            <a:r>
              <a:rPr lang="en-US" dirty="0"/>
              <a:t> - Web interface to a report generating app</a:t>
            </a:r>
          </a:p>
          <a:p>
            <a:pPr lvl="1"/>
            <a:r>
              <a:rPr lang="en-US" dirty="0"/>
              <a:t>Which comparisons can be easily made with this plot?</a:t>
            </a:r>
          </a:p>
          <a:p>
            <a:pPr lvl="1"/>
            <a:endParaRPr lang="en-US" dirty="0"/>
          </a:p>
          <a:p>
            <a:pPr marL="342900" lvl="1" indent="0">
              <a:buNone/>
            </a:pPr>
            <a:r>
              <a:rPr lang="en-US" dirty="0"/>
              <a:t> </a:t>
            </a:r>
          </a:p>
          <a:p>
            <a:endParaRPr lang="en-US" dirty="0"/>
          </a:p>
          <a:p>
            <a:endParaRPr lang="en-US" dirty="0"/>
          </a:p>
        </p:txBody>
      </p:sp>
      <p:pic>
        <p:nvPicPr>
          <p:cNvPr id="5" name="Content Placeholder 6" descr="CPSMedianInc.pdf"/>
          <p:cNvPicPr>
            <a:picLocks noChangeAspect="1"/>
          </p:cNvPicPr>
          <p:nvPr/>
        </p:nvPicPr>
        <p:blipFill>
          <a:blip r:embed="rId3">
            <a:extLst>
              <a:ext uri="{28A0092B-C50C-407E-A947-70E740481C1C}">
                <a14:useLocalDpi xmlns:a14="http://schemas.microsoft.com/office/drawing/2010/main" val="0"/>
              </a:ext>
            </a:extLst>
          </a:blip>
          <a:srcRect t="-5984" b="-5984"/>
          <a:stretch>
            <a:fillRect/>
          </a:stretch>
        </p:blipFill>
        <p:spPr>
          <a:xfrm>
            <a:off x="4572000" y="1378365"/>
            <a:ext cx="3886200" cy="4351338"/>
          </a:xfrm>
          <a:prstGeom prst="rect">
            <a:avLst/>
          </a:prstGeom>
        </p:spPr>
      </p:pic>
      <p:sp>
        <p:nvSpPr>
          <p:cNvPr id="6" name="Content Placeholder 8"/>
          <p:cNvSpPr txBox="1">
            <a:spLocks/>
          </p:cNvSpPr>
          <p:nvPr/>
        </p:nvSpPr>
        <p:spPr>
          <a:xfrm>
            <a:off x="4629150" y="1825625"/>
            <a:ext cx="3886200" cy="4351338"/>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US" dirty="0"/>
          </a:p>
        </p:txBody>
      </p:sp>
    </p:spTree>
    <p:extLst>
      <p:ext uri="{BB962C8B-B14F-4D97-AF65-F5344CB8AC3E}">
        <p14:creationId xmlns:p14="http://schemas.microsoft.com/office/powerpoint/2010/main" val="96884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14.1.5 Cherry Blossom Run</a:t>
            </a:r>
          </a:p>
        </p:txBody>
      </p:sp>
      <p:sp>
        <p:nvSpPr>
          <p:cNvPr id="3" name="Content Placeholder 2"/>
          <p:cNvSpPr>
            <a:spLocks noGrp="1"/>
          </p:cNvSpPr>
          <p:nvPr>
            <p:ph idx="1"/>
          </p:nvPr>
        </p:nvSpPr>
        <p:spPr>
          <a:xfrm>
            <a:off x="444637" y="1547329"/>
            <a:ext cx="7886700" cy="4351338"/>
          </a:xfrm>
        </p:spPr>
        <p:txBody>
          <a:bodyPr/>
          <a:lstStyle/>
          <a:p>
            <a:r>
              <a:rPr lang="en-US" dirty="0"/>
              <a:t>10 mile run in Washington DC each April</a:t>
            </a:r>
          </a:p>
          <a:p>
            <a:r>
              <a:rPr lang="en-US" dirty="0"/>
              <a:t>Race organizers make results available on Web</a:t>
            </a:r>
          </a:p>
          <a:p>
            <a:pPr lvl="1"/>
            <a:r>
              <a:rPr lang="en-US" dirty="0"/>
              <a:t>Runner name, age, gender, address, hometown, time</a:t>
            </a:r>
          </a:p>
          <a:p>
            <a:pPr lvl="1"/>
            <a:r>
              <a:rPr lang="en-US" dirty="0"/>
              <a:t>Race results from 1999 to 2016 </a:t>
            </a:r>
          </a:p>
          <a:p>
            <a:pPr lvl="1"/>
            <a:r>
              <a:rPr lang="en-US" dirty="0"/>
              <a:t>In 2012 nearly 17,000 runners ranging in age from 9 to 89 participated </a:t>
            </a:r>
          </a:p>
        </p:txBody>
      </p:sp>
      <p:pic>
        <p:nvPicPr>
          <p:cNvPr id="4" name="Content Placeholder 3" descr="cherryBlossom70kBad.tiff"/>
          <p:cNvPicPr>
            <a:picLocks noChangeAspect="1"/>
          </p:cNvPicPr>
          <p:nvPr/>
        </p:nvPicPr>
        <p:blipFill>
          <a:blip r:embed="rId2">
            <a:extLst>
              <a:ext uri="{28A0092B-C50C-407E-A947-70E740481C1C}">
                <a14:useLocalDpi xmlns:a14="http://schemas.microsoft.com/office/drawing/2010/main" val="0"/>
              </a:ext>
            </a:extLst>
          </a:blip>
          <a:srcRect l="6230" r="6230"/>
          <a:stretch>
            <a:fillRect/>
          </a:stretch>
        </p:blipFill>
        <p:spPr>
          <a:xfrm>
            <a:off x="1065972" y="3266591"/>
            <a:ext cx="3108462" cy="3480513"/>
          </a:xfrm>
          <a:prstGeom prst="rect">
            <a:avLst/>
          </a:prstGeom>
        </p:spPr>
      </p:pic>
      <p:sp>
        <p:nvSpPr>
          <p:cNvPr id="5" name="Content Placeholder 5"/>
          <p:cNvSpPr txBox="1">
            <a:spLocks/>
          </p:cNvSpPr>
          <p:nvPr/>
        </p:nvSpPr>
        <p:spPr>
          <a:xfrm>
            <a:off x="4996758" y="4046813"/>
            <a:ext cx="3886200" cy="185185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fontAlgn="auto">
              <a:spcAft>
                <a:spcPts val="0"/>
              </a:spcAft>
              <a:buFont typeface="Arial"/>
              <a:buChar char="•"/>
            </a:pPr>
            <a:r>
              <a:rPr lang="en-US" dirty="0"/>
              <a:t>Scatter plot of run time (minutes) by age (years)</a:t>
            </a:r>
          </a:p>
          <a:p>
            <a:pPr marL="342900" indent="-342900" fontAlgn="auto">
              <a:spcAft>
                <a:spcPts val="0"/>
              </a:spcAft>
              <a:buFont typeface="Arial"/>
              <a:buChar char="•"/>
            </a:pPr>
            <a:r>
              <a:rPr lang="en-US" dirty="0"/>
              <a:t>70,000 points in this plot. </a:t>
            </a:r>
          </a:p>
          <a:p>
            <a:pPr marL="342900" indent="-342900" fontAlgn="auto">
              <a:spcAft>
                <a:spcPts val="0"/>
              </a:spcAft>
              <a:buFont typeface="Arial"/>
              <a:buChar char="•"/>
            </a:pPr>
            <a:r>
              <a:rPr lang="en-US" dirty="0"/>
              <a:t>What’s the relationship between run time and age? </a:t>
            </a:r>
          </a:p>
        </p:txBody>
      </p:sp>
    </p:spTree>
    <p:extLst>
      <p:ext uri="{BB962C8B-B14F-4D97-AF65-F5344CB8AC3E}">
        <p14:creationId xmlns:p14="http://schemas.microsoft.com/office/powerpoint/2010/main" val="296487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09739"/>
            <a:ext cx="7886700" cy="2852737"/>
          </a:xfrm>
        </p:spPr>
        <p:txBody>
          <a:bodyPr/>
          <a:lstStyle/>
          <a:p>
            <a:pPr algn="ctr"/>
            <a:r>
              <a:rPr lang="en-US" dirty="0"/>
              <a:t>14.2 Methods</a:t>
            </a:r>
          </a:p>
        </p:txBody>
      </p:sp>
      <p:sp>
        <p:nvSpPr>
          <p:cNvPr id="3" name="Text Placeholder 2"/>
          <p:cNvSpPr>
            <a:spLocks noGrp="1"/>
          </p:cNvSpPr>
          <p:nvPr>
            <p:ph type="body" idx="1"/>
          </p:nvPr>
        </p:nvSpPr>
        <p:spPr>
          <a:xfrm>
            <a:off x="210231" y="790350"/>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12</a:t>
            </a:fld>
            <a:endParaRPr lang="en-GB" dirty="0"/>
          </a:p>
        </p:txBody>
      </p:sp>
    </p:spTree>
    <p:extLst>
      <p:ext uri="{BB962C8B-B14F-4D97-AF65-F5344CB8AC3E}">
        <p14:creationId xmlns:p14="http://schemas.microsoft.com/office/powerpoint/2010/main" val="377153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14.2.1 Planned Parenthood Procedures</a:t>
            </a:r>
          </a:p>
        </p:txBody>
      </p:sp>
      <p:sp>
        <p:nvSpPr>
          <p:cNvPr id="5" name="Content Placeholder 4"/>
          <p:cNvSpPr>
            <a:spLocks noGrp="1"/>
          </p:cNvSpPr>
          <p:nvPr>
            <p:ph sz="half" idx="2"/>
          </p:nvPr>
        </p:nvSpPr>
        <p:spPr>
          <a:xfrm>
            <a:off x="3538330" y="1825625"/>
            <a:ext cx="4977020" cy="4351338"/>
          </a:xfrm>
        </p:spPr>
        <p:txBody>
          <a:bodyPr>
            <a:normAutofit lnSpcReduction="10000"/>
          </a:bodyPr>
          <a:lstStyle/>
          <a:p>
            <a:pPr marL="342900" indent="-342900">
              <a:buFont typeface="Arial"/>
              <a:buChar char="•"/>
            </a:pPr>
            <a:r>
              <a:rPr lang="en-US" dirty="0"/>
              <a:t>All points and lines are on the same scale</a:t>
            </a:r>
          </a:p>
          <a:p>
            <a:pPr marL="342900" indent="-342900">
              <a:buFont typeface="Arial"/>
              <a:buChar char="•"/>
            </a:pPr>
            <a:r>
              <a:rPr lang="en-US" dirty="0"/>
              <a:t>How does this plot change the perception of the information?</a:t>
            </a:r>
          </a:p>
          <a:p>
            <a:pPr marL="342900" indent="-342900">
              <a:buFont typeface="Arial"/>
              <a:buChar char="•"/>
            </a:pPr>
            <a:r>
              <a:rPr lang="en-US" dirty="0"/>
              <a:t>There has been a dramatic decrease in cancer screenings which dominates this plot </a:t>
            </a:r>
          </a:p>
          <a:p>
            <a:pPr marL="342900" indent="-342900">
              <a:buFont typeface="Arial"/>
              <a:buChar char="•"/>
            </a:pPr>
            <a:r>
              <a:rPr lang="en-US" dirty="0"/>
              <a:t>The scales of the two procedures are very different – consider representing as percentages instead</a:t>
            </a:r>
          </a:p>
          <a:p>
            <a:pPr marL="685800" lvl="1" indent="-342900">
              <a:buFont typeface="Arial"/>
              <a:buChar char="•"/>
            </a:pPr>
            <a:r>
              <a:rPr lang="en-US" dirty="0"/>
              <a:t>Procedures in 2006 and 2013 as a percentage </a:t>
            </a:r>
          </a:p>
          <a:p>
            <a:pPr marL="685800" lvl="1" indent="-342900">
              <a:buFont typeface="Arial"/>
              <a:buChar char="•"/>
            </a:pPr>
            <a:r>
              <a:rPr lang="en-US" dirty="0"/>
              <a:t>Abortions increased from 13% to 26% of total procedures </a:t>
            </a:r>
          </a:p>
          <a:p>
            <a:pPr marL="342900" indent="-342900">
              <a:buFont typeface="Arial"/>
              <a:buChar char="•"/>
            </a:pPr>
            <a:endParaRPr lang="en-US" dirty="0"/>
          </a:p>
          <a:p>
            <a:pPr marL="857237" lvl="1" indent="-342900">
              <a:buFont typeface="Arial"/>
              <a:buChar char="•"/>
            </a:pPr>
            <a:endParaRPr lang="en-US" dirty="0"/>
          </a:p>
        </p:txBody>
      </p:sp>
      <p:pic>
        <p:nvPicPr>
          <p:cNvPr id="7" name="Content Placeholder 5" descr="plannedParenthoodLine.pdf"/>
          <p:cNvPicPr>
            <a:picLocks noChangeAspect="1"/>
          </p:cNvPicPr>
          <p:nvPr/>
        </p:nvPicPr>
        <p:blipFill>
          <a:blip r:embed="rId2">
            <a:extLst>
              <a:ext uri="{28A0092B-C50C-407E-A947-70E740481C1C}">
                <a14:useLocalDpi xmlns:a14="http://schemas.microsoft.com/office/drawing/2010/main" val="0"/>
              </a:ext>
            </a:extLst>
          </a:blip>
          <a:srcRect l="-9540" r="-9540"/>
          <a:stretch>
            <a:fillRect/>
          </a:stretch>
        </p:blipFill>
        <p:spPr>
          <a:xfrm>
            <a:off x="359050" y="1527307"/>
            <a:ext cx="3179280" cy="2669856"/>
          </a:xfrm>
          <a:prstGeom prst="rect">
            <a:avLst/>
          </a:prstGeom>
        </p:spPr>
      </p:pic>
      <p:pic>
        <p:nvPicPr>
          <p:cNvPr id="8" name="Content Placeholder 3" descr="plannedParenthoodDot.pdf"/>
          <p:cNvPicPr>
            <a:picLocks noGrp="1" noChangeAspect="1"/>
          </p:cNvPicPr>
          <p:nvPr>
            <p:ph sz="half" idx="1"/>
          </p:nvPr>
        </p:nvPicPr>
        <p:blipFill>
          <a:blip r:embed="rId3">
            <a:extLst>
              <a:ext uri="{28A0092B-C50C-407E-A947-70E740481C1C}">
                <a14:useLocalDpi xmlns:a14="http://schemas.microsoft.com/office/drawing/2010/main" val="0"/>
              </a:ext>
            </a:extLst>
          </a:blip>
          <a:srcRect l="-9540" r="-9540"/>
          <a:stretch>
            <a:fillRect/>
          </a:stretch>
        </p:blipFill>
        <p:spPr>
          <a:xfrm>
            <a:off x="969842" y="4072310"/>
            <a:ext cx="2479036" cy="2775751"/>
          </a:xfrm>
        </p:spPr>
      </p:pic>
    </p:spTree>
    <p:extLst>
      <p:ext uri="{BB962C8B-B14F-4D97-AF65-F5344CB8AC3E}">
        <p14:creationId xmlns:p14="http://schemas.microsoft.com/office/powerpoint/2010/main" val="2139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14.2.2 Choosing the Scale</a:t>
            </a:r>
          </a:p>
        </p:txBody>
      </p:sp>
      <p:sp>
        <p:nvSpPr>
          <p:cNvPr id="6" name="Content Placeholder 5"/>
          <p:cNvSpPr>
            <a:spLocks noGrp="1"/>
          </p:cNvSpPr>
          <p:nvPr>
            <p:ph idx="1"/>
          </p:nvPr>
        </p:nvSpPr>
        <p:spPr>
          <a:xfrm>
            <a:off x="429870" y="1547333"/>
            <a:ext cx="7886700" cy="4351338"/>
          </a:xfrm>
        </p:spPr>
        <p:txBody>
          <a:bodyPr/>
          <a:lstStyle/>
          <a:p>
            <a:r>
              <a:rPr lang="en-US" dirty="0"/>
              <a:t>Choose axis limit to fill the plotting region</a:t>
            </a:r>
          </a:p>
          <a:p>
            <a:r>
              <a:rPr lang="en-US" dirty="0"/>
              <a:t>In necessary, </a:t>
            </a:r>
          </a:p>
          <a:p>
            <a:pPr lvl="1"/>
            <a:r>
              <a:rPr lang="en-US" dirty="0"/>
              <a:t>Zoom in to focus on region with bulk of data </a:t>
            </a:r>
          </a:p>
          <a:p>
            <a:pPr lvl="1"/>
            <a:r>
              <a:rPr lang="en-US" dirty="0"/>
              <a:t>Make multiple plots of different regions </a:t>
            </a:r>
          </a:p>
          <a:p>
            <a:pPr lvl="1"/>
            <a:r>
              <a:rPr lang="en-US" dirty="0"/>
              <a:t>Transform data to improve resolution</a:t>
            </a:r>
          </a:p>
          <a:p>
            <a:r>
              <a:rPr lang="en-US" dirty="0"/>
              <a:t>Don’t change scale mid-axis </a:t>
            </a:r>
          </a:p>
          <a:p>
            <a:r>
              <a:rPr lang="en-US" dirty="0"/>
              <a:t>Don’t use two different scales for the same axis</a:t>
            </a:r>
          </a:p>
        </p:txBody>
      </p:sp>
      <p:pic>
        <p:nvPicPr>
          <p:cNvPr id="7" name="Picture 6" descr="obscureA.pdf"/>
          <p:cNvPicPr>
            <a:picLocks noChangeAspect="1"/>
          </p:cNvPicPr>
          <p:nvPr/>
        </p:nvPicPr>
        <p:blipFill>
          <a:blip r:embed="rId2"/>
          <a:stretch>
            <a:fillRect/>
          </a:stretch>
        </p:blipFill>
        <p:spPr>
          <a:xfrm>
            <a:off x="6283786" y="1304335"/>
            <a:ext cx="2961821" cy="1803581"/>
          </a:xfrm>
          <a:prstGeom prst="rect">
            <a:avLst/>
          </a:prstGeom>
        </p:spPr>
      </p:pic>
      <p:pic>
        <p:nvPicPr>
          <p:cNvPr id="8" name="Picture 7" descr="obscureB.pdf"/>
          <p:cNvPicPr>
            <a:picLocks noChangeAspect="1"/>
          </p:cNvPicPr>
          <p:nvPr/>
        </p:nvPicPr>
        <p:blipFill>
          <a:blip r:embed="rId3"/>
          <a:stretch>
            <a:fillRect/>
          </a:stretch>
        </p:blipFill>
        <p:spPr>
          <a:xfrm>
            <a:off x="6354719" y="2599958"/>
            <a:ext cx="2819955" cy="1448945"/>
          </a:xfrm>
          <a:prstGeom prst="rect">
            <a:avLst/>
          </a:prstGeom>
        </p:spPr>
      </p:pic>
      <p:pic>
        <p:nvPicPr>
          <p:cNvPr id="9" name="Content Placeholder 6" descr="CPSMedianInc.pdf"/>
          <p:cNvPicPr>
            <a:picLocks noChangeAspect="1"/>
          </p:cNvPicPr>
          <p:nvPr/>
        </p:nvPicPr>
        <p:blipFill>
          <a:blip r:embed="rId4">
            <a:extLst>
              <a:ext uri="{28A0092B-C50C-407E-A947-70E740481C1C}">
                <a14:useLocalDpi xmlns:a14="http://schemas.microsoft.com/office/drawing/2010/main" val="0"/>
              </a:ext>
            </a:extLst>
          </a:blip>
          <a:srcRect t="-5984" b="-5984"/>
          <a:stretch>
            <a:fillRect/>
          </a:stretch>
        </p:blipFill>
        <p:spPr>
          <a:xfrm>
            <a:off x="618129" y="3867992"/>
            <a:ext cx="3770699" cy="2917732"/>
          </a:xfrm>
          <a:prstGeom prst="rect">
            <a:avLst/>
          </a:prstGeom>
        </p:spPr>
      </p:pic>
      <p:pic>
        <p:nvPicPr>
          <p:cNvPr id="10" name="Content Placeholder 3" descr="CPSMedianIncLineDot.pdf"/>
          <p:cNvPicPr>
            <a:picLocks noChangeAspect="1"/>
          </p:cNvPicPr>
          <p:nvPr/>
        </p:nvPicPr>
        <p:blipFill>
          <a:blip r:embed="rId5">
            <a:extLst>
              <a:ext uri="{28A0092B-C50C-407E-A947-70E740481C1C}">
                <a14:useLocalDpi xmlns:a14="http://schemas.microsoft.com/office/drawing/2010/main" val="0"/>
              </a:ext>
            </a:extLst>
          </a:blip>
          <a:srcRect l="5345" r="5345"/>
          <a:stretch>
            <a:fillRect/>
          </a:stretch>
        </p:blipFill>
        <p:spPr>
          <a:xfrm>
            <a:off x="4514850" y="3582799"/>
            <a:ext cx="3886200" cy="3263504"/>
          </a:xfrm>
          <a:prstGeom prst="rect">
            <a:avLst/>
          </a:prstGeom>
        </p:spPr>
      </p:pic>
    </p:spTree>
    <p:extLst>
      <p:ext uri="{BB962C8B-B14F-4D97-AF65-F5344CB8AC3E}">
        <p14:creationId xmlns:p14="http://schemas.microsoft.com/office/powerpoint/2010/main" val="274945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14.2.3 Earnings</a:t>
            </a:r>
          </a:p>
        </p:txBody>
      </p:sp>
      <p:sp>
        <p:nvSpPr>
          <p:cNvPr id="9" name="Content Placeholder 8"/>
          <p:cNvSpPr>
            <a:spLocks noGrp="1"/>
          </p:cNvSpPr>
          <p:nvPr>
            <p:ph sz="half" idx="2"/>
          </p:nvPr>
        </p:nvSpPr>
        <p:spPr>
          <a:xfrm>
            <a:off x="4629150" y="1825624"/>
            <a:ext cx="3886200" cy="4714323"/>
          </a:xfrm>
        </p:spPr>
        <p:txBody>
          <a:bodyPr>
            <a:normAutofit/>
          </a:bodyPr>
          <a:lstStyle/>
          <a:p>
            <a:pPr marL="342900" indent="-342900">
              <a:buFont typeface="Arial"/>
              <a:buChar char="•"/>
            </a:pPr>
            <a:r>
              <a:rPr lang="en-US" dirty="0"/>
              <a:t>Emphasize the important difference – </a:t>
            </a:r>
          </a:p>
          <a:p>
            <a:pPr marL="342900" indent="-342900">
              <a:buFont typeface="Arial"/>
              <a:buChar char="•"/>
            </a:pPr>
            <a:r>
              <a:rPr lang="en-US" dirty="0"/>
              <a:t>Lines make it easier to see growth in gap</a:t>
            </a:r>
          </a:p>
          <a:p>
            <a:pPr marL="342900" indent="-342900">
              <a:buFont typeface="Arial"/>
              <a:buChar char="•"/>
            </a:pPr>
            <a:r>
              <a:rPr lang="en-US" dirty="0"/>
              <a:t>Placement of one point above the other makes it easier to compare males &amp; females</a:t>
            </a:r>
          </a:p>
          <a:p>
            <a:pPr marL="342900" indent="-342900">
              <a:buFont typeface="Arial"/>
              <a:buChar char="•"/>
            </a:pPr>
            <a:r>
              <a:rPr lang="en-US" dirty="0"/>
              <a:t>Juxtapose scatter plots, histograms &amp; keep x and y scales the same across plots to facilitate comparison</a:t>
            </a:r>
          </a:p>
          <a:p>
            <a:pPr marL="342900" indent="-342900">
              <a:buFont typeface="Arial"/>
              <a:buChar char="•"/>
            </a:pPr>
            <a:r>
              <a:rPr lang="en-US" dirty="0"/>
              <a:t>Use color and plotting symbols to represent additional variables</a:t>
            </a:r>
          </a:p>
          <a:p>
            <a:pPr marL="342900" indent="-342900">
              <a:buFont typeface="Arial"/>
              <a:buChar char="•"/>
            </a:pPr>
            <a:endParaRPr lang="en-US" dirty="0"/>
          </a:p>
          <a:p>
            <a:endParaRPr lang="en-US" dirty="0"/>
          </a:p>
        </p:txBody>
      </p:sp>
      <p:pic>
        <p:nvPicPr>
          <p:cNvPr id="5" name="Content Placeholder 4" descr="CPSMedianIncLinePlot.pdf"/>
          <p:cNvPicPr>
            <a:picLocks noGrp="1" noChangeAspect="1"/>
          </p:cNvPicPr>
          <p:nvPr>
            <p:ph sz="half" idx="1"/>
          </p:nvPr>
        </p:nvPicPr>
        <p:blipFill>
          <a:blip r:embed="rId3">
            <a:extLst>
              <a:ext uri="{28A0092B-C50C-407E-A947-70E740481C1C}">
                <a14:useLocalDpi xmlns:a14="http://schemas.microsoft.com/office/drawing/2010/main" val="0"/>
              </a:ext>
            </a:extLst>
          </a:blip>
          <a:srcRect l="5345" r="5345"/>
          <a:stretch>
            <a:fillRect/>
          </a:stretch>
        </p:blipFill>
        <p:spPr/>
      </p:pic>
    </p:spTree>
    <p:extLst>
      <p:ext uri="{BB962C8B-B14F-4D97-AF65-F5344CB8AC3E}">
        <p14:creationId xmlns:p14="http://schemas.microsoft.com/office/powerpoint/2010/main" val="1715189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14410" y="4691999"/>
            <a:ext cx="5811988" cy="2166001"/>
          </a:xfrm>
          <a:prstGeom prst="rect">
            <a:avLst/>
          </a:prstGeom>
        </p:spPr>
      </p:pic>
      <p:sp>
        <p:nvSpPr>
          <p:cNvPr id="2" name="Title 1"/>
          <p:cNvSpPr>
            <a:spLocks noGrp="1"/>
          </p:cNvSpPr>
          <p:nvPr>
            <p:ph type="title"/>
          </p:nvPr>
        </p:nvSpPr>
        <p:spPr/>
        <p:txBody>
          <a:bodyPr/>
          <a:lstStyle/>
          <a:p>
            <a:r>
              <a:rPr lang="en-US" dirty="0"/>
              <a:t>14.2.4 Color Guidelines</a:t>
            </a:r>
          </a:p>
        </p:txBody>
      </p:sp>
      <p:sp>
        <p:nvSpPr>
          <p:cNvPr id="3" name="Content Placeholder 2"/>
          <p:cNvSpPr>
            <a:spLocks noGrp="1"/>
          </p:cNvSpPr>
          <p:nvPr>
            <p:ph idx="1"/>
          </p:nvPr>
        </p:nvSpPr>
        <p:spPr>
          <a:xfrm>
            <a:off x="437323" y="1540565"/>
            <a:ext cx="5744816" cy="4850296"/>
          </a:xfrm>
        </p:spPr>
        <p:txBody>
          <a:bodyPr>
            <a:normAutofit/>
          </a:bodyPr>
          <a:lstStyle/>
          <a:p>
            <a:r>
              <a:rPr lang="en-US" dirty="0"/>
              <a:t>Choosing a set of colors which work well together is a challenging task for anyone who does not have an intuitive gift for color</a:t>
            </a:r>
          </a:p>
          <a:p>
            <a:r>
              <a:rPr lang="en-US" dirty="0"/>
              <a:t> 7-10% of males are  red-green color blind. Avoid following combinations</a:t>
            </a:r>
          </a:p>
          <a:p>
            <a:pPr lvl="1"/>
            <a:r>
              <a:rPr lang="en-US" b="1" dirty="0"/>
              <a:t>Green</a:t>
            </a:r>
            <a:r>
              <a:rPr lang="en-US" dirty="0"/>
              <a:t> &amp; </a:t>
            </a:r>
            <a:r>
              <a:rPr lang="en-US" b="1" dirty="0"/>
              <a:t>Red</a:t>
            </a:r>
            <a:r>
              <a:rPr lang="en-US" dirty="0"/>
              <a:t>.</a:t>
            </a:r>
          </a:p>
          <a:p>
            <a:pPr lvl="1"/>
            <a:r>
              <a:rPr lang="en-US" b="1" dirty="0"/>
              <a:t>Green</a:t>
            </a:r>
            <a:r>
              <a:rPr lang="en-US" dirty="0"/>
              <a:t> &amp; </a:t>
            </a:r>
            <a:r>
              <a:rPr lang="en-US" b="1" dirty="0"/>
              <a:t>Brown</a:t>
            </a:r>
            <a:r>
              <a:rPr lang="en-US" dirty="0"/>
              <a:t>.</a:t>
            </a:r>
          </a:p>
          <a:p>
            <a:pPr lvl="1"/>
            <a:r>
              <a:rPr lang="en-US" b="1" dirty="0"/>
              <a:t>Blue</a:t>
            </a:r>
            <a:r>
              <a:rPr lang="en-US" dirty="0"/>
              <a:t> &amp; </a:t>
            </a:r>
            <a:r>
              <a:rPr lang="en-US" b="1" dirty="0"/>
              <a:t>Purple</a:t>
            </a:r>
            <a:r>
              <a:rPr lang="en-US" dirty="0"/>
              <a:t>.</a:t>
            </a:r>
          </a:p>
          <a:p>
            <a:pPr lvl="1"/>
            <a:r>
              <a:rPr lang="en-US" b="1" dirty="0"/>
              <a:t>Green</a:t>
            </a:r>
            <a:r>
              <a:rPr lang="en-US" dirty="0"/>
              <a:t> &amp; </a:t>
            </a:r>
            <a:r>
              <a:rPr lang="en-US" b="1" dirty="0"/>
              <a:t>Blue</a:t>
            </a:r>
            <a:r>
              <a:rPr lang="en-US" dirty="0"/>
              <a:t>.</a:t>
            </a:r>
          </a:p>
          <a:p>
            <a:pPr lvl="1"/>
            <a:r>
              <a:rPr lang="en-US" b="1" dirty="0"/>
              <a:t>Light Green</a:t>
            </a:r>
            <a:r>
              <a:rPr lang="en-US" dirty="0"/>
              <a:t> &amp; </a:t>
            </a:r>
            <a:r>
              <a:rPr lang="en-US" b="1" dirty="0"/>
              <a:t>Yellow</a:t>
            </a:r>
            <a:r>
              <a:rPr lang="en-US" dirty="0"/>
              <a:t>.</a:t>
            </a:r>
          </a:p>
          <a:p>
            <a:pPr lvl="1"/>
            <a:r>
              <a:rPr lang="en-US" b="1" dirty="0"/>
              <a:t>Blue</a:t>
            </a:r>
            <a:r>
              <a:rPr lang="en-US" dirty="0"/>
              <a:t> &amp; </a:t>
            </a:r>
            <a:r>
              <a:rPr lang="en-US" b="1" dirty="0"/>
              <a:t>Grey</a:t>
            </a:r>
            <a:r>
              <a:rPr lang="en-US" dirty="0"/>
              <a:t>.</a:t>
            </a:r>
          </a:p>
          <a:p>
            <a:pPr lvl="1"/>
            <a:r>
              <a:rPr lang="en-US" b="1" dirty="0"/>
              <a:t>Green</a:t>
            </a:r>
            <a:r>
              <a:rPr lang="en-US" dirty="0"/>
              <a:t> &amp; </a:t>
            </a:r>
            <a:r>
              <a:rPr lang="en-US" b="1" dirty="0"/>
              <a:t>Grey</a:t>
            </a:r>
            <a:r>
              <a:rPr lang="en-US" dirty="0"/>
              <a:t>.</a:t>
            </a:r>
          </a:p>
          <a:p>
            <a:pPr lvl="1"/>
            <a:r>
              <a:rPr lang="en-US" b="1" dirty="0"/>
              <a:t>Green</a:t>
            </a:r>
            <a:r>
              <a:rPr lang="en-US" dirty="0"/>
              <a:t> &amp; </a:t>
            </a:r>
            <a:r>
              <a:rPr lang="en-US" b="1" dirty="0"/>
              <a:t>Black</a:t>
            </a:r>
            <a:r>
              <a:rPr lang="en-US" dirty="0"/>
              <a:t>.</a:t>
            </a:r>
          </a:p>
          <a:p>
            <a:pPr lvl="1"/>
            <a:endParaRPr lang="en-US" dirty="0"/>
          </a:p>
        </p:txBody>
      </p:sp>
      <p:pic>
        <p:nvPicPr>
          <p:cNvPr id="6" name="Picture 5"/>
          <p:cNvPicPr>
            <a:picLocks noChangeAspect="1"/>
          </p:cNvPicPr>
          <p:nvPr/>
        </p:nvPicPr>
        <p:blipFill>
          <a:blip r:embed="rId3"/>
          <a:stretch>
            <a:fillRect/>
          </a:stretch>
        </p:blipFill>
        <p:spPr>
          <a:xfrm>
            <a:off x="4439925" y="3021287"/>
            <a:ext cx="4586473" cy="1590470"/>
          </a:xfrm>
          <a:prstGeom prst="rect">
            <a:avLst/>
          </a:prstGeom>
        </p:spPr>
      </p:pic>
    </p:spTree>
    <p:extLst>
      <p:ext uri="{BB962C8B-B14F-4D97-AF65-F5344CB8AC3E}">
        <p14:creationId xmlns:p14="http://schemas.microsoft.com/office/powerpoint/2010/main" val="428387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14.2.5 Colorfulness</a:t>
            </a:r>
          </a:p>
        </p:txBody>
      </p:sp>
      <p:sp>
        <p:nvSpPr>
          <p:cNvPr id="3" name="Content Placeholder 2"/>
          <p:cNvSpPr>
            <a:spLocks noGrp="1"/>
          </p:cNvSpPr>
          <p:nvPr>
            <p:ph idx="1"/>
          </p:nvPr>
        </p:nvSpPr>
        <p:spPr/>
        <p:txBody>
          <a:bodyPr>
            <a:normAutofit/>
          </a:bodyPr>
          <a:lstStyle/>
          <a:p>
            <a:r>
              <a:rPr lang="en-US" dirty="0"/>
              <a:t>Saturated/colorful colors are hard to look at for a long time. </a:t>
            </a:r>
          </a:p>
          <a:p>
            <a:r>
              <a:rPr lang="en-US" dirty="0"/>
              <a:t>They tend to produce an after-image eﬀect which can be distracting. </a:t>
            </a:r>
          </a:p>
          <a:p>
            <a:pPr>
              <a:buNone/>
            </a:pPr>
            <a:endParaRPr lang="en-US" dirty="0"/>
          </a:p>
        </p:txBody>
      </p:sp>
      <p:pic>
        <p:nvPicPr>
          <p:cNvPr id="4" name="Picture 3" descr="brightGreen.tiff"/>
          <p:cNvPicPr>
            <a:picLocks noChangeAspect="1"/>
          </p:cNvPicPr>
          <p:nvPr/>
        </p:nvPicPr>
        <p:blipFill>
          <a:blip r:embed="rId2"/>
          <a:stretch>
            <a:fillRect/>
          </a:stretch>
        </p:blipFill>
        <p:spPr>
          <a:xfrm>
            <a:off x="457201" y="3926146"/>
            <a:ext cx="3910235" cy="1219200"/>
          </a:xfrm>
          <a:prstGeom prst="rect">
            <a:avLst/>
          </a:prstGeom>
        </p:spPr>
      </p:pic>
      <p:pic>
        <p:nvPicPr>
          <p:cNvPr id="5" name="Picture 4" descr="DullGreen.tiff"/>
          <p:cNvPicPr>
            <a:picLocks noChangeAspect="1"/>
          </p:cNvPicPr>
          <p:nvPr/>
        </p:nvPicPr>
        <p:blipFill>
          <a:blip r:embed="rId3"/>
          <a:stretch>
            <a:fillRect/>
          </a:stretch>
        </p:blipFill>
        <p:spPr>
          <a:xfrm>
            <a:off x="4508500" y="3933485"/>
            <a:ext cx="4178300" cy="1219200"/>
          </a:xfrm>
          <a:prstGeom prst="rect">
            <a:avLst/>
          </a:prstGeom>
        </p:spPr>
      </p:pic>
    </p:spTree>
    <p:extLst>
      <p:ext uri="{BB962C8B-B14F-4D97-AF65-F5344CB8AC3E}">
        <p14:creationId xmlns:p14="http://schemas.microsoft.com/office/powerpoint/2010/main" val="2930950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14.2.6 Luminance</a:t>
            </a:r>
          </a:p>
        </p:txBody>
      </p:sp>
      <p:sp>
        <p:nvSpPr>
          <p:cNvPr id="3" name="Content Placeholder 2"/>
          <p:cNvSpPr>
            <a:spLocks noGrp="1"/>
          </p:cNvSpPr>
          <p:nvPr>
            <p:ph idx="1"/>
          </p:nvPr>
        </p:nvSpPr>
        <p:spPr>
          <a:xfrm>
            <a:off x="314520" y="2226469"/>
            <a:ext cx="4012383" cy="3263504"/>
          </a:xfrm>
        </p:spPr>
        <p:txBody>
          <a:bodyPr>
            <a:normAutofit/>
          </a:bodyPr>
          <a:lstStyle/>
          <a:p>
            <a:r>
              <a:rPr lang="en-US" dirty="0"/>
              <a:t>Areas should be rendered with colors of similar luminance (brightness).</a:t>
            </a:r>
          </a:p>
          <a:p>
            <a:r>
              <a:rPr lang="en-US" dirty="0"/>
              <a:t>Lighter colors tend to make areas look larger than darker colors</a:t>
            </a:r>
          </a:p>
        </p:txBody>
      </p:sp>
      <p:pic>
        <p:nvPicPr>
          <p:cNvPr id="4" name="Picture 3" descr="GreyBlackSquares.pdf"/>
          <p:cNvPicPr>
            <a:picLocks noChangeAspect="1"/>
          </p:cNvPicPr>
          <p:nvPr/>
        </p:nvPicPr>
        <p:blipFill>
          <a:blip r:embed="rId2"/>
          <a:stretch>
            <a:fillRect/>
          </a:stretch>
        </p:blipFill>
        <p:spPr>
          <a:xfrm>
            <a:off x="4053114" y="1780373"/>
            <a:ext cx="5090887" cy="4048125"/>
          </a:xfrm>
          <a:prstGeom prst="rect">
            <a:avLst/>
          </a:prstGeom>
        </p:spPr>
      </p:pic>
    </p:spTree>
    <p:extLst>
      <p:ext uri="{BB962C8B-B14F-4D97-AF65-F5344CB8AC3E}">
        <p14:creationId xmlns:p14="http://schemas.microsoft.com/office/powerpoint/2010/main" val="371840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14.2.7 Data Type and Color</a:t>
            </a:r>
          </a:p>
        </p:txBody>
      </p:sp>
      <p:sp>
        <p:nvSpPr>
          <p:cNvPr id="3" name="Content Placeholder 2"/>
          <p:cNvSpPr>
            <a:spLocks noGrp="1"/>
          </p:cNvSpPr>
          <p:nvPr>
            <p:ph idx="1"/>
          </p:nvPr>
        </p:nvSpPr>
        <p:spPr/>
        <p:txBody>
          <a:bodyPr>
            <a:normAutofit/>
          </a:bodyPr>
          <a:lstStyle/>
          <a:p>
            <a:r>
              <a:rPr lang="en-US" dirty="0"/>
              <a:t>Qualitative – Choose a </a:t>
            </a:r>
            <a:r>
              <a:rPr lang="en-US" b="1" dirty="0"/>
              <a:t>qualitative</a:t>
            </a:r>
            <a:r>
              <a:rPr lang="en-US" dirty="0"/>
              <a:t> scheme that makes it easy to distinguish between categories</a:t>
            </a:r>
          </a:p>
          <a:p>
            <a:r>
              <a:rPr lang="en-US" dirty="0"/>
              <a:t>Quantitative – Choose a color scheme that implies magnitude. </a:t>
            </a:r>
          </a:p>
          <a:p>
            <a:pPr lvl="1"/>
            <a:r>
              <a:rPr lang="en-US" dirty="0"/>
              <a:t>Does the data progress from low to high? Use a </a:t>
            </a:r>
            <a:r>
              <a:rPr lang="en-US" b="1" dirty="0"/>
              <a:t>sequential</a:t>
            </a:r>
            <a:r>
              <a:rPr lang="en-US" dirty="0"/>
              <a:t> scheme where light colors are for low values</a:t>
            </a:r>
          </a:p>
          <a:p>
            <a:pPr lvl="1"/>
            <a:r>
              <a:rPr lang="en-US" dirty="0"/>
              <a:t>Do both low and high value deserve equal emphasis? Use a </a:t>
            </a:r>
            <a:r>
              <a:rPr lang="en-US" b="1" dirty="0"/>
              <a:t>diverging</a:t>
            </a:r>
            <a:r>
              <a:rPr lang="en-US" dirty="0"/>
              <a:t> scheme where light colors represent middle values </a:t>
            </a:r>
          </a:p>
        </p:txBody>
      </p:sp>
    </p:spTree>
    <p:extLst>
      <p:ext uri="{BB962C8B-B14F-4D97-AF65-F5344CB8AC3E}">
        <p14:creationId xmlns:p14="http://schemas.microsoft.com/office/powerpoint/2010/main" val="370413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As the “age of Big Data” kicks into high-gear, visualization is an increasingly key tool to make sense of the trillions of rows of data generated every day. Data visualization helps to tell stories by curating data into a form easier to understand, highlighting the trends and outliers. A good visualization tells a story, removing the noise from data and highlighting the useful information.</a:t>
            </a:r>
          </a:p>
          <a:p>
            <a:pPr marL="0" indent="0">
              <a:buNone/>
            </a:pPr>
            <a:endParaRPr lang="en-US" dirty="0"/>
          </a:p>
          <a:p>
            <a:pPr marL="0" indent="0">
              <a:buNone/>
            </a:pPr>
            <a:r>
              <a:rPr lang="en-US" dirty="0"/>
              <a:t>However, it’s not simply as easy as just dressing up a graph to make it look better or slapping on the “info” part of an infographic. In this module, we will learn effective data visualization, a balancing act between form and function. The plainest graph could be too boring to catch any notice or it make tell a powerful point; the most stunning visualization could utterly fail at conveying the right message or it could speak volumes. The data and the visuals need to work together, and there’s an art to combining great analysis with great storytelling.</a:t>
            </a:r>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402848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14.2.8 Examples of Palettes</a:t>
            </a:r>
          </a:p>
        </p:txBody>
      </p:sp>
      <p:pic>
        <p:nvPicPr>
          <p:cNvPr id="4" name="Content Placeholder 3" descr="BrewerPaletteQual.pdf"/>
          <p:cNvPicPr>
            <a:picLocks noGrp="1" noChangeAspect="1"/>
          </p:cNvPicPr>
          <p:nvPr>
            <p:ph idx="1"/>
          </p:nvPr>
        </p:nvPicPr>
        <p:blipFill>
          <a:blip r:embed="rId3"/>
          <a:srcRect l="-36559" r="-36559"/>
          <a:stretch>
            <a:fillRect/>
          </a:stretch>
        </p:blipFill>
        <p:spPr>
          <a:xfrm>
            <a:off x="-1729223" y="1222237"/>
            <a:ext cx="7241715" cy="4435613"/>
          </a:xfrm>
        </p:spPr>
      </p:pic>
      <p:pic>
        <p:nvPicPr>
          <p:cNvPr id="6" name="Content Placeholder 5" descr="BrewerPaletteDiv.pdf"/>
          <p:cNvPicPr>
            <a:picLocks noChangeAspect="1"/>
          </p:cNvPicPr>
          <p:nvPr/>
        </p:nvPicPr>
        <p:blipFill>
          <a:blip r:embed="rId4"/>
          <a:srcRect l="-36559" r="-36559"/>
          <a:stretch>
            <a:fillRect/>
          </a:stretch>
        </p:blipFill>
        <p:spPr>
          <a:xfrm>
            <a:off x="3150423" y="1222237"/>
            <a:ext cx="7925230" cy="3628109"/>
          </a:xfrm>
          <a:prstGeom prst="rect">
            <a:avLst/>
          </a:prstGeom>
        </p:spPr>
      </p:pic>
      <p:pic>
        <p:nvPicPr>
          <p:cNvPr id="7" name="Content Placeholder 3" descr="BrewerSeqPalette.pdf"/>
          <p:cNvPicPr>
            <a:picLocks noChangeAspect="1"/>
          </p:cNvPicPr>
          <p:nvPr/>
        </p:nvPicPr>
        <p:blipFill>
          <a:blip r:embed="rId5"/>
          <a:srcRect l="-36559" r="-36559"/>
          <a:stretch>
            <a:fillRect/>
          </a:stretch>
        </p:blipFill>
        <p:spPr>
          <a:xfrm>
            <a:off x="2143363" y="3702518"/>
            <a:ext cx="9285314" cy="3694556"/>
          </a:xfrm>
          <a:prstGeom prst="rect">
            <a:avLst/>
          </a:prstGeom>
        </p:spPr>
      </p:pic>
      <p:sp>
        <p:nvSpPr>
          <p:cNvPr id="3" name="TextBox 2"/>
          <p:cNvSpPr txBox="1"/>
          <p:nvPr/>
        </p:nvSpPr>
        <p:spPr>
          <a:xfrm>
            <a:off x="272471" y="4903465"/>
            <a:ext cx="1940466" cy="369332"/>
          </a:xfrm>
          <a:prstGeom prst="rect">
            <a:avLst/>
          </a:prstGeom>
        </p:spPr>
        <p:txBody>
          <a:bodyPr wrap="square" rtlCol="0">
            <a:spAutoFit/>
          </a:bodyPr>
          <a:lstStyle/>
          <a:p>
            <a:r>
              <a:rPr lang="en-US" dirty="0"/>
              <a:t>Qualitative</a:t>
            </a:r>
          </a:p>
        </p:txBody>
      </p:sp>
      <p:sp>
        <p:nvSpPr>
          <p:cNvPr id="8" name="TextBox 7"/>
          <p:cNvSpPr txBox="1"/>
          <p:nvPr/>
        </p:nvSpPr>
        <p:spPr>
          <a:xfrm>
            <a:off x="6855594" y="1506023"/>
            <a:ext cx="1503258" cy="369332"/>
          </a:xfrm>
          <a:prstGeom prst="rect">
            <a:avLst/>
          </a:prstGeom>
        </p:spPr>
        <p:txBody>
          <a:bodyPr wrap="square" rtlCol="0">
            <a:spAutoFit/>
          </a:bodyPr>
          <a:lstStyle/>
          <a:p>
            <a:r>
              <a:rPr lang="en-US" dirty="0"/>
              <a:t>Diverging</a:t>
            </a:r>
          </a:p>
        </p:txBody>
      </p:sp>
      <p:sp>
        <p:nvSpPr>
          <p:cNvPr id="9" name="TextBox 8"/>
          <p:cNvSpPr txBox="1"/>
          <p:nvPr/>
        </p:nvSpPr>
        <p:spPr>
          <a:xfrm>
            <a:off x="2997231" y="5365130"/>
            <a:ext cx="1574769" cy="369332"/>
          </a:xfrm>
          <a:prstGeom prst="rect">
            <a:avLst/>
          </a:prstGeom>
        </p:spPr>
        <p:txBody>
          <a:bodyPr wrap="square" rtlCol="0">
            <a:spAutoFit/>
          </a:bodyPr>
          <a:lstStyle/>
          <a:p>
            <a:r>
              <a:rPr lang="en-US" dirty="0"/>
              <a:t>Sequential</a:t>
            </a:r>
          </a:p>
        </p:txBody>
      </p:sp>
    </p:spTree>
    <p:extLst>
      <p:ext uri="{BB962C8B-B14F-4D97-AF65-F5344CB8AC3E}">
        <p14:creationId xmlns:p14="http://schemas.microsoft.com/office/powerpoint/2010/main" val="1090506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14.2.9 Bar plot, Pie chart, Dot chart</a:t>
            </a:r>
          </a:p>
        </p:txBody>
      </p:sp>
      <p:sp>
        <p:nvSpPr>
          <p:cNvPr id="3" name="Content Placeholder 2"/>
          <p:cNvSpPr>
            <a:spLocks noGrp="1"/>
          </p:cNvSpPr>
          <p:nvPr>
            <p:ph idx="1"/>
          </p:nvPr>
        </p:nvSpPr>
        <p:spPr>
          <a:xfrm>
            <a:off x="429868" y="1507573"/>
            <a:ext cx="7886700" cy="4351338"/>
          </a:xfrm>
        </p:spPr>
        <p:txBody>
          <a:bodyPr>
            <a:normAutofit/>
          </a:bodyPr>
          <a:lstStyle/>
          <a:p>
            <a:r>
              <a:rPr lang="en-US" dirty="0"/>
              <a:t>Experiments found that angle judgments based on pie charts are less accurate than length judgments from bar charts </a:t>
            </a:r>
          </a:p>
          <a:p>
            <a:r>
              <a:rPr lang="en-US" dirty="0"/>
              <a:t>Length is easier to compare than area or volume</a:t>
            </a:r>
          </a:p>
          <a:p>
            <a:r>
              <a:rPr lang="en-US" dirty="0"/>
              <a:t>Lengths that fall on a line are easier to compare than lengths on parallel lines, i.e., judgments based on dot charts are easier to make than judgments based on bar plots </a:t>
            </a:r>
          </a:p>
          <a:p>
            <a:endParaRPr lang="en-US" dirty="0"/>
          </a:p>
        </p:txBody>
      </p:sp>
      <p:pic>
        <p:nvPicPr>
          <p:cNvPr id="6" name="Content Placeholder 3" descr="africaGDPDots.pdf"/>
          <p:cNvPicPr>
            <a:picLocks noChangeAspect="1"/>
          </p:cNvPicPr>
          <p:nvPr/>
        </p:nvPicPr>
        <p:blipFill>
          <a:blip r:embed="rId3">
            <a:extLst>
              <a:ext uri="{28A0092B-C50C-407E-A947-70E740481C1C}">
                <a14:useLocalDpi xmlns:a14="http://schemas.microsoft.com/office/drawing/2010/main" val="0"/>
              </a:ext>
            </a:extLst>
          </a:blip>
          <a:srcRect t="12599" b="12599"/>
          <a:stretch>
            <a:fillRect/>
          </a:stretch>
        </p:blipFill>
        <p:spPr>
          <a:xfrm>
            <a:off x="4572000" y="3793020"/>
            <a:ext cx="2656233" cy="2974157"/>
          </a:xfrm>
          <a:prstGeom prst="rect">
            <a:avLst/>
          </a:prstGeom>
        </p:spPr>
      </p:pic>
      <p:pic>
        <p:nvPicPr>
          <p:cNvPr id="7" name="Content Placeholder 2" descr="africaGDPBoxes.pdf"/>
          <p:cNvPicPr>
            <a:picLocks noChangeAspect="1"/>
          </p:cNvPicPr>
          <p:nvPr/>
        </p:nvPicPr>
        <p:blipFill>
          <a:blip r:embed="rId4">
            <a:extLst>
              <a:ext uri="{28A0092B-C50C-407E-A947-70E740481C1C}">
                <a14:useLocalDpi xmlns:a14="http://schemas.microsoft.com/office/drawing/2010/main" val="0"/>
              </a:ext>
            </a:extLst>
          </a:blip>
          <a:srcRect l="-16842" r="-16842"/>
          <a:stretch>
            <a:fillRect/>
          </a:stretch>
        </p:blipFill>
        <p:spPr>
          <a:xfrm>
            <a:off x="986458" y="3434245"/>
            <a:ext cx="3136799" cy="3512241"/>
          </a:xfrm>
          <a:prstGeom prst="rect">
            <a:avLst/>
          </a:prstGeom>
        </p:spPr>
      </p:pic>
    </p:spTree>
    <p:extLst>
      <p:ext uri="{BB962C8B-B14F-4D97-AF65-F5344CB8AC3E}">
        <p14:creationId xmlns:p14="http://schemas.microsoft.com/office/powerpoint/2010/main" val="385250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14.2.10 Stacking and Jiggling</a:t>
            </a:r>
          </a:p>
        </p:txBody>
      </p:sp>
      <p:sp>
        <p:nvSpPr>
          <p:cNvPr id="3" name="Content Placeholder 2"/>
          <p:cNvSpPr>
            <a:spLocks noGrp="1"/>
          </p:cNvSpPr>
          <p:nvPr>
            <p:ph idx="1"/>
          </p:nvPr>
        </p:nvSpPr>
        <p:spPr>
          <a:xfrm>
            <a:off x="449746" y="1487694"/>
            <a:ext cx="7886700" cy="4351338"/>
          </a:xfrm>
        </p:spPr>
        <p:txBody>
          <a:bodyPr>
            <a:normAutofit/>
          </a:bodyPr>
          <a:lstStyle/>
          <a:p>
            <a:r>
              <a:rPr lang="en-US" sz="1800" dirty="0"/>
              <a:t>Stacked bar plots and histograms are difficult to read because the base line moves from one bar to the next</a:t>
            </a:r>
          </a:p>
          <a:p>
            <a:r>
              <a:rPr lang="en-US" sz="1800" dirty="0"/>
              <a:t>Line plots where the area between successive lines represent the measurement are very difficult to read because the base line jiggles up and down.</a:t>
            </a:r>
          </a:p>
          <a:p>
            <a:pPr lvl="1"/>
            <a:r>
              <a:rPr lang="en-US" dirty="0"/>
              <a:t>Data on historical carbon dioxide (CO2) emissions from fuel combustion (</a:t>
            </a:r>
            <a:r>
              <a:rPr lang="en-US" dirty="0">
                <a:hlinkClick r:id="rId2"/>
              </a:rPr>
              <a:t>http://cait.wri.org</a:t>
            </a:r>
            <a:r>
              <a:rPr lang="en-US" dirty="0"/>
              <a:t>)</a:t>
            </a:r>
          </a:p>
          <a:p>
            <a:pPr lvl="1"/>
            <a:endParaRPr lang="en-US" dirty="0"/>
          </a:p>
        </p:txBody>
      </p:sp>
      <p:pic>
        <p:nvPicPr>
          <p:cNvPr id="6" name="Content Placeholder 4" descr="CO2EmissionsStackedLine.pdf"/>
          <p:cNvPicPr>
            <a:picLocks noChangeAspect="1"/>
          </p:cNvPicPr>
          <p:nvPr/>
        </p:nvPicPr>
        <p:blipFill>
          <a:blip r:embed="rId3">
            <a:extLst>
              <a:ext uri="{28A0092B-C50C-407E-A947-70E740481C1C}">
                <a14:useLocalDpi xmlns:a14="http://schemas.microsoft.com/office/drawing/2010/main" val="0"/>
              </a:ext>
            </a:extLst>
          </a:blip>
          <a:srcRect l="-9454" r="-9454"/>
          <a:stretch>
            <a:fillRect/>
          </a:stretch>
        </p:blipFill>
        <p:spPr>
          <a:xfrm>
            <a:off x="1252331" y="3326675"/>
            <a:ext cx="3136088" cy="3511446"/>
          </a:xfrm>
          <a:prstGeom prst="rect">
            <a:avLst/>
          </a:prstGeom>
        </p:spPr>
      </p:pic>
      <p:pic>
        <p:nvPicPr>
          <p:cNvPr id="7" name="Content Placeholder 6" descr="CO2EmissionsLine.pdf"/>
          <p:cNvPicPr>
            <a:picLocks noChangeAspect="1"/>
          </p:cNvPicPr>
          <p:nvPr/>
        </p:nvPicPr>
        <p:blipFill>
          <a:blip r:embed="rId4">
            <a:extLst>
              <a:ext uri="{28A0092B-C50C-407E-A947-70E740481C1C}">
                <a14:useLocalDpi xmlns:a14="http://schemas.microsoft.com/office/drawing/2010/main" val="0"/>
              </a:ext>
            </a:extLst>
          </a:blip>
          <a:srcRect l="-9715" r="-9715"/>
          <a:stretch>
            <a:fillRect/>
          </a:stretch>
        </p:blipFill>
        <p:spPr>
          <a:xfrm>
            <a:off x="4462670" y="3326674"/>
            <a:ext cx="3136088" cy="3511446"/>
          </a:xfrm>
          <a:prstGeom prst="rect">
            <a:avLst/>
          </a:prstGeom>
        </p:spPr>
      </p:pic>
    </p:spTree>
    <p:extLst>
      <p:ext uri="{BB962C8B-B14F-4D97-AF65-F5344CB8AC3E}">
        <p14:creationId xmlns:p14="http://schemas.microsoft.com/office/powerpoint/2010/main" val="1984909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09739"/>
            <a:ext cx="7886700" cy="2852737"/>
          </a:xfrm>
        </p:spPr>
        <p:txBody>
          <a:bodyPr/>
          <a:lstStyle/>
          <a:p>
            <a:pPr algn="ctr"/>
            <a:r>
              <a:rPr lang="en-US" dirty="0"/>
              <a:t>14.3 Filtering</a:t>
            </a:r>
          </a:p>
        </p:txBody>
      </p:sp>
      <p:sp>
        <p:nvSpPr>
          <p:cNvPr id="3" name="Text Placeholder 2"/>
          <p:cNvSpPr>
            <a:spLocks noGrp="1"/>
          </p:cNvSpPr>
          <p:nvPr>
            <p:ph type="body" idx="1"/>
          </p:nvPr>
        </p:nvSpPr>
        <p:spPr>
          <a:xfrm>
            <a:off x="210231" y="790350"/>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23</a:t>
            </a:fld>
            <a:endParaRPr lang="en-GB" dirty="0"/>
          </a:p>
        </p:txBody>
      </p:sp>
    </p:spTree>
    <p:extLst>
      <p:ext uri="{BB962C8B-B14F-4D97-AF65-F5344CB8AC3E}">
        <p14:creationId xmlns:p14="http://schemas.microsoft.com/office/powerpoint/2010/main" val="379990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14.3.1 Cherry Blossom Run</a:t>
            </a:r>
          </a:p>
        </p:txBody>
      </p:sp>
      <p:pic>
        <p:nvPicPr>
          <p:cNvPr id="4" name="Content Placeholder 3" descr="cherryBlossom70kBad.tiff"/>
          <p:cNvPicPr>
            <a:picLocks noGrp="1" noChangeAspect="1"/>
          </p:cNvPicPr>
          <p:nvPr>
            <p:ph sz="half" idx="1"/>
          </p:nvPr>
        </p:nvPicPr>
        <p:blipFill>
          <a:blip r:embed="rId2">
            <a:extLst>
              <a:ext uri="{28A0092B-C50C-407E-A947-70E740481C1C}">
                <a14:useLocalDpi xmlns:a14="http://schemas.microsoft.com/office/drawing/2010/main" val="0"/>
              </a:ext>
            </a:extLst>
          </a:blip>
          <a:srcRect l="6230" r="6230"/>
          <a:stretch>
            <a:fillRect/>
          </a:stretch>
        </p:blipFill>
        <p:spPr/>
      </p:pic>
      <p:sp>
        <p:nvSpPr>
          <p:cNvPr id="6" name="Content Placeholder 5"/>
          <p:cNvSpPr>
            <a:spLocks noGrp="1"/>
          </p:cNvSpPr>
          <p:nvPr>
            <p:ph sz="half" idx="2"/>
          </p:nvPr>
        </p:nvSpPr>
        <p:spPr>
          <a:xfrm>
            <a:off x="4758358" y="2183434"/>
            <a:ext cx="4276311" cy="4351338"/>
          </a:xfrm>
        </p:spPr>
        <p:txBody>
          <a:bodyPr>
            <a:normAutofit/>
          </a:bodyPr>
          <a:lstStyle/>
          <a:p>
            <a:pPr marL="342900" indent="-342900">
              <a:buFont typeface="Arial"/>
              <a:buChar char="•"/>
            </a:pPr>
            <a:r>
              <a:rPr lang="en-US" dirty="0"/>
              <a:t>3-dimensional histogram is needed, but hard to come by</a:t>
            </a:r>
          </a:p>
          <a:p>
            <a:pPr marL="342900" indent="-342900">
              <a:buFont typeface="Arial"/>
              <a:buChar char="•"/>
            </a:pPr>
            <a:r>
              <a:rPr lang="en-US" dirty="0"/>
              <a:t>Use heat map or </a:t>
            </a:r>
            <a:r>
              <a:rPr lang="en-US" dirty="0" err="1"/>
              <a:t>hexbin</a:t>
            </a:r>
            <a:r>
              <a:rPr lang="en-US" dirty="0"/>
              <a:t> plot or transparency</a:t>
            </a:r>
          </a:p>
          <a:p>
            <a:pPr marL="0" indent="0">
              <a:buNone/>
            </a:pPr>
            <a:endParaRPr lang="en-US" dirty="0"/>
          </a:p>
        </p:txBody>
      </p:sp>
    </p:spTree>
    <p:extLst>
      <p:ext uri="{BB962C8B-B14F-4D97-AF65-F5344CB8AC3E}">
        <p14:creationId xmlns:p14="http://schemas.microsoft.com/office/powerpoint/2010/main" val="219281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2" descr="cherryBlossomV4.tiff"/>
          <p:cNvPicPr>
            <a:picLocks noChangeAspect="1"/>
          </p:cNvPicPr>
          <p:nvPr/>
        </p:nvPicPr>
        <p:blipFill>
          <a:blip r:embed="rId2">
            <a:extLst>
              <a:ext uri="{28A0092B-C50C-407E-A947-70E740481C1C}">
                <a14:useLocalDpi xmlns:a14="http://schemas.microsoft.com/office/drawing/2010/main" val="0"/>
              </a:ext>
            </a:extLst>
          </a:blip>
          <a:srcRect t="-12561" b="-12561"/>
          <a:stretch>
            <a:fillRect/>
          </a:stretch>
        </p:blipFill>
        <p:spPr>
          <a:xfrm>
            <a:off x="3823623" y="4208318"/>
            <a:ext cx="5221217" cy="2732809"/>
          </a:xfrm>
          <a:prstGeom prst="rect">
            <a:avLst/>
          </a:prstGeom>
        </p:spPr>
      </p:pic>
      <p:sp>
        <p:nvSpPr>
          <p:cNvPr id="4" name="Title 3"/>
          <p:cNvSpPr>
            <a:spLocks noGrp="1"/>
          </p:cNvSpPr>
          <p:nvPr>
            <p:ph type="title"/>
          </p:nvPr>
        </p:nvSpPr>
        <p:spPr/>
        <p:txBody>
          <a:bodyPr/>
          <a:lstStyle/>
          <a:p>
            <a:r>
              <a:rPr lang="en-US" dirty="0"/>
              <a:t>14.3.2 Cherry Blossom Run</a:t>
            </a:r>
          </a:p>
        </p:txBody>
      </p:sp>
      <p:pic>
        <p:nvPicPr>
          <p:cNvPr id="7" name="Content Placeholder 6" descr="cherryBlossomV2.tiff"/>
          <p:cNvPicPr>
            <a:picLocks noGrp="1" noChangeAspect="1"/>
          </p:cNvPicPr>
          <p:nvPr>
            <p:ph sz="half" idx="1"/>
          </p:nvPr>
        </p:nvPicPr>
        <p:blipFill>
          <a:blip r:embed="rId3">
            <a:extLst>
              <a:ext uri="{28A0092B-C50C-407E-A947-70E740481C1C}">
                <a14:useLocalDpi xmlns:a14="http://schemas.microsoft.com/office/drawing/2010/main" val="0"/>
              </a:ext>
            </a:extLst>
          </a:blip>
          <a:srcRect t="-14991" b="-14991"/>
          <a:stretch>
            <a:fillRect/>
          </a:stretch>
        </p:blipFill>
        <p:spPr>
          <a:xfrm>
            <a:off x="79552" y="993060"/>
            <a:ext cx="4867689" cy="4087726"/>
          </a:xfrm>
        </p:spPr>
      </p:pic>
      <p:sp>
        <p:nvSpPr>
          <p:cNvPr id="12" name="Content Placeholder 4"/>
          <p:cNvSpPr>
            <a:spLocks noGrp="1"/>
          </p:cNvSpPr>
          <p:nvPr>
            <p:ph sz="half" idx="2"/>
          </p:nvPr>
        </p:nvSpPr>
        <p:spPr>
          <a:xfrm>
            <a:off x="4788196" y="1690689"/>
            <a:ext cx="3886200" cy="2633111"/>
          </a:xfrm>
        </p:spPr>
        <p:txBody>
          <a:bodyPr>
            <a:normAutofit/>
          </a:bodyPr>
          <a:lstStyle/>
          <a:p>
            <a:r>
              <a:rPr lang="en-US" dirty="0"/>
              <a:t>Local Smoothing helps us see the center</a:t>
            </a:r>
          </a:p>
          <a:p>
            <a:r>
              <a:rPr lang="en-US" dirty="0"/>
              <a:t>Not Longitudinal – follow same people in time</a:t>
            </a:r>
          </a:p>
          <a:p>
            <a:r>
              <a:rPr lang="en-US" dirty="0"/>
              <a:t>Slightly transparent points</a:t>
            </a:r>
          </a:p>
          <a:p>
            <a:endParaRPr lang="en-US" dirty="0"/>
          </a:p>
          <a:p>
            <a:endParaRPr lang="en-US" dirty="0"/>
          </a:p>
        </p:txBody>
      </p:sp>
    </p:spTree>
    <p:extLst>
      <p:ext uri="{BB962C8B-B14F-4D97-AF65-F5344CB8AC3E}">
        <p14:creationId xmlns:p14="http://schemas.microsoft.com/office/powerpoint/2010/main" val="1867711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14.3.3 Reveal the Data</a:t>
            </a:r>
          </a:p>
        </p:txBody>
      </p:sp>
      <p:sp>
        <p:nvSpPr>
          <p:cNvPr id="5" name="Content Placeholder 4"/>
          <p:cNvSpPr>
            <a:spLocks noGrp="1"/>
          </p:cNvSpPr>
          <p:nvPr>
            <p:ph idx="1"/>
          </p:nvPr>
        </p:nvSpPr>
        <p:spPr/>
        <p:txBody>
          <a:bodyPr/>
          <a:lstStyle/>
          <a:p>
            <a:r>
              <a:rPr lang="en-US" dirty="0"/>
              <a:t>Choose scale appropriately</a:t>
            </a:r>
          </a:p>
          <a:p>
            <a:r>
              <a:rPr lang="en-US" dirty="0"/>
              <a:t>Avoid having other graph elements interfere with data</a:t>
            </a:r>
          </a:p>
          <a:p>
            <a:r>
              <a:rPr lang="en-US" dirty="0"/>
              <a:t>Use visually prominent symbols</a:t>
            </a:r>
          </a:p>
          <a:p>
            <a:r>
              <a:rPr lang="en-US" dirty="0"/>
              <a:t>Eliminate superfluous material, aka chart junk</a:t>
            </a:r>
          </a:p>
          <a:p>
            <a:r>
              <a:rPr lang="en-US" dirty="0"/>
              <a:t>Avoid over-plotting</a:t>
            </a:r>
          </a:p>
          <a:p>
            <a:pPr marL="10715" indent="0">
              <a:buNone/>
            </a:pPr>
            <a:endParaRPr lang="en-US" dirty="0"/>
          </a:p>
          <a:p>
            <a:endParaRPr lang="en-US" dirty="0"/>
          </a:p>
        </p:txBody>
      </p:sp>
    </p:spTree>
    <p:extLst>
      <p:ext uri="{BB962C8B-B14F-4D97-AF65-F5344CB8AC3E}">
        <p14:creationId xmlns:p14="http://schemas.microsoft.com/office/powerpoint/2010/main" val="329206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14.3.4 Avoid over-plotting</a:t>
            </a:r>
          </a:p>
        </p:txBody>
      </p:sp>
      <p:sp>
        <p:nvSpPr>
          <p:cNvPr id="5" name="TextBox 4"/>
          <p:cNvSpPr txBox="1"/>
          <p:nvPr/>
        </p:nvSpPr>
        <p:spPr>
          <a:xfrm>
            <a:off x="170070" y="1849196"/>
            <a:ext cx="2781300" cy="738664"/>
          </a:xfrm>
          <a:prstGeom prst="rect">
            <a:avLst/>
          </a:prstGeom>
          <a:noFill/>
        </p:spPr>
        <p:txBody>
          <a:bodyPr wrap="square" rtlCol="0">
            <a:spAutoFit/>
          </a:bodyPr>
          <a:lstStyle/>
          <a:p>
            <a:r>
              <a:rPr lang="en-US" sz="2100" dirty="0"/>
              <a:t>Why are there so few data points?</a:t>
            </a:r>
          </a:p>
        </p:txBody>
      </p:sp>
      <p:pic>
        <p:nvPicPr>
          <p:cNvPr id="4" name="Picture 3" descr="overplotting.pdf"/>
          <p:cNvPicPr>
            <a:picLocks noChangeAspect="1"/>
          </p:cNvPicPr>
          <p:nvPr/>
        </p:nvPicPr>
        <p:blipFill>
          <a:blip r:embed="rId2"/>
          <a:stretch>
            <a:fillRect/>
          </a:stretch>
        </p:blipFill>
        <p:spPr>
          <a:xfrm>
            <a:off x="259794" y="2116638"/>
            <a:ext cx="4349750" cy="3398045"/>
          </a:xfrm>
          <a:prstGeom prst="rect">
            <a:avLst/>
          </a:prstGeom>
        </p:spPr>
      </p:pic>
      <p:pic>
        <p:nvPicPr>
          <p:cNvPr id="8" name="Content Placeholder 3" descr="DadMomScatterplotJitter.pdf"/>
          <p:cNvPicPr>
            <a:picLocks noGrp="1" noChangeAspect="1"/>
          </p:cNvPicPr>
          <p:nvPr>
            <p:ph idx="1"/>
          </p:nvPr>
        </p:nvPicPr>
        <p:blipFill>
          <a:blip r:embed="rId3"/>
          <a:srcRect l="-7080" r="-7080"/>
          <a:stretch>
            <a:fillRect/>
          </a:stretch>
        </p:blipFill>
        <p:spPr>
          <a:xfrm>
            <a:off x="3992073" y="3815660"/>
            <a:ext cx="4983653" cy="2926840"/>
          </a:xfrm>
        </p:spPr>
      </p:pic>
      <p:sp>
        <p:nvSpPr>
          <p:cNvPr id="11" name="TextBox 10"/>
          <p:cNvSpPr txBox="1"/>
          <p:nvPr/>
        </p:nvSpPr>
        <p:spPr>
          <a:xfrm>
            <a:off x="5118501" y="2950616"/>
            <a:ext cx="2269152" cy="1200329"/>
          </a:xfrm>
          <a:prstGeom prst="rect">
            <a:avLst/>
          </a:prstGeom>
          <a:noFill/>
        </p:spPr>
        <p:txBody>
          <a:bodyPr wrap="square" rtlCol="0">
            <a:spAutoFit/>
          </a:bodyPr>
          <a:lstStyle/>
          <a:p>
            <a:r>
              <a:rPr lang="en-US" dirty="0"/>
              <a:t>Shrink the plotting symbol so they don’t plot on top of each other</a:t>
            </a:r>
          </a:p>
        </p:txBody>
      </p:sp>
    </p:spTree>
    <p:extLst>
      <p:ext uri="{BB962C8B-B14F-4D97-AF65-F5344CB8AC3E}">
        <p14:creationId xmlns:p14="http://schemas.microsoft.com/office/powerpoint/2010/main" val="7383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14.3.5 Facilitate Comparisons</a:t>
            </a:r>
          </a:p>
        </p:txBody>
      </p:sp>
      <p:sp>
        <p:nvSpPr>
          <p:cNvPr id="5" name="Content Placeholder 4"/>
          <p:cNvSpPr>
            <a:spLocks noGrp="1"/>
          </p:cNvSpPr>
          <p:nvPr>
            <p:ph idx="1"/>
          </p:nvPr>
        </p:nvSpPr>
        <p:spPr/>
        <p:txBody>
          <a:bodyPr/>
          <a:lstStyle/>
          <a:p>
            <a:r>
              <a:rPr lang="en-US" dirty="0"/>
              <a:t>Put Juxtaposed plots on same scale</a:t>
            </a:r>
          </a:p>
          <a:p>
            <a:r>
              <a:rPr lang="en-US" dirty="0"/>
              <a:t>Make it easy to distinguish elements of  </a:t>
            </a:r>
            <a:r>
              <a:rPr lang="en-US" i="1" dirty="0"/>
              <a:t>superposed</a:t>
            </a:r>
            <a:r>
              <a:rPr lang="en-US" dirty="0"/>
              <a:t> plots, e.g. color, line type</a:t>
            </a:r>
          </a:p>
          <a:p>
            <a:r>
              <a:rPr lang="en-US" dirty="0"/>
              <a:t>Avoid angles, extra dimensions (e.g., areas rather than lines)</a:t>
            </a:r>
          </a:p>
          <a:p>
            <a:r>
              <a:rPr lang="en-US" dirty="0"/>
              <a:t>Don’t break the visual metaphor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141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14.3.6 Comparison: area vs length</a:t>
            </a:r>
          </a:p>
        </p:txBody>
      </p:sp>
      <p:pic>
        <p:nvPicPr>
          <p:cNvPr id="3" name="Content Placeholder 2" descr="kaggleWordcloud.pdf"/>
          <p:cNvPicPr>
            <a:picLocks noGrp="1" noChangeAspect="1"/>
          </p:cNvPicPr>
          <p:nvPr>
            <p:ph sz="half" idx="1"/>
          </p:nvPr>
        </p:nvPicPr>
        <p:blipFill>
          <a:blip r:embed="rId2">
            <a:extLst>
              <a:ext uri="{28A0092B-C50C-407E-A947-70E740481C1C}">
                <a14:useLocalDpi xmlns:a14="http://schemas.microsoft.com/office/drawing/2010/main" val="0"/>
              </a:ext>
            </a:extLst>
          </a:blip>
          <a:srcRect t="8012" b="8012"/>
          <a:stretch>
            <a:fillRect/>
          </a:stretch>
        </p:blipFill>
        <p:spPr>
          <a:xfrm>
            <a:off x="294252" y="2013854"/>
            <a:ext cx="3886200" cy="3263504"/>
          </a:xfrm>
        </p:spPr>
      </p:pic>
      <p:pic>
        <p:nvPicPr>
          <p:cNvPr id="6" name="Content Placeholder 5" descr="kaggleDotchart.pdf"/>
          <p:cNvPicPr>
            <a:picLocks noGrp="1" noChangeAspect="1"/>
          </p:cNvPicPr>
          <p:nvPr>
            <p:ph sz="half" idx="2"/>
          </p:nvPr>
        </p:nvPicPr>
        <p:blipFill>
          <a:blip r:embed="rId3">
            <a:extLst>
              <a:ext uri="{28A0092B-C50C-407E-A947-70E740481C1C}">
                <a14:useLocalDpi xmlns:a14="http://schemas.microsoft.com/office/drawing/2010/main" val="0"/>
              </a:ext>
            </a:extLst>
          </a:blip>
          <a:srcRect l="-9540" r="-9540"/>
          <a:stretch>
            <a:fillRect/>
          </a:stretch>
        </p:blipFill>
        <p:spPr>
          <a:xfrm>
            <a:off x="4034239" y="2727936"/>
            <a:ext cx="4573048" cy="3840297"/>
          </a:xfrm>
        </p:spPr>
      </p:pic>
      <p:sp>
        <p:nvSpPr>
          <p:cNvPr id="2" name="Rectangle 1"/>
          <p:cNvSpPr/>
          <p:nvPr/>
        </p:nvSpPr>
        <p:spPr>
          <a:xfrm>
            <a:off x="628650" y="1690689"/>
            <a:ext cx="5579774" cy="646331"/>
          </a:xfrm>
          <a:prstGeom prst="rect">
            <a:avLst/>
          </a:prstGeom>
        </p:spPr>
        <p:txBody>
          <a:bodyPr wrap="square">
            <a:spAutoFit/>
          </a:bodyPr>
          <a:lstStyle/>
          <a:p>
            <a:r>
              <a:rPr lang="en-US" dirty="0"/>
              <a:t>Broken Visual metaphor – count is represented by height of word, not area</a:t>
            </a:r>
          </a:p>
        </p:txBody>
      </p:sp>
    </p:spTree>
    <p:extLst>
      <p:ext uri="{BB962C8B-B14F-4D97-AF65-F5344CB8AC3E}">
        <p14:creationId xmlns:p14="http://schemas.microsoft.com/office/powerpoint/2010/main" val="400020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lvl="0"/>
            <a:r>
              <a:rPr lang="en-US" dirty="0"/>
              <a:t>Learn the need for visual presentations of data for effective communication.</a:t>
            </a:r>
          </a:p>
          <a:p>
            <a:pPr lvl="0"/>
            <a:r>
              <a:rPr lang="en-US" dirty="0"/>
              <a:t>Use knowledge of perception and cognition to evaluate visualization design alternatives.</a:t>
            </a:r>
          </a:p>
          <a:p>
            <a:pPr lvl="0"/>
            <a:r>
              <a:rPr lang="en-US" dirty="0"/>
              <a:t>Design and evaluate color palettes for visualization based on principles of perception.</a:t>
            </a:r>
          </a:p>
          <a:p>
            <a:pPr lvl="0"/>
            <a:r>
              <a:rPr lang="en-US" dirty="0"/>
              <a:t>Apply data transformations such as scale, conditioning, and perception for visualization.</a:t>
            </a:r>
          </a:p>
          <a:p>
            <a:pPr lvl="0"/>
            <a:r>
              <a:rPr lang="en-US" dirty="0"/>
              <a:t>Identify opportunities for application of data visualization in various domains.</a:t>
            </a:r>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035915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14.3.7 Make a plot information rich</a:t>
            </a:r>
          </a:p>
        </p:txBody>
      </p:sp>
      <p:sp>
        <p:nvSpPr>
          <p:cNvPr id="3" name="Content Placeholder 2"/>
          <p:cNvSpPr>
            <a:spLocks noGrp="1"/>
          </p:cNvSpPr>
          <p:nvPr>
            <p:ph idx="1"/>
          </p:nvPr>
        </p:nvSpPr>
        <p:spPr>
          <a:xfrm>
            <a:off x="628650" y="1825625"/>
            <a:ext cx="7886700" cy="4863410"/>
          </a:xfrm>
        </p:spPr>
        <p:txBody>
          <a:bodyPr>
            <a:normAutofit fontScale="92500" lnSpcReduction="10000"/>
          </a:bodyPr>
          <a:lstStyle/>
          <a:p>
            <a:r>
              <a:rPr lang="en-US" dirty="0"/>
              <a:t>Describe what you see in the Caption</a:t>
            </a:r>
          </a:p>
          <a:p>
            <a:r>
              <a:rPr lang="en-US" dirty="0"/>
              <a:t>Add context </a:t>
            </a:r>
            <a:r>
              <a:rPr lang="en-US" dirty="0">
                <a:solidFill>
                  <a:srgbClr val="000000"/>
                </a:solidFill>
              </a:rPr>
              <a:t>with Reference Markers </a:t>
            </a:r>
            <a:r>
              <a:rPr lang="en-US" dirty="0"/>
              <a:t>(lines and points) including text</a:t>
            </a:r>
          </a:p>
          <a:p>
            <a:r>
              <a:rPr lang="en-US" dirty="0"/>
              <a:t>Use color and plotting symbols to add more information</a:t>
            </a:r>
          </a:p>
          <a:p>
            <a:r>
              <a:rPr lang="en-US" dirty="0"/>
              <a:t>Plot the same thing more than once in different ways/scales</a:t>
            </a:r>
          </a:p>
          <a:p>
            <a:r>
              <a:rPr lang="en-US" dirty="0"/>
              <a:t>Reduce clutter</a:t>
            </a:r>
          </a:p>
          <a:p>
            <a:r>
              <a:rPr lang="en-US" dirty="0"/>
              <a:t>Label axes, including units</a:t>
            </a:r>
          </a:p>
          <a:p>
            <a:r>
              <a:rPr lang="en-US" dirty="0"/>
              <a:t>Label points and legends for unusual/interesting observations</a:t>
            </a:r>
          </a:p>
          <a:p>
            <a:r>
              <a:rPr lang="en-US" dirty="0"/>
              <a:t>Captions should:</a:t>
            </a:r>
          </a:p>
          <a:p>
            <a:pPr lvl="1"/>
            <a:r>
              <a:rPr lang="en-US" dirty="0"/>
              <a:t>Describe what has been graphed</a:t>
            </a:r>
          </a:p>
          <a:p>
            <a:pPr lvl="1"/>
            <a:r>
              <a:rPr lang="en-US" dirty="0"/>
              <a:t>Draw attention to important features</a:t>
            </a:r>
          </a:p>
          <a:p>
            <a:pPr lvl="1"/>
            <a:r>
              <a:rPr lang="en-US" dirty="0"/>
              <a:t>Describe conclusions drawn from graph</a:t>
            </a:r>
          </a:p>
          <a:p>
            <a:pPr lvl="1"/>
            <a:r>
              <a:rPr lang="en-US" dirty="0"/>
              <a:t>Self-contained</a:t>
            </a:r>
          </a:p>
          <a:p>
            <a:pPr lvl="1"/>
            <a:r>
              <a:rPr lang="en-US" dirty="0"/>
              <a:t>Should be comprehensive</a:t>
            </a:r>
          </a:p>
          <a:p>
            <a:pPr lvl="1"/>
            <a:endParaRPr lang="en-US" dirty="0"/>
          </a:p>
          <a:p>
            <a:endParaRPr lang="en-US" dirty="0"/>
          </a:p>
          <a:p>
            <a:endParaRPr lang="en-US" dirty="0"/>
          </a:p>
        </p:txBody>
      </p:sp>
    </p:spTree>
    <p:extLst>
      <p:ext uri="{BB962C8B-B14F-4D97-AF65-F5344CB8AC3E}">
        <p14:creationId xmlns:p14="http://schemas.microsoft.com/office/powerpoint/2010/main" val="253947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14.3.8 Iterate – Example Voter Registration</a:t>
            </a:r>
          </a:p>
        </p:txBody>
      </p:sp>
      <p:pic>
        <p:nvPicPr>
          <p:cNvPr id="3" name="Content Placeholder 2" descr="cavotersBarchart2016.pdf"/>
          <p:cNvPicPr>
            <a:picLocks noGrp="1" noChangeAspect="1"/>
          </p:cNvPicPr>
          <p:nvPr>
            <p:ph sz="half" idx="1"/>
          </p:nvPr>
        </p:nvPicPr>
        <p:blipFill>
          <a:blip r:embed="rId2">
            <a:extLst>
              <a:ext uri="{28A0092B-C50C-407E-A947-70E740481C1C}">
                <a14:useLocalDpi xmlns:a14="http://schemas.microsoft.com/office/drawing/2010/main" val="0"/>
              </a:ext>
            </a:extLst>
          </a:blip>
          <a:srcRect t="-12983" b="-12983"/>
          <a:stretch>
            <a:fillRect/>
          </a:stretch>
        </p:blipFill>
        <p:spPr>
          <a:xfrm>
            <a:off x="499441" y="1587086"/>
            <a:ext cx="3886200" cy="4351338"/>
          </a:xfrm>
        </p:spPr>
      </p:pic>
      <p:sp>
        <p:nvSpPr>
          <p:cNvPr id="2" name="Content Placeholder 1"/>
          <p:cNvSpPr>
            <a:spLocks noGrp="1"/>
          </p:cNvSpPr>
          <p:nvPr>
            <p:ph sz="half" idx="2"/>
          </p:nvPr>
        </p:nvSpPr>
        <p:spPr>
          <a:xfrm>
            <a:off x="4629150" y="2074103"/>
            <a:ext cx="3886200" cy="4351338"/>
          </a:xfrm>
        </p:spPr>
        <p:txBody>
          <a:bodyPr>
            <a:normAutofit/>
          </a:bodyPr>
          <a:lstStyle/>
          <a:p>
            <a:pPr marL="342900" indent="-342900">
              <a:buFont typeface="Arial"/>
              <a:buChar char="•"/>
            </a:pPr>
            <a:r>
              <a:rPr lang="en-US" dirty="0"/>
              <a:t>Location of tick marks under bars</a:t>
            </a:r>
          </a:p>
          <a:p>
            <a:pPr marL="342900" indent="-342900">
              <a:buFont typeface="Arial"/>
              <a:buChar char="•"/>
            </a:pPr>
            <a:r>
              <a:rPr lang="en-US" dirty="0"/>
              <a:t>Color of bars – indicate party</a:t>
            </a:r>
          </a:p>
          <a:p>
            <a:pPr marL="342900" indent="-342900">
              <a:buFont typeface="Arial"/>
              <a:buChar char="•"/>
            </a:pPr>
            <a:r>
              <a:rPr lang="en-US" dirty="0"/>
              <a:t>Title confusing</a:t>
            </a:r>
          </a:p>
          <a:p>
            <a:pPr marL="342900" indent="-342900">
              <a:buFont typeface="Arial"/>
              <a:buChar char="•"/>
            </a:pPr>
            <a:r>
              <a:rPr lang="en-US" dirty="0"/>
              <a:t>Y-axis label confusing</a:t>
            </a:r>
          </a:p>
          <a:p>
            <a:pPr marL="342900" indent="-342900">
              <a:buFont typeface="Arial"/>
              <a:buChar char="•"/>
            </a:pPr>
            <a:r>
              <a:rPr lang="en-US" dirty="0"/>
              <a:t>X-axis label missing</a:t>
            </a:r>
          </a:p>
          <a:p>
            <a:endParaRPr lang="en-US" dirty="0"/>
          </a:p>
        </p:txBody>
      </p:sp>
    </p:spTree>
    <p:extLst>
      <p:ext uri="{BB962C8B-B14F-4D97-AF65-F5344CB8AC3E}">
        <p14:creationId xmlns:p14="http://schemas.microsoft.com/office/powerpoint/2010/main" val="819877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Voter Registration Trends</a:t>
            </a:r>
          </a:p>
        </p:txBody>
      </p:sp>
      <p:sp>
        <p:nvSpPr>
          <p:cNvPr id="5" name="Content Placeholder 4"/>
          <p:cNvSpPr>
            <a:spLocks noGrp="1"/>
          </p:cNvSpPr>
          <p:nvPr>
            <p:ph sz="half" idx="2"/>
          </p:nvPr>
        </p:nvSpPr>
        <p:spPr/>
        <p:txBody>
          <a:bodyPr/>
          <a:lstStyle/>
          <a:p>
            <a:pPr marL="342900" indent="-342900">
              <a:buFont typeface="Arial"/>
              <a:buChar char="•"/>
            </a:pPr>
            <a:r>
              <a:rPr lang="en-US" dirty="0"/>
              <a:t>Check data for understanding of how plot is made</a:t>
            </a:r>
          </a:p>
          <a:p>
            <a:pPr marL="342900" indent="-342900">
              <a:buFont typeface="Arial"/>
              <a:buChar char="•"/>
            </a:pPr>
            <a:r>
              <a:rPr lang="en-US" dirty="0"/>
              <a:t>Observation? People vote, not counties</a:t>
            </a:r>
          </a:p>
          <a:p>
            <a:pPr marL="342900" indent="-342900">
              <a:buFont typeface="Arial"/>
              <a:buChar char="•"/>
            </a:pPr>
            <a:r>
              <a:rPr lang="en-US" dirty="0"/>
              <a:t>Lurking variable? County size - small counties tend to be rural and conservative </a:t>
            </a:r>
          </a:p>
          <a:p>
            <a:pPr marL="342900" indent="-342900">
              <a:buFont typeface="Arial"/>
              <a:buChar char="•"/>
            </a:pPr>
            <a:endParaRPr lang="en-US" dirty="0"/>
          </a:p>
          <a:p>
            <a:pPr marL="342900" indent="-342900">
              <a:buFont typeface="Arial"/>
              <a:buChar char="•"/>
            </a:pPr>
            <a:endParaRPr lang="en-US" dirty="0"/>
          </a:p>
        </p:txBody>
      </p:sp>
      <p:pic>
        <p:nvPicPr>
          <p:cNvPr id="7" name="Content Placeholder 6" descr="cavotersBarchart2016V2.pdf"/>
          <p:cNvPicPr>
            <a:picLocks noGrp="1" noChangeAspect="1"/>
          </p:cNvPicPr>
          <p:nvPr>
            <p:ph sz="half" idx="1"/>
          </p:nvPr>
        </p:nvPicPr>
        <p:blipFill>
          <a:blip r:embed="rId2">
            <a:extLst>
              <a:ext uri="{28A0092B-C50C-407E-A947-70E740481C1C}">
                <a14:useLocalDpi xmlns:a14="http://schemas.microsoft.com/office/drawing/2010/main" val="0"/>
              </a:ext>
            </a:extLst>
          </a:blip>
          <a:srcRect t="-5984" b="-5984"/>
          <a:stretch>
            <a:fillRect/>
          </a:stretch>
        </p:blipFill>
        <p:spPr>
          <a:xfrm>
            <a:off x="347870" y="1610630"/>
            <a:ext cx="4281280" cy="4665724"/>
          </a:xfrm>
        </p:spPr>
      </p:pic>
    </p:spTree>
    <p:extLst>
      <p:ext uri="{BB962C8B-B14F-4D97-AF65-F5344CB8AC3E}">
        <p14:creationId xmlns:p14="http://schemas.microsoft.com/office/powerpoint/2010/main" val="423413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Voter Registration Trends</a:t>
            </a:r>
          </a:p>
        </p:txBody>
      </p:sp>
      <p:sp>
        <p:nvSpPr>
          <p:cNvPr id="5" name="Content Placeholder 4"/>
          <p:cNvSpPr>
            <a:spLocks noGrp="1"/>
          </p:cNvSpPr>
          <p:nvPr>
            <p:ph sz="half" idx="2"/>
          </p:nvPr>
        </p:nvSpPr>
        <p:spPr/>
        <p:txBody>
          <a:bodyPr/>
          <a:lstStyle/>
          <a:p>
            <a:pPr marL="342900" indent="-342900">
              <a:buFont typeface="Arial"/>
              <a:buChar char="•"/>
            </a:pPr>
            <a:r>
              <a:rPr lang="en-US" dirty="0"/>
              <a:t>Collect better/more data</a:t>
            </a:r>
          </a:p>
          <a:p>
            <a:pPr marL="857237" lvl="1" indent="-342900">
              <a:buFont typeface="Arial"/>
              <a:buChar char="•"/>
            </a:pPr>
            <a:r>
              <a:rPr lang="en-US" dirty="0"/>
              <a:t>Decline to state and other parties are missing</a:t>
            </a:r>
          </a:p>
        </p:txBody>
      </p:sp>
      <p:pic>
        <p:nvPicPr>
          <p:cNvPr id="3" name="Content Placeholder 2" descr="cavotersLinechart2016.pdf"/>
          <p:cNvPicPr>
            <a:picLocks noGrp="1" noChangeAspect="1"/>
          </p:cNvPicPr>
          <p:nvPr>
            <p:ph sz="half" idx="1"/>
          </p:nvPr>
        </p:nvPicPr>
        <p:blipFill>
          <a:blip r:embed="rId2">
            <a:extLst>
              <a:ext uri="{28A0092B-C50C-407E-A947-70E740481C1C}">
                <a14:useLocalDpi xmlns:a14="http://schemas.microsoft.com/office/drawing/2010/main" val="0"/>
              </a:ext>
            </a:extLst>
          </a:blip>
          <a:srcRect t="-5984" b="-5984"/>
          <a:stretch>
            <a:fillRect/>
          </a:stretch>
        </p:blipFill>
        <p:spPr>
          <a:xfrm>
            <a:off x="91936" y="1776480"/>
            <a:ext cx="4728541" cy="5294499"/>
          </a:xfrm>
        </p:spPr>
      </p:pic>
    </p:spTree>
    <p:extLst>
      <p:ext uri="{BB962C8B-B14F-4D97-AF65-F5344CB8AC3E}">
        <p14:creationId xmlns:p14="http://schemas.microsoft.com/office/powerpoint/2010/main" val="195502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14.3.9 Good Plot Making Practice </a:t>
            </a:r>
          </a:p>
        </p:txBody>
      </p:sp>
      <p:sp>
        <p:nvSpPr>
          <p:cNvPr id="3" name="Content Placeholder 2"/>
          <p:cNvSpPr>
            <a:spLocks noGrp="1"/>
          </p:cNvSpPr>
          <p:nvPr>
            <p:ph idx="1"/>
          </p:nvPr>
        </p:nvSpPr>
        <p:spPr/>
        <p:txBody>
          <a:bodyPr/>
          <a:lstStyle/>
          <a:p>
            <a:r>
              <a:rPr lang="en-US" dirty="0"/>
              <a:t>Put major conclusions in graphical form</a:t>
            </a:r>
          </a:p>
          <a:p>
            <a:r>
              <a:rPr lang="en-US" dirty="0"/>
              <a:t>Provide reference information</a:t>
            </a:r>
          </a:p>
          <a:p>
            <a:r>
              <a:rPr lang="en-US" dirty="0"/>
              <a:t>Proof read for clarity and consistency</a:t>
            </a:r>
          </a:p>
          <a:p>
            <a:r>
              <a:rPr lang="en-US" dirty="0"/>
              <a:t>Graphing is an iterative process</a:t>
            </a:r>
          </a:p>
          <a:p>
            <a:r>
              <a:rPr lang="en-US" dirty="0"/>
              <a:t>Multiplicity is OK, i.e., two plots of the same variable may provide different messages</a:t>
            </a:r>
          </a:p>
          <a:p>
            <a:r>
              <a:rPr lang="en-US" dirty="0"/>
              <a:t>Make plots data rich </a:t>
            </a:r>
          </a:p>
        </p:txBody>
      </p:sp>
    </p:spTree>
    <p:extLst>
      <p:ext uri="{BB962C8B-B14F-4D97-AF65-F5344CB8AC3E}">
        <p14:creationId xmlns:p14="http://schemas.microsoft.com/office/powerpoint/2010/main" val="252267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09739"/>
            <a:ext cx="7886700" cy="2852737"/>
          </a:xfrm>
        </p:spPr>
        <p:txBody>
          <a:bodyPr/>
          <a:lstStyle/>
          <a:p>
            <a:pPr algn="ctr"/>
            <a:r>
              <a:rPr lang="en-US" dirty="0"/>
              <a:t>14.4 Types of Plots and Tools</a:t>
            </a:r>
          </a:p>
        </p:txBody>
      </p:sp>
      <p:sp>
        <p:nvSpPr>
          <p:cNvPr id="3" name="Text Placeholder 2"/>
          <p:cNvSpPr>
            <a:spLocks noGrp="1"/>
          </p:cNvSpPr>
          <p:nvPr>
            <p:ph type="body" idx="1"/>
          </p:nvPr>
        </p:nvSpPr>
        <p:spPr>
          <a:xfrm>
            <a:off x="210231" y="790350"/>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35</a:t>
            </a:fld>
            <a:endParaRPr lang="en-GB" dirty="0"/>
          </a:p>
        </p:txBody>
      </p:sp>
    </p:spTree>
    <p:extLst>
      <p:ext uri="{BB962C8B-B14F-4D97-AF65-F5344CB8AC3E}">
        <p14:creationId xmlns:p14="http://schemas.microsoft.com/office/powerpoint/2010/main" val="4105399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14.4.1 Univariate (analysis of one variable) Displays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2185796"/>
              </p:ext>
            </p:extLst>
          </p:nvPr>
        </p:nvGraphicFramePr>
        <p:xfrm>
          <a:off x="537954" y="1670811"/>
          <a:ext cx="8427141" cy="3762608"/>
        </p:xfrm>
        <a:graphic>
          <a:graphicData uri="http://schemas.openxmlformats.org/drawingml/2006/table">
            <a:tbl>
              <a:tblPr firstRow="1" bandRow="1">
                <a:tableStyleId>{5C22544A-7EE6-4342-B048-85BDC9FD1C3A}</a:tableStyleId>
              </a:tblPr>
              <a:tblGrid>
                <a:gridCol w="1857211">
                  <a:extLst>
                    <a:ext uri="{9D8B030D-6E8A-4147-A177-3AD203B41FA5}">
                      <a16:colId xmlns:a16="http://schemas.microsoft.com/office/drawing/2014/main" val="20000"/>
                    </a:ext>
                  </a:extLst>
                </a:gridCol>
                <a:gridCol w="6569930">
                  <a:extLst>
                    <a:ext uri="{9D8B030D-6E8A-4147-A177-3AD203B41FA5}">
                      <a16:colId xmlns:a16="http://schemas.microsoft.com/office/drawing/2014/main" val="20001"/>
                    </a:ext>
                  </a:extLst>
                </a:gridCol>
              </a:tblGrid>
              <a:tr h="603140">
                <a:tc>
                  <a:txBody>
                    <a:bodyPr/>
                    <a:lstStyle/>
                    <a:p>
                      <a:r>
                        <a:rPr lang="en-US" sz="1800" dirty="0"/>
                        <a:t>Type</a:t>
                      </a:r>
                    </a:p>
                  </a:txBody>
                  <a:tcPr marL="68580" marR="68580" marT="34290" marB="34290"/>
                </a:tc>
                <a:tc>
                  <a:txBody>
                    <a:bodyPr/>
                    <a:lstStyle/>
                    <a:p>
                      <a:r>
                        <a:rPr lang="en-US" sz="1800" dirty="0"/>
                        <a:t>Plot</a:t>
                      </a:r>
                    </a:p>
                  </a:txBody>
                  <a:tcPr marL="68580" marR="68580" marT="34290" marB="34290"/>
                </a:tc>
                <a:extLst>
                  <a:ext uri="{0D108BD9-81ED-4DB2-BD59-A6C34878D82A}">
                    <a16:rowId xmlns:a16="http://schemas.microsoft.com/office/drawing/2014/main" val="10000"/>
                  </a:ext>
                </a:extLst>
              </a:tr>
              <a:tr h="1719288">
                <a:tc>
                  <a:txBody>
                    <a:bodyPr/>
                    <a:lstStyle/>
                    <a:p>
                      <a:r>
                        <a:rPr lang="en-US" sz="1800" dirty="0"/>
                        <a:t>Quantitative</a:t>
                      </a:r>
                      <a:endParaRPr lang="en-US" sz="1800" baseline="0" dirty="0"/>
                    </a:p>
                    <a:p>
                      <a:endParaRPr lang="en-US" sz="1800" dirty="0"/>
                    </a:p>
                  </a:txBody>
                  <a:tcPr marL="68580" marR="68580" marT="34290" marB="34290"/>
                </a:tc>
                <a:tc>
                  <a:txBody>
                    <a:bodyPr/>
                    <a:lstStyle/>
                    <a:p>
                      <a:r>
                        <a:rPr lang="en-US" sz="1800" dirty="0"/>
                        <a:t>Histogram, Density curve</a:t>
                      </a:r>
                    </a:p>
                    <a:p>
                      <a:r>
                        <a:rPr lang="en-US" sz="1800" dirty="0"/>
                        <a:t>Box plot, Violin plot</a:t>
                      </a:r>
                    </a:p>
                    <a:p>
                      <a:r>
                        <a:rPr lang="en-US" sz="1800" dirty="0"/>
                        <a:t>Normal quantile plot (Q-Q plot)</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dirty="0"/>
                        <a:t>Few Observations</a:t>
                      </a:r>
                      <a:r>
                        <a:rPr lang="en-US" sz="1800" baseline="0" dirty="0"/>
                        <a:t> - </a:t>
                      </a:r>
                      <a:r>
                        <a:rPr lang="en-US" sz="1800" dirty="0"/>
                        <a:t>Rug plot,</a:t>
                      </a:r>
                      <a:r>
                        <a:rPr lang="en-US" sz="1800" baseline="0" dirty="0"/>
                        <a:t> </a:t>
                      </a:r>
                      <a:r>
                        <a:rPr lang="en-US" sz="1800" dirty="0"/>
                        <a:t>Dot plot</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dirty="0"/>
                        <a:t>Caution if discrete: density</a:t>
                      </a:r>
                      <a:r>
                        <a:rPr lang="en-US" sz="1800" baseline="0" dirty="0"/>
                        <a:t> curves and </a:t>
                      </a:r>
                      <a:r>
                        <a:rPr lang="en-US" sz="1800" dirty="0"/>
                        <a:t>box plots may be misleading</a:t>
                      </a:r>
                    </a:p>
                  </a:txBody>
                  <a:tcPr marL="68580" marR="68580" marT="34290" marB="34290"/>
                </a:tc>
                <a:extLst>
                  <a:ext uri="{0D108BD9-81ED-4DB2-BD59-A6C34878D82A}">
                    <a16:rowId xmlns:a16="http://schemas.microsoft.com/office/drawing/2014/main" val="10001"/>
                  </a:ext>
                </a:extLst>
              </a:tr>
              <a:tr h="1294378">
                <a:tc>
                  <a:txBody>
                    <a:bodyPr/>
                    <a:lstStyle/>
                    <a:p>
                      <a:r>
                        <a:rPr lang="en-US" sz="1800" dirty="0"/>
                        <a:t>Qualitative</a:t>
                      </a:r>
                    </a:p>
                  </a:txBody>
                  <a:tcPr marL="68580" marR="68580" marT="34290" marB="34290"/>
                </a:tc>
                <a:tc>
                  <a:txBody>
                    <a:bodyPr/>
                    <a:lstStyle/>
                    <a:p>
                      <a:r>
                        <a:rPr lang="en-US" sz="1800" dirty="0"/>
                        <a:t>Dot chart</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dirty="0"/>
                        <a:t>Bar chart</a:t>
                      </a:r>
                    </a:p>
                    <a:p>
                      <a:r>
                        <a:rPr lang="en-US" sz="1800" dirty="0"/>
                        <a:t>Pie chart (avoid!)</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dirty="0"/>
                        <a:t>Caution</a:t>
                      </a:r>
                      <a:r>
                        <a:rPr lang="en-US" sz="1800" baseline="0" dirty="0"/>
                        <a:t> if ordinal –order of bars, dots, etc. should reflect category order</a:t>
                      </a:r>
                      <a:endParaRPr lang="en-US" sz="1800" dirty="0"/>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12335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87" y="365126"/>
            <a:ext cx="8408503" cy="1325563"/>
          </a:xfrm>
        </p:spPr>
        <p:txBody>
          <a:bodyPr/>
          <a:lstStyle/>
          <a:p>
            <a:r>
              <a:rPr lang="en-US" dirty="0"/>
              <a:t>14.4.2 Bivariate (involves multiple variables) Displays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2324081"/>
              </p:ext>
            </p:extLst>
          </p:nvPr>
        </p:nvGraphicFramePr>
        <p:xfrm>
          <a:off x="881980" y="2356858"/>
          <a:ext cx="7208471" cy="3062001"/>
        </p:xfrm>
        <a:graphic>
          <a:graphicData uri="http://schemas.openxmlformats.org/drawingml/2006/table">
            <a:tbl>
              <a:tblPr firstRow="1" bandRow="1">
                <a:tableStyleId>{5C22544A-7EE6-4342-B048-85BDC9FD1C3A}</a:tableStyleId>
              </a:tblPr>
              <a:tblGrid>
                <a:gridCol w="1339770">
                  <a:extLst>
                    <a:ext uri="{9D8B030D-6E8A-4147-A177-3AD203B41FA5}">
                      <a16:colId xmlns:a16="http://schemas.microsoft.com/office/drawing/2014/main" val="20000"/>
                    </a:ext>
                  </a:extLst>
                </a:gridCol>
                <a:gridCol w="2857146">
                  <a:extLst>
                    <a:ext uri="{9D8B030D-6E8A-4147-A177-3AD203B41FA5}">
                      <a16:colId xmlns:a16="http://schemas.microsoft.com/office/drawing/2014/main" val="20001"/>
                    </a:ext>
                  </a:extLst>
                </a:gridCol>
                <a:gridCol w="3011555">
                  <a:extLst>
                    <a:ext uri="{9D8B030D-6E8A-4147-A177-3AD203B41FA5}">
                      <a16:colId xmlns:a16="http://schemas.microsoft.com/office/drawing/2014/main" val="20002"/>
                    </a:ext>
                  </a:extLst>
                </a:gridCol>
              </a:tblGrid>
              <a:tr h="455961">
                <a:tc>
                  <a:txBody>
                    <a:bodyPr/>
                    <a:lstStyle/>
                    <a:p>
                      <a:endParaRPr lang="en-US" sz="1800" dirty="0"/>
                    </a:p>
                  </a:txBody>
                  <a:tcPr marL="68580" marR="68580" marT="34290" marB="34290"/>
                </a:tc>
                <a:tc>
                  <a:txBody>
                    <a:bodyPr/>
                    <a:lstStyle/>
                    <a:p>
                      <a:r>
                        <a:rPr lang="en-US" sz="1800" dirty="0"/>
                        <a:t>Quantitative</a:t>
                      </a:r>
                    </a:p>
                  </a:txBody>
                  <a:tcPr marL="68580" marR="68580" marT="34290" marB="34290"/>
                </a:tc>
                <a:tc>
                  <a:txBody>
                    <a:bodyPr/>
                    <a:lstStyle/>
                    <a:p>
                      <a:r>
                        <a:rPr lang="en-US" sz="1800" dirty="0"/>
                        <a:t>Qualitative</a:t>
                      </a:r>
                    </a:p>
                  </a:txBody>
                  <a:tcPr marL="68580" marR="68580" marT="34290" marB="34290"/>
                </a:tc>
                <a:extLst>
                  <a:ext uri="{0D108BD9-81ED-4DB2-BD59-A6C34878D82A}">
                    <a16:rowId xmlns:a16="http://schemas.microsoft.com/office/drawing/2014/main" val="10000"/>
                  </a:ext>
                </a:extLst>
              </a:tr>
              <a:tr h="685800">
                <a:tc>
                  <a:txBody>
                    <a:bodyPr/>
                    <a:lstStyle/>
                    <a:p>
                      <a:r>
                        <a:rPr lang="en-US" sz="1800" dirty="0"/>
                        <a:t>Quantitative</a:t>
                      </a:r>
                    </a:p>
                  </a:txBody>
                  <a:tcPr marL="68580" marR="68580" marT="34290" marB="34290"/>
                </a:tc>
                <a:tc>
                  <a:txBody>
                    <a:bodyPr/>
                    <a:lstStyle/>
                    <a:p>
                      <a:r>
                        <a:rPr lang="en-US" sz="1800" dirty="0"/>
                        <a:t>Scatter plot</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baseline="0" dirty="0"/>
                        <a:t>Smooth scatter</a:t>
                      </a:r>
                    </a:p>
                    <a:p>
                      <a:pPr marL="0" marR="0" indent="0" algn="l" defTabSz="914377" rtl="0" eaLnBrk="1" fontAlgn="auto" latinLnBrk="0" hangingPunct="1">
                        <a:lnSpc>
                          <a:spcPct val="100000"/>
                        </a:lnSpc>
                        <a:spcBef>
                          <a:spcPts val="0"/>
                        </a:spcBef>
                        <a:spcAft>
                          <a:spcPts val="0"/>
                        </a:spcAft>
                        <a:buClrTx/>
                        <a:buSzTx/>
                        <a:buFontTx/>
                        <a:buNone/>
                        <a:tabLst/>
                        <a:defRPr/>
                      </a:pPr>
                      <a:r>
                        <a:rPr lang="en-US" sz="1800" baseline="0" dirty="0"/>
                        <a:t>Smooth lines and curves</a:t>
                      </a:r>
                    </a:p>
                    <a:p>
                      <a:endParaRPr lang="en-US" sz="1800" dirty="0"/>
                    </a:p>
                  </a:txBody>
                  <a:tcPr marL="68580" marR="68580" marT="34290" marB="34290"/>
                </a:tc>
                <a:tc>
                  <a:txBody>
                    <a:bodyPr/>
                    <a:lstStyle/>
                    <a:p>
                      <a:r>
                        <a:rPr lang="en-US" sz="1800" dirty="0"/>
                        <a:t>Multiple histograms, density</a:t>
                      </a:r>
                      <a:r>
                        <a:rPr lang="en-US" sz="1800" baseline="0" dirty="0"/>
                        <a:t> curves, </a:t>
                      </a:r>
                    </a:p>
                  </a:txBody>
                  <a:tcPr marL="68580" marR="68580" marT="34290" marB="34290"/>
                </a:tc>
                <a:extLst>
                  <a:ext uri="{0D108BD9-81ED-4DB2-BD59-A6C34878D82A}">
                    <a16:rowId xmlns:a16="http://schemas.microsoft.com/office/drawing/2014/main" val="10001"/>
                  </a:ext>
                </a:extLst>
              </a:tr>
              <a:tr h="994410">
                <a:tc>
                  <a:txBody>
                    <a:bodyPr/>
                    <a:lstStyle/>
                    <a:p>
                      <a:r>
                        <a:rPr lang="en-US" sz="1800" dirty="0"/>
                        <a:t>Qualitative</a:t>
                      </a:r>
                    </a:p>
                  </a:txBody>
                  <a:tcPr marL="68580" marR="68580" marT="34290" marB="34290"/>
                </a:tc>
                <a:tc>
                  <a:txBody>
                    <a:bodyPr/>
                    <a:lstStyle/>
                    <a:p>
                      <a:endParaRPr lang="en-US" sz="1800" dirty="0"/>
                    </a:p>
                  </a:txBody>
                  <a:tcPr marL="68580" marR="68580" marT="34290" marB="34290"/>
                </a:tc>
                <a:tc>
                  <a:txBody>
                    <a:bodyPr/>
                    <a:lstStyle/>
                    <a:p>
                      <a:r>
                        <a:rPr lang="en-US" sz="1800" dirty="0"/>
                        <a:t>Side-by-side bar plot</a:t>
                      </a:r>
                    </a:p>
                    <a:p>
                      <a:r>
                        <a:rPr lang="en-US" sz="1800" dirty="0"/>
                        <a:t>Overlaid Lines plot</a:t>
                      </a:r>
                    </a:p>
                    <a:p>
                      <a:r>
                        <a:rPr lang="en-US" sz="1800" dirty="0"/>
                        <a:t>Side-by-side</a:t>
                      </a:r>
                      <a:r>
                        <a:rPr lang="en-US" sz="1800" baseline="0" dirty="0"/>
                        <a:t> dot chart</a:t>
                      </a:r>
                      <a:endParaRPr lang="en-US" sz="1800" dirty="0"/>
                    </a:p>
                    <a:p>
                      <a:r>
                        <a:rPr lang="en-US" sz="1800" dirty="0"/>
                        <a:t>Mosaic plot</a:t>
                      </a:r>
                    </a:p>
                    <a:p>
                      <a:endParaRPr lang="en-US" sz="1800" dirty="0"/>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83905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14.4.3 </a:t>
            </a:r>
            <a:r>
              <a:rPr lang="en-US" dirty="0"/>
              <a:t>Example libraries/toolkits/APIs</a:t>
            </a:r>
          </a:p>
        </p:txBody>
      </p:sp>
      <p:sp>
        <p:nvSpPr>
          <p:cNvPr id="3" name="Content Placeholder 2"/>
          <p:cNvSpPr>
            <a:spLocks noGrp="1"/>
          </p:cNvSpPr>
          <p:nvPr>
            <p:ph idx="1"/>
          </p:nvPr>
        </p:nvSpPr>
        <p:spPr/>
        <p:txBody>
          <a:bodyPr/>
          <a:lstStyle/>
          <a:p>
            <a:r>
              <a:rPr lang="en-US" b="1" dirty="0"/>
              <a:t>Pandas </a:t>
            </a:r>
            <a:r>
              <a:rPr lang="en-US" dirty="0"/>
              <a:t>plotting (Python)</a:t>
            </a:r>
            <a:br>
              <a:rPr lang="en-US" dirty="0"/>
            </a:br>
            <a:r>
              <a:rPr lang="en-US" dirty="0"/>
              <a:t>   </a:t>
            </a:r>
            <a:r>
              <a:rPr lang="en-US" dirty="0" err="1"/>
              <a:t>Matplotlib</a:t>
            </a:r>
            <a:r>
              <a:rPr lang="en-US" dirty="0"/>
              <a:t>, </a:t>
            </a:r>
            <a:r>
              <a:rPr lang="en-US" dirty="0" err="1"/>
              <a:t>seaborn</a:t>
            </a:r>
            <a:r>
              <a:rPr lang="en-US" dirty="0"/>
              <a:t> </a:t>
            </a:r>
            <a:br>
              <a:rPr lang="en-US" dirty="0"/>
            </a:br>
            <a:r>
              <a:rPr lang="en-US" dirty="0"/>
              <a:t>   </a:t>
            </a:r>
            <a:r>
              <a:rPr lang="en-US" dirty="0">
                <a:hlinkClick r:id="rId2"/>
              </a:rPr>
              <a:t>https://python-graph-gallery.com/cheat-sheets/</a:t>
            </a:r>
            <a:r>
              <a:rPr lang="en-US" dirty="0"/>
              <a:t> </a:t>
            </a:r>
          </a:p>
          <a:p>
            <a:r>
              <a:rPr lang="en-US" b="1" dirty="0"/>
              <a:t>D3.js </a:t>
            </a:r>
            <a:r>
              <a:rPr lang="en-US" dirty="0"/>
              <a:t>(JavaScript)</a:t>
            </a:r>
            <a:br>
              <a:rPr lang="en-US" dirty="0"/>
            </a:br>
            <a:r>
              <a:rPr lang="en-US" dirty="0">
                <a:hlinkClick r:id="rId3"/>
              </a:rPr>
              <a:t>https://d3js.org</a:t>
            </a:r>
            <a:r>
              <a:rPr lang="en-US" dirty="0"/>
              <a:t> </a:t>
            </a:r>
          </a:p>
          <a:p>
            <a:r>
              <a:rPr lang="en-US" b="1" dirty="0"/>
              <a:t>Shiny </a:t>
            </a:r>
            <a:r>
              <a:rPr lang="en-US" dirty="0"/>
              <a:t>(R)</a:t>
            </a:r>
            <a:br>
              <a:rPr lang="en-US" dirty="0"/>
            </a:br>
            <a:r>
              <a:rPr lang="en-US" dirty="0">
                <a:hlinkClick r:id="rId4"/>
              </a:rPr>
              <a:t>https://shiny.rstudio.com</a:t>
            </a:r>
            <a:r>
              <a:rPr lang="en-US" dirty="0"/>
              <a:t> </a:t>
            </a:r>
          </a:p>
          <a:p>
            <a:r>
              <a:rPr lang="en-US" b="1" dirty="0"/>
              <a:t>Google Charts </a:t>
            </a:r>
            <a:r>
              <a:rPr lang="en-US" dirty="0"/>
              <a:t>(JavaScript)</a:t>
            </a:r>
            <a:br>
              <a:rPr lang="en-US" dirty="0"/>
            </a:br>
            <a:r>
              <a:rPr lang="en-US" dirty="0">
                <a:hlinkClick r:id="rId5"/>
              </a:rPr>
              <a:t>https://developers.google.com/chart/</a:t>
            </a:r>
            <a:r>
              <a:rPr lang="en-US" dirty="0"/>
              <a:t> </a:t>
            </a:r>
          </a:p>
        </p:txBody>
      </p:sp>
    </p:spTree>
    <p:extLst>
      <p:ext uri="{BB962C8B-B14F-4D97-AF65-F5344CB8AC3E}">
        <p14:creationId xmlns:p14="http://schemas.microsoft.com/office/powerpoint/2010/main" val="13876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dirty="0">
                <a:ea typeface="ＭＳ Ｐゴシック" pitchFamily="-105" charset="-128"/>
              </a:rPr>
              <a:t>Summary</a:t>
            </a:r>
          </a:p>
        </p:txBody>
      </p:sp>
      <p:sp>
        <p:nvSpPr>
          <p:cNvPr id="52227" name="Rectangle 3"/>
          <p:cNvSpPr>
            <a:spLocks noGrp="1" noChangeArrowheads="1"/>
          </p:cNvSpPr>
          <p:nvPr>
            <p:ph type="body" idx="1"/>
          </p:nvPr>
        </p:nvSpPr>
        <p:spPr/>
        <p:txBody>
          <a:bodyPr>
            <a:normAutofit fontScale="85000" lnSpcReduction="10000"/>
          </a:bodyPr>
          <a:lstStyle/>
          <a:p>
            <a:pPr marL="0" indent="0">
              <a:buNone/>
            </a:pPr>
            <a:r>
              <a:rPr lang="en-US" altLang="en-US" sz="2500" dirty="0">
                <a:ea typeface="ＭＳ Ｐゴシック" pitchFamily="-105" charset="-128"/>
              </a:rPr>
              <a:t>Data visualization is the graphical representation of information and data. By using visual elements like scale, color, luminance, charting and filtering, data visualization tools provide an accessible way to see and understand trends, outliers, and patterns in data.</a:t>
            </a:r>
          </a:p>
          <a:p>
            <a:pPr marL="0" indent="0">
              <a:buNone/>
            </a:pPr>
            <a:r>
              <a:rPr lang="en-US" altLang="en-US" sz="2500" dirty="0">
                <a:ea typeface="ＭＳ Ｐゴシック" pitchFamily="-105" charset="-128"/>
              </a:rPr>
              <a:t>In the world of Big Data, data visualization tools and technologies are essential to analyze massive amounts of information and make data-driven decisions. Our eyes are drawn to colors and patterns. We can quickly identify red from blue, square from circle. Our culture is visual, including everything from art and advertisements to TV and movies.</a:t>
            </a:r>
          </a:p>
          <a:p>
            <a:pPr marL="0" indent="0">
              <a:buNone/>
            </a:pPr>
            <a:r>
              <a:rPr lang="en-US" altLang="en-US" sz="2500" dirty="0">
                <a:ea typeface="ＭＳ Ｐゴシック" pitchFamily="-105" charset="-128"/>
              </a:rPr>
              <a:t>Data visualization is another form of visual art that grabs our interest and keeps our eyes on the message. When we see a chart, we quickly see trends and outliers. If we can see something, we internalize it quickly. It’s storytelling with a purpose. If you’ve ever stared at a massive spreadsheet of data and couldn’t see a trend, you know how much more effective a visualization can be.</a:t>
            </a:r>
          </a:p>
          <a:p>
            <a:pPr lvl="1" eaLnBrk="1" hangingPunct="1"/>
            <a:endParaRPr lang="en-US" altLang="en-US" dirty="0">
              <a:ea typeface="ＭＳ Ｐゴシック" pitchFamily="-105" charset="-128"/>
            </a:endParaRPr>
          </a:p>
        </p:txBody>
      </p:sp>
    </p:spTree>
    <p:extLst>
      <p:ext uri="{BB962C8B-B14F-4D97-AF65-F5344CB8AC3E}">
        <p14:creationId xmlns:p14="http://schemas.microsoft.com/office/powerpoint/2010/main" val="260717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normAutofit fontScale="92500"/>
          </a:bodyPr>
          <a:lstStyle/>
          <a:p>
            <a:pPr marL="0" indent="0">
              <a:buNone/>
            </a:pPr>
            <a:r>
              <a:rPr lang="en-US"/>
              <a:t>Data </a:t>
            </a:r>
            <a:r>
              <a:rPr lang="en-US" dirty="0"/>
              <a:t>visualization is the graphical representation of information and data. By using visual elements like charts, graphs, and maps, data visualization tools provide an accessible way to see and understand trends, outliers, and patterns in data.</a:t>
            </a:r>
          </a:p>
          <a:p>
            <a:pPr marL="0" indent="0">
              <a:buNone/>
            </a:pPr>
            <a:endParaRPr lang="en-US" dirty="0"/>
          </a:p>
          <a:p>
            <a:pPr marL="0" indent="0">
              <a:buNone/>
            </a:pPr>
            <a:r>
              <a:rPr lang="en-US" dirty="0"/>
              <a:t>In the world of Big Data, data visualization tools and technologies are essential to analyze massive amounts of information and make data-driven decisions. Data scientists who can gather and quickly act on their data will be more competitive in the marketplace because they can make informed decisions sooner than the competition. Speed is key, and data visualization aides in the understanding of vast quantities of data by applying visual representations to the data.</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224170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09739"/>
            <a:ext cx="7886700" cy="2852737"/>
          </a:xfrm>
        </p:spPr>
        <p:txBody>
          <a:bodyPr/>
          <a:lstStyle/>
          <a:p>
            <a:pPr algn="ctr"/>
            <a:r>
              <a:rPr lang="en-US" dirty="0"/>
              <a:t>14.1 Visualization</a:t>
            </a:r>
          </a:p>
        </p:txBody>
      </p:sp>
      <p:sp>
        <p:nvSpPr>
          <p:cNvPr id="3" name="Text Placeholder 2"/>
          <p:cNvSpPr>
            <a:spLocks noGrp="1"/>
          </p:cNvSpPr>
          <p:nvPr>
            <p:ph type="body" idx="1"/>
          </p:nvPr>
        </p:nvSpPr>
        <p:spPr>
          <a:xfrm>
            <a:off x="210231" y="790350"/>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366627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05" y="365126"/>
            <a:ext cx="8448260" cy="1325563"/>
          </a:xfrm>
        </p:spPr>
        <p:txBody>
          <a:bodyPr/>
          <a:lstStyle/>
          <a:p>
            <a:r>
              <a:rPr lang="en-US" dirty="0"/>
              <a:t>14.1.1 Why is visualization a topic in this data science?</a:t>
            </a:r>
          </a:p>
        </p:txBody>
      </p:sp>
      <p:sp>
        <p:nvSpPr>
          <p:cNvPr id="3" name="Content Placeholder 2"/>
          <p:cNvSpPr>
            <a:spLocks noGrp="1"/>
          </p:cNvSpPr>
          <p:nvPr>
            <p:ph idx="1"/>
          </p:nvPr>
        </p:nvSpPr>
        <p:spPr/>
        <p:txBody>
          <a:bodyPr/>
          <a:lstStyle/>
          <a:p>
            <a:r>
              <a:rPr lang="en-US" dirty="0"/>
              <a:t>Visualization belongs in every stage of the data life cycle</a:t>
            </a:r>
          </a:p>
          <a:p>
            <a:r>
              <a:rPr lang="en-US" dirty="0"/>
              <a:t>Plots can uncover structure in data that can’t be detected from numerical summaries</a:t>
            </a:r>
          </a:p>
          <a:p>
            <a:r>
              <a:rPr lang="en-US" dirty="0"/>
              <a:t>Visualization is an important story telling skill</a:t>
            </a:r>
          </a:p>
        </p:txBody>
      </p:sp>
    </p:spTree>
    <p:extLst>
      <p:ext uri="{BB962C8B-B14F-4D97-AF65-F5344CB8AC3E}">
        <p14:creationId xmlns:p14="http://schemas.microsoft.com/office/powerpoint/2010/main" val="42906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35" y="365126"/>
            <a:ext cx="8607287" cy="1325563"/>
          </a:xfrm>
        </p:spPr>
        <p:txBody>
          <a:bodyPr>
            <a:normAutofit/>
          </a:bodyPr>
          <a:lstStyle/>
          <a:p>
            <a:r>
              <a:rPr lang="en-US" sz="3200" dirty="0"/>
              <a:t>Recap: Good Starting Place – Know your data type</a:t>
            </a:r>
          </a:p>
        </p:txBody>
      </p:sp>
      <p:sp>
        <p:nvSpPr>
          <p:cNvPr id="3" name="Content Placeholder 2"/>
          <p:cNvSpPr>
            <a:spLocks noGrp="1"/>
          </p:cNvSpPr>
          <p:nvPr>
            <p:ph idx="1"/>
          </p:nvPr>
        </p:nvSpPr>
        <p:spPr/>
        <p:txBody>
          <a:bodyPr/>
          <a:lstStyle/>
          <a:p>
            <a:r>
              <a:rPr lang="en-US" dirty="0"/>
              <a:t>Quantitative (Numeric)</a:t>
            </a:r>
          </a:p>
          <a:p>
            <a:pPr lvl="1"/>
            <a:r>
              <a:rPr lang="en-US" dirty="0"/>
              <a:t>Continuous (e.g., health care expenditure)</a:t>
            </a:r>
          </a:p>
          <a:p>
            <a:pPr lvl="1"/>
            <a:r>
              <a:rPr lang="en-US" dirty="0"/>
              <a:t>Discrete  (e.g., number of siblings)</a:t>
            </a:r>
          </a:p>
          <a:p>
            <a:r>
              <a:rPr lang="en-US" dirty="0"/>
              <a:t>Qualitative (Categorical)</a:t>
            </a:r>
          </a:p>
          <a:p>
            <a:pPr lvl="1"/>
            <a:r>
              <a:rPr lang="en-US" dirty="0"/>
              <a:t>Nominal – or labels (no overlap)</a:t>
            </a:r>
            <a:br>
              <a:rPr lang="en-US" dirty="0"/>
            </a:br>
            <a:r>
              <a:rPr lang="en-US" dirty="0"/>
              <a:t>(e.g., gender, hair color) </a:t>
            </a:r>
          </a:p>
          <a:p>
            <a:pPr lvl="1"/>
            <a:r>
              <a:rPr lang="en-US" dirty="0"/>
              <a:t>Ordinal – order of the value is important (e.g., Yelp rating, education level)</a:t>
            </a:r>
          </a:p>
          <a:p>
            <a:pPr lvl="1"/>
            <a:endParaRPr lang="en-US" dirty="0"/>
          </a:p>
          <a:p>
            <a:pPr lvl="1"/>
            <a:endParaRPr lang="en-US" dirty="0"/>
          </a:p>
          <a:p>
            <a:pPr marL="342900" lvl="1" indent="0">
              <a:buNone/>
            </a:pPr>
            <a:endParaRPr lang="en-US" dirty="0"/>
          </a:p>
          <a:p>
            <a:pPr marL="342900" lvl="1" indent="0">
              <a:buNone/>
            </a:pPr>
            <a:endParaRPr lang="en-US" dirty="0"/>
          </a:p>
          <a:p>
            <a:r>
              <a:rPr lang="en-US" dirty="0"/>
              <a:t>See the table that maps data types to plot types at the end of this slides</a:t>
            </a:r>
          </a:p>
          <a:p>
            <a:pPr lvl="1"/>
            <a:endParaRPr lang="en-US" dirty="0"/>
          </a:p>
        </p:txBody>
      </p:sp>
      <p:pic>
        <p:nvPicPr>
          <p:cNvPr id="4" name="Picture 3"/>
          <p:cNvPicPr>
            <a:picLocks noChangeAspect="1"/>
          </p:cNvPicPr>
          <p:nvPr/>
        </p:nvPicPr>
        <p:blipFill>
          <a:blip r:embed="rId2"/>
          <a:stretch>
            <a:fillRect/>
          </a:stretch>
        </p:blipFill>
        <p:spPr>
          <a:xfrm>
            <a:off x="2233510" y="4146689"/>
            <a:ext cx="3884751" cy="1170747"/>
          </a:xfrm>
          <a:prstGeom prst="rect">
            <a:avLst/>
          </a:prstGeom>
        </p:spPr>
      </p:pic>
      <p:pic>
        <p:nvPicPr>
          <p:cNvPr id="5" name="Picture 4"/>
          <p:cNvPicPr>
            <a:picLocks noChangeAspect="1"/>
          </p:cNvPicPr>
          <p:nvPr/>
        </p:nvPicPr>
        <p:blipFill>
          <a:blip r:embed="rId3"/>
          <a:stretch>
            <a:fillRect/>
          </a:stretch>
        </p:blipFill>
        <p:spPr>
          <a:xfrm>
            <a:off x="4342366" y="2788541"/>
            <a:ext cx="4172984" cy="997242"/>
          </a:xfrm>
          <a:prstGeom prst="rect">
            <a:avLst/>
          </a:prstGeom>
        </p:spPr>
      </p:pic>
    </p:spTree>
    <p:extLst>
      <p:ext uri="{BB962C8B-B14F-4D97-AF65-F5344CB8AC3E}">
        <p14:creationId xmlns:p14="http://schemas.microsoft.com/office/powerpoint/2010/main" val="201104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2" y="365126"/>
            <a:ext cx="8716617" cy="1325563"/>
          </a:xfrm>
        </p:spPr>
        <p:txBody>
          <a:bodyPr/>
          <a:lstStyle/>
          <a:p>
            <a:r>
              <a:rPr lang="en-US" dirty="0"/>
              <a:t>14.1.2 2015 Congressional Hearing: Planned Parenthood </a:t>
            </a:r>
          </a:p>
        </p:txBody>
      </p:sp>
      <p:sp>
        <p:nvSpPr>
          <p:cNvPr id="3" name="Content Placeholder 2"/>
          <p:cNvSpPr>
            <a:spLocks noGrp="1"/>
          </p:cNvSpPr>
          <p:nvPr>
            <p:ph idx="1"/>
          </p:nvPr>
        </p:nvSpPr>
        <p:spPr>
          <a:xfrm>
            <a:off x="427381" y="1597025"/>
            <a:ext cx="8338931" cy="4351338"/>
          </a:xfrm>
        </p:spPr>
        <p:txBody>
          <a:bodyPr>
            <a:normAutofit/>
          </a:bodyPr>
          <a:lstStyle/>
          <a:p>
            <a:r>
              <a:rPr lang="en-US" dirty="0"/>
              <a:t>Congressman </a:t>
            </a:r>
            <a:r>
              <a:rPr lang="en-US" dirty="0" err="1"/>
              <a:t>Chaffetz</a:t>
            </a:r>
            <a:r>
              <a:rPr lang="en-US" dirty="0"/>
              <a:t> (R-UT), chair US House Oversight Committee</a:t>
            </a:r>
          </a:p>
          <a:p>
            <a:pPr lvl="1"/>
            <a:r>
              <a:rPr lang="en-US" dirty="0"/>
              <a:t>Investigation of federal funding of Planned Parenthood </a:t>
            </a:r>
          </a:p>
          <a:p>
            <a:pPr lvl="1"/>
            <a:r>
              <a:rPr lang="en-US" dirty="0" err="1"/>
              <a:t>Chaffetz</a:t>
            </a:r>
            <a:r>
              <a:rPr lang="en-US" dirty="0"/>
              <a:t> showed a plot which originally appeared in a report by Americans United for Life (http://www.aul.org/). </a:t>
            </a:r>
          </a:p>
        </p:txBody>
      </p:sp>
      <p:pic>
        <p:nvPicPr>
          <p:cNvPr id="4" name="Content Placeholder 3" descr="plannedParenthoodBad.pdf"/>
          <p:cNvPicPr>
            <a:picLocks noChangeAspect="1"/>
          </p:cNvPicPr>
          <p:nvPr/>
        </p:nvPicPr>
        <p:blipFill>
          <a:blip r:embed="rId3">
            <a:extLst>
              <a:ext uri="{28A0092B-C50C-407E-A947-70E740481C1C}">
                <a14:useLocalDpi xmlns:a14="http://schemas.microsoft.com/office/drawing/2010/main" val="0"/>
              </a:ext>
            </a:extLst>
          </a:blip>
          <a:srcRect t="8012" b="8012"/>
          <a:stretch>
            <a:fillRect/>
          </a:stretch>
        </p:blipFill>
        <p:spPr>
          <a:xfrm>
            <a:off x="755374" y="3264576"/>
            <a:ext cx="3180521" cy="3561196"/>
          </a:xfrm>
          <a:prstGeom prst="rect">
            <a:avLst/>
          </a:prstGeom>
        </p:spPr>
      </p:pic>
      <p:sp>
        <p:nvSpPr>
          <p:cNvPr id="6" name="Content Placeholder 4"/>
          <p:cNvSpPr txBox="1">
            <a:spLocks/>
          </p:cNvSpPr>
          <p:nvPr/>
        </p:nvSpPr>
        <p:spPr>
          <a:xfrm>
            <a:off x="4629150" y="3772694"/>
            <a:ext cx="3886200" cy="27463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fontAlgn="auto">
              <a:spcAft>
                <a:spcPts val="0"/>
              </a:spcAft>
              <a:buFont typeface="Arial"/>
              <a:buChar char="•"/>
            </a:pPr>
            <a:r>
              <a:rPr lang="en-US" dirty="0"/>
              <a:t>Procedures:</a:t>
            </a:r>
          </a:p>
          <a:p>
            <a:pPr marL="857237" lvl="1" indent="-342900" fontAlgn="auto">
              <a:spcAft>
                <a:spcPts val="0"/>
              </a:spcAft>
              <a:buFont typeface="Arial"/>
              <a:buChar char="•"/>
            </a:pPr>
            <a:r>
              <a:rPr lang="en-US" dirty="0"/>
              <a:t>Cancer screenings</a:t>
            </a:r>
          </a:p>
          <a:p>
            <a:pPr marL="857237" lvl="1" indent="-342900" fontAlgn="auto">
              <a:spcAft>
                <a:spcPts val="0"/>
              </a:spcAft>
              <a:buFont typeface="Arial"/>
              <a:buChar char="•"/>
            </a:pPr>
            <a:r>
              <a:rPr lang="en-US" dirty="0"/>
              <a:t>Abortion</a:t>
            </a:r>
          </a:p>
          <a:p>
            <a:pPr marL="342900" indent="-342900" fontAlgn="auto">
              <a:spcAft>
                <a:spcPts val="0"/>
              </a:spcAft>
              <a:buFont typeface="Arial"/>
              <a:buChar char="•"/>
            </a:pPr>
            <a:r>
              <a:rPr lang="en-US" dirty="0"/>
              <a:t>Time: 2006 to 2013</a:t>
            </a:r>
          </a:p>
          <a:p>
            <a:pPr marL="342900" indent="-342900" fontAlgn="auto">
              <a:spcAft>
                <a:spcPts val="0"/>
              </a:spcAft>
              <a:buFont typeface="Arial"/>
              <a:buChar char="•"/>
            </a:pPr>
            <a:r>
              <a:rPr lang="en-US" dirty="0"/>
              <a:t>How many data points are in this plot?</a:t>
            </a:r>
          </a:p>
          <a:p>
            <a:pPr marL="857237" lvl="1" indent="-342900" fontAlgn="auto">
              <a:spcAft>
                <a:spcPts val="0"/>
              </a:spcAft>
              <a:buFont typeface="Arial"/>
              <a:buChar char="•"/>
            </a:pPr>
            <a:endParaRPr lang="en-US" dirty="0"/>
          </a:p>
        </p:txBody>
      </p:sp>
    </p:spTree>
    <p:extLst>
      <p:ext uri="{BB962C8B-B14F-4D97-AF65-F5344CB8AC3E}">
        <p14:creationId xmlns:p14="http://schemas.microsoft.com/office/powerpoint/2010/main" val="40401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14.1.3 Voter Registration Trends in California</a:t>
            </a:r>
          </a:p>
        </p:txBody>
      </p:sp>
      <p:sp>
        <p:nvSpPr>
          <p:cNvPr id="3" name="Content Placeholder 2"/>
          <p:cNvSpPr>
            <a:spLocks noGrp="1"/>
          </p:cNvSpPr>
          <p:nvPr>
            <p:ph idx="1"/>
          </p:nvPr>
        </p:nvSpPr>
        <p:spPr/>
        <p:txBody>
          <a:bodyPr>
            <a:normAutofit/>
          </a:bodyPr>
          <a:lstStyle/>
          <a:p>
            <a:pPr indent="-342900"/>
            <a:r>
              <a:rPr lang="en-US" dirty="0"/>
              <a:t>State of California publishes voter registration summaries</a:t>
            </a:r>
          </a:p>
          <a:p>
            <a:pPr marL="0" indent="0">
              <a:buNone/>
            </a:pPr>
            <a:r>
              <a:rPr lang="en-US" dirty="0"/>
              <a:t>http://</a:t>
            </a:r>
            <a:r>
              <a:rPr lang="en-US" dirty="0" err="1"/>
              <a:t>www.sos.ca.gov</a:t>
            </a:r>
            <a:r>
              <a:rPr lang="en-US" dirty="0"/>
              <a:t>/elections/</a:t>
            </a:r>
            <a:r>
              <a:rPr lang="en-US" dirty="0" err="1"/>
              <a:t>ror</a:t>
            </a:r>
            <a:r>
              <a:rPr lang="en-US" dirty="0"/>
              <a:t>/60day </a:t>
            </a:r>
            <a:r>
              <a:rPr lang="en-US" dirty="0" err="1"/>
              <a:t>presprim</a:t>
            </a:r>
            <a:r>
              <a:rPr lang="en-US" dirty="0"/>
              <a:t>/</a:t>
            </a:r>
            <a:r>
              <a:rPr lang="en-US" dirty="0" err="1"/>
              <a:t>hist</a:t>
            </a:r>
            <a:r>
              <a:rPr lang="en-US" dirty="0"/>
              <a:t> </a:t>
            </a:r>
            <a:r>
              <a:rPr lang="en-US" dirty="0" err="1"/>
              <a:t>reg</a:t>
            </a:r>
            <a:r>
              <a:rPr lang="en-US" dirty="0"/>
              <a:t> </a:t>
            </a:r>
            <a:r>
              <a:rPr lang="en-US" dirty="0" err="1"/>
              <a:t>stats.pdf</a:t>
            </a:r>
            <a:endParaRPr lang="en-US" dirty="0"/>
          </a:p>
          <a:p>
            <a:r>
              <a:rPr lang="en-US" dirty="0"/>
              <a:t> Historical registration counts available for presidential election years</a:t>
            </a:r>
          </a:p>
          <a:p>
            <a:endParaRPr lang="en-US" dirty="0"/>
          </a:p>
        </p:txBody>
      </p:sp>
      <p:pic>
        <p:nvPicPr>
          <p:cNvPr id="5" name="Content Placeholder 3" descr="cavotersBarchart2016.pdf"/>
          <p:cNvPicPr>
            <a:picLocks noChangeAspect="1"/>
          </p:cNvPicPr>
          <p:nvPr/>
        </p:nvPicPr>
        <p:blipFill>
          <a:blip r:embed="rId2">
            <a:extLst>
              <a:ext uri="{28A0092B-C50C-407E-A947-70E740481C1C}">
                <a14:useLocalDpi xmlns:a14="http://schemas.microsoft.com/office/drawing/2010/main" val="0"/>
              </a:ext>
            </a:extLst>
          </a:blip>
          <a:srcRect l="-18465" r="-18465"/>
          <a:stretch>
            <a:fillRect/>
          </a:stretch>
        </p:blipFill>
        <p:spPr>
          <a:xfrm>
            <a:off x="839818" y="3700764"/>
            <a:ext cx="4998602" cy="2762771"/>
          </a:xfrm>
          <a:prstGeom prst="rect">
            <a:avLst/>
          </a:prstGeom>
        </p:spPr>
      </p:pic>
      <p:sp>
        <p:nvSpPr>
          <p:cNvPr id="6" name="Content Placeholder 4"/>
          <p:cNvSpPr txBox="1">
            <a:spLocks/>
          </p:cNvSpPr>
          <p:nvPr/>
        </p:nvSpPr>
        <p:spPr>
          <a:xfrm>
            <a:off x="5178287" y="5115556"/>
            <a:ext cx="3679735" cy="97138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dirty="0"/>
              <a:t>What’s confusing or annoying  about this plot?</a:t>
            </a:r>
          </a:p>
        </p:txBody>
      </p:sp>
    </p:spTree>
    <p:extLst>
      <p:ext uri="{BB962C8B-B14F-4D97-AF65-F5344CB8AC3E}">
        <p14:creationId xmlns:p14="http://schemas.microsoft.com/office/powerpoint/2010/main" val="299068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10607</TotalTime>
  <Words>2142</Words>
  <Application>Microsoft Office PowerPoint</Application>
  <PresentationFormat>On-screen Show (4:3)</PresentationFormat>
  <Paragraphs>239</Paragraphs>
  <Slides>39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Module 14 –  Delivering Results</vt:lpstr>
      <vt:lpstr>Overview</vt:lpstr>
      <vt:lpstr>Objectives</vt:lpstr>
      <vt:lpstr>Relevance</vt:lpstr>
      <vt:lpstr>14.1 Visualization</vt:lpstr>
      <vt:lpstr>14.1.1 Why is visualization a topic in this data science?</vt:lpstr>
      <vt:lpstr>Recap: Good Starting Place – Know your data type</vt:lpstr>
      <vt:lpstr>14.1.2 2015 Congressional Hearing: Planned Parenthood </vt:lpstr>
      <vt:lpstr>14.1.3 Voter Registration Trends in California</vt:lpstr>
      <vt:lpstr>14.1.4 Earnings</vt:lpstr>
      <vt:lpstr>14.1.5 Cherry Blossom Run</vt:lpstr>
      <vt:lpstr>14.2 Methods</vt:lpstr>
      <vt:lpstr>14.2.1 Planned Parenthood Procedures</vt:lpstr>
      <vt:lpstr>14.2.2 Choosing the Scale</vt:lpstr>
      <vt:lpstr>14.2.3 Earnings</vt:lpstr>
      <vt:lpstr>14.2.4 Color Guidelines</vt:lpstr>
      <vt:lpstr>14.2.5 Colorfulness</vt:lpstr>
      <vt:lpstr>14.2.6 Luminance</vt:lpstr>
      <vt:lpstr>14.2.7 Data Type and Color</vt:lpstr>
      <vt:lpstr>14.2.8 Examples of Palettes</vt:lpstr>
      <vt:lpstr>14.2.9 Bar plot, Pie chart, Dot chart</vt:lpstr>
      <vt:lpstr>14.2.10 Stacking and Jiggling</vt:lpstr>
      <vt:lpstr>14.3 Filtering</vt:lpstr>
      <vt:lpstr>14.3.1 Cherry Blossom Run</vt:lpstr>
      <vt:lpstr>14.3.2 Cherry Blossom Run</vt:lpstr>
      <vt:lpstr>14.3.3 Reveal the Data</vt:lpstr>
      <vt:lpstr>14.3.4 Avoid over-plotting</vt:lpstr>
      <vt:lpstr>14.3.5 Facilitate Comparisons</vt:lpstr>
      <vt:lpstr>14.3.6 Comparison: area vs length</vt:lpstr>
      <vt:lpstr>14.3.7 Make a plot information rich</vt:lpstr>
      <vt:lpstr>14.3.8 Iterate – Example Voter Registration</vt:lpstr>
      <vt:lpstr>Voter Registration Trends</vt:lpstr>
      <vt:lpstr>Voter Registration Trends</vt:lpstr>
      <vt:lpstr>14.3.9 Good Plot Making Practice </vt:lpstr>
      <vt:lpstr>14.4 Types of Plots and Tools</vt:lpstr>
      <vt:lpstr>14.4.1 Univariate (analysis of one variable) Displays</vt:lpstr>
      <vt:lpstr>14.4.2 Bivariate (involves multiple variables) Displays</vt:lpstr>
      <vt:lpstr>14.4.3 Example libraries/toolkits/APIs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sam</dc:creator>
  <cp:lastModifiedBy>Jayarathna, Sampath</cp:lastModifiedBy>
  <cp:revision>335</cp:revision>
  <dcterms:created xsi:type="dcterms:W3CDTF">2009-12-29T10:39:27Z</dcterms:created>
  <dcterms:modified xsi:type="dcterms:W3CDTF">2023-12-02T03:41:35Z</dcterms:modified>
</cp:coreProperties>
</file>