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43"/>
  </p:notesMasterIdLst>
  <p:handoutMasterIdLst>
    <p:handoutMasterId r:id="rId44"/>
  </p:handoutMasterIdLst>
  <p:sldIdLst>
    <p:sldId id="301" r:id="rId2"/>
    <p:sldId id="345" r:id="rId3"/>
    <p:sldId id="346" r:id="rId4"/>
    <p:sldId id="347" r:id="rId5"/>
    <p:sldId id="302" r:id="rId6"/>
    <p:sldId id="278" r:id="rId7"/>
    <p:sldId id="279" r:id="rId8"/>
    <p:sldId id="280" r:id="rId9"/>
    <p:sldId id="303" r:id="rId10"/>
    <p:sldId id="260" r:id="rId11"/>
    <p:sldId id="262" r:id="rId12"/>
    <p:sldId id="275" r:id="rId13"/>
    <p:sldId id="282" r:id="rId14"/>
    <p:sldId id="263" r:id="rId15"/>
    <p:sldId id="304" r:id="rId16"/>
    <p:sldId id="266" r:id="rId17"/>
    <p:sldId id="300" r:id="rId18"/>
    <p:sldId id="267" r:id="rId19"/>
    <p:sldId id="272" r:id="rId20"/>
    <p:sldId id="274" r:id="rId21"/>
    <p:sldId id="268" r:id="rId22"/>
    <p:sldId id="305" r:id="rId23"/>
    <p:sldId id="257" r:id="rId24"/>
    <p:sldId id="258" r:id="rId25"/>
    <p:sldId id="259" r:id="rId26"/>
    <p:sldId id="306" r:id="rId27"/>
    <p:sldId id="283" r:id="rId28"/>
    <p:sldId id="284" r:id="rId29"/>
    <p:sldId id="285" r:id="rId30"/>
    <p:sldId id="286" r:id="rId31"/>
    <p:sldId id="287" r:id="rId32"/>
    <p:sldId id="288" r:id="rId33"/>
    <p:sldId id="291" r:id="rId34"/>
    <p:sldId id="292" r:id="rId35"/>
    <p:sldId id="293" r:id="rId36"/>
    <p:sldId id="294" r:id="rId37"/>
    <p:sldId id="295" r:id="rId38"/>
    <p:sldId id="296" r:id="rId39"/>
    <p:sldId id="297" r:id="rId40"/>
    <p:sldId id="298" r:id="rId41"/>
    <p:sldId id="34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0452" autoAdjust="0"/>
  </p:normalViewPr>
  <p:slideViewPr>
    <p:cSldViewPr snapToGrid="0" snapToObjects="1">
      <p:cViewPr varScale="1">
        <p:scale>
          <a:sx n="96" d="100"/>
          <a:sy n="96" d="100"/>
        </p:scale>
        <p:origin x="996" y="84"/>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Ukwatta" userId="10951a6d-3610-4a87-8b75-8e5b3ed3f097" providerId="ADAL" clId="{41D841A5-BD7F-4EA9-9650-25815456BFE2}"/>
    <pc:docChg chg="custSel modSld">
      <pc:chgData name="Ukwatta" userId="10951a6d-3610-4a87-8b75-8e5b3ed3f097" providerId="ADAL" clId="{41D841A5-BD7F-4EA9-9650-25815456BFE2}" dt="2022-09-01T16:25:30.834" v="2" actId="27636"/>
      <pc:docMkLst>
        <pc:docMk/>
      </pc:docMkLst>
      <pc:sldChg chg="modSp mod">
        <pc:chgData name="Ukwatta" userId="10951a6d-3610-4a87-8b75-8e5b3ed3f097" providerId="ADAL" clId="{41D841A5-BD7F-4EA9-9650-25815456BFE2}" dt="2022-09-01T16:25:30.834" v="2" actId="27636"/>
        <pc:sldMkLst>
          <pc:docMk/>
          <pc:sldMk cId="845884466" sldId="262"/>
        </pc:sldMkLst>
        <pc:spChg chg="mod">
          <ac:chgData name="Ukwatta" userId="10951a6d-3610-4a87-8b75-8e5b3ed3f097" providerId="ADAL" clId="{41D841A5-BD7F-4EA9-9650-25815456BFE2}" dt="2022-09-01T16:25:30.834" v="2" actId="27636"/>
          <ac:spMkLst>
            <pc:docMk/>
            <pc:sldMk cId="845884466" sldId="262"/>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E9571-66EF-4D02-934B-ED5F618233F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184760D-6AC6-41A2-940D-AC8E04289B5E}">
      <dgm:prSet/>
      <dgm:spPr/>
      <dgm:t>
        <a:bodyPr/>
        <a:lstStyle/>
        <a:p>
          <a:pPr rtl="0"/>
          <a:r>
            <a:rPr lang="en-US" dirty="0"/>
            <a:t>Completeness</a:t>
          </a:r>
        </a:p>
      </dgm:t>
    </dgm:pt>
    <dgm:pt modelId="{1EF7339B-DD8F-4185-A9D8-89C6A136322F}" type="parTrans" cxnId="{49E077EB-9329-4BA0-8AC6-27623FE12A1A}">
      <dgm:prSet/>
      <dgm:spPr/>
      <dgm:t>
        <a:bodyPr/>
        <a:lstStyle/>
        <a:p>
          <a:endParaRPr lang="en-US"/>
        </a:p>
      </dgm:t>
    </dgm:pt>
    <dgm:pt modelId="{D1F2397D-33F7-4C6E-9F08-C4ED03B9195F}" type="sibTrans" cxnId="{49E077EB-9329-4BA0-8AC6-27623FE12A1A}">
      <dgm:prSet/>
      <dgm:spPr/>
      <dgm:t>
        <a:bodyPr/>
        <a:lstStyle/>
        <a:p>
          <a:endParaRPr lang="en-US"/>
        </a:p>
      </dgm:t>
    </dgm:pt>
    <dgm:pt modelId="{B45C550D-C9FA-417A-920D-BA7E737CF790}">
      <dgm:prSet/>
      <dgm:spPr/>
      <dgm:t>
        <a:bodyPr/>
        <a:lstStyle/>
        <a:p>
          <a:pPr rtl="0"/>
          <a:r>
            <a:rPr lang="en-US" dirty="0"/>
            <a:t>Fidelity</a:t>
          </a:r>
        </a:p>
      </dgm:t>
    </dgm:pt>
    <dgm:pt modelId="{F0DD5320-6356-4E13-BB6D-9E002379D115}" type="parTrans" cxnId="{B00D5613-CDD2-4297-B62C-0C182802539B}">
      <dgm:prSet/>
      <dgm:spPr/>
      <dgm:t>
        <a:bodyPr/>
        <a:lstStyle/>
        <a:p>
          <a:endParaRPr lang="en-US"/>
        </a:p>
      </dgm:t>
    </dgm:pt>
    <dgm:pt modelId="{3E6AB544-8DD7-42E9-B53B-225B60CBA495}" type="sibTrans" cxnId="{B00D5613-CDD2-4297-B62C-0C182802539B}">
      <dgm:prSet/>
      <dgm:spPr/>
      <dgm:t>
        <a:bodyPr/>
        <a:lstStyle/>
        <a:p>
          <a:endParaRPr lang="en-US"/>
        </a:p>
      </dgm:t>
    </dgm:pt>
    <dgm:pt modelId="{2B416287-CD95-4BEB-A6EA-E6302D09A2D2}">
      <dgm:prSet/>
      <dgm:spPr/>
      <dgm:t>
        <a:bodyPr/>
        <a:lstStyle/>
        <a:p>
          <a:pPr rtl="0"/>
          <a:r>
            <a:rPr lang="en-US" dirty="0"/>
            <a:t>Consistency</a:t>
          </a:r>
        </a:p>
      </dgm:t>
    </dgm:pt>
    <dgm:pt modelId="{116F7A6A-00B2-4031-98CD-440322AAB404}" type="parTrans" cxnId="{8CF54E00-AAAD-4F26-B662-6E9ACCEDD61A}">
      <dgm:prSet/>
      <dgm:spPr/>
      <dgm:t>
        <a:bodyPr/>
        <a:lstStyle/>
        <a:p>
          <a:endParaRPr lang="en-US"/>
        </a:p>
      </dgm:t>
    </dgm:pt>
    <dgm:pt modelId="{6FCEF48E-5C3A-4499-8ACE-3A1BF298D1B9}" type="sibTrans" cxnId="{8CF54E00-AAAD-4F26-B662-6E9ACCEDD61A}">
      <dgm:prSet/>
      <dgm:spPr/>
      <dgm:t>
        <a:bodyPr/>
        <a:lstStyle/>
        <a:p>
          <a:endParaRPr lang="en-US"/>
        </a:p>
      </dgm:t>
    </dgm:pt>
    <dgm:pt modelId="{08CFA390-F53D-4843-9D23-B39A33A43BDE}">
      <dgm:prSet/>
      <dgm:spPr/>
      <dgm:t>
        <a:bodyPr/>
        <a:lstStyle/>
        <a:p>
          <a:pPr rtl="0"/>
          <a:r>
            <a:rPr lang="en-US" dirty="0"/>
            <a:t>Is the data representative of the problem space?</a:t>
          </a:r>
        </a:p>
      </dgm:t>
    </dgm:pt>
    <dgm:pt modelId="{22D658D8-63C3-4CB1-A57A-9205911299EC}" type="parTrans" cxnId="{7D98E522-8588-4D75-8276-28C058881698}">
      <dgm:prSet/>
      <dgm:spPr/>
      <dgm:t>
        <a:bodyPr/>
        <a:lstStyle/>
        <a:p>
          <a:endParaRPr lang="en-US"/>
        </a:p>
      </dgm:t>
    </dgm:pt>
    <dgm:pt modelId="{D051AFA1-D933-493A-9FD7-F2C5DF636ADC}" type="sibTrans" cxnId="{7D98E522-8588-4D75-8276-28C058881698}">
      <dgm:prSet/>
      <dgm:spPr/>
      <dgm:t>
        <a:bodyPr/>
        <a:lstStyle/>
        <a:p>
          <a:endParaRPr lang="en-US"/>
        </a:p>
      </dgm:t>
    </dgm:pt>
    <dgm:pt modelId="{E67A4363-AB52-43E6-A24E-839ECE34FCAA}">
      <dgm:prSet/>
      <dgm:spPr/>
      <dgm:t>
        <a:bodyPr/>
        <a:lstStyle/>
        <a:p>
          <a:pPr rtl="0"/>
          <a:r>
            <a:rPr lang="en-US" dirty="0"/>
            <a:t>Do the measurements capture the reality?</a:t>
          </a:r>
        </a:p>
      </dgm:t>
    </dgm:pt>
    <dgm:pt modelId="{888B96A3-0AD3-4FB7-A96F-ABCB008C49BC}" type="parTrans" cxnId="{2675526B-9C09-4FCF-9919-FA074E370DCB}">
      <dgm:prSet/>
      <dgm:spPr/>
      <dgm:t>
        <a:bodyPr/>
        <a:lstStyle/>
        <a:p>
          <a:endParaRPr lang="en-US"/>
        </a:p>
      </dgm:t>
    </dgm:pt>
    <dgm:pt modelId="{EA0395D1-941A-4404-81DE-2F597B81E53A}" type="sibTrans" cxnId="{2675526B-9C09-4FCF-9919-FA074E370DCB}">
      <dgm:prSet/>
      <dgm:spPr/>
      <dgm:t>
        <a:bodyPr/>
        <a:lstStyle/>
        <a:p>
          <a:endParaRPr lang="en-US"/>
        </a:p>
      </dgm:t>
    </dgm:pt>
    <dgm:pt modelId="{AB969DB9-60AD-4926-8BB4-3815726AF65C}">
      <dgm:prSet/>
      <dgm:spPr/>
      <dgm:t>
        <a:bodyPr/>
        <a:lstStyle/>
        <a:p>
          <a:pPr rtl="0"/>
          <a:r>
            <a:rPr lang="en-US" dirty="0"/>
            <a:t>Do different attributes agree with each other?</a:t>
          </a:r>
        </a:p>
      </dgm:t>
    </dgm:pt>
    <dgm:pt modelId="{2A9D30D8-DECA-454A-942B-0AD7324F8C36}" type="parTrans" cxnId="{0B6C70D1-3A5E-4A3C-89B3-68F5EF1AB572}">
      <dgm:prSet/>
      <dgm:spPr/>
      <dgm:t>
        <a:bodyPr/>
        <a:lstStyle/>
        <a:p>
          <a:endParaRPr lang="en-US"/>
        </a:p>
      </dgm:t>
    </dgm:pt>
    <dgm:pt modelId="{39F2BBD9-E08D-4ED3-8C59-704E70915117}" type="sibTrans" cxnId="{0B6C70D1-3A5E-4A3C-89B3-68F5EF1AB572}">
      <dgm:prSet/>
      <dgm:spPr/>
      <dgm:t>
        <a:bodyPr/>
        <a:lstStyle/>
        <a:p>
          <a:endParaRPr lang="en-US"/>
        </a:p>
      </dgm:t>
    </dgm:pt>
    <dgm:pt modelId="{B914143F-8ECA-417B-9CEB-6776E188C438}">
      <dgm:prSet/>
      <dgm:spPr/>
      <dgm:t>
        <a:bodyPr/>
        <a:lstStyle/>
        <a:p>
          <a:pPr rtl="0"/>
          <a:r>
            <a:rPr lang="en-US" dirty="0"/>
            <a:t>Any missing observations / attributes?</a:t>
          </a:r>
        </a:p>
      </dgm:t>
    </dgm:pt>
    <dgm:pt modelId="{2037CD52-3528-4683-BDA0-4FFB7A6B73A5}" type="parTrans" cxnId="{04716FBF-5A48-4779-9334-2F22D22FD501}">
      <dgm:prSet/>
      <dgm:spPr/>
      <dgm:t>
        <a:bodyPr/>
        <a:lstStyle/>
        <a:p>
          <a:endParaRPr lang="en-US"/>
        </a:p>
      </dgm:t>
    </dgm:pt>
    <dgm:pt modelId="{FD192F60-193B-4546-9B48-91BBDDD0B44D}" type="sibTrans" cxnId="{04716FBF-5A48-4779-9334-2F22D22FD501}">
      <dgm:prSet/>
      <dgm:spPr/>
      <dgm:t>
        <a:bodyPr/>
        <a:lstStyle/>
        <a:p>
          <a:endParaRPr lang="en-US"/>
        </a:p>
      </dgm:t>
    </dgm:pt>
    <dgm:pt modelId="{BBBCE167-89EB-4A43-B18F-321BA5132AB3}">
      <dgm:prSet/>
      <dgm:spPr/>
      <dgm:t>
        <a:bodyPr/>
        <a:lstStyle/>
        <a:p>
          <a:pPr rtl="0"/>
          <a:r>
            <a:rPr lang="en-US" dirty="0"/>
            <a:t>Any issues of bias or variance?</a:t>
          </a:r>
        </a:p>
      </dgm:t>
    </dgm:pt>
    <dgm:pt modelId="{98E1B9E7-81A5-4E70-B8CF-0306995DF4AF}" type="parTrans" cxnId="{3FB692DB-2D21-4BAB-881B-DCF09A35585E}">
      <dgm:prSet/>
      <dgm:spPr/>
      <dgm:t>
        <a:bodyPr/>
        <a:lstStyle/>
        <a:p>
          <a:endParaRPr lang="en-US"/>
        </a:p>
      </dgm:t>
    </dgm:pt>
    <dgm:pt modelId="{B11855EB-9EFD-4943-8FB9-D99EB86CEBF4}" type="sibTrans" cxnId="{3FB692DB-2D21-4BAB-881B-DCF09A35585E}">
      <dgm:prSet/>
      <dgm:spPr/>
      <dgm:t>
        <a:bodyPr/>
        <a:lstStyle/>
        <a:p>
          <a:endParaRPr lang="en-US"/>
        </a:p>
      </dgm:t>
    </dgm:pt>
    <dgm:pt modelId="{62A6310F-84FB-4916-AC52-99A3AAE6E001}">
      <dgm:prSet/>
      <dgm:spPr/>
      <dgm:t>
        <a:bodyPr/>
        <a:lstStyle/>
        <a:p>
          <a:pPr rtl="0"/>
          <a:r>
            <a:rPr lang="en-US" dirty="0"/>
            <a:t>Are values follow data types specified?</a:t>
          </a:r>
        </a:p>
      </dgm:t>
    </dgm:pt>
    <dgm:pt modelId="{2CBDA397-58A1-45CE-9538-C9C14AEC6507}" type="parTrans" cxnId="{C622DE18-E5FE-4A61-B127-32EF115E42B7}">
      <dgm:prSet/>
      <dgm:spPr/>
      <dgm:t>
        <a:bodyPr/>
        <a:lstStyle/>
        <a:p>
          <a:endParaRPr lang="en-US"/>
        </a:p>
      </dgm:t>
    </dgm:pt>
    <dgm:pt modelId="{B4377280-4473-42A3-8865-3B84CE755F4D}" type="sibTrans" cxnId="{C622DE18-E5FE-4A61-B127-32EF115E42B7}">
      <dgm:prSet/>
      <dgm:spPr/>
      <dgm:t>
        <a:bodyPr/>
        <a:lstStyle/>
        <a:p>
          <a:endParaRPr lang="en-US"/>
        </a:p>
      </dgm:t>
    </dgm:pt>
    <dgm:pt modelId="{83E9B733-34E8-4EB9-B178-224AAAEE80CF}" type="pres">
      <dgm:prSet presAssocID="{7E7E9571-66EF-4D02-934B-ED5F618233FF}" presName="Name0" presStyleCnt="0">
        <dgm:presLayoutVars>
          <dgm:dir/>
          <dgm:animLvl val="lvl"/>
          <dgm:resizeHandles val="exact"/>
        </dgm:presLayoutVars>
      </dgm:prSet>
      <dgm:spPr/>
    </dgm:pt>
    <dgm:pt modelId="{C2049665-CE5D-4A7B-AFD0-BACD69F508C4}" type="pres">
      <dgm:prSet presAssocID="{C184760D-6AC6-41A2-940D-AC8E04289B5E}" presName="linNode" presStyleCnt="0"/>
      <dgm:spPr/>
    </dgm:pt>
    <dgm:pt modelId="{4DE15098-BBC2-4A9E-BA7B-AAC577A23079}" type="pres">
      <dgm:prSet presAssocID="{C184760D-6AC6-41A2-940D-AC8E04289B5E}" presName="parentText" presStyleLbl="node1" presStyleIdx="0" presStyleCnt="3">
        <dgm:presLayoutVars>
          <dgm:chMax val="1"/>
          <dgm:bulletEnabled val="1"/>
        </dgm:presLayoutVars>
      </dgm:prSet>
      <dgm:spPr/>
    </dgm:pt>
    <dgm:pt modelId="{EC4F12D7-2A8F-4751-B9AD-3DDD6F81C6DF}" type="pres">
      <dgm:prSet presAssocID="{C184760D-6AC6-41A2-940D-AC8E04289B5E}" presName="descendantText" presStyleLbl="alignAccFollowNode1" presStyleIdx="0" presStyleCnt="3">
        <dgm:presLayoutVars>
          <dgm:bulletEnabled val="1"/>
        </dgm:presLayoutVars>
      </dgm:prSet>
      <dgm:spPr/>
    </dgm:pt>
    <dgm:pt modelId="{2D3BE133-EF52-4DC8-9EBA-FB8A1CA6DC8F}" type="pres">
      <dgm:prSet presAssocID="{D1F2397D-33F7-4C6E-9F08-C4ED03B9195F}" presName="sp" presStyleCnt="0"/>
      <dgm:spPr/>
    </dgm:pt>
    <dgm:pt modelId="{95AF0136-49D3-497A-B76E-0985923A759F}" type="pres">
      <dgm:prSet presAssocID="{B45C550D-C9FA-417A-920D-BA7E737CF790}" presName="linNode" presStyleCnt="0"/>
      <dgm:spPr/>
    </dgm:pt>
    <dgm:pt modelId="{928658D7-8306-43B0-8636-FCA93B9D4DDA}" type="pres">
      <dgm:prSet presAssocID="{B45C550D-C9FA-417A-920D-BA7E737CF790}" presName="parentText" presStyleLbl="node1" presStyleIdx="1" presStyleCnt="3">
        <dgm:presLayoutVars>
          <dgm:chMax val="1"/>
          <dgm:bulletEnabled val="1"/>
        </dgm:presLayoutVars>
      </dgm:prSet>
      <dgm:spPr/>
    </dgm:pt>
    <dgm:pt modelId="{8F310A66-433F-4CA4-9CA3-5BB02C86B868}" type="pres">
      <dgm:prSet presAssocID="{B45C550D-C9FA-417A-920D-BA7E737CF790}" presName="descendantText" presStyleLbl="alignAccFollowNode1" presStyleIdx="1" presStyleCnt="3">
        <dgm:presLayoutVars>
          <dgm:bulletEnabled val="1"/>
        </dgm:presLayoutVars>
      </dgm:prSet>
      <dgm:spPr/>
    </dgm:pt>
    <dgm:pt modelId="{C22BACAF-07A4-43B1-A1B6-B82EE9507E2B}" type="pres">
      <dgm:prSet presAssocID="{3E6AB544-8DD7-42E9-B53B-225B60CBA495}" presName="sp" presStyleCnt="0"/>
      <dgm:spPr/>
    </dgm:pt>
    <dgm:pt modelId="{BC44F24C-2F96-4DAC-86C5-EBAEA6831C94}" type="pres">
      <dgm:prSet presAssocID="{2B416287-CD95-4BEB-A6EA-E6302D09A2D2}" presName="linNode" presStyleCnt="0"/>
      <dgm:spPr/>
    </dgm:pt>
    <dgm:pt modelId="{23424DC7-9010-436D-9F62-5A0AE027C1CE}" type="pres">
      <dgm:prSet presAssocID="{2B416287-CD95-4BEB-A6EA-E6302D09A2D2}" presName="parentText" presStyleLbl="node1" presStyleIdx="2" presStyleCnt="3">
        <dgm:presLayoutVars>
          <dgm:chMax val="1"/>
          <dgm:bulletEnabled val="1"/>
        </dgm:presLayoutVars>
      </dgm:prSet>
      <dgm:spPr/>
    </dgm:pt>
    <dgm:pt modelId="{C4A0702D-070D-4B98-A6EA-BF3253A03160}" type="pres">
      <dgm:prSet presAssocID="{2B416287-CD95-4BEB-A6EA-E6302D09A2D2}" presName="descendantText" presStyleLbl="alignAccFollowNode1" presStyleIdx="2" presStyleCnt="3">
        <dgm:presLayoutVars>
          <dgm:bulletEnabled val="1"/>
        </dgm:presLayoutVars>
      </dgm:prSet>
      <dgm:spPr/>
    </dgm:pt>
  </dgm:ptLst>
  <dgm:cxnLst>
    <dgm:cxn modelId="{8CF54E00-AAAD-4F26-B662-6E9ACCEDD61A}" srcId="{7E7E9571-66EF-4D02-934B-ED5F618233FF}" destId="{2B416287-CD95-4BEB-A6EA-E6302D09A2D2}" srcOrd="2" destOrd="0" parTransId="{116F7A6A-00B2-4031-98CD-440322AAB404}" sibTransId="{6FCEF48E-5C3A-4499-8ACE-3A1BF298D1B9}"/>
    <dgm:cxn modelId="{43770005-DF06-49E2-BD05-3B71168F37C9}" type="presOf" srcId="{B914143F-8ECA-417B-9CEB-6776E188C438}" destId="{EC4F12D7-2A8F-4751-B9AD-3DDD6F81C6DF}" srcOrd="0" destOrd="1" presId="urn:microsoft.com/office/officeart/2005/8/layout/vList5"/>
    <dgm:cxn modelId="{B00D5613-CDD2-4297-B62C-0C182802539B}" srcId="{7E7E9571-66EF-4D02-934B-ED5F618233FF}" destId="{B45C550D-C9FA-417A-920D-BA7E737CF790}" srcOrd="1" destOrd="0" parTransId="{F0DD5320-6356-4E13-BB6D-9E002379D115}" sibTransId="{3E6AB544-8DD7-42E9-B53B-225B60CBA495}"/>
    <dgm:cxn modelId="{C622DE18-E5FE-4A61-B127-32EF115E42B7}" srcId="{2B416287-CD95-4BEB-A6EA-E6302D09A2D2}" destId="{62A6310F-84FB-4916-AC52-99A3AAE6E001}" srcOrd="0" destOrd="0" parTransId="{2CBDA397-58A1-45CE-9538-C9C14AEC6507}" sibTransId="{B4377280-4473-42A3-8865-3B84CE755F4D}"/>
    <dgm:cxn modelId="{7D98E522-8588-4D75-8276-28C058881698}" srcId="{C184760D-6AC6-41A2-940D-AC8E04289B5E}" destId="{08CFA390-F53D-4843-9D23-B39A33A43BDE}" srcOrd="0" destOrd="0" parTransId="{22D658D8-63C3-4CB1-A57A-9205911299EC}" sibTransId="{D051AFA1-D933-493A-9FD7-F2C5DF636ADC}"/>
    <dgm:cxn modelId="{2675526B-9C09-4FCF-9919-FA074E370DCB}" srcId="{B45C550D-C9FA-417A-920D-BA7E737CF790}" destId="{E67A4363-AB52-43E6-A24E-839ECE34FCAA}" srcOrd="0" destOrd="0" parTransId="{888B96A3-0AD3-4FB7-A96F-ABCB008C49BC}" sibTransId="{EA0395D1-941A-4404-81DE-2F597B81E53A}"/>
    <dgm:cxn modelId="{3ED29676-7C23-46A0-8D6E-A484B9C0AB52}" type="presOf" srcId="{B45C550D-C9FA-417A-920D-BA7E737CF790}" destId="{928658D7-8306-43B0-8636-FCA93B9D4DDA}" srcOrd="0" destOrd="0" presId="urn:microsoft.com/office/officeart/2005/8/layout/vList5"/>
    <dgm:cxn modelId="{26C83A57-1978-4E38-8513-9A095000C1A8}" type="presOf" srcId="{BBBCE167-89EB-4A43-B18F-321BA5132AB3}" destId="{8F310A66-433F-4CA4-9CA3-5BB02C86B868}" srcOrd="0" destOrd="1" presId="urn:microsoft.com/office/officeart/2005/8/layout/vList5"/>
    <dgm:cxn modelId="{04716FBF-5A48-4779-9334-2F22D22FD501}" srcId="{C184760D-6AC6-41A2-940D-AC8E04289B5E}" destId="{B914143F-8ECA-417B-9CEB-6776E188C438}" srcOrd="1" destOrd="0" parTransId="{2037CD52-3528-4683-BDA0-4FFB7A6B73A5}" sibTransId="{FD192F60-193B-4546-9B48-91BBDDD0B44D}"/>
    <dgm:cxn modelId="{53B48FCF-3954-4959-9C77-D6E8390BF6C9}" type="presOf" srcId="{62A6310F-84FB-4916-AC52-99A3AAE6E001}" destId="{C4A0702D-070D-4B98-A6EA-BF3253A03160}" srcOrd="0" destOrd="0" presId="urn:microsoft.com/office/officeart/2005/8/layout/vList5"/>
    <dgm:cxn modelId="{0B6C70D1-3A5E-4A3C-89B3-68F5EF1AB572}" srcId="{2B416287-CD95-4BEB-A6EA-E6302D09A2D2}" destId="{AB969DB9-60AD-4926-8BB4-3815726AF65C}" srcOrd="1" destOrd="0" parTransId="{2A9D30D8-DECA-454A-942B-0AD7324F8C36}" sibTransId="{39F2BBD9-E08D-4ED3-8C59-704E70915117}"/>
    <dgm:cxn modelId="{3FB692DB-2D21-4BAB-881B-DCF09A35585E}" srcId="{B45C550D-C9FA-417A-920D-BA7E737CF790}" destId="{BBBCE167-89EB-4A43-B18F-321BA5132AB3}" srcOrd="1" destOrd="0" parTransId="{98E1B9E7-81A5-4E70-B8CF-0306995DF4AF}" sibTransId="{B11855EB-9EFD-4943-8FB9-D99EB86CEBF4}"/>
    <dgm:cxn modelId="{FA67EBDD-FB41-4F14-B5BA-DF8F4BF25931}" type="presOf" srcId="{C184760D-6AC6-41A2-940D-AC8E04289B5E}" destId="{4DE15098-BBC2-4A9E-BA7B-AAC577A23079}" srcOrd="0" destOrd="0" presId="urn:microsoft.com/office/officeart/2005/8/layout/vList5"/>
    <dgm:cxn modelId="{75ADB1E3-A89E-4EB7-854A-0242B2134393}" type="presOf" srcId="{AB969DB9-60AD-4926-8BB4-3815726AF65C}" destId="{C4A0702D-070D-4B98-A6EA-BF3253A03160}" srcOrd="0" destOrd="1" presId="urn:microsoft.com/office/officeart/2005/8/layout/vList5"/>
    <dgm:cxn modelId="{B97059EA-AC34-4C69-ADCB-1BAE5B43DA82}" type="presOf" srcId="{7E7E9571-66EF-4D02-934B-ED5F618233FF}" destId="{83E9B733-34E8-4EB9-B178-224AAAEE80CF}" srcOrd="0" destOrd="0" presId="urn:microsoft.com/office/officeart/2005/8/layout/vList5"/>
    <dgm:cxn modelId="{49E077EB-9329-4BA0-8AC6-27623FE12A1A}" srcId="{7E7E9571-66EF-4D02-934B-ED5F618233FF}" destId="{C184760D-6AC6-41A2-940D-AC8E04289B5E}" srcOrd="0" destOrd="0" parTransId="{1EF7339B-DD8F-4185-A9D8-89C6A136322F}" sibTransId="{D1F2397D-33F7-4C6E-9F08-C4ED03B9195F}"/>
    <dgm:cxn modelId="{DDBE73F6-FA53-4E10-ACC1-E0513FF9BAE8}" type="presOf" srcId="{08CFA390-F53D-4843-9D23-B39A33A43BDE}" destId="{EC4F12D7-2A8F-4751-B9AD-3DDD6F81C6DF}" srcOrd="0" destOrd="0" presId="urn:microsoft.com/office/officeart/2005/8/layout/vList5"/>
    <dgm:cxn modelId="{ABBBB9F8-A74D-422F-9B52-AB961BB1C7D1}" type="presOf" srcId="{2B416287-CD95-4BEB-A6EA-E6302D09A2D2}" destId="{23424DC7-9010-436D-9F62-5A0AE027C1CE}" srcOrd="0" destOrd="0" presId="urn:microsoft.com/office/officeart/2005/8/layout/vList5"/>
    <dgm:cxn modelId="{AAAD80FB-0FF1-4032-8F85-DC481A872DAE}" type="presOf" srcId="{E67A4363-AB52-43E6-A24E-839ECE34FCAA}" destId="{8F310A66-433F-4CA4-9CA3-5BB02C86B868}" srcOrd="0" destOrd="0" presId="urn:microsoft.com/office/officeart/2005/8/layout/vList5"/>
    <dgm:cxn modelId="{16181EA9-1A07-4508-AD71-6A55D125CE6D}" type="presParOf" srcId="{83E9B733-34E8-4EB9-B178-224AAAEE80CF}" destId="{C2049665-CE5D-4A7B-AFD0-BACD69F508C4}" srcOrd="0" destOrd="0" presId="urn:microsoft.com/office/officeart/2005/8/layout/vList5"/>
    <dgm:cxn modelId="{8FCF3383-AF6A-4E40-86F3-BE20D8F34338}" type="presParOf" srcId="{C2049665-CE5D-4A7B-AFD0-BACD69F508C4}" destId="{4DE15098-BBC2-4A9E-BA7B-AAC577A23079}" srcOrd="0" destOrd="0" presId="urn:microsoft.com/office/officeart/2005/8/layout/vList5"/>
    <dgm:cxn modelId="{4EE85395-83C6-4B25-BD12-01E7416CBBCC}" type="presParOf" srcId="{C2049665-CE5D-4A7B-AFD0-BACD69F508C4}" destId="{EC4F12D7-2A8F-4751-B9AD-3DDD6F81C6DF}" srcOrd="1" destOrd="0" presId="urn:microsoft.com/office/officeart/2005/8/layout/vList5"/>
    <dgm:cxn modelId="{9CDB4127-7B16-42BD-BD3D-D47AFB6269C0}" type="presParOf" srcId="{83E9B733-34E8-4EB9-B178-224AAAEE80CF}" destId="{2D3BE133-EF52-4DC8-9EBA-FB8A1CA6DC8F}" srcOrd="1" destOrd="0" presId="urn:microsoft.com/office/officeart/2005/8/layout/vList5"/>
    <dgm:cxn modelId="{C983FFBE-EABD-410E-B29D-EC4D8EC56D50}" type="presParOf" srcId="{83E9B733-34E8-4EB9-B178-224AAAEE80CF}" destId="{95AF0136-49D3-497A-B76E-0985923A759F}" srcOrd="2" destOrd="0" presId="urn:microsoft.com/office/officeart/2005/8/layout/vList5"/>
    <dgm:cxn modelId="{65576219-1FA5-46F4-B1D1-52299B0638EA}" type="presParOf" srcId="{95AF0136-49D3-497A-B76E-0985923A759F}" destId="{928658D7-8306-43B0-8636-FCA93B9D4DDA}" srcOrd="0" destOrd="0" presId="urn:microsoft.com/office/officeart/2005/8/layout/vList5"/>
    <dgm:cxn modelId="{0432FA7B-A24F-41C0-B140-7DFE4E11E9E2}" type="presParOf" srcId="{95AF0136-49D3-497A-B76E-0985923A759F}" destId="{8F310A66-433F-4CA4-9CA3-5BB02C86B868}" srcOrd="1" destOrd="0" presId="urn:microsoft.com/office/officeart/2005/8/layout/vList5"/>
    <dgm:cxn modelId="{86BD20D6-4431-4276-9BD0-A96FD6642EE8}" type="presParOf" srcId="{83E9B733-34E8-4EB9-B178-224AAAEE80CF}" destId="{C22BACAF-07A4-43B1-A1B6-B82EE9507E2B}" srcOrd="3" destOrd="0" presId="urn:microsoft.com/office/officeart/2005/8/layout/vList5"/>
    <dgm:cxn modelId="{198F3FD2-D8A6-4722-8CF8-33DD971B1435}" type="presParOf" srcId="{83E9B733-34E8-4EB9-B178-224AAAEE80CF}" destId="{BC44F24C-2F96-4DAC-86C5-EBAEA6831C94}" srcOrd="4" destOrd="0" presId="urn:microsoft.com/office/officeart/2005/8/layout/vList5"/>
    <dgm:cxn modelId="{BBBF5F5E-065A-4BFE-BC22-E93F4D36D586}" type="presParOf" srcId="{BC44F24C-2F96-4DAC-86C5-EBAEA6831C94}" destId="{23424DC7-9010-436D-9F62-5A0AE027C1CE}" srcOrd="0" destOrd="0" presId="urn:microsoft.com/office/officeart/2005/8/layout/vList5"/>
    <dgm:cxn modelId="{CE7D1169-EF24-4D82-AFD6-D338B2B69054}" type="presParOf" srcId="{BC44F24C-2F96-4DAC-86C5-EBAEA6831C94}" destId="{C4A0702D-070D-4B98-A6EA-BF3253A0316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F12D7-2A8F-4751-B9AD-3DDD6F81C6DF}">
      <dsp:nvSpPr>
        <dsp:cNvPr id="0" name=""/>
        <dsp:cNvSpPr/>
      </dsp:nvSpPr>
      <dsp:spPr>
        <a:xfrm rot="5400000">
          <a:off x="4942269" y="-1996292"/>
          <a:ext cx="841372"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Is the data representative of the problem space?</a:t>
          </a:r>
        </a:p>
        <a:p>
          <a:pPr marL="171450" lvl="1" indent="-171450" algn="l" defTabSz="800100" rtl="0">
            <a:lnSpc>
              <a:spcPct val="90000"/>
            </a:lnSpc>
            <a:spcBef>
              <a:spcPct val="0"/>
            </a:spcBef>
            <a:spcAft>
              <a:spcPct val="15000"/>
            </a:spcAft>
            <a:buChar char="•"/>
          </a:pPr>
          <a:r>
            <a:rPr lang="en-US" sz="1800" kern="1200" dirty="0"/>
            <a:t>Any missing observations / attributes?</a:t>
          </a:r>
        </a:p>
      </dsp:txBody>
      <dsp:txXfrm rot="-5400000">
        <a:off x="2839211" y="147838"/>
        <a:ext cx="5006416" cy="759228"/>
      </dsp:txXfrm>
    </dsp:sp>
    <dsp:sp modelId="{4DE15098-BBC2-4A9E-BA7B-AAC577A23079}">
      <dsp:nvSpPr>
        <dsp:cNvPr id="0" name=""/>
        <dsp:cNvSpPr/>
      </dsp:nvSpPr>
      <dsp:spPr>
        <a:xfrm>
          <a:off x="0" y="1593"/>
          <a:ext cx="2839212" cy="1051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Completeness</a:t>
          </a:r>
        </a:p>
      </dsp:txBody>
      <dsp:txXfrm>
        <a:off x="51340" y="52933"/>
        <a:ext cx="2736532" cy="949035"/>
      </dsp:txXfrm>
    </dsp:sp>
    <dsp:sp modelId="{8F310A66-433F-4CA4-9CA3-5BB02C86B868}">
      <dsp:nvSpPr>
        <dsp:cNvPr id="0" name=""/>
        <dsp:cNvSpPr/>
      </dsp:nvSpPr>
      <dsp:spPr>
        <a:xfrm rot="5400000">
          <a:off x="4942269" y="-891992"/>
          <a:ext cx="841372"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Do the measurements capture the reality?</a:t>
          </a:r>
        </a:p>
        <a:p>
          <a:pPr marL="171450" lvl="1" indent="-171450" algn="l" defTabSz="800100" rtl="0">
            <a:lnSpc>
              <a:spcPct val="90000"/>
            </a:lnSpc>
            <a:spcBef>
              <a:spcPct val="0"/>
            </a:spcBef>
            <a:spcAft>
              <a:spcPct val="15000"/>
            </a:spcAft>
            <a:buChar char="•"/>
          </a:pPr>
          <a:r>
            <a:rPr lang="en-US" sz="1800" kern="1200" dirty="0"/>
            <a:t>Any issues of bias or variance?</a:t>
          </a:r>
        </a:p>
      </dsp:txBody>
      <dsp:txXfrm rot="-5400000">
        <a:off x="2839211" y="1252138"/>
        <a:ext cx="5006416" cy="759228"/>
      </dsp:txXfrm>
    </dsp:sp>
    <dsp:sp modelId="{928658D7-8306-43B0-8636-FCA93B9D4DDA}">
      <dsp:nvSpPr>
        <dsp:cNvPr id="0" name=""/>
        <dsp:cNvSpPr/>
      </dsp:nvSpPr>
      <dsp:spPr>
        <a:xfrm>
          <a:off x="0" y="1105894"/>
          <a:ext cx="2839212" cy="1051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Fidelity</a:t>
          </a:r>
        </a:p>
      </dsp:txBody>
      <dsp:txXfrm>
        <a:off x="51340" y="1157234"/>
        <a:ext cx="2736532" cy="949035"/>
      </dsp:txXfrm>
    </dsp:sp>
    <dsp:sp modelId="{C4A0702D-070D-4B98-A6EA-BF3253A03160}">
      <dsp:nvSpPr>
        <dsp:cNvPr id="0" name=""/>
        <dsp:cNvSpPr/>
      </dsp:nvSpPr>
      <dsp:spPr>
        <a:xfrm rot="5400000">
          <a:off x="4942269" y="212308"/>
          <a:ext cx="841372"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Are values follow data types specified?</a:t>
          </a:r>
        </a:p>
        <a:p>
          <a:pPr marL="171450" lvl="1" indent="-171450" algn="l" defTabSz="800100" rtl="0">
            <a:lnSpc>
              <a:spcPct val="90000"/>
            </a:lnSpc>
            <a:spcBef>
              <a:spcPct val="0"/>
            </a:spcBef>
            <a:spcAft>
              <a:spcPct val="15000"/>
            </a:spcAft>
            <a:buChar char="•"/>
          </a:pPr>
          <a:r>
            <a:rPr lang="en-US" sz="1800" kern="1200" dirty="0"/>
            <a:t>Do different attributes agree with each other?</a:t>
          </a:r>
        </a:p>
      </dsp:txBody>
      <dsp:txXfrm rot="-5400000">
        <a:off x="2839211" y="2356438"/>
        <a:ext cx="5006416" cy="759228"/>
      </dsp:txXfrm>
    </dsp:sp>
    <dsp:sp modelId="{23424DC7-9010-436D-9F62-5A0AE027C1CE}">
      <dsp:nvSpPr>
        <dsp:cNvPr id="0" name=""/>
        <dsp:cNvSpPr/>
      </dsp:nvSpPr>
      <dsp:spPr>
        <a:xfrm>
          <a:off x="0" y="2210195"/>
          <a:ext cx="2839212" cy="1051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Consistency</a:t>
          </a:r>
        </a:p>
      </dsp:txBody>
      <dsp:txXfrm>
        <a:off x="51340" y="2261535"/>
        <a:ext cx="2736532" cy="9490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optimizely.com/optimization-glossary/split-testin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optimizely.com/optimization-glossary/bucket-testin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412436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24</a:t>
            </a:fld>
            <a:endParaRPr lang="en-US"/>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146597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25</a:t>
            </a:fld>
            <a:endParaRPr lang="en-US"/>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r>
              <a:rPr lang="en-US" b="1" dirty="0"/>
              <a:t> </a:t>
            </a:r>
            <a:endParaRPr lang="en-US" dirty="0"/>
          </a:p>
        </p:txBody>
      </p:sp>
    </p:spTree>
    <p:extLst>
      <p:ext uri="{BB962C8B-B14F-4D97-AF65-F5344CB8AC3E}">
        <p14:creationId xmlns:p14="http://schemas.microsoft.com/office/powerpoint/2010/main" val="3075231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72A52979-39E7-4749-AEB9-58B77E96BB58}" type="slidenum">
              <a:rPr lang="en-US" smtClean="0"/>
              <a:t>27</a:t>
            </a:fld>
            <a:endParaRPr lang="en-US"/>
          </a:p>
        </p:txBody>
      </p:sp>
    </p:spTree>
    <p:extLst>
      <p:ext uri="{BB962C8B-B14F-4D97-AF65-F5344CB8AC3E}">
        <p14:creationId xmlns:p14="http://schemas.microsoft.com/office/powerpoint/2010/main" val="355682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DD3DB31A-1493-4A08-8978-227D8710F70C}" type="slidenum">
              <a:rPr lang="en-US" smtClean="0"/>
              <a:t>28</a:t>
            </a:fld>
            <a:endParaRPr lang="en-US"/>
          </a:p>
        </p:txBody>
      </p:sp>
    </p:spTree>
    <p:extLst>
      <p:ext uri="{BB962C8B-B14F-4D97-AF65-F5344CB8AC3E}">
        <p14:creationId xmlns:p14="http://schemas.microsoft.com/office/powerpoint/2010/main" val="345121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T Commons"/>
              </a:rPr>
              <a:t>A/B testing (also known as </a:t>
            </a:r>
            <a:r>
              <a:rPr lang="en-US" b="0" i="0" u="none" strike="noStrike" dirty="0">
                <a:effectLst/>
                <a:latin typeface="TT Commons"/>
                <a:hlinkClick r:id="rId3"/>
              </a:rPr>
              <a:t>split testing</a:t>
            </a:r>
            <a:r>
              <a:rPr lang="en-US" b="0" i="0" dirty="0">
                <a:solidFill>
                  <a:srgbClr val="000000"/>
                </a:solidFill>
                <a:effectLst/>
                <a:latin typeface="TT Commons"/>
              </a:rPr>
              <a:t> or </a:t>
            </a:r>
            <a:r>
              <a:rPr lang="en-US" b="0" i="0" u="none" strike="noStrike" dirty="0">
                <a:effectLst/>
                <a:latin typeface="TT Commons"/>
                <a:hlinkClick r:id="rId4"/>
              </a:rPr>
              <a:t>bucket testing</a:t>
            </a:r>
            <a:r>
              <a:rPr lang="en-US" b="0" i="0" dirty="0">
                <a:solidFill>
                  <a:srgbClr val="000000"/>
                </a:solidFill>
                <a:effectLst/>
                <a:latin typeface="TT Commons"/>
              </a:rPr>
              <a:t>) is a method of comparing two versions of a webpage or app against each other to determine which one performs better.</a:t>
            </a:r>
            <a:endParaRPr lang="en-US" dirty="0"/>
          </a:p>
        </p:txBody>
      </p:sp>
      <p:sp>
        <p:nvSpPr>
          <p:cNvPr id="4" name="Slide Number Placeholder 3"/>
          <p:cNvSpPr>
            <a:spLocks noGrp="1"/>
          </p:cNvSpPr>
          <p:nvPr>
            <p:ph type="sldNum" sz="quarter" idx="10"/>
          </p:nvPr>
        </p:nvSpPr>
        <p:spPr/>
        <p:txBody>
          <a:bodyPr/>
          <a:lstStyle/>
          <a:p>
            <a:fld id="{72A52979-39E7-4749-AEB9-58B77E96BB58}" type="slidenum">
              <a:rPr lang="en-US" smtClean="0"/>
              <a:t>29</a:t>
            </a:fld>
            <a:endParaRPr lang="en-US"/>
          </a:p>
        </p:txBody>
      </p:sp>
    </p:spTree>
    <p:extLst>
      <p:ext uri="{BB962C8B-B14F-4D97-AF65-F5344CB8AC3E}">
        <p14:creationId xmlns:p14="http://schemas.microsoft.com/office/powerpoint/2010/main" val="31832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https://www.simplypsychology.org/confidence-interval.html</a:t>
            </a:r>
          </a:p>
        </p:txBody>
      </p:sp>
      <p:sp>
        <p:nvSpPr>
          <p:cNvPr id="4" name="Slide Number Placeholder 3"/>
          <p:cNvSpPr>
            <a:spLocks noGrp="1"/>
          </p:cNvSpPr>
          <p:nvPr>
            <p:ph type="sldNum" sz="quarter" idx="10"/>
          </p:nvPr>
        </p:nvSpPr>
        <p:spPr/>
        <p:txBody>
          <a:bodyPr/>
          <a:lstStyle/>
          <a:p>
            <a:fld id="{DD3DB31A-1493-4A08-8978-227D8710F70C}" type="slidenum">
              <a:rPr lang="en-US" smtClean="0"/>
              <a:t>30</a:t>
            </a:fld>
            <a:endParaRPr lang="en-US"/>
          </a:p>
        </p:txBody>
      </p:sp>
    </p:spTree>
    <p:extLst>
      <p:ext uri="{BB962C8B-B14F-4D97-AF65-F5344CB8AC3E}">
        <p14:creationId xmlns:p14="http://schemas.microsoft.com/office/powerpoint/2010/main" val="265432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25000" dirty="0"/>
              <a:t>2014/</a:t>
            </a:r>
            <a:r>
              <a:rPr lang="en-US" baseline="-25000" dirty="0" err="1"/>
              <a:t>O’Rielly</a:t>
            </a:r>
            <a:r>
              <a:rPr lang="en-US" baseline="-25000" dirty="0"/>
              <a:t> survey data</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62675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DD3DB31A-1493-4A08-8978-227D8710F70C}" type="slidenum">
              <a:rPr lang="en-US" smtClean="0"/>
              <a:t>34</a:t>
            </a:fld>
            <a:endParaRPr lang="en-US"/>
          </a:p>
        </p:txBody>
      </p:sp>
    </p:spTree>
    <p:extLst>
      <p:ext uri="{BB962C8B-B14F-4D97-AF65-F5344CB8AC3E}">
        <p14:creationId xmlns:p14="http://schemas.microsoft.com/office/powerpoint/2010/main" val="336239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3DB31A-1493-4A08-8978-227D8710F70C}" type="slidenum">
              <a:rPr lang="en-US" smtClean="0"/>
              <a:t>36</a:t>
            </a:fld>
            <a:endParaRPr lang="en-US"/>
          </a:p>
        </p:txBody>
      </p:sp>
    </p:spTree>
    <p:extLst>
      <p:ext uri="{BB962C8B-B14F-4D97-AF65-F5344CB8AC3E}">
        <p14:creationId xmlns:p14="http://schemas.microsoft.com/office/powerpoint/2010/main" val="2889283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52979-39E7-4749-AEB9-58B77E96BB58}" type="slidenum">
              <a:rPr lang="en-US" smtClean="0"/>
              <a:t>38</a:t>
            </a:fld>
            <a:endParaRPr lang="en-US"/>
          </a:p>
        </p:txBody>
      </p:sp>
    </p:spTree>
    <p:extLst>
      <p:ext uri="{BB962C8B-B14F-4D97-AF65-F5344CB8AC3E}">
        <p14:creationId xmlns:p14="http://schemas.microsoft.com/office/powerpoint/2010/main" val="293289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Drew Conway’s definition</a:t>
            </a:r>
          </a:p>
        </p:txBody>
      </p:sp>
      <p:sp>
        <p:nvSpPr>
          <p:cNvPr id="4" name="Slide Number Placeholder 3"/>
          <p:cNvSpPr>
            <a:spLocks noGrp="1"/>
          </p:cNvSpPr>
          <p:nvPr>
            <p:ph type="sldNum" sz="quarter" idx="10"/>
          </p:nvPr>
        </p:nvSpPr>
        <p:spPr/>
        <p:txBody>
          <a:bodyPr/>
          <a:lstStyle/>
          <a:p>
            <a:fld id="{BE993057-5528-3549-89E2-97C5373A791C}" type="slidenum">
              <a:rPr lang="en-US" smtClean="0"/>
              <a:t>8</a:t>
            </a:fld>
            <a:endParaRPr lang="en-US"/>
          </a:p>
        </p:txBody>
      </p:sp>
    </p:spTree>
    <p:extLst>
      <p:ext uri="{BB962C8B-B14F-4D97-AF65-F5344CB8AC3E}">
        <p14:creationId xmlns:p14="http://schemas.microsoft.com/office/powerpoint/2010/main" val="443797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72A52979-39E7-4749-AEB9-58B77E96BB58}" type="slidenum">
              <a:rPr lang="en-US" smtClean="0"/>
              <a:t>40</a:t>
            </a:fld>
            <a:endParaRPr lang="en-US"/>
          </a:p>
        </p:txBody>
      </p:sp>
    </p:spTree>
    <p:extLst>
      <p:ext uri="{BB962C8B-B14F-4D97-AF65-F5344CB8AC3E}">
        <p14:creationId xmlns:p14="http://schemas.microsoft.com/office/powerpoint/2010/main" val="2352190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93C24ABF-0C12-4BF0-A018-2F45AB32A4C7}" type="slidenum">
              <a:rPr lang="en-US" smtClean="0"/>
              <a:t>10</a:t>
            </a:fld>
            <a:endParaRPr lang="en-US"/>
          </a:p>
        </p:txBody>
      </p:sp>
    </p:spTree>
    <p:extLst>
      <p:ext uri="{BB962C8B-B14F-4D97-AF65-F5344CB8AC3E}">
        <p14:creationId xmlns:p14="http://schemas.microsoft.com/office/powerpoint/2010/main" val="78999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https://nobaproject.com/modules/personality-traits </a:t>
            </a:r>
          </a:p>
        </p:txBody>
      </p:sp>
      <p:sp>
        <p:nvSpPr>
          <p:cNvPr id="4" name="Slide Number Placeholder 3"/>
          <p:cNvSpPr>
            <a:spLocks noGrp="1"/>
          </p:cNvSpPr>
          <p:nvPr>
            <p:ph type="sldNum" sz="quarter" idx="5"/>
          </p:nvPr>
        </p:nvSpPr>
        <p:spPr/>
        <p:txBody>
          <a:bodyPr/>
          <a:lstStyle/>
          <a:p>
            <a:fld id="{CB4F38C2-4548-F541-8261-4C1D96E7A166}" type="slidenum">
              <a:rPr lang="en-US" smtClean="0"/>
              <a:pPr/>
              <a:t>12</a:t>
            </a:fld>
            <a:endParaRPr lang="en-US"/>
          </a:p>
        </p:txBody>
      </p:sp>
    </p:spTree>
    <p:extLst>
      <p:ext uri="{BB962C8B-B14F-4D97-AF65-F5344CB8AC3E}">
        <p14:creationId xmlns:p14="http://schemas.microsoft.com/office/powerpoint/2010/main" val="58109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93358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https://www.cbc.ca/news/world/dna-from-genealogy-site-used-to-catch-suspected-golden-state-killer-1.4637726</a:t>
            </a:r>
          </a:p>
        </p:txBody>
      </p:sp>
      <p:sp>
        <p:nvSpPr>
          <p:cNvPr id="4" name="Slide Number Placeholder 3"/>
          <p:cNvSpPr>
            <a:spLocks noGrp="1"/>
          </p:cNvSpPr>
          <p:nvPr>
            <p:ph type="sldNum" sz="quarter" idx="5"/>
          </p:nvPr>
        </p:nvSpPr>
        <p:spPr/>
        <p:txBody>
          <a:bodyPr/>
          <a:lstStyle/>
          <a:p>
            <a:fld id="{CB4F38C2-4548-F541-8261-4C1D96E7A166}" type="slidenum">
              <a:rPr lang="en-US" smtClean="0"/>
              <a:pPr/>
              <a:t>14</a:t>
            </a:fld>
            <a:endParaRPr lang="en-US"/>
          </a:p>
        </p:txBody>
      </p:sp>
    </p:spTree>
    <p:extLst>
      <p:ext uri="{BB962C8B-B14F-4D97-AF65-F5344CB8AC3E}">
        <p14:creationId xmlns:p14="http://schemas.microsoft.com/office/powerpoint/2010/main" val="44023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24ABF-0C12-4BF0-A018-2F45AB32A4C7}" type="slidenum">
              <a:rPr lang="en-US" smtClean="0"/>
              <a:t>17</a:t>
            </a:fld>
            <a:endParaRPr lang="en-US"/>
          </a:p>
        </p:txBody>
      </p:sp>
    </p:spTree>
    <p:extLst>
      <p:ext uri="{BB962C8B-B14F-4D97-AF65-F5344CB8AC3E}">
        <p14:creationId xmlns:p14="http://schemas.microsoft.com/office/powerpoint/2010/main" val="137412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4014437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23</a:t>
            </a:fld>
            <a:endParaRPr lang="en-US"/>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1929309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F97DC-0DEE-4C95-8FB5-D61C743AF995}" type="datetime1">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92306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96B2-EA9A-412D-89BA-E4387DD1B0E1}" type="datetime1">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23103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53A66-65E3-4A40-9DD0-B00DE2B718B6}" type="datetime1">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67114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1D38-CE07-4393-BB1D-15860793EE22}" type="datetime1">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15203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B60FE-7DE5-4B05-9448-7D211FCE14F1}" type="datetime1">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157150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FE486-99DD-4F8B-9260-68E0A1081946}" type="datetime1">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194247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E3F38-B760-432E-8AF4-6D9C6C47B41A}" type="datetime1">
              <a:rPr lang="en-US" smtClean="0"/>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93803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E59BD-ADFF-4549-BD5C-4B962362F6F7}" type="datetime1">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02085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F09DC-0A49-42BE-A0A6-0558F8578FFF}" type="datetime1">
              <a:rPr lang="en-US" smtClean="0"/>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10859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8B5E2-BED7-4F80-A0AE-A041064FE3DC}" type="datetime1">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364491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30B493-49AB-4E22-A7E7-F9E20D362544}" type="datetime1">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405032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F2760-C461-48B1-92F6-606B231F6E17}" type="datetime1">
              <a:rPr lang="en-US" smtClean="0"/>
              <a:t>9/1/2022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12B38AD2-FF55-4F23-B682-BBF8D00F4253}"/>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41193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7bXJ_obaiYQ"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368062" y="2877271"/>
            <a:ext cx="7156938" cy="2387600"/>
          </a:xfrm>
        </p:spPr>
        <p:txBody>
          <a:bodyPr/>
          <a:lstStyle/>
          <a:p>
            <a:pPr eaLnBrk="1" hangingPunct="1"/>
            <a:r>
              <a:rPr lang="en-US" dirty="0">
                <a:latin typeface="Times New Roman" panose="02020603050405020304" pitchFamily="18" charset="0"/>
                <a:cs typeface="Times New Roman" panose="02020603050405020304" pitchFamily="18" charset="0"/>
              </a:rPr>
              <a:t>Introduction to Data Science</a:t>
            </a:r>
          </a:p>
        </p:txBody>
      </p:sp>
      <p:sp>
        <p:nvSpPr>
          <p:cNvPr id="8" name="Rectangle 3"/>
          <p:cNvSpPr>
            <a:spLocks noGrp="1" noChangeArrowheads="1"/>
          </p:cNvSpPr>
          <p:nvPr>
            <p:ph type="subTitle" idx="1"/>
          </p:nvPr>
        </p:nvSpPr>
        <p:spPr>
          <a:xfrm>
            <a:off x="2494384" y="5380725"/>
            <a:ext cx="6867330" cy="1156214"/>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pPr eaLnBrk="1" hangingPunct="1"/>
            <a:r>
              <a:rPr lang="en-US" altLang="en-US" sz="2400" dirty="0">
                <a:latin typeface="Times New Roman" panose="02020603050405020304" pitchFamily="18" charset="0"/>
                <a:cs typeface="Times New Roman" panose="02020603050405020304" pitchFamily="18" charset="0"/>
              </a:rPr>
              <a:t>Old Dominion University</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Tree>
    <p:extLst>
      <p:ext uri="{BB962C8B-B14F-4D97-AF65-F5344CB8AC3E}">
        <p14:creationId xmlns:p14="http://schemas.microsoft.com/office/powerpoint/2010/main" val="71203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1.2.1 Why all the Excitement?</a:t>
            </a:r>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10</a:t>
            </a:fld>
            <a:endParaRPr lang="en-US" dirty="0">
              <a:solidFill>
                <a:prstClr val="black">
                  <a:tint val="75000"/>
                </a:prstClr>
              </a:solidFill>
            </a:endParaRPr>
          </a:p>
        </p:txBody>
      </p:sp>
      <p:pic>
        <p:nvPicPr>
          <p:cNvPr id="9" name="Picture 8"/>
          <p:cNvPicPr>
            <a:picLocks noChangeAspect="1"/>
          </p:cNvPicPr>
          <p:nvPr/>
        </p:nvPicPr>
        <p:blipFill>
          <a:blip r:embed="rId3"/>
          <a:stretch>
            <a:fillRect/>
          </a:stretch>
        </p:blipFill>
        <p:spPr>
          <a:xfrm>
            <a:off x="1708206" y="1494129"/>
            <a:ext cx="5535460" cy="5227347"/>
          </a:xfrm>
          <a:prstGeom prst="rect">
            <a:avLst/>
          </a:prstGeom>
        </p:spPr>
      </p:pic>
      <p:sp>
        <p:nvSpPr>
          <p:cNvPr id="10" name="TextBox 9"/>
          <p:cNvSpPr txBox="1"/>
          <p:nvPr/>
        </p:nvSpPr>
        <p:spPr>
          <a:xfrm>
            <a:off x="7467601" y="1524000"/>
            <a:ext cx="3146823" cy="4801314"/>
          </a:xfrm>
          <a:prstGeom prst="rect">
            <a:avLst/>
          </a:prstGeom>
          <a:noFill/>
        </p:spPr>
        <p:txBody>
          <a:bodyPr wrap="none" rtlCol="0">
            <a:spAutoFit/>
          </a:bodyPr>
          <a:lstStyle/>
          <a:p>
            <a:r>
              <a:rPr lang="en-US" dirty="0"/>
              <a:t>Exciting new effective </a:t>
            </a:r>
          </a:p>
          <a:p>
            <a:r>
              <a:rPr lang="en-US" dirty="0"/>
              <a:t>applications of data analytics</a:t>
            </a:r>
          </a:p>
          <a:p>
            <a:endParaRPr lang="en-US" dirty="0"/>
          </a:p>
          <a:p>
            <a:r>
              <a:rPr lang="en-US" dirty="0"/>
              <a:t>e.g.,</a:t>
            </a:r>
          </a:p>
          <a:p>
            <a:r>
              <a:rPr lang="en-US" dirty="0"/>
              <a:t>Google Flu Trends:</a:t>
            </a:r>
          </a:p>
          <a:p>
            <a:endParaRPr lang="en-US" dirty="0"/>
          </a:p>
          <a:p>
            <a:r>
              <a:rPr lang="en-US" dirty="0"/>
              <a:t>Detecting outbreaks</a:t>
            </a:r>
          </a:p>
          <a:p>
            <a:r>
              <a:rPr lang="en-US" dirty="0"/>
              <a:t>two weeks ahead</a:t>
            </a:r>
          </a:p>
          <a:p>
            <a:r>
              <a:rPr lang="en-US" dirty="0"/>
              <a:t>of CDC data</a:t>
            </a:r>
          </a:p>
          <a:p>
            <a:endParaRPr lang="en-US" dirty="0"/>
          </a:p>
          <a:p>
            <a:r>
              <a:rPr lang="en-US" dirty="0"/>
              <a:t>New models are estimating</a:t>
            </a:r>
            <a:br>
              <a:rPr lang="en-US" dirty="0"/>
            </a:br>
            <a:r>
              <a:rPr lang="en-US" dirty="0"/>
              <a:t>which cities are most at risk</a:t>
            </a:r>
            <a:br>
              <a:rPr lang="en-US" dirty="0"/>
            </a:br>
            <a:r>
              <a:rPr lang="en-US" dirty="0"/>
              <a:t>for spread of the Ebola virus.</a:t>
            </a:r>
          </a:p>
          <a:p>
            <a:endParaRPr lang="en-US" dirty="0"/>
          </a:p>
          <a:p>
            <a:r>
              <a:rPr lang="en-US" dirty="0"/>
              <a:t>Prediction model is built on </a:t>
            </a:r>
          </a:p>
          <a:p>
            <a:r>
              <a:rPr lang="en-US" dirty="0"/>
              <a:t>Various data sources,</a:t>
            </a:r>
          </a:p>
          <a:p>
            <a:r>
              <a:rPr lang="en-US" dirty="0"/>
              <a:t>types and analysis.</a:t>
            </a:r>
          </a:p>
        </p:txBody>
      </p:sp>
    </p:spTree>
    <p:extLst>
      <p:ext uri="{BB962C8B-B14F-4D97-AF65-F5344CB8AC3E}">
        <p14:creationId xmlns:p14="http://schemas.microsoft.com/office/powerpoint/2010/main" val="15335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723" y="394351"/>
            <a:ext cx="7886700" cy="1325563"/>
          </a:xfrm>
        </p:spPr>
        <p:txBody>
          <a:bodyPr/>
          <a:lstStyle/>
          <a:p>
            <a:r>
              <a:rPr lang="en-US" dirty="0"/>
              <a:t>1.2.2 Data and Election 2012</a:t>
            </a:r>
          </a:p>
        </p:txBody>
      </p:sp>
      <p:sp>
        <p:nvSpPr>
          <p:cNvPr id="3" name="Content Placeholder 2"/>
          <p:cNvSpPr>
            <a:spLocks noGrp="1"/>
          </p:cNvSpPr>
          <p:nvPr>
            <p:ph idx="1"/>
          </p:nvPr>
        </p:nvSpPr>
        <p:spPr>
          <a:xfrm>
            <a:off x="1023731" y="1541548"/>
            <a:ext cx="9939130" cy="5008898"/>
          </a:xfrm>
        </p:spPr>
        <p:txBody>
          <a:bodyPr>
            <a:normAutofit fontScale="85000" lnSpcReduction="10000"/>
          </a:bodyPr>
          <a:lstStyle/>
          <a:p>
            <a:r>
              <a:rPr lang="en-US" dirty="0"/>
              <a:t>…that was just one of several ways that Mr. Obama’s campaign operations, some unnoticed by Mr. Romney’s aides in Boston, </a:t>
            </a:r>
            <a:r>
              <a:rPr lang="en-US" dirty="0">
                <a:solidFill>
                  <a:srgbClr val="FF0000"/>
                </a:solidFill>
              </a:rPr>
              <a:t>helped save the president’s candidacy</a:t>
            </a:r>
            <a:r>
              <a:rPr lang="en-US" dirty="0"/>
              <a:t>. In Chicago, the campaign recruited a team of behavioral scientists to build an </a:t>
            </a:r>
            <a:r>
              <a:rPr lang="en-US" dirty="0">
                <a:solidFill>
                  <a:srgbClr val="FF0000"/>
                </a:solidFill>
              </a:rPr>
              <a:t>extraordinarily sophisticated database</a:t>
            </a:r>
            <a:br>
              <a:rPr lang="en-US" dirty="0">
                <a:solidFill>
                  <a:srgbClr val="FF0000"/>
                </a:solidFill>
              </a:rPr>
            </a:br>
            <a:br>
              <a:rPr lang="en-US" dirty="0">
                <a:solidFill>
                  <a:srgbClr val="FF0000"/>
                </a:solidFill>
              </a:rPr>
            </a:br>
            <a:endParaRPr lang="en-US" dirty="0">
              <a:solidFill>
                <a:srgbClr val="FF0000"/>
              </a:solidFill>
            </a:endParaRPr>
          </a:p>
          <a:p>
            <a:r>
              <a:rPr lang="en-US" dirty="0"/>
              <a:t>…that allowed the Obama campaign not only to alter the very nature of the electorate, making it younger and less white, but also to create a portrait of shifting voter allegiances. </a:t>
            </a:r>
            <a:r>
              <a:rPr lang="en-US" dirty="0">
                <a:solidFill>
                  <a:srgbClr val="FF0000"/>
                </a:solidFill>
              </a:rPr>
              <a:t>The power of this operation stunned Mr. Romney’s aides on election night</a:t>
            </a:r>
            <a:r>
              <a:rPr lang="en-US" dirty="0"/>
              <a:t>, as they saw voters they never even knew existed turn out in places like Osceola County, Fl. </a:t>
            </a:r>
          </a:p>
          <a:p>
            <a:pPr marL="0" indent="0">
              <a:buNone/>
            </a:pPr>
            <a:r>
              <a:rPr lang="en-US" dirty="0"/>
              <a:t>			-- New York Times, Wed Nov 7, 2012</a:t>
            </a:r>
          </a:p>
          <a:p>
            <a:pPr marL="0" indent="0">
              <a:buNone/>
            </a:pPr>
            <a:endParaRPr lang="en-US" dirty="0"/>
          </a:p>
          <a:p>
            <a:r>
              <a:rPr lang="en-US" dirty="0"/>
              <a:t>The White House Names Dr. DJ </a:t>
            </a:r>
            <a:r>
              <a:rPr lang="en-US" dirty="0" err="1"/>
              <a:t>Patil</a:t>
            </a:r>
            <a:r>
              <a:rPr lang="en-US" dirty="0"/>
              <a:t> as the First U.S. Chief Data Scientist, Feb. 18</a:t>
            </a:r>
            <a:r>
              <a:rPr lang="en-US" baseline="30000" dirty="0"/>
              <a:t>th</a:t>
            </a:r>
            <a:r>
              <a:rPr lang="en-US" dirty="0"/>
              <a:t> 2015</a:t>
            </a:r>
          </a:p>
          <a:p>
            <a:endParaRPr lang="en-US" dirty="0"/>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84588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723" y="394351"/>
            <a:ext cx="7886700" cy="1325563"/>
          </a:xfrm>
        </p:spPr>
        <p:txBody>
          <a:bodyPr/>
          <a:lstStyle/>
          <a:p>
            <a:r>
              <a:rPr lang="en-US" dirty="0"/>
              <a:t>1.2.3 Data and Election 2016  </a:t>
            </a:r>
          </a:p>
        </p:txBody>
      </p:sp>
      <p:sp>
        <p:nvSpPr>
          <p:cNvPr id="3" name="Content Placeholder 2"/>
          <p:cNvSpPr>
            <a:spLocks noGrp="1"/>
          </p:cNvSpPr>
          <p:nvPr>
            <p:ph idx="1"/>
          </p:nvPr>
        </p:nvSpPr>
        <p:spPr>
          <a:xfrm>
            <a:off x="1981200" y="1541548"/>
            <a:ext cx="8229600" cy="5008898"/>
          </a:xfrm>
        </p:spPr>
        <p:txBody>
          <a:bodyPr>
            <a:normAutofit/>
          </a:bodyPr>
          <a:lstStyle/>
          <a:p>
            <a:pPr fontAlgn="auto"/>
            <a:r>
              <a:rPr lang="en-US" dirty="0">
                <a:solidFill>
                  <a:srgbClr val="FF0000"/>
                </a:solidFill>
              </a:rPr>
              <a:t>Cambridge </a:t>
            </a:r>
            <a:r>
              <a:rPr lang="en-US" dirty="0" err="1">
                <a:solidFill>
                  <a:srgbClr val="FF0000"/>
                </a:solidFill>
              </a:rPr>
              <a:t>Analytica</a:t>
            </a:r>
            <a:r>
              <a:rPr lang="en-US" dirty="0">
                <a:solidFill>
                  <a:srgbClr val="FF0000"/>
                </a:solidFill>
              </a:rPr>
              <a:t> </a:t>
            </a:r>
            <a:r>
              <a:rPr lang="en-US" dirty="0"/>
              <a:t>has built </a:t>
            </a:r>
            <a:r>
              <a:rPr lang="en-US" dirty="0">
                <a:solidFill>
                  <a:srgbClr val="FF0000"/>
                </a:solidFill>
              </a:rPr>
              <a:t>models</a:t>
            </a:r>
            <a:r>
              <a:rPr lang="en-US" dirty="0"/>
              <a:t> that translate the </a:t>
            </a:r>
            <a:r>
              <a:rPr lang="en-US" dirty="0">
                <a:solidFill>
                  <a:srgbClr val="FF0000"/>
                </a:solidFill>
              </a:rPr>
              <a:t>data </a:t>
            </a:r>
            <a:r>
              <a:rPr lang="en-US" dirty="0"/>
              <a:t>they harvest into </a:t>
            </a:r>
            <a:r>
              <a:rPr lang="en-US" dirty="0">
                <a:solidFill>
                  <a:srgbClr val="FF0000"/>
                </a:solidFill>
              </a:rPr>
              <a:t>personality profiles </a:t>
            </a:r>
            <a:r>
              <a:rPr lang="en-US" dirty="0"/>
              <a:t>for every American adult to have “somewhere close to 4 or 5 thousand data points on every adult in the US.”</a:t>
            </a:r>
          </a:p>
          <a:p>
            <a:pPr fontAlgn="auto"/>
            <a:r>
              <a:rPr lang="en-US" dirty="0"/>
              <a:t>Their models are based on the </a:t>
            </a:r>
            <a:r>
              <a:rPr lang="en-US" dirty="0">
                <a:solidFill>
                  <a:srgbClr val="FF0000"/>
                </a:solidFill>
              </a:rPr>
              <a:t>psychometric</a:t>
            </a:r>
            <a:r>
              <a:rPr lang="en-US" dirty="0"/>
              <a:t> research of Michal </a:t>
            </a:r>
            <a:r>
              <a:rPr lang="en-US" dirty="0" err="1"/>
              <a:t>Kosinski</a:t>
            </a:r>
            <a:r>
              <a:rPr lang="en-US" dirty="0"/>
              <a:t>. </a:t>
            </a:r>
            <a:r>
              <a:rPr lang="en-US" dirty="0" err="1"/>
              <a:t>Kosinski</a:t>
            </a:r>
            <a:r>
              <a:rPr lang="en-US" dirty="0"/>
              <a:t> and his colleagues developed a model that linked subjects’ </a:t>
            </a:r>
            <a:r>
              <a:rPr lang="en-US" dirty="0">
                <a:solidFill>
                  <a:srgbClr val="FF0000"/>
                </a:solidFill>
              </a:rPr>
              <a:t>Facebook likes</a:t>
            </a:r>
            <a:r>
              <a:rPr lang="en-US" dirty="0"/>
              <a:t> with their OCEAN scores. OCEAN refers to a questionnaire used by psychologists that describes personalities along five dimensions — openness to experience, conscientiousness, extraversion, agreeableness, and neuroticism.</a:t>
            </a:r>
          </a:p>
          <a:p>
            <a:endParaRPr lang="en-US" dirty="0"/>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95406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41548"/>
            <a:ext cx="8229600" cy="5008898"/>
          </a:xfrm>
        </p:spPr>
        <p:txBody>
          <a:bodyPr>
            <a:normAutofit fontScale="92500" lnSpcReduction="10000"/>
          </a:bodyPr>
          <a:lstStyle/>
          <a:p>
            <a:pPr fontAlgn="auto"/>
            <a:r>
              <a:rPr lang="en-US" dirty="0"/>
              <a:t>Cambridge </a:t>
            </a:r>
            <a:r>
              <a:rPr lang="en-US" dirty="0" err="1"/>
              <a:t>Analytica</a:t>
            </a:r>
            <a:r>
              <a:rPr lang="en-US" dirty="0"/>
              <a:t> has combined this </a:t>
            </a:r>
            <a:r>
              <a:rPr lang="en-US" dirty="0">
                <a:solidFill>
                  <a:srgbClr val="FF0000"/>
                </a:solidFill>
              </a:rPr>
              <a:t>social psychology </a:t>
            </a:r>
            <a:r>
              <a:rPr lang="en-US" dirty="0"/>
              <a:t>with </a:t>
            </a:r>
            <a:r>
              <a:rPr lang="en-US" dirty="0">
                <a:solidFill>
                  <a:srgbClr val="FF0000"/>
                </a:solidFill>
              </a:rPr>
              <a:t>data analytics</a:t>
            </a:r>
            <a:r>
              <a:rPr lang="en-US" dirty="0"/>
              <a:t>. They collect data from Facebook and Twitter (which is perfectly legal) and have purchased an array of other </a:t>
            </a:r>
            <a:r>
              <a:rPr lang="en-US" dirty="0">
                <a:solidFill>
                  <a:srgbClr val="FF0000"/>
                </a:solidFill>
              </a:rPr>
              <a:t>data</a:t>
            </a:r>
            <a:r>
              <a:rPr lang="en-US" dirty="0"/>
              <a:t> — about television preferences, airline travel, shopping habits, church attendance, what books you buy, what magazines you subscribe to — from third-party organizations and so-called data brokers.</a:t>
            </a:r>
          </a:p>
          <a:p>
            <a:pPr fontAlgn="auto"/>
            <a:r>
              <a:rPr lang="en-US" dirty="0"/>
              <a:t>They take all this information and use it for what calls “behavioral </a:t>
            </a:r>
            <a:r>
              <a:rPr lang="en-US" dirty="0" err="1"/>
              <a:t>microtargeting</a:t>
            </a:r>
            <a:r>
              <a:rPr lang="en-US" dirty="0"/>
              <a:t>” — basically individualized advertising.</a:t>
            </a:r>
          </a:p>
          <a:p>
            <a:pPr fontAlgn="auto"/>
            <a:r>
              <a:rPr lang="en-US" dirty="0"/>
              <a:t>Instead of tailoring ads according to demographics, they use </a:t>
            </a:r>
            <a:r>
              <a:rPr lang="en-US" dirty="0">
                <a:solidFill>
                  <a:srgbClr val="FF0000"/>
                </a:solidFill>
              </a:rPr>
              <a:t>psychometrics</a:t>
            </a:r>
            <a:r>
              <a:rPr lang="en-US" dirty="0"/>
              <a:t>. </a:t>
            </a:r>
          </a:p>
          <a:p>
            <a:pPr fontAlgn="auto"/>
            <a:r>
              <a:rPr lang="en-US" dirty="0">
                <a:hlinkClick r:id="rId3"/>
              </a:rPr>
              <a:t>https://www.youtube.com/watch?v=7bXJ_obaiYQ</a:t>
            </a:r>
            <a:r>
              <a:rPr lang="en-US" dirty="0"/>
              <a:t> </a:t>
            </a:r>
          </a:p>
          <a:p>
            <a:pPr fontAlgn="auto"/>
            <a:endParaRPr lang="en-US" dirty="0"/>
          </a:p>
        </p:txBody>
      </p:sp>
      <p:sp>
        <p:nvSpPr>
          <p:cNvPr id="4" name="Slide Number Placeholder 3"/>
          <p:cNvSpPr>
            <a:spLocks noGrp="1"/>
          </p:cNvSpPr>
          <p:nvPr>
            <p:ph type="sldNum" sz="quarter" idx="12"/>
          </p:nvPr>
        </p:nvSpPr>
        <p:spPr>
          <a:xfrm>
            <a:off x="8077200" y="6356351"/>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15109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1.2.4 Other Data Science Applications</a:t>
            </a:r>
          </a:p>
        </p:txBody>
      </p:sp>
      <p:sp>
        <p:nvSpPr>
          <p:cNvPr id="3" name="Content Placeholder 2"/>
          <p:cNvSpPr>
            <a:spLocks noGrp="1"/>
          </p:cNvSpPr>
          <p:nvPr>
            <p:ph idx="1"/>
          </p:nvPr>
        </p:nvSpPr>
        <p:spPr/>
        <p:txBody>
          <a:bodyPr>
            <a:normAutofit fontScale="77500" lnSpcReduction="20000"/>
          </a:bodyPr>
          <a:lstStyle/>
          <a:p>
            <a:r>
              <a:rPr lang="en-US" dirty="0"/>
              <a:t>Transaction Databases </a:t>
            </a:r>
            <a:r>
              <a:rPr lang="en-US" dirty="0">
                <a:sym typeface="Wingdings" panose="05000000000000000000" pitchFamily="2" charset="2"/>
              </a:rPr>
              <a:t> Recommender systems (Netflix), Fraud Detection (Security and Privacy)</a:t>
            </a:r>
            <a:endParaRPr lang="en-US" dirty="0"/>
          </a:p>
          <a:p>
            <a:endParaRPr lang="en-US" dirty="0"/>
          </a:p>
          <a:p>
            <a:r>
              <a:rPr lang="en-US" dirty="0"/>
              <a:t>Wireless Sensor Data </a:t>
            </a:r>
            <a:r>
              <a:rPr lang="en-US" dirty="0">
                <a:sym typeface="Wingdings" panose="05000000000000000000" pitchFamily="2" charset="2"/>
              </a:rPr>
              <a:t> Smart Home, Real-time Monitoring, Internet of Things</a:t>
            </a:r>
            <a:endParaRPr lang="en-US" dirty="0"/>
          </a:p>
          <a:p>
            <a:endParaRPr lang="en-US" dirty="0"/>
          </a:p>
          <a:p>
            <a:r>
              <a:rPr lang="en-US" dirty="0"/>
              <a:t>Text Data, Social Media Data </a:t>
            </a:r>
            <a:r>
              <a:rPr lang="en-US" dirty="0">
                <a:sym typeface="Wingdings" panose="05000000000000000000" pitchFamily="2" charset="2"/>
              </a:rPr>
              <a:t> Product Review and Consumer Satisfaction (Facebook, Twitter, LinkedIn), E-discovery</a:t>
            </a:r>
            <a:endParaRPr lang="en-US" dirty="0"/>
          </a:p>
          <a:p>
            <a:pPr marL="0" indent="0">
              <a:buNone/>
            </a:pPr>
            <a:endParaRPr lang="en-US" dirty="0"/>
          </a:p>
          <a:p>
            <a:r>
              <a:rPr lang="en-US" dirty="0"/>
              <a:t>Software Log Data </a:t>
            </a:r>
            <a:r>
              <a:rPr lang="en-US" dirty="0">
                <a:sym typeface="Wingdings" panose="05000000000000000000" pitchFamily="2" charset="2"/>
              </a:rPr>
              <a:t> Automatic Trouble Shooting (</a:t>
            </a:r>
            <a:r>
              <a:rPr lang="en-US" dirty="0" err="1">
                <a:sym typeface="Wingdings" panose="05000000000000000000" pitchFamily="2" charset="2"/>
              </a:rPr>
              <a:t>Splunk</a:t>
            </a:r>
            <a:r>
              <a:rPr lang="en-US" dirty="0">
                <a:sym typeface="Wingdings" panose="05000000000000000000" pitchFamily="2" charset="2"/>
              </a:rPr>
              <a:t>)</a:t>
            </a:r>
            <a:endParaRPr lang="en-US" dirty="0"/>
          </a:p>
          <a:p>
            <a:endParaRPr lang="en-US" dirty="0"/>
          </a:p>
          <a:p>
            <a:r>
              <a:rPr lang="en-US" dirty="0"/>
              <a:t>Genotype and Phenotype Data </a:t>
            </a:r>
            <a:r>
              <a:rPr lang="en-US" dirty="0">
                <a:sym typeface="Wingdings" panose="05000000000000000000" pitchFamily="2" charset="2"/>
              </a:rPr>
              <a:t> Epic, 23andme, Patient-Centered Care, Personalized Medicine</a:t>
            </a:r>
            <a:endParaRPr lang="en-US" dirty="0">
              <a:solidFill>
                <a:srgbClr val="FF3300"/>
              </a:solidFill>
            </a:endParaRPr>
          </a:p>
          <a:p>
            <a:pPr marL="0" indent="0">
              <a:buNone/>
            </a:pPr>
            <a:r>
              <a:rPr lang="en-US" dirty="0">
                <a:solidFill>
                  <a:srgbClr val="FF3300"/>
                </a:solidFill>
              </a:rPr>
              <a:t>             </a:t>
            </a:r>
            <a:endParaRPr lang="en-US" dirty="0"/>
          </a:p>
        </p:txBody>
      </p:sp>
      <p:sp>
        <p:nvSpPr>
          <p:cNvPr id="4" name="Slide Number Placeholder 3">
            <a:extLst>
              <a:ext uri="{FF2B5EF4-FFF2-40B4-BE49-F238E27FC236}">
                <a16:creationId xmlns:a16="http://schemas.microsoft.com/office/drawing/2014/main" id="{41F954C5-8BA5-41CF-92C6-93977243623B}"/>
              </a:ext>
            </a:extLst>
          </p:cNvPr>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368114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1.3 Data Science Catalysts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15</a:t>
            </a:fld>
            <a:endParaRPr lang="en-GB" dirty="0"/>
          </a:p>
        </p:txBody>
      </p:sp>
    </p:spTree>
    <p:extLst>
      <p:ext uri="{BB962C8B-B14F-4D97-AF65-F5344CB8AC3E}">
        <p14:creationId xmlns:p14="http://schemas.microsoft.com/office/powerpoint/2010/main" val="135206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The end of “One size fits all”</a:t>
            </a:r>
          </a:p>
        </p:txBody>
      </p:sp>
      <p:sp>
        <p:nvSpPr>
          <p:cNvPr id="5" name="Content Placeholder 2"/>
          <p:cNvSpPr>
            <a:spLocks noGrp="1"/>
          </p:cNvSpPr>
          <p:nvPr>
            <p:ph idx="1"/>
          </p:nvPr>
        </p:nvSpPr>
        <p:spPr>
          <a:xfrm>
            <a:off x="2152650" y="1825625"/>
            <a:ext cx="5844578" cy="4351338"/>
          </a:xfrm>
        </p:spPr>
        <p:txBody>
          <a:bodyPr>
            <a:normAutofit/>
          </a:bodyPr>
          <a:lstStyle/>
          <a:p>
            <a:r>
              <a:rPr lang="en-US" dirty="0"/>
              <a:t>A single architecture cannot meet all those demands</a:t>
            </a:r>
          </a:p>
          <a:p>
            <a:r>
              <a:rPr lang="en-US" dirty="0"/>
              <a:t>3</a:t>
            </a:r>
            <a:r>
              <a:rPr lang="en-US" baseline="30000" dirty="0"/>
              <a:t>rd</a:t>
            </a:r>
            <a:r>
              <a:rPr lang="en-US" dirty="0"/>
              <a:t> platform drives new demands on the databases</a:t>
            </a:r>
          </a:p>
          <a:p>
            <a:pPr lvl="1"/>
            <a:r>
              <a:rPr lang="en-US" dirty="0"/>
              <a:t>Global high availability</a:t>
            </a:r>
          </a:p>
          <a:p>
            <a:pPr lvl="1"/>
            <a:r>
              <a:rPr lang="en-US" dirty="0"/>
              <a:t>Data volumes</a:t>
            </a:r>
          </a:p>
          <a:p>
            <a:pPr lvl="1"/>
            <a:r>
              <a:rPr lang="en-US" dirty="0"/>
              <a:t>Unstructured data</a:t>
            </a:r>
          </a:p>
          <a:p>
            <a:pPr lvl="1"/>
            <a:r>
              <a:rPr lang="en-US" dirty="0"/>
              <a:t>Transaction rates</a:t>
            </a:r>
          </a:p>
          <a:p>
            <a:pPr lvl="1"/>
            <a:r>
              <a:rPr lang="en-US" dirty="0"/>
              <a:t>Latency</a:t>
            </a:r>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6257253" y="3094022"/>
            <a:ext cx="5096547" cy="2998960"/>
          </a:xfrm>
          <a:prstGeom prst="rect">
            <a:avLst/>
          </a:prstGeom>
        </p:spPr>
      </p:pic>
      <p:sp>
        <p:nvSpPr>
          <p:cNvPr id="3" name="Slide Number Placeholder 2">
            <a:extLst>
              <a:ext uri="{FF2B5EF4-FFF2-40B4-BE49-F238E27FC236}">
                <a16:creationId xmlns:a16="http://schemas.microsoft.com/office/drawing/2014/main" id="{5BAB7604-D105-4C95-BE60-494E5C25697E}"/>
              </a:ext>
            </a:extLst>
          </p:cNvPr>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36721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56707"/>
            <a:ext cx="7503446" cy="694990"/>
          </a:xfrm>
        </p:spPr>
        <p:txBody>
          <a:bodyPr>
            <a:normAutofit/>
          </a:bodyPr>
          <a:lstStyle/>
          <a:p>
            <a:r>
              <a:rPr lang="en-US" dirty="0"/>
              <a:t>1.3.2 Digital Data: Classification </a:t>
            </a:r>
          </a:p>
        </p:txBody>
      </p:sp>
      <p:pic>
        <p:nvPicPr>
          <p:cNvPr id="3" name="Picture 2"/>
          <p:cNvPicPr>
            <a:picLocks noChangeAspect="1"/>
          </p:cNvPicPr>
          <p:nvPr/>
        </p:nvPicPr>
        <p:blipFill>
          <a:blip r:embed="rId3"/>
          <a:stretch>
            <a:fillRect/>
          </a:stretch>
        </p:blipFill>
        <p:spPr>
          <a:xfrm>
            <a:off x="1683672" y="1664235"/>
            <a:ext cx="8755729" cy="3351802"/>
          </a:xfrm>
          <a:prstGeom prst="rect">
            <a:avLst/>
          </a:prstGeom>
        </p:spPr>
      </p:pic>
      <p:sp>
        <p:nvSpPr>
          <p:cNvPr id="4" name="Slide Number Placeholder 3">
            <a:extLst>
              <a:ext uri="{FF2B5EF4-FFF2-40B4-BE49-F238E27FC236}">
                <a16:creationId xmlns:a16="http://schemas.microsoft.com/office/drawing/2014/main" id="{84436D40-31B7-4295-853A-2E61D986DFB5}"/>
              </a:ext>
            </a:extLst>
          </p:cNvPr>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37698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big data five v"/>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398916" y="1536780"/>
            <a:ext cx="5086350" cy="5067300"/>
          </a:xfrm>
          <a:prstGeom prst="rect">
            <a:avLst/>
          </a:prstGeom>
        </p:spPr>
      </p:pic>
      <p:sp>
        <p:nvSpPr>
          <p:cNvPr id="2" name="Slide Number Placeholder 1">
            <a:extLst>
              <a:ext uri="{FF2B5EF4-FFF2-40B4-BE49-F238E27FC236}">
                <a16:creationId xmlns:a16="http://schemas.microsoft.com/office/drawing/2014/main" id="{1A7A4CB7-4CEE-4CDC-852C-FC56A9A0FE76}"/>
              </a:ext>
            </a:extLst>
          </p:cNvPr>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359447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sz="4000" dirty="0">
                <a:ea typeface="ＭＳ Ｐゴシック" charset="-128"/>
              </a:rPr>
              <a:t>1.3.3 Information Retrieval</a:t>
            </a:r>
          </a:p>
        </p:txBody>
      </p:sp>
      <p:sp>
        <p:nvSpPr>
          <p:cNvPr id="13315" name="Content Placeholder 2"/>
          <p:cNvSpPr>
            <a:spLocks noGrp="1"/>
          </p:cNvSpPr>
          <p:nvPr>
            <p:ph idx="1"/>
          </p:nvPr>
        </p:nvSpPr>
        <p:spPr/>
        <p:txBody>
          <a:bodyPr/>
          <a:lstStyle/>
          <a:p>
            <a:pPr eaLnBrk="1" hangingPunct="1">
              <a:buClr>
                <a:srgbClr val="357E69"/>
              </a:buClr>
            </a:pPr>
            <a:r>
              <a:rPr lang="en-US" dirty="0">
                <a:ea typeface="ＭＳ Ｐゴシック" charset="-128"/>
              </a:rPr>
              <a:t>Information Retrieval (IR) is </a:t>
            </a:r>
            <a:r>
              <a:rPr lang="en-US" dirty="0">
                <a:solidFill>
                  <a:srgbClr val="357E69"/>
                </a:solidFill>
                <a:ea typeface="ＭＳ Ｐゴシック" charset="-128"/>
              </a:rPr>
              <a:t>finding material</a:t>
            </a:r>
            <a:r>
              <a:rPr lang="en-US" dirty="0">
                <a:ea typeface="ＭＳ Ｐゴシック" charset="-128"/>
              </a:rPr>
              <a:t> (usually documents) of an </a:t>
            </a:r>
            <a:r>
              <a:rPr lang="en-US" dirty="0">
                <a:solidFill>
                  <a:srgbClr val="357E69"/>
                </a:solidFill>
                <a:ea typeface="ＭＳ Ｐゴシック" charset="-128"/>
              </a:rPr>
              <a:t>unstructured</a:t>
            </a:r>
            <a:r>
              <a:rPr lang="en-US" dirty="0">
                <a:ea typeface="ＭＳ Ｐゴシック" charset="-128"/>
              </a:rPr>
              <a:t> nature (usually text) that satisfies an </a:t>
            </a:r>
            <a:r>
              <a:rPr lang="en-US" dirty="0">
                <a:solidFill>
                  <a:srgbClr val="357E69"/>
                </a:solidFill>
                <a:ea typeface="ＭＳ Ｐゴシック" charset="-128"/>
              </a:rPr>
              <a:t>information need</a:t>
            </a:r>
            <a:r>
              <a:rPr lang="en-US" dirty="0">
                <a:ea typeface="ＭＳ Ｐゴシック" charset="-128"/>
              </a:rPr>
              <a:t> from within </a:t>
            </a:r>
            <a:r>
              <a:rPr lang="en-US" dirty="0">
                <a:solidFill>
                  <a:srgbClr val="357E69"/>
                </a:solidFill>
                <a:ea typeface="ＭＳ Ｐゴシック" charset="-128"/>
              </a:rPr>
              <a:t>large collections</a:t>
            </a:r>
            <a:r>
              <a:rPr lang="en-US" dirty="0">
                <a:ea typeface="ＭＳ Ｐゴシック" charset="-128"/>
              </a:rPr>
              <a:t> (usually stored on computers).</a:t>
            </a:r>
          </a:p>
          <a:p>
            <a:pPr eaLnBrk="1" hangingPunct="1">
              <a:buClr>
                <a:srgbClr val="357E69"/>
              </a:buClr>
            </a:pPr>
            <a:endParaRPr lang="en-US" sz="2000" dirty="0">
              <a:ea typeface="ＭＳ Ｐゴシック" charset="-128"/>
            </a:endParaRPr>
          </a:p>
          <a:p>
            <a:pPr eaLnBrk="1" hangingPunct="1">
              <a:buClr>
                <a:srgbClr val="357E69"/>
              </a:buClr>
            </a:pPr>
            <a:r>
              <a:rPr lang="en-US" dirty="0">
                <a:ea typeface="ＭＳ Ｐゴシック" charset="-128"/>
              </a:rPr>
              <a:t>Most prominent example: </a:t>
            </a:r>
            <a:r>
              <a:rPr lang="en-US" b="1" dirty="0">
                <a:solidFill>
                  <a:srgbClr val="00B050"/>
                </a:solidFill>
                <a:ea typeface="ＭＳ Ｐゴシック" charset="-128"/>
              </a:rPr>
              <a:t>Web Search Engines</a:t>
            </a:r>
          </a:p>
        </p:txBody>
      </p:sp>
      <p:sp>
        <p:nvSpPr>
          <p:cNvPr id="2" name="Slide Number Placeholder 1"/>
          <p:cNvSpPr>
            <a:spLocks noGrp="1"/>
          </p:cNvSpPr>
          <p:nvPr>
            <p:ph type="sldNum" sz="quarter" idx="12"/>
          </p:nvPr>
        </p:nvSpPr>
        <p:spPr/>
        <p:txBody>
          <a:bodyPr/>
          <a:lstStyle/>
          <a:p>
            <a:fld id="{04D6BED6-93C9-4D43-B1C0-E2DD71716F4C}" type="slidenum">
              <a:rPr lang="en-US" smtClean="0"/>
              <a:t>19</a:t>
            </a:fld>
            <a:endParaRPr lang="en-US"/>
          </a:p>
        </p:txBody>
      </p:sp>
    </p:spTree>
    <p:extLst>
      <p:ext uri="{BB962C8B-B14F-4D97-AF65-F5344CB8AC3E}">
        <p14:creationId xmlns:p14="http://schemas.microsoft.com/office/powerpoint/2010/main" val="228620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Overview</a:t>
            </a:r>
          </a:p>
        </p:txBody>
      </p:sp>
      <p:sp>
        <p:nvSpPr>
          <p:cNvPr id="3" name="Content Placeholder 2"/>
          <p:cNvSpPr>
            <a:spLocks noGrp="1"/>
          </p:cNvSpPr>
          <p:nvPr>
            <p:ph idx="1"/>
          </p:nvPr>
        </p:nvSpPr>
        <p:spPr/>
        <p:txBody>
          <a:bodyPr/>
          <a:lstStyle/>
          <a:p>
            <a:pPr marL="0" indent="0">
              <a:buNone/>
            </a:pPr>
            <a:r>
              <a:rPr lang="en-US" dirty="0"/>
              <a:t>Data science is an interdisciplinary blend of the analytical, computational, and statistical skills necessary to extract knowledge from large and complex sets of data. The proliferation of such data has led to an acute shortage of students with data science skills in the local, national, and global economy. </a:t>
            </a:r>
          </a:p>
          <a:p>
            <a:pPr marL="0" indent="0">
              <a:buNone/>
            </a:pPr>
            <a:r>
              <a:rPr lang="en-US" dirty="0"/>
              <a:t>This course and the rest of the modules will introduce you to this rapidly growing field of Data Science and equip them with some of its basic principles and tools as well as its general mindset. You will learn concepts, techniques and tools they need to deal with various facets of data science practices.</a:t>
            </a:r>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337417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Handling unstructured data</a:t>
            </a:r>
          </a:p>
          <a:p>
            <a:pPr lvl="1"/>
            <a:r>
              <a:rPr lang="en-US" dirty="0"/>
              <a:t>Structured data: database system is a </a:t>
            </a:r>
          </a:p>
          <a:p>
            <a:pPr marL="342900" lvl="1" indent="0">
              <a:buNone/>
            </a:pPr>
            <a:r>
              <a:rPr lang="en-US" dirty="0"/>
              <a:t>   good choice</a:t>
            </a:r>
          </a:p>
          <a:p>
            <a:pPr lvl="1"/>
            <a:r>
              <a:rPr lang="en-US" dirty="0"/>
              <a:t>Unstructured data is more dominant</a:t>
            </a:r>
          </a:p>
          <a:p>
            <a:pPr lvl="2"/>
            <a:r>
              <a:rPr lang="en-US" sz="1800" dirty="0"/>
              <a:t>Text in Web documents or emails, </a:t>
            </a:r>
            <a:br>
              <a:rPr lang="en-US" sz="1800" dirty="0"/>
            </a:br>
            <a:r>
              <a:rPr lang="en-US" sz="1800" dirty="0"/>
              <a:t>image, audio, video…</a:t>
            </a:r>
          </a:p>
          <a:p>
            <a:pPr lvl="2"/>
            <a:r>
              <a:rPr lang="en-US" sz="1800" dirty="0"/>
              <a:t>“</a:t>
            </a:r>
            <a:r>
              <a:rPr lang="en-US" sz="1800" i="1" u="sng" dirty="0"/>
              <a:t>85 percent</a:t>
            </a:r>
            <a:r>
              <a:rPr lang="en-US" sz="1800" i="1" dirty="0"/>
              <a:t> of all business </a:t>
            </a:r>
            <a:br>
              <a:rPr lang="en-US" sz="1800" i="1" dirty="0"/>
            </a:br>
            <a:r>
              <a:rPr lang="en-US" sz="1800" i="1" dirty="0"/>
              <a:t>information exists as unstructured </a:t>
            </a:r>
            <a:br>
              <a:rPr lang="en-US" sz="1800" i="1" dirty="0"/>
            </a:br>
            <a:r>
              <a:rPr lang="en-US" sz="1800" i="1" dirty="0"/>
              <a:t>data</a:t>
            </a:r>
            <a:r>
              <a:rPr lang="en-US" sz="1800" dirty="0"/>
              <a:t>”   </a:t>
            </a:r>
          </a:p>
        </p:txBody>
      </p:sp>
      <p:sp>
        <p:nvSpPr>
          <p:cNvPr id="6" name="Slide Number Placeholder 5"/>
          <p:cNvSpPr>
            <a:spLocks noGrp="1"/>
          </p:cNvSpPr>
          <p:nvPr>
            <p:ph type="sldNum" sz="quarter" idx="12"/>
          </p:nvPr>
        </p:nvSpPr>
        <p:spPr/>
        <p:txBody>
          <a:bodyPr/>
          <a:lstStyle/>
          <a:p>
            <a:fld id="{04D6BED6-93C9-4D43-B1C0-E2DD71716F4C}" type="slidenum">
              <a:rPr lang="en-US" smtClean="0"/>
              <a:t>20</a:t>
            </a:fld>
            <a:endParaRPr lang="en-US" dirty="0"/>
          </a:p>
        </p:txBody>
      </p:sp>
      <p:grpSp>
        <p:nvGrpSpPr>
          <p:cNvPr id="5" name="Group 4"/>
          <p:cNvGrpSpPr/>
          <p:nvPr/>
        </p:nvGrpSpPr>
        <p:grpSpPr>
          <a:xfrm>
            <a:off x="6409865" y="3728407"/>
            <a:ext cx="3425674" cy="2832715"/>
            <a:chOff x="1627666" y="2438400"/>
            <a:chExt cx="5353050" cy="4106153"/>
          </a:xfrm>
        </p:grpSpPr>
        <p:pic>
          <p:nvPicPr>
            <p:cNvPr id="1026" name="Picture 2" descr="http://api.ning.com/files/VthhEJwmhScml500Y3oD7QdJs22raL6ZmfO1l9zCcIbx*EtfbWtkHG0f5GliihzSeppFmYtNldCWg*3c1Z0w2TB*08o4VYGN/UnstructuredDataGrow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666" y="2438400"/>
              <a:ext cx="5353050"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04999" y="6143030"/>
              <a:ext cx="4715616" cy="401523"/>
            </a:xfrm>
            <a:prstGeom prst="rect">
              <a:avLst/>
            </a:prstGeom>
          </p:spPr>
          <p:txBody>
            <a:bodyPr wrap="none">
              <a:spAutoFit/>
            </a:bodyPr>
            <a:lstStyle/>
            <a:p>
              <a:r>
                <a:rPr lang="en-US" sz="1200" dirty="0"/>
                <a:t>Total Enterprise Data Growth 2005-2015</a:t>
              </a:r>
            </a:p>
          </p:txBody>
        </p:sp>
      </p:grpSp>
      <p:graphicFrame>
        <p:nvGraphicFramePr>
          <p:cNvPr id="10" name="Table 9"/>
          <p:cNvGraphicFramePr>
            <a:graphicFrameLocks noGrp="1"/>
          </p:cNvGraphicFramePr>
          <p:nvPr>
            <p:extLst>
              <p:ext uri="{D42A27DB-BD31-4B8C-83A1-F6EECF244321}">
                <p14:modId xmlns:p14="http://schemas.microsoft.com/office/powerpoint/2010/main" val="3310374044"/>
              </p:ext>
            </p:extLst>
          </p:nvPr>
        </p:nvGraphicFramePr>
        <p:xfrm>
          <a:off x="6688753" y="2161199"/>
          <a:ext cx="3285066" cy="1483360"/>
        </p:xfrm>
        <a:graphic>
          <a:graphicData uri="http://schemas.openxmlformats.org/drawingml/2006/table">
            <a:tbl>
              <a:tblPr firstRow="1" bandRow="1">
                <a:tableStyleId>{5C22544A-7EE6-4342-B048-85BDC9FD1C3A}</a:tableStyleId>
              </a:tblPr>
              <a:tblGrid>
                <a:gridCol w="618068">
                  <a:extLst>
                    <a:ext uri="{9D8B030D-6E8A-4147-A177-3AD203B41FA5}">
                      <a16:colId xmlns:a16="http://schemas.microsoft.com/office/drawing/2014/main" val="20000"/>
                    </a:ext>
                  </a:extLst>
                </a:gridCol>
                <a:gridCol w="1202266">
                  <a:extLst>
                    <a:ext uri="{9D8B030D-6E8A-4147-A177-3AD203B41FA5}">
                      <a16:colId xmlns:a16="http://schemas.microsoft.com/office/drawing/2014/main" val="20001"/>
                    </a:ext>
                  </a:extLst>
                </a:gridCol>
                <a:gridCol w="1464732">
                  <a:extLst>
                    <a:ext uri="{9D8B030D-6E8A-4147-A177-3AD203B41FA5}">
                      <a16:colId xmlns:a16="http://schemas.microsoft.com/office/drawing/2014/main" val="20002"/>
                    </a:ext>
                  </a:extLst>
                </a:gridCol>
              </a:tblGrid>
              <a:tr h="370840">
                <a:tc>
                  <a:txBody>
                    <a:bodyPr/>
                    <a:lstStyle/>
                    <a:p>
                      <a:pPr algn="ctr"/>
                      <a:r>
                        <a:rPr lang="en-US" dirty="0"/>
                        <a:t>ID</a:t>
                      </a:r>
                    </a:p>
                  </a:txBody>
                  <a:tcPr anchor="ctr"/>
                </a:tc>
                <a:tc>
                  <a:txBody>
                    <a:bodyPr/>
                    <a:lstStyle/>
                    <a:p>
                      <a:r>
                        <a:rPr lang="en-US" dirty="0"/>
                        <a:t>Name</a:t>
                      </a:r>
                    </a:p>
                  </a:txBody>
                  <a:tcPr/>
                </a:tc>
                <a:tc>
                  <a:txBody>
                    <a:bodyPr/>
                    <a:lstStyle/>
                    <a:p>
                      <a:r>
                        <a:rPr lang="en-US" dirty="0"/>
                        <a:t>Job</a:t>
                      </a:r>
                    </a:p>
                  </a:txBody>
                  <a:tcPr/>
                </a:tc>
                <a:extLst>
                  <a:ext uri="{0D108BD9-81ED-4DB2-BD59-A6C34878D82A}">
                    <a16:rowId xmlns:a16="http://schemas.microsoft.com/office/drawing/2014/main" val="10000"/>
                  </a:ext>
                </a:extLst>
              </a:tr>
              <a:tr h="370840">
                <a:tc>
                  <a:txBody>
                    <a:bodyPr/>
                    <a:lstStyle/>
                    <a:p>
                      <a:pPr algn="ctr"/>
                      <a:r>
                        <a:rPr lang="en-US" dirty="0"/>
                        <a:t>1</a:t>
                      </a:r>
                    </a:p>
                  </a:txBody>
                  <a:tcPr anchor="ctr"/>
                </a:tc>
                <a:tc>
                  <a:txBody>
                    <a:bodyPr/>
                    <a:lstStyle/>
                    <a:p>
                      <a:r>
                        <a:rPr lang="en-US" dirty="0"/>
                        <a:t>Jack</a:t>
                      </a:r>
                    </a:p>
                  </a:txBody>
                  <a:tcPr/>
                </a:tc>
                <a:tc>
                  <a:txBody>
                    <a:bodyPr/>
                    <a:lstStyle/>
                    <a:p>
                      <a:r>
                        <a:rPr lang="en-US" dirty="0"/>
                        <a:t>Professor</a:t>
                      </a:r>
                    </a:p>
                  </a:txBody>
                  <a:tcPr/>
                </a:tc>
                <a:extLst>
                  <a:ext uri="{0D108BD9-81ED-4DB2-BD59-A6C34878D82A}">
                    <a16:rowId xmlns:a16="http://schemas.microsoft.com/office/drawing/2014/main" val="10001"/>
                  </a:ext>
                </a:extLst>
              </a:tr>
              <a:tr h="370840">
                <a:tc>
                  <a:txBody>
                    <a:bodyPr/>
                    <a:lstStyle/>
                    <a:p>
                      <a:pPr algn="ctr"/>
                      <a:r>
                        <a:rPr lang="en-US" dirty="0"/>
                        <a:t>3</a:t>
                      </a:r>
                    </a:p>
                  </a:txBody>
                  <a:tcPr anchor="ctr"/>
                </a:tc>
                <a:tc>
                  <a:txBody>
                    <a:bodyPr/>
                    <a:lstStyle/>
                    <a:p>
                      <a:r>
                        <a:rPr lang="en-US" dirty="0"/>
                        <a:t>David</a:t>
                      </a:r>
                    </a:p>
                  </a:txBody>
                  <a:tcPr/>
                </a:tc>
                <a:tc>
                  <a:txBody>
                    <a:bodyPr/>
                    <a:lstStyle/>
                    <a:p>
                      <a:r>
                        <a:rPr lang="en-US" dirty="0"/>
                        <a:t>Stuff</a:t>
                      </a:r>
                    </a:p>
                  </a:txBody>
                  <a:tcPr/>
                </a:tc>
                <a:extLst>
                  <a:ext uri="{0D108BD9-81ED-4DB2-BD59-A6C34878D82A}">
                    <a16:rowId xmlns:a16="http://schemas.microsoft.com/office/drawing/2014/main" val="10002"/>
                  </a:ext>
                </a:extLst>
              </a:tr>
              <a:tr h="370840">
                <a:tc>
                  <a:txBody>
                    <a:bodyPr/>
                    <a:lstStyle/>
                    <a:p>
                      <a:pPr algn="ctr"/>
                      <a:r>
                        <a:rPr lang="en-US" dirty="0"/>
                        <a:t>5</a:t>
                      </a:r>
                    </a:p>
                  </a:txBody>
                  <a:tcPr anchor="ctr"/>
                </a:tc>
                <a:tc>
                  <a:txBody>
                    <a:bodyPr/>
                    <a:lstStyle/>
                    <a:p>
                      <a:r>
                        <a:rPr lang="en-US" dirty="0"/>
                        <a:t>Tony</a:t>
                      </a:r>
                    </a:p>
                  </a:txBody>
                  <a:tcPr/>
                </a:tc>
                <a:tc>
                  <a:txBody>
                    <a:bodyPr/>
                    <a:lstStyle/>
                    <a:p>
                      <a:r>
                        <a:rPr lang="en-US" dirty="0"/>
                        <a:t>IT</a:t>
                      </a:r>
                      <a:r>
                        <a:rPr lang="en-US" baseline="0" dirty="0"/>
                        <a:t> support</a:t>
                      </a:r>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6688754" y="1774934"/>
            <a:ext cx="3979247" cy="369332"/>
          </a:xfrm>
          <a:prstGeom prst="rect">
            <a:avLst/>
          </a:prstGeom>
          <a:noFill/>
        </p:spPr>
        <p:txBody>
          <a:bodyPr wrap="square" rtlCol="0">
            <a:spAutoFit/>
          </a:bodyPr>
          <a:lstStyle/>
          <a:p>
            <a:r>
              <a:rPr lang="en-US" dirty="0"/>
              <a:t>Table 1: People in CS Department</a:t>
            </a:r>
          </a:p>
        </p:txBody>
      </p:sp>
    </p:spTree>
    <p:extLst>
      <p:ext uri="{BB962C8B-B14F-4D97-AF65-F5344CB8AC3E}">
        <p14:creationId xmlns:p14="http://schemas.microsoft.com/office/powerpoint/2010/main" val="26050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1.3.4 Instrumented Human</a:t>
            </a:r>
          </a:p>
        </p:txBody>
      </p:sp>
      <p:sp>
        <p:nvSpPr>
          <p:cNvPr id="3" name="Content Placeholder 2"/>
          <p:cNvSpPr>
            <a:spLocks noGrp="1"/>
          </p:cNvSpPr>
          <p:nvPr>
            <p:ph idx="1"/>
          </p:nvPr>
        </p:nvSpPr>
        <p:spPr/>
        <p:txBody>
          <a:bodyPr>
            <a:normAutofit/>
          </a:bodyPr>
          <a:lstStyle/>
          <a:p>
            <a:r>
              <a:rPr lang="en-US" dirty="0"/>
              <a:t>Data sets grow rapidly - in part because they are increasingly gathered by cheap and numerous information-sensing Internet of things devices such as mobile devices, wearables, software logs, cameras, microphones</a:t>
            </a:r>
          </a:p>
        </p:txBody>
      </p:sp>
      <p:sp>
        <p:nvSpPr>
          <p:cNvPr id="4" name="Slide Number Placeholder 3"/>
          <p:cNvSpPr>
            <a:spLocks noGrp="1"/>
          </p:cNvSpPr>
          <p:nvPr>
            <p:ph type="sldNum" sz="quarter" idx="12"/>
          </p:nvPr>
        </p:nvSpPr>
        <p:spPr/>
        <p:txBody>
          <a:bodyPr/>
          <a:lstStyle/>
          <a:p>
            <a:fld id="{04D6BED6-93C9-4D43-B1C0-E2DD71716F4C}" type="slidenum">
              <a:rPr lang="en-US" smtClean="0"/>
              <a:t>21</a:t>
            </a:fld>
            <a:endParaRPr lang="en-US"/>
          </a:p>
        </p:txBody>
      </p:sp>
      <p:pic>
        <p:nvPicPr>
          <p:cNvPr id="5" name="Picture 4"/>
          <p:cNvPicPr>
            <a:picLocks noChangeAspect="1"/>
          </p:cNvPicPr>
          <p:nvPr/>
        </p:nvPicPr>
        <p:blipFill>
          <a:blip r:embed="rId2"/>
          <a:stretch>
            <a:fillRect/>
          </a:stretch>
        </p:blipFill>
        <p:spPr>
          <a:xfrm>
            <a:off x="3992281" y="3477338"/>
            <a:ext cx="4997365" cy="3380662"/>
          </a:xfrm>
          <a:prstGeom prst="rect">
            <a:avLst/>
          </a:prstGeom>
        </p:spPr>
      </p:pic>
    </p:spTree>
    <p:extLst>
      <p:ext uri="{BB962C8B-B14F-4D97-AF65-F5344CB8AC3E}">
        <p14:creationId xmlns:p14="http://schemas.microsoft.com/office/powerpoint/2010/main" val="302398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1.4 Relevant Areas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22</a:t>
            </a:fld>
            <a:endParaRPr lang="en-GB" dirty="0"/>
          </a:p>
        </p:txBody>
      </p:sp>
    </p:spTree>
    <p:extLst>
      <p:ext uri="{BB962C8B-B14F-4D97-AF65-F5344CB8AC3E}">
        <p14:creationId xmlns:p14="http://schemas.microsoft.com/office/powerpoint/2010/main" val="47847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971675" y="769264"/>
            <a:ext cx="7696200" cy="599961"/>
          </a:xfrm>
        </p:spPr>
        <p:txBody>
          <a:bodyPr>
            <a:normAutofit fontScale="90000"/>
          </a:bodyPr>
          <a:lstStyle/>
          <a:p>
            <a:r>
              <a:rPr lang="en-US" dirty="0"/>
              <a:t>1.4.1 Databases</a:t>
            </a:r>
          </a:p>
        </p:txBody>
      </p:sp>
      <p:sp>
        <p:nvSpPr>
          <p:cNvPr id="5" name="TextBox 4"/>
          <p:cNvSpPr txBox="1"/>
          <p:nvPr/>
        </p:nvSpPr>
        <p:spPr>
          <a:xfrm>
            <a:off x="3546381" y="6180892"/>
            <a:ext cx="5118517" cy="338554"/>
          </a:xfrm>
          <a:prstGeom prst="rect">
            <a:avLst/>
          </a:prstGeom>
          <a:noFill/>
        </p:spPr>
        <p:txBody>
          <a:bodyPr wrap="none" rtlCol="0">
            <a:spAutoFit/>
          </a:bodyPr>
          <a:lstStyle/>
          <a:p>
            <a:r>
              <a:rPr lang="en-US" sz="1600" dirty="0"/>
              <a:t>ACID = Atomicity, Consistency, Isolation and Durability</a:t>
            </a:r>
          </a:p>
        </p:txBody>
      </p:sp>
      <p:sp>
        <p:nvSpPr>
          <p:cNvPr id="7" name="TextBox 6"/>
          <p:cNvSpPr txBox="1"/>
          <p:nvPr/>
        </p:nvSpPr>
        <p:spPr>
          <a:xfrm>
            <a:off x="3554213" y="6519446"/>
            <a:ext cx="5548313" cy="338554"/>
          </a:xfrm>
          <a:prstGeom prst="rect">
            <a:avLst/>
          </a:prstGeom>
          <a:noFill/>
        </p:spPr>
        <p:txBody>
          <a:bodyPr wrap="square" rtlCol="0">
            <a:spAutoFit/>
          </a:bodyPr>
          <a:lstStyle/>
          <a:p>
            <a:r>
              <a:rPr lang="en-US" sz="1600" dirty="0"/>
              <a:t>CAP = Consistency, Availability, Partition Tolerance</a:t>
            </a:r>
          </a:p>
        </p:txBody>
      </p:sp>
      <p:graphicFrame>
        <p:nvGraphicFramePr>
          <p:cNvPr id="6" name="Table 5"/>
          <p:cNvGraphicFramePr>
            <a:graphicFrameLocks noGrp="1"/>
          </p:cNvGraphicFramePr>
          <p:nvPr>
            <p:extLst>
              <p:ext uri="{D42A27DB-BD31-4B8C-83A1-F6EECF244321}">
                <p14:modId xmlns:p14="http://schemas.microsoft.com/office/powerpoint/2010/main" val="1988642356"/>
              </p:ext>
            </p:extLst>
          </p:nvPr>
        </p:nvGraphicFramePr>
        <p:xfrm>
          <a:off x="678730" y="1362385"/>
          <a:ext cx="10916240" cy="5486400"/>
        </p:xfrm>
        <a:graphic>
          <a:graphicData uri="http://schemas.openxmlformats.org/drawingml/2006/table">
            <a:tbl>
              <a:tblPr firstRow="1" bandRow="1">
                <a:tableStyleId>{5C22544A-7EE6-4342-B048-85BDC9FD1C3A}</a:tableStyleId>
              </a:tblPr>
              <a:tblGrid>
                <a:gridCol w="3074997">
                  <a:extLst>
                    <a:ext uri="{9D8B030D-6E8A-4147-A177-3AD203B41FA5}">
                      <a16:colId xmlns:a16="http://schemas.microsoft.com/office/drawing/2014/main" val="20000"/>
                    </a:ext>
                  </a:extLst>
                </a:gridCol>
                <a:gridCol w="2467964">
                  <a:extLst>
                    <a:ext uri="{9D8B030D-6E8A-4147-A177-3AD203B41FA5}">
                      <a16:colId xmlns:a16="http://schemas.microsoft.com/office/drawing/2014/main" val="20001"/>
                    </a:ext>
                  </a:extLst>
                </a:gridCol>
                <a:gridCol w="5373279">
                  <a:extLst>
                    <a:ext uri="{9D8B030D-6E8A-4147-A177-3AD203B41FA5}">
                      <a16:colId xmlns:a16="http://schemas.microsoft.com/office/drawing/2014/main" val="20002"/>
                    </a:ext>
                  </a:extLst>
                </a:gridCol>
              </a:tblGrid>
              <a:tr h="426152">
                <a:tc>
                  <a:txBody>
                    <a:bodyPr/>
                    <a:lstStyle/>
                    <a:p>
                      <a:endParaRPr lang="en-US" sz="2400" dirty="0"/>
                    </a:p>
                  </a:txBody>
                  <a:tcPr/>
                </a:tc>
                <a:tc>
                  <a:txBody>
                    <a:bodyPr/>
                    <a:lstStyle/>
                    <a:p>
                      <a:r>
                        <a:rPr lang="en-US" sz="2400" dirty="0"/>
                        <a:t>Databases</a:t>
                      </a:r>
                    </a:p>
                  </a:txBody>
                  <a:tcPr/>
                </a:tc>
                <a:tc>
                  <a:txBody>
                    <a:bodyPr/>
                    <a:lstStyle/>
                    <a:p>
                      <a:r>
                        <a:rPr lang="en-US" sz="2400" dirty="0"/>
                        <a:t>Data Science</a:t>
                      </a:r>
                    </a:p>
                  </a:txBody>
                  <a:tcPr/>
                </a:tc>
                <a:extLst>
                  <a:ext uri="{0D108BD9-81ED-4DB2-BD59-A6C34878D82A}">
                    <a16:rowId xmlns:a16="http://schemas.microsoft.com/office/drawing/2014/main" val="10000"/>
                  </a:ext>
                </a:extLst>
              </a:tr>
              <a:tr h="340922">
                <a:tc>
                  <a:txBody>
                    <a:bodyPr/>
                    <a:lstStyle/>
                    <a:p>
                      <a:r>
                        <a:rPr lang="en-US" dirty="0"/>
                        <a:t>Data Value</a:t>
                      </a:r>
                    </a:p>
                  </a:txBody>
                  <a:tcPr/>
                </a:tc>
                <a:tc>
                  <a:txBody>
                    <a:bodyPr/>
                    <a:lstStyle/>
                    <a:p>
                      <a:r>
                        <a:rPr lang="en-US" dirty="0"/>
                        <a:t>“Precious”</a:t>
                      </a:r>
                    </a:p>
                  </a:txBody>
                  <a:tcPr/>
                </a:tc>
                <a:tc>
                  <a:txBody>
                    <a:bodyPr/>
                    <a:lstStyle/>
                    <a:p>
                      <a:r>
                        <a:rPr lang="en-US" dirty="0"/>
                        <a:t>“Cheap”</a:t>
                      </a:r>
                    </a:p>
                  </a:txBody>
                  <a:tcPr/>
                </a:tc>
                <a:extLst>
                  <a:ext uri="{0D108BD9-81ED-4DB2-BD59-A6C34878D82A}">
                    <a16:rowId xmlns:a16="http://schemas.microsoft.com/office/drawing/2014/main" val="10001"/>
                  </a:ext>
                </a:extLst>
              </a:tr>
              <a:tr h="340922">
                <a:tc>
                  <a:txBody>
                    <a:bodyPr/>
                    <a:lstStyle/>
                    <a:p>
                      <a:r>
                        <a:rPr lang="en-US" dirty="0"/>
                        <a:t>Data Volume</a:t>
                      </a:r>
                    </a:p>
                  </a:txBody>
                  <a:tcPr/>
                </a:tc>
                <a:tc>
                  <a:txBody>
                    <a:bodyPr/>
                    <a:lstStyle/>
                    <a:p>
                      <a:r>
                        <a:rPr lang="en-US" dirty="0"/>
                        <a:t>Modest</a:t>
                      </a:r>
                    </a:p>
                  </a:txBody>
                  <a:tcPr/>
                </a:tc>
                <a:tc>
                  <a:txBody>
                    <a:bodyPr/>
                    <a:lstStyle/>
                    <a:p>
                      <a:r>
                        <a:rPr lang="en-US" dirty="0"/>
                        <a:t>Massive</a:t>
                      </a:r>
                    </a:p>
                  </a:txBody>
                  <a:tcPr/>
                </a:tc>
                <a:extLst>
                  <a:ext uri="{0D108BD9-81ED-4DB2-BD59-A6C34878D82A}">
                    <a16:rowId xmlns:a16="http://schemas.microsoft.com/office/drawing/2014/main" val="10002"/>
                  </a:ext>
                </a:extLst>
              </a:tr>
              <a:tr h="1107996">
                <a:tc>
                  <a:txBody>
                    <a:bodyPr/>
                    <a:lstStyle/>
                    <a:p>
                      <a:r>
                        <a:rPr lang="en-US" dirty="0"/>
                        <a:t>Examples</a:t>
                      </a:r>
                    </a:p>
                  </a:txBody>
                  <a:tcPr/>
                </a:tc>
                <a:tc>
                  <a:txBody>
                    <a:bodyPr/>
                    <a:lstStyle/>
                    <a:p>
                      <a:r>
                        <a:rPr lang="en-US" dirty="0"/>
                        <a:t>Bank</a:t>
                      </a:r>
                      <a:r>
                        <a:rPr lang="en-US" baseline="0" dirty="0"/>
                        <a:t> records, </a:t>
                      </a:r>
                      <a:br>
                        <a:rPr lang="en-US" baseline="0" dirty="0"/>
                      </a:br>
                      <a:r>
                        <a:rPr lang="en-US" baseline="0" dirty="0"/>
                        <a:t>Personnel records,</a:t>
                      </a:r>
                    </a:p>
                    <a:p>
                      <a:r>
                        <a:rPr lang="en-US" baseline="0" dirty="0"/>
                        <a:t>Census, </a:t>
                      </a:r>
                    </a:p>
                    <a:p>
                      <a:r>
                        <a:rPr lang="en-US" baseline="0" dirty="0"/>
                        <a:t>Medical records</a:t>
                      </a:r>
                      <a:endParaRPr lang="en-US" dirty="0"/>
                    </a:p>
                  </a:txBody>
                  <a:tcPr/>
                </a:tc>
                <a:tc>
                  <a:txBody>
                    <a:bodyPr/>
                    <a:lstStyle/>
                    <a:p>
                      <a:r>
                        <a:rPr lang="en-US" dirty="0"/>
                        <a:t>Online clicks,</a:t>
                      </a:r>
                    </a:p>
                    <a:p>
                      <a:r>
                        <a:rPr lang="en-US" dirty="0"/>
                        <a:t>GPS logs,</a:t>
                      </a:r>
                    </a:p>
                    <a:p>
                      <a:r>
                        <a:rPr lang="en-US" dirty="0"/>
                        <a:t>Tweets,</a:t>
                      </a:r>
                    </a:p>
                    <a:p>
                      <a:r>
                        <a:rPr lang="en-US" dirty="0"/>
                        <a:t>Building</a:t>
                      </a:r>
                      <a:r>
                        <a:rPr lang="en-US" baseline="0" dirty="0"/>
                        <a:t> s</a:t>
                      </a:r>
                      <a:r>
                        <a:rPr lang="en-US" dirty="0"/>
                        <a:t>ensor readings</a:t>
                      </a:r>
                    </a:p>
                  </a:txBody>
                  <a:tcPr/>
                </a:tc>
                <a:extLst>
                  <a:ext uri="{0D108BD9-81ED-4DB2-BD59-A6C34878D82A}">
                    <a16:rowId xmlns:a16="http://schemas.microsoft.com/office/drawing/2014/main" val="10003"/>
                  </a:ext>
                </a:extLst>
              </a:tr>
              <a:tr h="852305">
                <a:tc>
                  <a:txBody>
                    <a:bodyPr/>
                    <a:lstStyle/>
                    <a:p>
                      <a:r>
                        <a:rPr lang="en-US" dirty="0"/>
                        <a:t>Priorities</a:t>
                      </a:r>
                    </a:p>
                  </a:txBody>
                  <a:tcPr/>
                </a:tc>
                <a:tc>
                  <a:txBody>
                    <a:bodyPr/>
                    <a:lstStyle/>
                    <a:p>
                      <a:r>
                        <a:rPr lang="en-US" dirty="0"/>
                        <a:t>Consistency,</a:t>
                      </a:r>
                    </a:p>
                    <a:p>
                      <a:r>
                        <a:rPr lang="en-US" dirty="0"/>
                        <a:t>Error</a:t>
                      </a:r>
                      <a:r>
                        <a:rPr lang="en-US" baseline="0" dirty="0"/>
                        <a:t> recovery,</a:t>
                      </a:r>
                    </a:p>
                    <a:p>
                      <a:r>
                        <a:rPr lang="en-US" baseline="0" dirty="0"/>
                        <a:t>Auditability</a:t>
                      </a:r>
                      <a:endParaRPr lang="en-US" dirty="0"/>
                    </a:p>
                  </a:txBody>
                  <a:tcPr/>
                </a:tc>
                <a:tc>
                  <a:txBody>
                    <a:bodyPr/>
                    <a:lstStyle/>
                    <a:p>
                      <a:r>
                        <a:rPr lang="en-US" dirty="0"/>
                        <a:t>Speed,</a:t>
                      </a:r>
                    </a:p>
                    <a:p>
                      <a:r>
                        <a:rPr lang="en-US" dirty="0"/>
                        <a:t>Availability,</a:t>
                      </a:r>
                    </a:p>
                    <a:p>
                      <a:r>
                        <a:rPr lang="en-US" dirty="0"/>
                        <a:t>Query richness</a:t>
                      </a:r>
                    </a:p>
                  </a:txBody>
                  <a:tcPr/>
                </a:tc>
                <a:extLst>
                  <a:ext uri="{0D108BD9-81ED-4DB2-BD59-A6C34878D82A}">
                    <a16:rowId xmlns:a16="http://schemas.microsoft.com/office/drawing/2014/main" val="10004"/>
                  </a:ext>
                </a:extLst>
              </a:tr>
              <a:tr h="340922">
                <a:tc>
                  <a:txBody>
                    <a:bodyPr/>
                    <a:lstStyle/>
                    <a:p>
                      <a:r>
                        <a:rPr lang="en-US" dirty="0"/>
                        <a:t>Structured</a:t>
                      </a:r>
                    </a:p>
                  </a:txBody>
                  <a:tcPr/>
                </a:tc>
                <a:tc>
                  <a:txBody>
                    <a:bodyPr/>
                    <a:lstStyle/>
                    <a:p>
                      <a:r>
                        <a:rPr lang="en-US" dirty="0"/>
                        <a:t>Strongly (Schema)</a:t>
                      </a:r>
                    </a:p>
                  </a:txBody>
                  <a:tcPr/>
                </a:tc>
                <a:tc>
                  <a:txBody>
                    <a:bodyPr/>
                    <a:lstStyle/>
                    <a:p>
                      <a:r>
                        <a:rPr lang="en-US" dirty="0"/>
                        <a:t>Weakly or none (Text)</a:t>
                      </a:r>
                    </a:p>
                  </a:txBody>
                  <a:tcPr/>
                </a:tc>
                <a:extLst>
                  <a:ext uri="{0D108BD9-81ED-4DB2-BD59-A6C34878D82A}">
                    <a16:rowId xmlns:a16="http://schemas.microsoft.com/office/drawing/2014/main" val="10005"/>
                  </a:ext>
                </a:extLst>
              </a:tr>
              <a:tr h="596613">
                <a:tc>
                  <a:txBody>
                    <a:bodyPr/>
                    <a:lstStyle/>
                    <a:p>
                      <a:r>
                        <a:rPr lang="en-US" dirty="0"/>
                        <a:t>Properties</a:t>
                      </a:r>
                    </a:p>
                  </a:txBody>
                  <a:tcPr/>
                </a:tc>
                <a:tc>
                  <a:txBody>
                    <a:bodyPr/>
                    <a:lstStyle/>
                    <a:p>
                      <a:r>
                        <a:rPr lang="en-US" dirty="0"/>
                        <a:t>Transactions,</a:t>
                      </a:r>
                      <a:r>
                        <a:rPr lang="en-US" baseline="0" dirty="0"/>
                        <a:t> ACID*</a:t>
                      </a:r>
                      <a:endParaRPr lang="en-US" dirty="0"/>
                    </a:p>
                  </a:txBody>
                  <a:tcPr/>
                </a:tc>
                <a:tc>
                  <a:txBody>
                    <a:bodyPr/>
                    <a:lstStyle/>
                    <a:p>
                      <a:r>
                        <a:rPr lang="en-US" dirty="0"/>
                        <a:t>CAP* theorem</a:t>
                      </a:r>
                      <a:r>
                        <a:rPr lang="en-US" baseline="0" dirty="0"/>
                        <a:t> (2/3),</a:t>
                      </a:r>
                    </a:p>
                    <a:p>
                      <a:r>
                        <a:rPr lang="en-US" baseline="0" dirty="0"/>
                        <a:t>eventual consistency</a:t>
                      </a:r>
                      <a:endParaRPr lang="en-US" dirty="0"/>
                    </a:p>
                  </a:txBody>
                  <a:tcPr/>
                </a:tc>
                <a:extLst>
                  <a:ext uri="{0D108BD9-81ED-4DB2-BD59-A6C34878D82A}">
                    <a16:rowId xmlns:a16="http://schemas.microsoft.com/office/drawing/2014/main" val="10006"/>
                  </a:ext>
                </a:extLst>
              </a:tr>
              <a:tr h="1107996">
                <a:tc>
                  <a:txBody>
                    <a:bodyPr/>
                    <a:lstStyle/>
                    <a:p>
                      <a:r>
                        <a:rPr lang="en-US" dirty="0"/>
                        <a:t>Realizations</a:t>
                      </a:r>
                    </a:p>
                  </a:txBody>
                  <a:tcPr/>
                </a:tc>
                <a:tc>
                  <a:txBody>
                    <a:bodyPr/>
                    <a:lstStyle/>
                    <a:p>
                      <a:r>
                        <a:rPr lang="en-US" dirty="0"/>
                        <a:t>SQL</a:t>
                      </a:r>
                    </a:p>
                  </a:txBody>
                  <a:tcPr/>
                </a:tc>
                <a:tc>
                  <a:txBody>
                    <a:bodyPr/>
                    <a:lstStyle/>
                    <a:p>
                      <a:r>
                        <a:rPr lang="en-US" dirty="0"/>
                        <a:t>NoSQL:</a:t>
                      </a:r>
                      <a:endParaRPr lang="en-US" baseline="0" dirty="0"/>
                    </a:p>
                    <a:p>
                      <a:r>
                        <a:rPr lang="en-US" baseline="0" dirty="0" err="1"/>
                        <a:t>MongoDB</a:t>
                      </a:r>
                      <a:r>
                        <a:rPr lang="en-US" baseline="0" dirty="0"/>
                        <a:t>, </a:t>
                      </a:r>
                      <a:r>
                        <a:rPr lang="en-US" baseline="0" dirty="0" err="1"/>
                        <a:t>CouchDB</a:t>
                      </a:r>
                      <a:r>
                        <a:rPr lang="en-US" baseline="0" dirty="0"/>
                        <a:t>,</a:t>
                      </a:r>
                    </a:p>
                    <a:p>
                      <a:r>
                        <a:rPr lang="en-US" baseline="0" dirty="0" err="1"/>
                        <a:t>Hbase</a:t>
                      </a:r>
                      <a:r>
                        <a:rPr lang="en-US" baseline="0" dirty="0"/>
                        <a:t>, Cassandra, </a:t>
                      </a:r>
                      <a:r>
                        <a:rPr lang="en-US" baseline="0" dirty="0" err="1"/>
                        <a:t>Riak</a:t>
                      </a:r>
                      <a:r>
                        <a:rPr lang="en-US" baseline="0" dirty="0"/>
                        <a:t>, </a:t>
                      </a:r>
                      <a:r>
                        <a:rPr lang="en-US" baseline="0" dirty="0" err="1"/>
                        <a:t>Memcached</a:t>
                      </a:r>
                      <a:r>
                        <a:rPr lang="en-US" baseline="0" dirty="0"/>
                        <a:t>, </a:t>
                      </a:r>
                    </a:p>
                    <a:p>
                      <a:r>
                        <a:rPr lang="en-US" baseline="0" dirty="0"/>
                        <a:t>Apache River, …</a:t>
                      </a:r>
                      <a:endParaRPr lang="en-US" dirty="0"/>
                    </a:p>
                  </a:txBody>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E26F35F9-EDA5-497D-815B-39D2AE41E768}"/>
              </a:ext>
            </a:extLst>
          </p:cNvPr>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2923582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981200" y="850939"/>
            <a:ext cx="7315200" cy="599961"/>
          </a:xfrm>
        </p:spPr>
        <p:txBody>
          <a:bodyPr>
            <a:normAutofit fontScale="90000"/>
          </a:bodyPr>
          <a:lstStyle/>
          <a:p>
            <a:r>
              <a:rPr lang="en-US" dirty="0"/>
              <a:t>1.4.1 Business Intelligence</a:t>
            </a:r>
          </a:p>
        </p:txBody>
      </p:sp>
      <p:graphicFrame>
        <p:nvGraphicFramePr>
          <p:cNvPr id="4" name="Table 3"/>
          <p:cNvGraphicFramePr>
            <a:graphicFrameLocks noGrp="1"/>
          </p:cNvGraphicFramePr>
          <p:nvPr>
            <p:extLst>
              <p:ext uri="{D42A27DB-BD31-4B8C-83A1-F6EECF244321}">
                <p14:modId xmlns:p14="http://schemas.microsoft.com/office/powerpoint/2010/main" val="3768865959"/>
              </p:ext>
            </p:extLst>
          </p:nvPr>
        </p:nvGraphicFramePr>
        <p:xfrm>
          <a:off x="2940650" y="2086995"/>
          <a:ext cx="6185482" cy="1481262"/>
        </p:xfrm>
        <a:graphic>
          <a:graphicData uri="http://schemas.openxmlformats.org/drawingml/2006/table">
            <a:tbl>
              <a:tblPr firstRow="1" bandRow="1">
                <a:tableStyleId>{5C22544A-7EE6-4342-B048-85BDC9FD1C3A}</a:tableStyleId>
              </a:tblPr>
              <a:tblGrid>
                <a:gridCol w="2962794">
                  <a:extLst>
                    <a:ext uri="{9D8B030D-6E8A-4147-A177-3AD203B41FA5}">
                      <a16:colId xmlns:a16="http://schemas.microsoft.com/office/drawing/2014/main" val="20000"/>
                    </a:ext>
                  </a:extLst>
                </a:gridCol>
                <a:gridCol w="3222688">
                  <a:extLst>
                    <a:ext uri="{9D8B030D-6E8A-4147-A177-3AD203B41FA5}">
                      <a16:colId xmlns:a16="http://schemas.microsoft.com/office/drawing/2014/main" val="20001"/>
                    </a:ext>
                  </a:extLst>
                </a:gridCol>
              </a:tblGrid>
              <a:tr h="658302">
                <a:tc>
                  <a:txBody>
                    <a:bodyPr/>
                    <a:lstStyle/>
                    <a:p>
                      <a:r>
                        <a:rPr lang="en-US" sz="2400" dirty="0"/>
                        <a:t>Business</a:t>
                      </a:r>
                      <a:r>
                        <a:rPr lang="en-US" sz="2400" baseline="0" dirty="0"/>
                        <a:t> Intelligence</a:t>
                      </a:r>
                      <a:endParaRPr lang="en-US" sz="2400" dirty="0"/>
                    </a:p>
                  </a:txBody>
                  <a:tcPr/>
                </a:tc>
                <a:tc>
                  <a:txBody>
                    <a:bodyPr/>
                    <a:lstStyle/>
                    <a:p>
                      <a:r>
                        <a:rPr lang="en-US" sz="2400" dirty="0"/>
                        <a:t>Data Science</a:t>
                      </a:r>
                    </a:p>
                  </a:txBody>
                  <a:tcPr/>
                </a:tc>
                <a:extLst>
                  <a:ext uri="{0D108BD9-81ED-4DB2-BD59-A6C34878D82A}">
                    <a16:rowId xmlns:a16="http://schemas.microsoft.com/office/drawing/2014/main" val="10000"/>
                  </a:ext>
                </a:extLst>
              </a:tr>
              <a:tr h="702561">
                <a:tc>
                  <a:txBody>
                    <a:bodyPr/>
                    <a:lstStyle/>
                    <a:p>
                      <a:r>
                        <a:rPr lang="en-US" sz="2400" dirty="0">
                          <a:solidFill>
                            <a:srgbClr val="C00000"/>
                          </a:solidFill>
                        </a:rPr>
                        <a:t>Querying the past</a:t>
                      </a:r>
                    </a:p>
                  </a:txBody>
                  <a:tcPr/>
                </a:tc>
                <a:tc>
                  <a:txBody>
                    <a:bodyPr/>
                    <a:lstStyle/>
                    <a:p>
                      <a:r>
                        <a:rPr lang="en-US" sz="2400" dirty="0">
                          <a:solidFill>
                            <a:srgbClr val="C00000"/>
                          </a:solidFill>
                        </a:rPr>
                        <a:t>Querying the past present and future</a:t>
                      </a: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636C527F-084E-4230-B67A-F3DC236CC191}"/>
              </a:ext>
            </a:extLst>
          </p:cNvPr>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394151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824037" y="852300"/>
            <a:ext cx="7315200" cy="599961"/>
          </a:xfrm>
        </p:spPr>
        <p:txBody>
          <a:bodyPr>
            <a:normAutofit fontScale="90000"/>
          </a:bodyPr>
          <a:lstStyle/>
          <a:p>
            <a:r>
              <a:rPr lang="en-US" dirty="0"/>
              <a:t>1.4.1 Machine Learning</a:t>
            </a:r>
          </a:p>
        </p:txBody>
      </p:sp>
      <p:graphicFrame>
        <p:nvGraphicFramePr>
          <p:cNvPr id="3" name="Table 2"/>
          <p:cNvGraphicFramePr>
            <a:graphicFrameLocks noGrp="1"/>
          </p:cNvGraphicFramePr>
          <p:nvPr>
            <p:extLst>
              <p:ext uri="{D42A27DB-BD31-4B8C-83A1-F6EECF244321}">
                <p14:modId xmlns:p14="http://schemas.microsoft.com/office/powerpoint/2010/main" val="107435811"/>
              </p:ext>
            </p:extLst>
          </p:nvPr>
        </p:nvGraphicFramePr>
        <p:xfrm>
          <a:off x="6148367" y="1884173"/>
          <a:ext cx="4162446" cy="3938682"/>
        </p:xfrm>
        <a:graphic>
          <a:graphicData uri="http://schemas.openxmlformats.org/drawingml/2006/table">
            <a:tbl>
              <a:tblPr firstRow="1" bandRow="1">
                <a:tableStyleId>{00A15C55-8517-42AA-B614-E9B94910E393}</a:tableStyleId>
              </a:tblPr>
              <a:tblGrid>
                <a:gridCol w="4162446">
                  <a:extLst>
                    <a:ext uri="{9D8B030D-6E8A-4147-A177-3AD203B41FA5}">
                      <a16:colId xmlns:a16="http://schemas.microsoft.com/office/drawing/2014/main" val="20000"/>
                    </a:ext>
                  </a:extLst>
                </a:gridCol>
              </a:tblGrid>
              <a:tr h="677715">
                <a:tc>
                  <a:txBody>
                    <a:bodyPr/>
                    <a:lstStyle/>
                    <a:p>
                      <a:r>
                        <a:rPr lang="en-US" sz="3600" dirty="0"/>
                        <a:t>Data</a:t>
                      </a:r>
                      <a:r>
                        <a:rPr lang="en-US" sz="3600" baseline="0" dirty="0"/>
                        <a:t> Science</a:t>
                      </a:r>
                      <a:endParaRPr lang="en-US" sz="3600" dirty="0"/>
                    </a:p>
                  </a:txBody>
                  <a:tcPr/>
                </a:tc>
                <a:extLst>
                  <a:ext uri="{0D108BD9-81ED-4DB2-BD59-A6C34878D82A}">
                    <a16:rowId xmlns:a16="http://schemas.microsoft.com/office/drawing/2014/main" val="10000"/>
                  </a:ext>
                </a:extLst>
              </a:tr>
              <a:tr h="9715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Explore many models, build</a:t>
                      </a:r>
                      <a:r>
                        <a:rPr lang="en-US" sz="1800" baseline="0" dirty="0"/>
                        <a:t> and tune hybrids</a:t>
                      </a:r>
                      <a:endParaRPr lang="en-US" sz="1800" dirty="0"/>
                    </a:p>
                  </a:txBody>
                  <a:tcPr/>
                </a:tc>
                <a:extLst>
                  <a:ext uri="{0D108BD9-81ED-4DB2-BD59-A6C34878D82A}">
                    <a16:rowId xmlns:a16="http://schemas.microsoft.com/office/drawing/2014/main" val="10001"/>
                  </a:ext>
                </a:extLst>
              </a:tr>
              <a:tr h="603662">
                <a:tc>
                  <a:txBody>
                    <a:bodyPr/>
                    <a:lstStyle/>
                    <a:p>
                      <a:r>
                        <a:rPr lang="en-US" sz="1800" dirty="0"/>
                        <a:t>Understand empirical properties of models</a:t>
                      </a:r>
                    </a:p>
                  </a:txBody>
                  <a:tcPr/>
                </a:tc>
                <a:extLst>
                  <a:ext uri="{0D108BD9-81ED-4DB2-BD59-A6C34878D82A}">
                    <a16:rowId xmlns:a16="http://schemas.microsoft.com/office/drawing/2014/main" val="10002"/>
                  </a:ext>
                </a:extLst>
              </a:tr>
              <a:tr h="971586">
                <a:tc>
                  <a:txBody>
                    <a:bodyPr/>
                    <a:lstStyle/>
                    <a:p>
                      <a:r>
                        <a:rPr lang="en-US" sz="1800" dirty="0"/>
                        <a:t>Develop/use</a:t>
                      </a:r>
                      <a:r>
                        <a:rPr lang="en-US" sz="1800" baseline="0" dirty="0"/>
                        <a:t> tools that can handle massive datasets</a:t>
                      </a:r>
                      <a:endParaRPr lang="en-US" sz="1800" dirty="0"/>
                    </a:p>
                  </a:txBody>
                  <a:tcPr/>
                </a:tc>
                <a:extLst>
                  <a:ext uri="{0D108BD9-81ED-4DB2-BD59-A6C34878D82A}">
                    <a16:rowId xmlns:a16="http://schemas.microsoft.com/office/drawing/2014/main" val="10003"/>
                  </a:ext>
                </a:extLst>
              </a:tr>
              <a:tr h="677715">
                <a:tc>
                  <a:txBody>
                    <a:bodyPr/>
                    <a:lstStyle/>
                    <a:p>
                      <a:r>
                        <a:rPr lang="en-US" sz="1800" dirty="0"/>
                        <a:t>Take action!</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4660106"/>
              </p:ext>
            </p:extLst>
          </p:nvPr>
        </p:nvGraphicFramePr>
        <p:xfrm>
          <a:off x="2413495" y="1884172"/>
          <a:ext cx="3734873" cy="3938682"/>
        </p:xfrm>
        <a:graphic>
          <a:graphicData uri="http://schemas.openxmlformats.org/drawingml/2006/table">
            <a:tbl>
              <a:tblPr firstRow="1" bandRow="1">
                <a:tableStyleId>{5C22544A-7EE6-4342-B048-85BDC9FD1C3A}</a:tableStyleId>
              </a:tblPr>
              <a:tblGrid>
                <a:gridCol w="3734873">
                  <a:extLst>
                    <a:ext uri="{9D8B030D-6E8A-4147-A177-3AD203B41FA5}">
                      <a16:colId xmlns:a16="http://schemas.microsoft.com/office/drawing/2014/main" val="20000"/>
                    </a:ext>
                  </a:extLst>
                </a:gridCol>
              </a:tblGrid>
              <a:tr h="758949">
                <a:tc>
                  <a:txBody>
                    <a:bodyPr/>
                    <a:lstStyle/>
                    <a:p>
                      <a:r>
                        <a:rPr lang="en-US" sz="3600" dirty="0"/>
                        <a:t>Machine</a:t>
                      </a:r>
                      <a:r>
                        <a:rPr lang="en-US" sz="3600" baseline="0" dirty="0"/>
                        <a:t> Learning</a:t>
                      </a:r>
                      <a:endParaRPr lang="en-US" sz="3600" dirty="0"/>
                    </a:p>
                  </a:txBody>
                  <a:tcPr/>
                </a:tc>
                <a:extLst>
                  <a:ext uri="{0D108BD9-81ED-4DB2-BD59-A6C34878D82A}">
                    <a16:rowId xmlns:a16="http://schemas.microsoft.com/office/drawing/2014/main" val="10000"/>
                  </a:ext>
                </a:extLst>
              </a:tr>
              <a:tr h="5206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Develop</a:t>
                      </a:r>
                      <a:r>
                        <a:rPr lang="en-US" sz="1800" baseline="0" dirty="0"/>
                        <a:t> new (individual) models</a:t>
                      </a:r>
                      <a:endParaRPr lang="en-US" sz="1800" dirty="0"/>
                    </a:p>
                  </a:txBody>
                  <a:tcPr/>
                </a:tc>
                <a:extLst>
                  <a:ext uri="{0D108BD9-81ED-4DB2-BD59-A6C34878D82A}">
                    <a16:rowId xmlns:a16="http://schemas.microsoft.com/office/drawing/2014/main" val="10001"/>
                  </a:ext>
                </a:extLst>
              </a:tr>
              <a:tr h="911147">
                <a:tc>
                  <a:txBody>
                    <a:bodyPr/>
                    <a:lstStyle/>
                    <a:p>
                      <a:r>
                        <a:rPr lang="en-US" sz="1800" dirty="0"/>
                        <a:t>Prove mathematical properties of models</a:t>
                      </a:r>
                    </a:p>
                  </a:txBody>
                  <a:tcPr/>
                </a:tc>
                <a:extLst>
                  <a:ext uri="{0D108BD9-81ED-4DB2-BD59-A6C34878D82A}">
                    <a16:rowId xmlns:a16="http://schemas.microsoft.com/office/drawing/2014/main" val="10002"/>
                  </a:ext>
                </a:extLst>
              </a:tr>
              <a:tr h="1050943">
                <a:tc>
                  <a:txBody>
                    <a:bodyPr/>
                    <a:lstStyle/>
                    <a:p>
                      <a:r>
                        <a:rPr lang="en-US" sz="1800" dirty="0"/>
                        <a:t>Improve/validate on a few,</a:t>
                      </a:r>
                      <a:r>
                        <a:rPr lang="en-US" sz="1800" baseline="0" dirty="0"/>
                        <a:t> relatively clean, small datasets</a:t>
                      </a:r>
                      <a:endParaRPr lang="en-US" sz="1800" dirty="0"/>
                    </a:p>
                  </a:txBody>
                  <a:tcPr/>
                </a:tc>
                <a:extLst>
                  <a:ext uri="{0D108BD9-81ED-4DB2-BD59-A6C34878D82A}">
                    <a16:rowId xmlns:a16="http://schemas.microsoft.com/office/drawing/2014/main" val="10003"/>
                  </a:ext>
                </a:extLst>
              </a:tr>
              <a:tr h="696988">
                <a:tc>
                  <a:txBody>
                    <a:bodyPr/>
                    <a:lstStyle/>
                    <a:p>
                      <a:r>
                        <a:rPr lang="en-US" sz="1800" dirty="0"/>
                        <a:t>Publish a paper</a:t>
                      </a:r>
                    </a:p>
                  </a:txBody>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6D399779-A803-400D-ACC3-43FB884DED63}"/>
              </a:ext>
            </a:extLst>
          </p:cNvPr>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266947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1.5 Data Science Myths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26</a:t>
            </a:fld>
            <a:endParaRPr lang="en-GB" dirty="0"/>
          </a:p>
        </p:txBody>
      </p:sp>
    </p:spTree>
    <p:extLst>
      <p:ext uri="{BB962C8B-B14F-4D97-AF65-F5344CB8AC3E}">
        <p14:creationId xmlns:p14="http://schemas.microsoft.com/office/powerpoint/2010/main" val="423743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300" y="384645"/>
            <a:ext cx="8093051" cy="994172"/>
          </a:xfrm>
        </p:spPr>
        <p:txBody>
          <a:bodyPr>
            <a:normAutofit fontScale="90000"/>
          </a:bodyPr>
          <a:lstStyle/>
          <a:p>
            <a:r>
              <a:rPr lang="en-US" dirty="0"/>
              <a:t>1.5.1 Myths &amp; Truths about Data Science in Industry</a:t>
            </a:r>
          </a:p>
        </p:txBody>
      </p:sp>
      <p:sp>
        <p:nvSpPr>
          <p:cNvPr id="3" name="Content Placeholder 2"/>
          <p:cNvSpPr>
            <a:spLocks noGrp="1"/>
          </p:cNvSpPr>
          <p:nvPr>
            <p:ph idx="1"/>
          </p:nvPr>
        </p:nvSpPr>
        <p:spPr>
          <a:xfrm>
            <a:off x="2152650" y="2103547"/>
            <a:ext cx="7886700" cy="3612536"/>
          </a:xfrm>
        </p:spPr>
        <p:txBody>
          <a:bodyPr>
            <a:normAutofit fontScale="92500"/>
          </a:bodyPr>
          <a:lstStyle/>
          <a:p>
            <a:pPr marL="385763" indent="-385763">
              <a:lnSpc>
                <a:spcPct val="150000"/>
              </a:lnSpc>
              <a:buFont typeface="+mj-lt"/>
              <a:buAutoNum type="arabicPeriod"/>
            </a:pPr>
            <a:r>
              <a:rPr lang="en-US" dirty="0"/>
              <a:t>You need big data to do anything interesting</a:t>
            </a:r>
          </a:p>
          <a:p>
            <a:pPr marL="385763" indent="-385763">
              <a:lnSpc>
                <a:spcPct val="150000"/>
              </a:lnSpc>
              <a:buFont typeface="+mj-lt"/>
              <a:buAutoNum type="arabicPeriod"/>
            </a:pPr>
            <a:r>
              <a:rPr lang="en-US" dirty="0"/>
              <a:t>You spend most of time analyzing &amp; building models</a:t>
            </a:r>
          </a:p>
          <a:p>
            <a:pPr marL="385763" indent="-385763">
              <a:lnSpc>
                <a:spcPct val="150000"/>
              </a:lnSpc>
              <a:buFont typeface="+mj-lt"/>
              <a:buAutoNum type="arabicPeriod"/>
            </a:pPr>
            <a:r>
              <a:rPr lang="en-US" dirty="0"/>
              <a:t>You need to be a hard-core programmer to be successful</a:t>
            </a:r>
          </a:p>
          <a:p>
            <a:pPr marL="385763" indent="-385763">
              <a:lnSpc>
                <a:spcPct val="150000"/>
              </a:lnSpc>
              <a:buFont typeface="+mj-lt"/>
              <a:buAutoNum type="arabicPeriod"/>
            </a:pPr>
            <a:r>
              <a:rPr lang="en-US" dirty="0"/>
              <a:t>You can communicate results after analysis is done</a:t>
            </a:r>
          </a:p>
        </p:txBody>
      </p:sp>
      <p:sp>
        <p:nvSpPr>
          <p:cNvPr id="5" name="Cloud 4"/>
          <p:cNvSpPr/>
          <p:nvPr/>
        </p:nvSpPr>
        <p:spPr>
          <a:xfrm>
            <a:off x="8396914" y="5411498"/>
            <a:ext cx="2816970" cy="141672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Can you guess which one is true?</a:t>
            </a:r>
          </a:p>
        </p:txBody>
      </p:sp>
      <p:sp>
        <p:nvSpPr>
          <p:cNvPr id="4" name="Slide Number Placeholder 3">
            <a:extLst>
              <a:ext uri="{FF2B5EF4-FFF2-40B4-BE49-F238E27FC236}">
                <a16:creationId xmlns:a16="http://schemas.microsoft.com/office/drawing/2014/main" id="{5B89009F-CDCF-4EDD-9FF8-B8B91C5F07F0}"/>
              </a:ext>
            </a:extLst>
          </p:cNvPr>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284212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908" y="2999741"/>
            <a:ext cx="9596487" cy="994172"/>
          </a:xfrm>
        </p:spPr>
        <p:txBody>
          <a:bodyPr>
            <a:normAutofit fontScale="90000"/>
          </a:bodyPr>
          <a:lstStyle/>
          <a:p>
            <a:r>
              <a:rPr lang="en-US" dirty="0"/>
              <a:t>You need ‘big’ data to do anything interesting</a:t>
            </a:r>
          </a:p>
        </p:txBody>
      </p:sp>
      <p:grpSp>
        <p:nvGrpSpPr>
          <p:cNvPr id="8" name="Group 7"/>
          <p:cNvGrpSpPr/>
          <p:nvPr/>
        </p:nvGrpSpPr>
        <p:grpSpPr>
          <a:xfrm>
            <a:off x="1718954" y="2618959"/>
            <a:ext cx="8223832" cy="994172"/>
            <a:chOff x="-251792" y="121365"/>
            <a:chExt cx="10965109" cy="1325563"/>
          </a:xfrm>
        </p:grpSpPr>
        <p:sp>
          <p:nvSpPr>
            <p:cNvPr id="5" name="Title 1"/>
            <p:cNvSpPr txBox="1">
              <a:spLocks/>
            </p:cNvSpPr>
            <p:nvPr/>
          </p:nvSpPr>
          <p:spPr>
            <a:xfrm>
              <a:off x="-251792" y="121365"/>
              <a:ext cx="10515598"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You won’t need big data most of the time</a:t>
              </a:r>
            </a:p>
          </p:txBody>
        </p:sp>
        <p:cxnSp>
          <p:nvCxnSpPr>
            <p:cNvPr id="7" name="Straight Connector 6"/>
            <p:cNvCxnSpPr/>
            <p:nvPr/>
          </p:nvCxnSpPr>
          <p:spPr>
            <a:xfrm flipV="1">
              <a:off x="232323" y="1229011"/>
              <a:ext cx="1048099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E89AC91E-590A-4CF8-87FA-3B3CD07C0D91}"/>
              </a:ext>
            </a:extLst>
          </p:cNvPr>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363325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Burdens of Big Data</a:t>
            </a:r>
          </a:p>
        </p:txBody>
      </p:sp>
      <p:sp>
        <p:nvSpPr>
          <p:cNvPr id="3" name="Content Placeholder 2"/>
          <p:cNvSpPr>
            <a:spLocks noGrp="1"/>
          </p:cNvSpPr>
          <p:nvPr>
            <p:ph idx="1"/>
          </p:nvPr>
        </p:nvSpPr>
        <p:spPr/>
        <p:txBody>
          <a:bodyPr/>
          <a:lstStyle/>
          <a:p>
            <a:r>
              <a:rPr lang="en-US" dirty="0"/>
              <a:t>Big data is costly to collect and store</a:t>
            </a:r>
          </a:p>
          <a:p>
            <a:endParaRPr lang="en-US" dirty="0"/>
          </a:p>
          <a:p>
            <a:r>
              <a:rPr lang="en-US" dirty="0"/>
              <a:t>Big data slows down the iteration</a:t>
            </a:r>
          </a:p>
          <a:p>
            <a:endParaRPr lang="en-US" dirty="0"/>
          </a:p>
          <a:p>
            <a:r>
              <a:rPr lang="en-US" dirty="0"/>
              <a:t>Big data is useful only if:</a:t>
            </a:r>
          </a:p>
          <a:p>
            <a:pPr lvl="1"/>
            <a:r>
              <a:rPr lang="en-US" dirty="0"/>
              <a:t>You’re trying to build a data product (i.e., search engine)</a:t>
            </a:r>
          </a:p>
          <a:p>
            <a:pPr lvl="1"/>
            <a:r>
              <a:rPr lang="en-US" dirty="0"/>
              <a:t>You’re dealing with very noisy measurement (i.e., A/B testing)</a:t>
            </a:r>
          </a:p>
          <a:p>
            <a:pPr lvl="1"/>
            <a:r>
              <a:rPr lang="en-US" dirty="0"/>
              <a:t>You’re interested in identifying the exceptions (outliers)</a:t>
            </a:r>
          </a:p>
          <a:p>
            <a:endParaRPr lang="en-US" dirty="0"/>
          </a:p>
        </p:txBody>
      </p:sp>
      <p:sp>
        <p:nvSpPr>
          <p:cNvPr id="4" name="Rounded Rectangle 3"/>
          <p:cNvSpPr/>
          <p:nvPr/>
        </p:nvSpPr>
        <p:spPr>
          <a:xfrm>
            <a:off x="4047207" y="5665624"/>
            <a:ext cx="4500563" cy="581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Even then, </a:t>
            </a:r>
            <a:r>
              <a:rPr lang="en-US" sz="2100" b="1" u="sng" dirty="0"/>
              <a:t>start with small data</a:t>
            </a:r>
            <a:r>
              <a:rPr lang="en-US" sz="2100" dirty="0"/>
              <a:t>!</a:t>
            </a:r>
          </a:p>
        </p:txBody>
      </p:sp>
      <p:sp>
        <p:nvSpPr>
          <p:cNvPr id="5" name="Slide Number Placeholder 4">
            <a:extLst>
              <a:ext uri="{FF2B5EF4-FFF2-40B4-BE49-F238E27FC236}">
                <a16:creationId xmlns:a16="http://schemas.microsoft.com/office/drawing/2014/main" id="{94DEAD28-22E3-4619-9BE2-6DFAF0599A8A}"/>
              </a:ext>
            </a:extLst>
          </p:cNvPr>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88425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Define and explain the key concepts and models relevant to data science. </a:t>
            </a:r>
          </a:p>
          <a:p>
            <a:pPr lvl="0"/>
            <a:r>
              <a:rPr lang="en-US" dirty="0"/>
              <a:t>Understand the processes of data science: identifying the problem to be solved, data collection, preparation, modeling, evaluation and visualization. </a:t>
            </a:r>
          </a:p>
          <a:p>
            <a:pPr lvl="0"/>
            <a:r>
              <a:rPr lang="en-US" dirty="0"/>
              <a:t>Develop an appreciation of the many techniques for data modeling </a:t>
            </a:r>
          </a:p>
          <a:p>
            <a:pPr lvl="0"/>
            <a:r>
              <a:rPr lang="en-US" dirty="0"/>
              <a:t>Be comfortable using commercial and open source tool such as python and associated libraries for data analytics and visualization. </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136497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how much data you need</a:t>
            </a:r>
          </a:p>
        </p:txBody>
      </p:sp>
      <p:sp>
        <p:nvSpPr>
          <p:cNvPr id="3" name="Content Placeholder 2"/>
          <p:cNvSpPr>
            <a:spLocks noGrp="1"/>
          </p:cNvSpPr>
          <p:nvPr>
            <p:ph idx="1"/>
          </p:nvPr>
        </p:nvSpPr>
        <p:spPr/>
        <p:txBody>
          <a:bodyPr/>
          <a:lstStyle/>
          <a:p>
            <a:r>
              <a:rPr lang="en-US" dirty="0"/>
              <a:t>Exploratory analysis</a:t>
            </a:r>
          </a:p>
          <a:p>
            <a:pPr lvl="1"/>
            <a:r>
              <a:rPr lang="en-US" dirty="0"/>
              <a:t>Do we have enough coverage for all edge cases? (i.e., outliers)</a:t>
            </a:r>
          </a:p>
          <a:p>
            <a:endParaRPr lang="en-US" dirty="0"/>
          </a:p>
          <a:p>
            <a:r>
              <a:rPr lang="en-US" dirty="0"/>
              <a:t>Statistical Inference</a:t>
            </a:r>
          </a:p>
          <a:p>
            <a:pPr lvl="1"/>
            <a:r>
              <a:rPr lang="en-US" dirty="0"/>
              <a:t>Is our confidence interval narrow enough?</a:t>
            </a:r>
          </a:p>
          <a:p>
            <a:pPr lvl="1"/>
            <a:r>
              <a:rPr lang="en-US" dirty="0"/>
              <a:t>Do we have enough statistical power to validate our hypotheses?</a:t>
            </a:r>
          </a:p>
          <a:p>
            <a:endParaRPr lang="en-US" dirty="0"/>
          </a:p>
          <a:p>
            <a:r>
              <a:rPr lang="en-US" dirty="0"/>
              <a:t>Predictive Analysis</a:t>
            </a:r>
          </a:p>
          <a:p>
            <a:pPr lvl="1"/>
            <a:r>
              <a:rPr lang="en-US" dirty="0"/>
              <a:t>Do we have enough data to train/evaluate our model?</a:t>
            </a:r>
          </a:p>
          <a:p>
            <a:pPr lvl="1"/>
            <a:endParaRPr lang="en-US" dirty="0"/>
          </a:p>
        </p:txBody>
      </p:sp>
      <p:sp>
        <p:nvSpPr>
          <p:cNvPr id="4" name="Slide Number Placeholder 3">
            <a:extLst>
              <a:ext uri="{FF2B5EF4-FFF2-40B4-BE49-F238E27FC236}">
                <a16:creationId xmlns:a16="http://schemas.microsoft.com/office/drawing/2014/main" id="{2C01B6DE-2294-4FD3-ADAF-C6E9E1EF885F}"/>
              </a:ext>
            </a:extLst>
          </p:cNvPr>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4925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447" y="2895039"/>
            <a:ext cx="8898266" cy="994172"/>
          </a:xfrm>
        </p:spPr>
        <p:txBody>
          <a:bodyPr>
            <a:normAutofit fontScale="90000"/>
          </a:bodyPr>
          <a:lstStyle/>
          <a:p>
            <a:pPr>
              <a:lnSpc>
                <a:spcPct val="150000"/>
              </a:lnSpc>
            </a:pPr>
            <a:r>
              <a:rPr lang="en-US" dirty="0"/>
              <a:t>You need to be a hard-core programmer</a:t>
            </a:r>
          </a:p>
        </p:txBody>
      </p:sp>
      <p:grpSp>
        <p:nvGrpSpPr>
          <p:cNvPr id="8" name="Group 7"/>
          <p:cNvGrpSpPr/>
          <p:nvPr/>
        </p:nvGrpSpPr>
        <p:grpSpPr>
          <a:xfrm>
            <a:off x="2096025" y="2637813"/>
            <a:ext cx="8223832" cy="994172"/>
            <a:chOff x="250971" y="-117446"/>
            <a:chExt cx="10965109" cy="1325563"/>
          </a:xfrm>
        </p:grpSpPr>
        <p:sp>
          <p:nvSpPr>
            <p:cNvPr id="5" name="Title 1"/>
            <p:cNvSpPr txBox="1">
              <a:spLocks/>
            </p:cNvSpPr>
            <p:nvPr/>
          </p:nvSpPr>
          <p:spPr>
            <a:xfrm>
              <a:off x="250971" y="-117446"/>
              <a:ext cx="10515600"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Basic skills (e.g., SQL) get you pretty far</a:t>
              </a:r>
            </a:p>
          </p:txBody>
        </p:sp>
        <p:cxnSp>
          <p:nvCxnSpPr>
            <p:cNvPr id="7" name="Straight Connector 6"/>
            <p:cNvCxnSpPr/>
            <p:nvPr/>
          </p:nvCxnSpPr>
          <p:spPr>
            <a:xfrm flipV="1">
              <a:off x="735085" y="1027907"/>
              <a:ext cx="104809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7DE5130A-8CFA-4517-8105-B3802D80D0E3}"/>
              </a:ext>
            </a:extLst>
          </p:cNvPr>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19040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Tool Usage Survey</a:t>
            </a:r>
            <a:endParaRPr lang="en-US" baseline="-25000" dirty="0"/>
          </a:p>
        </p:txBody>
      </p:sp>
      <p:sp>
        <p:nvSpPr>
          <p:cNvPr id="3" name="Content Placeholder 2"/>
          <p:cNvSpPr>
            <a:spLocks noGrp="1"/>
          </p:cNvSpPr>
          <p:nvPr>
            <p:ph idx="1"/>
          </p:nvPr>
        </p:nvSpPr>
        <p:spPr/>
        <p:txBody>
          <a:bodyPr/>
          <a:lstStyle/>
          <a:p>
            <a:r>
              <a:rPr lang="en-US" dirty="0"/>
              <a:t>Still dominated by simple tools…</a:t>
            </a:r>
          </a:p>
        </p:txBody>
      </p:sp>
      <p:pic>
        <p:nvPicPr>
          <p:cNvPr id="2050" name="Picture 2" descr="O'Reilly Data Scientist Salary and Tools Survey, November 2014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566" y="1690689"/>
            <a:ext cx="3798496" cy="496194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1A46837-2845-4E9E-B4B5-8637E89D38B0}"/>
              </a:ext>
            </a:extLst>
          </p:cNvPr>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05479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5723" y="2987158"/>
            <a:ext cx="8232222" cy="994172"/>
          </a:xfrm>
        </p:spPr>
        <p:txBody>
          <a:bodyPr>
            <a:normAutofit fontScale="90000"/>
          </a:bodyPr>
          <a:lstStyle/>
          <a:p>
            <a:r>
              <a:rPr lang="en-US" dirty="0"/>
              <a:t>You spend most of time analyzing data</a:t>
            </a:r>
          </a:p>
        </p:txBody>
      </p:sp>
      <p:grpSp>
        <p:nvGrpSpPr>
          <p:cNvPr id="8" name="Group 7"/>
          <p:cNvGrpSpPr/>
          <p:nvPr/>
        </p:nvGrpSpPr>
        <p:grpSpPr>
          <a:xfrm>
            <a:off x="1970190" y="2587479"/>
            <a:ext cx="7886700" cy="994172"/>
            <a:chOff x="-629873" y="-167780"/>
            <a:chExt cx="10515600" cy="1325563"/>
          </a:xfrm>
        </p:grpSpPr>
        <p:sp>
          <p:nvSpPr>
            <p:cNvPr id="5" name="Title 1"/>
            <p:cNvSpPr txBox="1">
              <a:spLocks/>
            </p:cNvSpPr>
            <p:nvPr/>
          </p:nvSpPr>
          <p:spPr>
            <a:xfrm>
              <a:off x="-629873" y="-167780"/>
              <a:ext cx="10515600"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You spend most of time preparing data</a:t>
              </a:r>
            </a:p>
          </p:txBody>
        </p:sp>
        <p:cxnSp>
          <p:nvCxnSpPr>
            <p:cNvPr id="7" name="Straight Connector 6"/>
            <p:cNvCxnSpPr/>
            <p:nvPr/>
          </p:nvCxnSpPr>
          <p:spPr>
            <a:xfrm flipV="1">
              <a:off x="250971" y="1027909"/>
              <a:ext cx="897097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20568577-4EE7-41ED-AA99-2EAE533FF080}"/>
              </a:ext>
            </a:extLst>
          </p:cNvPr>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26869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89124" y="1733944"/>
            <a:ext cx="7527900" cy="1708160"/>
          </a:xfrm>
          <a:prstGeom prst="rect">
            <a:avLst/>
          </a:prstGeom>
          <a:solidFill>
            <a:schemeClr val="bg1"/>
          </a:solidFill>
        </p:spPr>
        <p:txBody>
          <a:bodyPr wrap="square">
            <a:spAutoFit/>
          </a:bodyPr>
          <a:lstStyle/>
          <a:p>
            <a:r>
              <a:rPr lang="en-US" sz="2100" dirty="0">
                <a:solidFill>
                  <a:srgbClr val="333333"/>
                </a:solidFill>
                <a:latin typeface="georgia" panose="02040502050405020303" pitchFamily="18" charset="0"/>
              </a:rPr>
              <a:t>Data scientists, according to interviews and expert estimates, spend from </a:t>
            </a:r>
            <a:r>
              <a:rPr lang="en-US" sz="2100" b="1" u="sng" dirty="0">
                <a:solidFill>
                  <a:srgbClr val="333333"/>
                </a:solidFill>
                <a:latin typeface="georgia" panose="02040502050405020303" pitchFamily="18" charset="0"/>
              </a:rPr>
              <a:t>50 percent to 80 percent </a:t>
            </a:r>
            <a:r>
              <a:rPr lang="en-US" sz="2100" dirty="0">
                <a:solidFill>
                  <a:srgbClr val="333333"/>
                </a:solidFill>
                <a:latin typeface="georgia" panose="02040502050405020303" pitchFamily="18" charset="0"/>
              </a:rPr>
              <a:t>of their time mired in this more mundane labor of collecting and preparing unruly digital data, before it can be explored for useful nuggets.</a:t>
            </a:r>
            <a:endParaRPr lang="en-US" sz="2100" dirty="0"/>
          </a:p>
        </p:txBody>
      </p:sp>
      <p:pic>
        <p:nvPicPr>
          <p:cNvPr id="1026" name="Picture 2" descr="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33" y="3302630"/>
            <a:ext cx="6770326" cy="2884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036EC3F-B137-42F0-BB50-124D01CFAD58}"/>
              </a:ext>
            </a:extLst>
          </p:cNvPr>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253761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81" y="385020"/>
            <a:ext cx="10797619" cy="1325563"/>
          </a:xfrm>
        </p:spPr>
        <p:txBody>
          <a:bodyPr/>
          <a:lstStyle/>
          <a:p>
            <a:r>
              <a:rPr lang="en-US" dirty="0"/>
              <a:t>Things can go wrong in many different levels…</a:t>
            </a:r>
          </a:p>
        </p:txBody>
      </p:sp>
      <p:sp>
        <p:nvSpPr>
          <p:cNvPr id="3" name="Content Placeholder 2"/>
          <p:cNvSpPr>
            <a:spLocks noGrp="1"/>
          </p:cNvSpPr>
          <p:nvPr>
            <p:ph idx="1"/>
          </p:nvPr>
        </p:nvSpPr>
        <p:spPr/>
        <p:txBody>
          <a:bodyPr>
            <a:normAutofit lnSpcReduction="10000"/>
          </a:bodyPr>
          <a:lstStyle/>
          <a:p>
            <a:r>
              <a:rPr lang="en-US" dirty="0"/>
              <a:t>Inherent noise / bias in data</a:t>
            </a:r>
          </a:p>
          <a:p>
            <a:endParaRPr lang="en-US" dirty="0"/>
          </a:p>
          <a:p>
            <a:r>
              <a:rPr lang="en-US" dirty="0"/>
              <a:t>The process of collecting the data (instrumentation)</a:t>
            </a:r>
          </a:p>
          <a:p>
            <a:endParaRPr lang="en-US" dirty="0"/>
          </a:p>
          <a:p>
            <a:r>
              <a:rPr lang="en-US" dirty="0"/>
              <a:t>The process of processing the data</a:t>
            </a:r>
          </a:p>
          <a:p>
            <a:endParaRPr lang="en-US" dirty="0"/>
          </a:p>
          <a:p>
            <a:r>
              <a:rPr lang="en-US" dirty="0"/>
              <a:t>Interpretation of processed data</a:t>
            </a:r>
          </a:p>
          <a:p>
            <a:endParaRPr lang="en-US" dirty="0"/>
          </a:p>
          <a:p>
            <a:r>
              <a:rPr lang="en-US" dirty="0"/>
              <a:t>…</a:t>
            </a:r>
          </a:p>
        </p:txBody>
      </p:sp>
      <p:sp>
        <p:nvSpPr>
          <p:cNvPr id="4" name="Slide Number Placeholder 3">
            <a:extLst>
              <a:ext uri="{FF2B5EF4-FFF2-40B4-BE49-F238E27FC236}">
                <a16:creationId xmlns:a16="http://schemas.microsoft.com/office/drawing/2014/main" id="{B1009522-C9AD-4745-A631-E5810A0D892A}"/>
              </a:ext>
            </a:extLst>
          </p:cNvPr>
          <p:cNvSpPr>
            <a:spLocks noGrp="1"/>
          </p:cNvSpPr>
          <p:nvPr>
            <p:ph type="sldNum" sz="quarter" idx="12"/>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2473030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sure you check for quality issues!</a:t>
            </a:r>
          </a:p>
        </p:txBody>
      </p:sp>
      <p:graphicFrame>
        <p:nvGraphicFramePr>
          <p:cNvPr id="4" name="Content Placeholder 3"/>
          <p:cNvGraphicFramePr>
            <a:graphicFrameLocks noGrp="1"/>
          </p:cNvGraphicFramePr>
          <p:nvPr>
            <p:ph idx="1"/>
          </p:nvPr>
        </p:nvGraphicFramePr>
        <p:xfrm>
          <a:off x="2152650" y="222646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14A80A3-1C83-4193-9EB6-2259457E792B}"/>
              </a:ext>
            </a:extLst>
          </p:cNvPr>
          <p:cNvSpPr>
            <a:spLocks noGrp="1"/>
          </p:cNvSpPr>
          <p:nvPr>
            <p:ph type="sldNum" sz="quarter" idx="12"/>
          </p:nvPr>
        </p:nvSpPr>
        <p:spPr/>
        <p:txBody>
          <a:bodyPr/>
          <a:lstStyle/>
          <a:p>
            <a:fld id="{1D5CD492-2BC6-F348-9965-EC1D86DF57A8}" type="slidenum">
              <a:rPr lang="en-US" smtClean="0"/>
              <a:t>36</a:t>
            </a:fld>
            <a:endParaRPr lang="en-US"/>
          </a:p>
        </p:txBody>
      </p:sp>
    </p:spTree>
    <p:extLst>
      <p:ext uri="{BB962C8B-B14F-4D97-AF65-F5344CB8AC3E}">
        <p14:creationId xmlns:p14="http://schemas.microsoft.com/office/powerpoint/2010/main" val="245822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594" y="2987158"/>
            <a:ext cx="10558019" cy="994172"/>
          </a:xfrm>
        </p:spPr>
        <p:txBody>
          <a:bodyPr>
            <a:normAutofit fontScale="90000"/>
          </a:bodyPr>
          <a:lstStyle/>
          <a:p>
            <a:r>
              <a:rPr lang="en-US" dirty="0"/>
              <a:t>You can communicate results after analysis is done</a:t>
            </a:r>
          </a:p>
        </p:txBody>
      </p:sp>
      <p:grpSp>
        <p:nvGrpSpPr>
          <p:cNvPr id="8" name="Group 7"/>
          <p:cNvGrpSpPr/>
          <p:nvPr/>
        </p:nvGrpSpPr>
        <p:grpSpPr>
          <a:xfrm>
            <a:off x="1672583" y="2587479"/>
            <a:ext cx="8579197" cy="994172"/>
            <a:chOff x="-992178" y="-167780"/>
            <a:chExt cx="11438929" cy="1325563"/>
          </a:xfrm>
        </p:grpSpPr>
        <p:sp>
          <p:nvSpPr>
            <p:cNvPr id="5" name="Title 1"/>
            <p:cNvSpPr txBox="1">
              <a:spLocks/>
            </p:cNvSpPr>
            <p:nvPr/>
          </p:nvSpPr>
          <p:spPr>
            <a:xfrm>
              <a:off x="-992178" y="-167780"/>
              <a:ext cx="11438929"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You need to communicate throughout the process</a:t>
              </a:r>
            </a:p>
          </p:txBody>
        </p:sp>
        <p:cxnSp>
          <p:nvCxnSpPr>
            <p:cNvPr id="7" name="Straight Connector 6"/>
            <p:cNvCxnSpPr/>
            <p:nvPr/>
          </p:nvCxnSpPr>
          <p:spPr>
            <a:xfrm>
              <a:off x="-378742" y="1027911"/>
              <a:ext cx="106137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15A363DD-40CE-4A74-B475-8EC83B32C011}"/>
              </a:ext>
            </a:extLst>
          </p:cNvPr>
          <p:cNvSpPr>
            <a:spLocks noGrp="1"/>
          </p:cNvSpPr>
          <p:nvPr>
            <p:ph type="sldNum" sz="quarter" idx="12"/>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229691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60" y="533934"/>
            <a:ext cx="11151909" cy="994172"/>
          </a:xfrm>
        </p:spPr>
        <p:txBody>
          <a:bodyPr>
            <a:normAutofit/>
          </a:bodyPr>
          <a:lstStyle/>
          <a:p>
            <a:r>
              <a:rPr lang="en-US" dirty="0"/>
              <a:t>Imagine you’re in jungle with complete strangers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175" y="1730676"/>
            <a:ext cx="5839570" cy="3891526"/>
          </a:xfrm>
          <a:prstGeom prst="rect">
            <a:avLst/>
          </a:prstGeom>
        </p:spPr>
      </p:pic>
      <p:sp>
        <p:nvSpPr>
          <p:cNvPr id="4" name="Slide Number Placeholder 3">
            <a:extLst>
              <a:ext uri="{FF2B5EF4-FFF2-40B4-BE49-F238E27FC236}">
                <a16:creationId xmlns:a16="http://schemas.microsoft.com/office/drawing/2014/main" id="{F8197FB7-4261-4109-A61E-A201B21B2060}"/>
              </a:ext>
            </a:extLst>
          </p:cNvPr>
          <p:cNvSpPr>
            <a:spLocks noGrp="1"/>
          </p:cNvSpPr>
          <p:nvPr>
            <p:ph type="sldNum" sz="quarter" idx="12"/>
          </p:nvPr>
        </p:nvSpPr>
        <p:spPr/>
        <p:txBody>
          <a:bodyPr/>
          <a:lstStyle/>
          <a:p>
            <a:fld id="{1D5CD492-2BC6-F348-9965-EC1D86DF57A8}" type="slidenum">
              <a:rPr lang="en-US" smtClean="0"/>
              <a:t>38</a:t>
            </a:fld>
            <a:endParaRPr lang="en-US"/>
          </a:p>
        </p:txBody>
      </p:sp>
    </p:spTree>
    <p:extLst>
      <p:ext uri="{BB962C8B-B14F-4D97-AF65-F5344CB8AC3E}">
        <p14:creationId xmlns:p14="http://schemas.microsoft.com/office/powerpoint/2010/main" val="3821143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926" y="289712"/>
            <a:ext cx="11302738" cy="1325563"/>
          </a:xfrm>
        </p:spPr>
        <p:txBody>
          <a:bodyPr>
            <a:normAutofit/>
          </a:bodyPr>
          <a:lstStyle/>
          <a:p>
            <a:r>
              <a:rPr lang="en-US" dirty="0"/>
              <a:t>Why communication is so critical for solving a data problem?</a:t>
            </a:r>
          </a:p>
        </p:txBody>
      </p:sp>
      <p:sp>
        <p:nvSpPr>
          <p:cNvPr id="3" name="Content Placeholder 2"/>
          <p:cNvSpPr>
            <a:spLocks noGrp="1"/>
          </p:cNvSpPr>
          <p:nvPr>
            <p:ph idx="1"/>
          </p:nvPr>
        </p:nvSpPr>
        <p:spPr/>
        <p:txBody>
          <a:bodyPr>
            <a:normAutofit/>
          </a:bodyPr>
          <a:lstStyle/>
          <a:p>
            <a:endParaRPr lang="en-US" dirty="0"/>
          </a:p>
          <a:p>
            <a:r>
              <a:rPr lang="en-US" dirty="0"/>
              <a:t>You are seldom given a clear-cut problem (hence the data problem)</a:t>
            </a:r>
          </a:p>
          <a:p>
            <a:endParaRPr lang="en-US" dirty="0"/>
          </a:p>
          <a:p>
            <a:r>
              <a:rPr lang="en-US" dirty="0"/>
              <a:t>The team is composed of people with different expertise / style</a:t>
            </a:r>
          </a:p>
          <a:p>
            <a:endParaRPr lang="en-US" dirty="0"/>
          </a:p>
          <a:p>
            <a:r>
              <a:rPr lang="en-US" dirty="0"/>
              <a:t>No one has complete information of the problem / solution space</a:t>
            </a:r>
          </a:p>
          <a:p>
            <a:endParaRPr lang="en-US" dirty="0"/>
          </a:p>
          <a:p>
            <a:r>
              <a:rPr lang="en-US" dirty="0"/>
              <a:t>You often need to change courses multiple times, along the way</a:t>
            </a:r>
          </a:p>
        </p:txBody>
      </p:sp>
      <p:sp>
        <p:nvSpPr>
          <p:cNvPr id="4" name="Slide Number Placeholder 3">
            <a:extLst>
              <a:ext uri="{FF2B5EF4-FFF2-40B4-BE49-F238E27FC236}">
                <a16:creationId xmlns:a16="http://schemas.microsoft.com/office/drawing/2014/main" id="{99957423-0287-427E-A973-055525EDAB8D}"/>
              </a:ext>
            </a:extLst>
          </p:cNvPr>
          <p:cNvSpPr>
            <a:spLocks noGrp="1"/>
          </p:cNvSpPr>
          <p:nvPr>
            <p:ph type="sldNum" sz="quarter" idx="12"/>
          </p:nvPr>
        </p:nvSpPr>
        <p:spPr/>
        <p:txBody>
          <a:bodyPr/>
          <a:lstStyle/>
          <a:p>
            <a:fld id="{1D5CD492-2BC6-F348-9965-EC1D86DF57A8}" type="slidenum">
              <a:rPr lang="en-US" smtClean="0"/>
              <a:t>39</a:t>
            </a:fld>
            <a:endParaRPr lang="en-US"/>
          </a:p>
        </p:txBody>
      </p:sp>
    </p:spTree>
    <p:extLst>
      <p:ext uri="{BB962C8B-B14F-4D97-AF65-F5344CB8AC3E}">
        <p14:creationId xmlns:p14="http://schemas.microsoft.com/office/powerpoint/2010/main" val="418302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lstStyle/>
          <a:p>
            <a:pPr marL="0" indent="0">
              <a:buNone/>
            </a:pPr>
            <a:r>
              <a:rPr lang="en-US" dirty="0"/>
              <a:t>Data Science is one of the fastest-growing disciplines at the university level. In industry, we see more job postings that require training in data science. We are living in an era in which the kind of problems that could be solved using data are driving a huge wave of innovations in various industries. Thus, knowing the basics of data and data analysis has become </a:t>
            </a:r>
            <a:r>
              <a:rPr lang="en-US"/>
              <a:t>a fundamental </a:t>
            </a:r>
            <a:r>
              <a:rPr lang="en-US" dirty="0"/>
              <a:t>skill that everyone needs. </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978912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129" y="376950"/>
            <a:ext cx="10139902" cy="994172"/>
          </a:xfrm>
        </p:spPr>
        <p:txBody>
          <a:bodyPr>
            <a:normAutofit fontScale="90000"/>
          </a:bodyPr>
          <a:lstStyle/>
          <a:p>
            <a:r>
              <a:rPr lang="en-US" dirty="0"/>
              <a:t>Myths &amp; Truths about Data Science in Industry</a:t>
            </a:r>
          </a:p>
        </p:txBody>
      </p:sp>
      <p:sp>
        <p:nvSpPr>
          <p:cNvPr id="3" name="Content Placeholder 2"/>
          <p:cNvSpPr>
            <a:spLocks noGrp="1"/>
          </p:cNvSpPr>
          <p:nvPr>
            <p:ph idx="1"/>
          </p:nvPr>
        </p:nvSpPr>
        <p:spPr>
          <a:xfrm>
            <a:off x="2152650" y="2103547"/>
            <a:ext cx="7886700" cy="3612536"/>
          </a:xfrm>
        </p:spPr>
        <p:txBody>
          <a:bodyPr>
            <a:normAutofit fontScale="92500"/>
          </a:bodyPr>
          <a:lstStyle/>
          <a:p>
            <a:pPr marL="385763" indent="-385763">
              <a:lnSpc>
                <a:spcPct val="150000"/>
              </a:lnSpc>
              <a:buFont typeface="+mj-lt"/>
              <a:buAutoNum type="arabicPeriod"/>
            </a:pPr>
            <a:r>
              <a:rPr lang="en-US" dirty="0"/>
              <a:t>You need big data to do anything interesting</a:t>
            </a:r>
          </a:p>
          <a:p>
            <a:pPr marL="385763" indent="-385763">
              <a:lnSpc>
                <a:spcPct val="150000"/>
              </a:lnSpc>
              <a:buFont typeface="+mj-lt"/>
              <a:buAutoNum type="arabicPeriod"/>
            </a:pPr>
            <a:r>
              <a:rPr lang="en-US" dirty="0"/>
              <a:t>You spend most of time analyzing &amp; building models</a:t>
            </a:r>
          </a:p>
          <a:p>
            <a:pPr marL="385763" indent="-385763">
              <a:lnSpc>
                <a:spcPct val="150000"/>
              </a:lnSpc>
              <a:buFont typeface="+mj-lt"/>
              <a:buAutoNum type="arabicPeriod"/>
            </a:pPr>
            <a:r>
              <a:rPr lang="en-US" dirty="0"/>
              <a:t>You need to be a hard-core programmer to be successful</a:t>
            </a:r>
          </a:p>
          <a:p>
            <a:pPr marL="385763" indent="-385763">
              <a:lnSpc>
                <a:spcPct val="150000"/>
              </a:lnSpc>
              <a:buFont typeface="+mj-lt"/>
              <a:buAutoNum type="arabicPeriod"/>
            </a:pPr>
            <a:r>
              <a:rPr lang="en-US" dirty="0"/>
              <a:t>You can communicate results after analysis is done</a:t>
            </a:r>
          </a:p>
        </p:txBody>
      </p:sp>
      <p:sp>
        <p:nvSpPr>
          <p:cNvPr id="5" name="Cloud 4"/>
          <p:cNvSpPr/>
          <p:nvPr/>
        </p:nvSpPr>
        <p:spPr>
          <a:xfrm>
            <a:off x="8528889" y="5300008"/>
            <a:ext cx="2816970" cy="141672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All these are myths!</a:t>
            </a:r>
          </a:p>
        </p:txBody>
      </p:sp>
      <p:sp>
        <p:nvSpPr>
          <p:cNvPr id="4" name="Slide Number Placeholder 3">
            <a:extLst>
              <a:ext uri="{FF2B5EF4-FFF2-40B4-BE49-F238E27FC236}">
                <a16:creationId xmlns:a16="http://schemas.microsoft.com/office/drawing/2014/main" id="{783A26B2-578F-443A-B64A-B5DEDCC3AF26}"/>
              </a:ext>
            </a:extLst>
          </p:cNvPr>
          <p:cNvSpPr>
            <a:spLocks noGrp="1"/>
          </p:cNvSpPr>
          <p:nvPr>
            <p:ph type="sldNum" sz="quarter" idx="12"/>
          </p:nvPr>
        </p:nvSpPr>
        <p:spPr/>
        <p:txBody>
          <a:bodyPr/>
          <a:lstStyle/>
          <a:p>
            <a:fld id="{1D5CD492-2BC6-F348-9965-EC1D86DF57A8}" type="slidenum">
              <a:rPr lang="en-US" smtClean="0"/>
              <a:t>40</a:t>
            </a:fld>
            <a:endParaRPr lang="en-US"/>
          </a:p>
        </p:txBody>
      </p:sp>
    </p:spTree>
    <p:extLst>
      <p:ext uri="{BB962C8B-B14F-4D97-AF65-F5344CB8AC3E}">
        <p14:creationId xmlns:p14="http://schemas.microsoft.com/office/powerpoint/2010/main" val="1778420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This module introduce the filed of data science, along with various applications. It also points out important differences and similarities with related fields of databases, business intelligence, and machine learning. We have an explosion of data in every sector, with data varying a great deal in its nature, format, size and other aspects. Such data has become substantially important in our daily lives. This module presents several views on myths about data science, and how it </a:t>
            </a:r>
            <a:r>
              <a:rPr lang="en-US"/>
              <a:t>affects or </a:t>
            </a:r>
            <a:r>
              <a:rPr lang="en-US" dirty="0"/>
              <a:t>is connected to various tasks associated in the life cycle of </a:t>
            </a:r>
            <a:r>
              <a:rPr lang="en-US"/>
              <a:t>data science. </a:t>
            </a: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41</a:t>
            </a:fld>
            <a:endParaRPr lang="en-US"/>
          </a:p>
        </p:txBody>
      </p:sp>
    </p:spTree>
    <p:extLst>
      <p:ext uri="{BB962C8B-B14F-4D97-AF65-F5344CB8AC3E}">
        <p14:creationId xmlns:p14="http://schemas.microsoft.com/office/powerpoint/2010/main" val="397020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 Data Science</a:t>
            </a:r>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364032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4000" dirty="0"/>
              <a:t>1.1.1 Data Science – A Definition</a:t>
            </a:r>
          </a:p>
        </p:txBody>
      </p:sp>
      <p:sp>
        <p:nvSpPr>
          <p:cNvPr id="10" name="Rectangle 3"/>
          <p:cNvSpPr>
            <a:spLocks noGrp="1" noChangeArrowheads="1"/>
          </p:cNvSpPr>
          <p:nvPr>
            <p:ph idx="1"/>
          </p:nvPr>
        </p:nvSpPr>
        <p:spPr/>
        <p:txBody>
          <a:bodyPr>
            <a:normAutofit/>
          </a:bodyPr>
          <a:lstStyle/>
          <a:p>
            <a:pPr marL="0" indent="0">
              <a:lnSpc>
                <a:spcPct val="80000"/>
              </a:lnSpc>
              <a:buNone/>
            </a:pPr>
            <a:endParaRPr lang="en-US" b="1" dirty="0"/>
          </a:p>
          <a:p>
            <a:pPr marL="0" indent="0">
              <a:lnSpc>
                <a:spcPct val="80000"/>
              </a:lnSpc>
              <a:buNone/>
            </a:pPr>
            <a:r>
              <a:rPr lang="en-US" b="1" dirty="0">
                <a:solidFill>
                  <a:srgbClr val="7030A0"/>
                </a:solidFill>
              </a:rPr>
              <a:t>Data Science </a:t>
            </a:r>
            <a:r>
              <a:rPr lang="en-US" dirty="0"/>
              <a:t>is the science which uses </a:t>
            </a:r>
            <a:r>
              <a:rPr lang="en-US" dirty="0">
                <a:solidFill>
                  <a:srgbClr val="00B050"/>
                </a:solidFill>
              </a:rPr>
              <a:t>computer science, statistics </a:t>
            </a:r>
            <a:r>
              <a:rPr lang="en-US" dirty="0"/>
              <a:t>and </a:t>
            </a:r>
            <a:r>
              <a:rPr lang="en-US" dirty="0">
                <a:solidFill>
                  <a:srgbClr val="00B050"/>
                </a:solidFill>
              </a:rPr>
              <a:t>machine learning, visualization and human-computer interactions</a:t>
            </a:r>
            <a:r>
              <a:rPr lang="en-US" dirty="0"/>
              <a:t> to </a:t>
            </a:r>
            <a:r>
              <a:rPr lang="en-US" dirty="0">
                <a:solidFill>
                  <a:schemeClr val="accent1">
                    <a:lumMod val="75000"/>
                  </a:schemeClr>
                </a:solidFill>
              </a:rPr>
              <a:t>collect, clean, integrate, analyze, visualize, interact </a:t>
            </a:r>
            <a:r>
              <a:rPr lang="en-US" dirty="0"/>
              <a:t>with </a:t>
            </a:r>
            <a:r>
              <a:rPr lang="en-US" dirty="0">
                <a:solidFill>
                  <a:srgbClr val="FF0000"/>
                </a:solidFill>
              </a:rPr>
              <a:t>data</a:t>
            </a:r>
            <a:r>
              <a:rPr lang="en-US" dirty="0"/>
              <a:t> to create</a:t>
            </a:r>
            <a:r>
              <a:rPr lang="en-US" dirty="0">
                <a:solidFill>
                  <a:srgbClr val="FF3300"/>
                </a:solidFill>
              </a:rPr>
              <a:t> data products</a:t>
            </a:r>
            <a:r>
              <a:rPr lang="en-US" dirty="0"/>
              <a:t>.</a:t>
            </a:r>
          </a:p>
        </p:txBody>
      </p:sp>
      <p:sp>
        <p:nvSpPr>
          <p:cNvPr id="5122" name="Slide Number Placeholder 7"/>
          <p:cNvSpPr>
            <a:spLocks noGrp="1"/>
          </p:cNvSpPr>
          <p:nvPr>
            <p:ph type="sldNum" sz="quarter" idx="12"/>
          </p:nvPr>
        </p:nvSpPr>
        <p:spPr>
          <a:xfrm>
            <a:off x="8763000" y="6400800"/>
            <a:ext cx="1905000" cy="457200"/>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320318-E5AA-4798-8587-82BF78C9A38D}" type="slidenum">
              <a:rPr lang="en-US"/>
              <a:pPr eaLnBrk="1" hangingPunct="1"/>
              <a:t>6</a:t>
            </a:fld>
            <a:endParaRPr lang="en-US"/>
          </a:p>
        </p:txBody>
      </p:sp>
    </p:spTree>
    <p:extLst>
      <p:ext uri="{BB962C8B-B14F-4D97-AF65-F5344CB8AC3E}">
        <p14:creationId xmlns:p14="http://schemas.microsoft.com/office/powerpoint/2010/main" val="318762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Goal of Data Science</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	Turn </a:t>
            </a:r>
            <a:r>
              <a:rPr lang="en-US" dirty="0">
                <a:solidFill>
                  <a:srgbClr val="FF3300"/>
                </a:solidFill>
              </a:rPr>
              <a:t>data </a:t>
            </a:r>
            <a:r>
              <a:rPr lang="en-US" dirty="0"/>
              <a:t>into </a:t>
            </a:r>
            <a:r>
              <a:rPr lang="en-US" dirty="0">
                <a:solidFill>
                  <a:srgbClr val="FF3300"/>
                </a:solidFill>
              </a:rPr>
              <a:t>data products</a:t>
            </a:r>
            <a:r>
              <a:rPr lang="en-US" dirty="0"/>
              <a:t>.</a:t>
            </a:r>
          </a:p>
        </p:txBody>
      </p:sp>
      <p:sp>
        <p:nvSpPr>
          <p:cNvPr id="4" name="Slide Number Placeholder 3">
            <a:extLst>
              <a:ext uri="{FF2B5EF4-FFF2-40B4-BE49-F238E27FC236}">
                <a16:creationId xmlns:a16="http://schemas.microsoft.com/office/drawing/2014/main" id="{AC8B9678-F4EF-4BEB-9CAD-5739C9AC7947}"/>
              </a:ext>
            </a:extLst>
          </p:cNvPr>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7421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1.1.3 Data Science – A Visual Definition</a:t>
            </a:r>
          </a:p>
        </p:txBody>
      </p:sp>
      <p:pic>
        <p:nvPicPr>
          <p:cNvPr id="1026" name="Picture 2" descr="http://static.squarespace.com/static/5150aec6e4b0e340ec52710a/t/51525c33e4b0b3e0d10f77ab/1364352052403/Data_Science_V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319" y="1499926"/>
            <a:ext cx="5029200" cy="480060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46DDB56-57A6-46EF-B397-1FC779117ECD}"/>
              </a:ext>
            </a:extLst>
          </p:cNvPr>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74127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1.2 Data Science Trends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9</a:t>
            </a:fld>
            <a:endParaRPr lang="en-GB" dirty="0"/>
          </a:p>
        </p:txBody>
      </p:sp>
    </p:spTree>
    <p:extLst>
      <p:ext uri="{BB962C8B-B14F-4D97-AF65-F5344CB8AC3E}">
        <p14:creationId xmlns:p14="http://schemas.microsoft.com/office/powerpoint/2010/main" val="3452857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4920</TotalTime>
  <Words>2015</Words>
  <Application>Microsoft Office PowerPoint</Application>
  <PresentationFormat>Widescreen</PresentationFormat>
  <Paragraphs>308</Paragraphs>
  <Slides>41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georgia</vt:lpstr>
      <vt:lpstr>Times New Roman</vt:lpstr>
      <vt:lpstr>TT Commons</vt:lpstr>
      <vt:lpstr>Office Theme</vt:lpstr>
      <vt:lpstr>Introduction to Data Science</vt:lpstr>
      <vt:lpstr>1. Overview</vt:lpstr>
      <vt:lpstr>Objectives</vt:lpstr>
      <vt:lpstr>Relevance</vt:lpstr>
      <vt:lpstr>1.1 Data Science</vt:lpstr>
      <vt:lpstr>1.1.1 Data Science – A Definition</vt:lpstr>
      <vt:lpstr>1.1.2 Goal of Data Science</vt:lpstr>
      <vt:lpstr>1.1.3 Data Science – A Visual Definition</vt:lpstr>
      <vt:lpstr>1.2 Data Science Trends</vt:lpstr>
      <vt:lpstr>1.2.1 Why all the Excitement?</vt:lpstr>
      <vt:lpstr>1.2.2 Data and Election 2012</vt:lpstr>
      <vt:lpstr>1.2.3 Data and Election 2016  </vt:lpstr>
      <vt:lpstr>PowerPoint Presentation</vt:lpstr>
      <vt:lpstr>1.2.4 Other Data Science Applications</vt:lpstr>
      <vt:lpstr>1.3 Data Science Catalysts</vt:lpstr>
      <vt:lpstr>1.3.1 The end of “One size fits all”</vt:lpstr>
      <vt:lpstr>1.3.2 Digital Data: Classification </vt:lpstr>
      <vt:lpstr>PowerPoint Presentation</vt:lpstr>
      <vt:lpstr>1.3.3 Information Retrieval</vt:lpstr>
      <vt:lpstr>PowerPoint Presentation</vt:lpstr>
      <vt:lpstr>1.3.4 Instrumented Human</vt:lpstr>
      <vt:lpstr>1.4 Relevant Areas</vt:lpstr>
      <vt:lpstr>1.4.1 Databases</vt:lpstr>
      <vt:lpstr>1.4.1 Business Intelligence</vt:lpstr>
      <vt:lpstr>1.4.1 Machine Learning</vt:lpstr>
      <vt:lpstr>1.5 Data Science Myths</vt:lpstr>
      <vt:lpstr>1.5.1 Myths &amp; Truths about Data Science in Industry</vt:lpstr>
      <vt:lpstr>You need ‘big’ data to do anything interesting</vt:lpstr>
      <vt:lpstr>Burdens of Big Data</vt:lpstr>
      <vt:lpstr>Determining how much data you need</vt:lpstr>
      <vt:lpstr>You need to be a hard-core programmer</vt:lpstr>
      <vt:lpstr>Data Science Tool Usage Survey</vt:lpstr>
      <vt:lpstr>You spend most of time analyzing data</vt:lpstr>
      <vt:lpstr>PowerPoint Presentation</vt:lpstr>
      <vt:lpstr>Things can go wrong in many different levels…</vt:lpstr>
      <vt:lpstr>Make sure you check for quality issues!</vt:lpstr>
      <vt:lpstr>You can communicate results after analysis is done</vt:lpstr>
      <vt:lpstr>Imagine you’re in jungle with complete strangers</vt:lpstr>
      <vt:lpstr>Why communication is so critical for solving a data problem?</vt:lpstr>
      <vt:lpstr>Myths &amp; Truths about Data Science in Industry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dc:title>
  <cp:lastModifiedBy>Ukwatta</cp:lastModifiedBy>
  <cp:revision>162</cp:revision>
  <dcterms:created xsi:type="dcterms:W3CDTF">2009-12-29T10:39:27Z</dcterms:created>
  <dcterms:modified xsi:type="dcterms:W3CDTF">2022-09-01T16:25:39Z</dcterms:modified>
</cp:coreProperties>
</file>