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39"/>
  </p:notesMasterIdLst>
  <p:handoutMasterIdLst>
    <p:handoutMasterId r:id="rId40"/>
  </p:handoutMasterIdLst>
  <p:sldIdLst>
    <p:sldId id="298" r:id="rId2"/>
    <p:sldId id="300" r:id="rId3"/>
    <p:sldId id="301" r:id="rId4"/>
    <p:sldId id="302" r:id="rId5"/>
    <p:sldId id="303" r:id="rId6"/>
    <p:sldId id="259" r:id="rId7"/>
    <p:sldId id="307" r:id="rId8"/>
    <p:sldId id="310" r:id="rId9"/>
    <p:sldId id="261" r:id="rId10"/>
    <p:sldId id="262" r:id="rId11"/>
    <p:sldId id="299" r:id="rId12"/>
    <p:sldId id="263" r:id="rId13"/>
    <p:sldId id="314" r:id="rId14"/>
    <p:sldId id="304" r:id="rId15"/>
    <p:sldId id="292" r:id="rId16"/>
    <p:sldId id="293" r:id="rId17"/>
    <p:sldId id="305" r:id="rId18"/>
    <p:sldId id="294" r:id="rId19"/>
    <p:sldId id="295" r:id="rId20"/>
    <p:sldId id="306" r:id="rId21"/>
    <p:sldId id="311" r:id="rId22"/>
    <p:sldId id="296" r:id="rId23"/>
    <p:sldId id="297" r:id="rId24"/>
    <p:sldId id="309" r:id="rId25"/>
    <p:sldId id="308" r:id="rId26"/>
    <p:sldId id="312" r:id="rId27"/>
    <p:sldId id="313" r:id="rId28"/>
    <p:sldId id="368" r:id="rId29"/>
    <p:sldId id="367" r:id="rId30"/>
    <p:sldId id="369" r:id="rId31"/>
    <p:sldId id="275" r:id="rId32"/>
    <p:sldId id="276" r:id="rId33"/>
    <p:sldId id="277" r:id="rId34"/>
    <p:sldId id="278" r:id="rId35"/>
    <p:sldId id="279" r:id="rId36"/>
    <p:sldId id="282" r:id="rId37"/>
    <p:sldId id="281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5182" autoAdjust="0"/>
  </p:normalViewPr>
  <p:slideViewPr>
    <p:cSldViewPr snapToGrid="0" snapToObjects="1">
      <p:cViewPr varScale="1">
        <p:scale>
          <a:sx n="108" d="100"/>
          <a:sy n="108" d="100"/>
        </p:scale>
        <p:origin x="159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kwatta" userId="10951a6d-3610-4a87-8b75-8e5b3ed3f097" providerId="ADAL" clId="{F0C063C2-5805-4E8E-8167-721D5602CDDD}"/>
    <pc:docChg chg="modSld sldOrd">
      <pc:chgData name="Ukwatta" userId="10951a6d-3610-4a87-8b75-8e5b3ed3f097" providerId="ADAL" clId="{F0C063C2-5805-4E8E-8167-721D5602CDDD}" dt="2022-02-04T19:55:42.676" v="1"/>
      <pc:docMkLst>
        <pc:docMk/>
      </pc:docMkLst>
      <pc:sldChg chg="ord">
        <pc:chgData name="Ukwatta" userId="10951a6d-3610-4a87-8b75-8e5b3ed3f097" providerId="ADAL" clId="{F0C063C2-5805-4E8E-8167-721D5602CDDD}" dt="2022-02-04T19:55:42.676" v="1"/>
        <pc:sldMkLst>
          <pc:docMk/>
          <pc:sldMk cId="426852488" sldId="282"/>
        </pc:sldMkLst>
      </pc:sldChg>
    </pc:docChg>
  </pc:docChgLst>
  <pc:docChgLst>
    <pc:chgData name="Jayarathna, Sampath" userId="10951a6d-3610-4a87-8b75-8e5b3ed3f097" providerId="ADAL" clId="{06F41FF8-4EA7-4DA9-B212-59DF71EE41F0}"/>
    <pc:docChg chg="undo custSel addSld modSld">
      <pc:chgData name="Jayarathna, Sampath" userId="10951a6d-3610-4a87-8b75-8e5b3ed3f097" providerId="ADAL" clId="{06F41FF8-4EA7-4DA9-B212-59DF71EE41F0}" dt="2021-09-21T22:20:00.991" v="128" actId="20577"/>
      <pc:docMkLst>
        <pc:docMk/>
      </pc:docMkLst>
      <pc:sldChg chg="modSp mod">
        <pc:chgData name="Jayarathna, Sampath" userId="10951a6d-3610-4a87-8b75-8e5b3ed3f097" providerId="ADAL" clId="{06F41FF8-4EA7-4DA9-B212-59DF71EE41F0}" dt="2021-09-21T22:20:00.991" v="128" actId="20577"/>
        <pc:sldMkLst>
          <pc:docMk/>
          <pc:sldMk cId="2458218412" sldId="263"/>
        </pc:sldMkLst>
        <pc:spChg chg="mod">
          <ac:chgData name="Jayarathna, Sampath" userId="10951a6d-3610-4a87-8b75-8e5b3ed3f097" providerId="ADAL" clId="{06F41FF8-4EA7-4DA9-B212-59DF71EE41F0}" dt="2021-09-21T22:20:00.991" v="128" actId="20577"/>
          <ac:spMkLst>
            <pc:docMk/>
            <pc:sldMk cId="2458218412" sldId="263"/>
            <ac:spMk id="7" creationId="{00000000-0000-0000-0000-000000000000}"/>
          </ac:spMkLst>
        </pc:spChg>
      </pc:sldChg>
      <pc:sldChg chg="modSp mod">
        <pc:chgData name="Jayarathna, Sampath" userId="10951a6d-3610-4a87-8b75-8e5b3ed3f097" providerId="ADAL" clId="{06F41FF8-4EA7-4DA9-B212-59DF71EE41F0}" dt="2021-09-21T21:24:35.280" v="64" actId="113"/>
        <pc:sldMkLst>
          <pc:docMk/>
          <pc:sldMk cId="2676382366" sldId="275"/>
        </pc:sldMkLst>
        <pc:spChg chg="mod">
          <ac:chgData name="Jayarathna, Sampath" userId="10951a6d-3610-4a87-8b75-8e5b3ed3f097" providerId="ADAL" clId="{06F41FF8-4EA7-4DA9-B212-59DF71EE41F0}" dt="2021-09-21T21:24:35.280" v="64" actId="113"/>
          <ac:spMkLst>
            <pc:docMk/>
            <pc:sldMk cId="2676382366" sldId="275"/>
            <ac:spMk id="3" creationId="{00000000-0000-0000-0000-000000000000}"/>
          </ac:spMkLst>
        </pc:spChg>
      </pc:sldChg>
      <pc:sldChg chg="modSp mod">
        <pc:chgData name="Jayarathna, Sampath" userId="10951a6d-3610-4a87-8b75-8e5b3ed3f097" providerId="ADAL" clId="{06F41FF8-4EA7-4DA9-B212-59DF71EE41F0}" dt="2021-09-21T21:24:53.243" v="67" actId="1076"/>
        <pc:sldMkLst>
          <pc:docMk/>
          <pc:sldMk cId="401112942" sldId="277"/>
        </pc:sldMkLst>
        <pc:picChg chg="mod">
          <ac:chgData name="Jayarathna, Sampath" userId="10951a6d-3610-4a87-8b75-8e5b3ed3f097" providerId="ADAL" clId="{06F41FF8-4EA7-4DA9-B212-59DF71EE41F0}" dt="2021-09-21T21:24:53.243" v="67" actId="1076"/>
          <ac:picMkLst>
            <pc:docMk/>
            <pc:sldMk cId="401112942" sldId="277"/>
            <ac:picMk id="4" creationId="{00000000-0000-0000-0000-000000000000}"/>
          </ac:picMkLst>
        </pc:picChg>
      </pc:sldChg>
      <pc:sldChg chg="delSp modSp mod">
        <pc:chgData name="Jayarathna, Sampath" userId="10951a6d-3610-4a87-8b75-8e5b3ed3f097" providerId="ADAL" clId="{06F41FF8-4EA7-4DA9-B212-59DF71EE41F0}" dt="2021-09-21T21:24:49.700" v="66" actId="1076"/>
        <pc:sldMkLst>
          <pc:docMk/>
          <pc:sldMk cId="934849872" sldId="278"/>
        </pc:sldMkLst>
        <pc:spChg chg="del">
          <ac:chgData name="Jayarathna, Sampath" userId="10951a6d-3610-4a87-8b75-8e5b3ed3f097" providerId="ADAL" clId="{06F41FF8-4EA7-4DA9-B212-59DF71EE41F0}" dt="2021-09-21T21:24:47.230" v="65" actId="478"/>
          <ac:spMkLst>
            <pc:docMk/>
            <pc:sldMk cId="934849872" sldId="278"/>
            <ac:spMk id="3" creationId="{00000000-0000-0000-0000-000000000000}"/>
          </ac:spMkLst>
        </pc:spChg>
        <pc:picChg chg="mod">
          <ac:chgData name="Jayarathna, Sampath" userId="10951a6d-3610-4a87-8b75-8e5b3ed3f097" providerId="ADAL" clId="{06F41FF8-4EA7-4DA9-B212-59DF71EE41F0}" dt="2021-09-21T21:24:49.700" v="66" actId="1076"/>
          <ac:picMkLst>
            <pc:docMk/>
            <pc:sldMk cId="934849872" sldId="278"/>
            <ac:picMk id="4" creationId="{00000000-0000-0000-0000-000000000000}"/>
          </ac:picMkLst>
        </pc:picChg>
      </pc:sldChg>
      <pc:sldChg chg="delSp mod">
        <pc:chgData name="Jayarathna, Sampath" userId="10951a6d-3610-4a87-8b75-8e5b3ed3f097" providerId="ADAL" clId="{06F41FF8-4EA7-4DA9-B212-59DF71EE41F0}" dt="2021-09-21T21:25:02.712" v="68" actId="478"/>
        <pc:sldMkLst>
          <pc:docMk/>
          <pc:sldMk cId="720718139" sldId="279"/>
        </pc:sldMkLst>
        <pc:spChg chg="del">
          <ac:chgData name="Jayarathna, Sampath" userId="10951a6d-3610-4a87-8b75-8e5b3ed3f097" providerId="ADAL" clId="{06F41FF8-4EA7-4DA9-B212-59DF71EE41F0}" dt="2021-09-21T21:25:02.712" v="68" actId="478"/>
          <ac:spMkLst>
            <pc:docMk/>
            <pc:sldMk cId="720718139" sldId="279"/>
            <ac:spMk id="3" creationId="{00000000-0000-0000-0000-000000000000}"/>
          </ac:spMkLst>
        </pc:spChg>
      </pc:sldChg>
      <pc:sldChg chg="modSp mod">
        <pc:chgData name="Jayarathna, Sampath" userId="10951a6d-3610-4a87-8b75-8e5b3ed3f097" providerId="ADAL" clId="{06F41FF8-4EA7-4DA9-B212-59DF71EE41F0}" dt="2021-09-21T21:26:25.491" v="114" actId="20577"/>
        <pc:sldMkLst>
          <pc:docMk/>
          <pc:sldMk cId="750651030" sldId="281"/>
        </pc:sldMkLst>
        <pc:spChg chg="mod">
          <ac:chgData name="Jayarathna, Sampath" userId="10951a6d-3610-4a87-8b75-8e5b3ed3f097" providerId="ADAL" clId="{06F41FF8-4EA7-4DA9-B212-59DF71EE41F0}" dt="2021-09-21T21:26:25.491" v="114" actId="20577"/>
          <ac:spMkLst>
            <pc:docMk/>
            <pc:sldMk cId="750651030" sldId="281"/>
            <ac:spMk id="5" creationId="{00000000-0000-0000-0000-000000000000}"/>
          </ac:spMkLst>
        </pc:spChg>
      </pc:sldChg>
      <pc:sldChg chg="modSp mod">
        <pc:chgData name="Jayarathna, Sampath" userId="10951a6d-3610-4a87-8b75-8e5b3ed3f097" providerId="ADAL" clId="{06F41FF8-4EA7-4DA9-B212-59DF71EE41F0}" dt="2021-09-21T21:26:40.693" v="117" actId="14100"/>
        <pc:sldMkLst>
          <pc:docMk/>
          <pc:sldMk cId="426852488" sldId="282"/>
        </pc:sldMkLst>
        <pc:spChg chg="mod">
          <ac:chgData name="Jayarathna, Sampath" userId="10951a6d-3610-4a87-8b75-8e5b3ed3f097" providerId="ADAL" clId="{06F41FF8-4EA7-4DA9-B212-59DF71EE41F0}" dt="2021-09-21T21:26:40.693" v="117" actId="14100"/>
          <ac:spMkLst>
            <pc:docMk/>
            <pc:sldMk cId="426852488" sldId="282"/>
            <ac:spMk id="2" creationId="{00000000-0000-0000-0000-000000000000}"/>
          </ac:spMkLst>
        </pc:spChg>
        <pc:picChg chg="mod">
          <ac:chgData name="Jayarathna, Sampath" userId="10951a6d-3610-4a87-8b75-8e5b3ed3f097" providerId="ADAL" clId="{06F41FF8-4EA7-4DA9-B212-59DF71EE41F0}" dt="2021-09-21T21:26:35.326" v="115" actId="1076"/>
          <ac:picMkLst>
            <pc:docMk/>
            <pc:sldMk cId="426852488" sldId="282"/>
            <ac:picMk id="4" creationId="{00000000-0000-0000-0000-000000000000}"/>
          </ac:picMkLst>
        </pc:picChg>
      </pc:sldChg>
      <pc:sldChg chg="modSp add mod">
        <pc:chgData name="Jayarathna, Sampath" userId="10951a6d-3610-4a87-8b75-8e5b3ed3f097" providerId="ADAL" clId="{06F41FF8-4EA7-4DA9-B212-59DF71EE41F0}" dt="2021-09-21T19:13:32.785" v="30" actId="14100"/>
        <pc:sldMkLst>
          <pc:docMk/>
          <pc:sldMk cId="2991473712" sldId="368"/>
        </pc:sldMkLst>
        <pc:spChg chg="mod">
          <ac:chgData name="Jayarathna, Sampath" userId="10951a6d-3610-4a87-8b75-8e5b3ed3f097" providerId="ADAL" clId="{06F41FF8-4EA7-4DA9-B212-59DF71EE41F0}" dt="2021-09-21T19:12:19.449" v="1" actId="20577"/>
          <ac:spMkLst>
            <pc:docMk/>
            <pc:sldMk cId="2991473712" sldId="368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6F41FF8-4EA7-4DA9-B212-59DF71EE41F0}" dt="2021-09-21T19:13:23.426" v="29" actId="20577"/>
          <ac:spMkLst>
            <pc:docMk/>
            <pc:sldMk cId="2991473712" sldId="368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6F41FF8-4EA7-4DA9-B212-59DF71EE41F0}" dt="2021-09-21T19:13:32.785" v="30" actId="14100"/>
          <ac:spMkLst>
            <pc:docMk/>
            <pc:sldMk cId="2991473712" sldId="368"/>
            <ac:spMk id="7" creationId="{00000000-0000-0000-0000-000000000000}"/>
          </ac:spMkLst>
        </pc:spChg>
      </pc:sldChg>
      <pc:sldChg chg="delSp modSp add mod">
        <pc:chgData name="Jayarathna, Sampath" userId="10951a6d-3610-4a87-8b75-8e5b3ed3f097" providerId="ADAL" clId="{06F41FF8-4EA7-4DA9-B212-59DF71EE41F0}" dt="2021-09-21T21:24:16.259" v="61" actId="20577"/>
        <pc:sldMkLst>
          <pc:docMk/>
          <pc:sldMk cId="780876954" sldId="369"/>
        </pc:sldMkLst>
        <pc:spChg chg="mod">
          <ac:chgData name="Jayarathna, Sampath" userId="10951a6d-3610-4a87-8b75-8e5b3ed3f097" providerId="ADAL" clId="{06F41FF8-4EA7-4DA9-B212-59DF71EE41F0}" dt="2021-09-21T21:24:16.259" v="61" actId="20577"/>
          <ac:spMkLst>
            <pc:docMk/>
            <pc:sldMk cId="780876954" sldId="369"/>
            <ac:spMk id="2" creationId="{00000000-0000-0000-0000-000000000000}"/>
          </ac:spMkLst>
        </pc:spChg>
        <pc:spChg chg="del">
          <ac:chgData name="Jayarathna, Sampath" userId="10951a6d-3610-4a87-8b75-8e5b3ed3f097" providerId="ADAL" clId="{06F41FF8-4EA7-4DA9-B212-59DF71EE41F0}" dt="2021-09-21T21:24:10.078" v="59" actId="478"/>
          <ac:spMkLst>
            <pc:docMk/>
            <pc:sldMk cId="780876954" sldId="369"/>
            <ac:spMk id="3" creationId="{00000000-0000-0000-0000-000000000000}"/>
          </ac:spMkLst>
        </pc:spChg>
      </pc:sldChg>
    </pc:docChg>
  </pc:docChgLst>
  <pc:docChgLst>
    <pc:chgData name="Ukwatta" userId="10951a6d-3610-4a87-8b75-8e5b3ed3f097" providerId="ADAL" clId="{963D8D28-A3B4-4B0E-AFDC-0A6BB8ECD490}"/>
    <pc:docChg chg="modSld">
      <pc:chgData name="Ukwatta" userId="10951a6d-3610-4a87-8b75-8e5b3ed3f097" providerId="ADAL" clId="{963D8D28-A3B4-4B0E-AFDC-0A6BB8ECD490}" dt="2023-09-14T22:56:51.228" v="0" actId="1076"/>
      <pc:docMkLst>
        <pc:docMk/>
      </pc:docMkLst>
      <pc:sldChg chg="modSp mod">
        <pc:chgData name="Ukwatta" userId="10951a6d-3610-4a87-8b75-8e5b3ed3f097" providerId="ADAL" clId="{963D8D28-A3B4-4B0E-AFDC-0A6BB8ECD490}" dt="2023-09-14T22:56:51.228" v="0" actId="1076"/>
        <pc:sldMkLst>
          <pc:docMk/>
          <pc:sldMk cId="750651030" sldId="281"/>
        </pc:sldMkLst>
        <pc:picChg chg="mod">
          <ac:chgData name="Ukwatta" userId="10951a6d-3610-4a87-8b75-8e5b3ed3f097" providerId="ADAL" clId="{963D8D28-A3B4-4B0E-AFDC-0A6BB8ECD490}" dt="2023-09-14T22:56:51.228" v="0" actId="1076"/>
          <ac:picMkLst>
            <pc:docMk/>
            <pc:sldMk cId="750651030" sldId="281"/>
            <ac:picMk id="4" creationId="{00000000-0000-0000-0000-000000000000}"/>
          </ac:picMkLst>
        </pc:picChg>
      </pc:sldChg>
    </pc:docChg>
  </pc:docChgLst>
  <pc:docChgLst>
    <pc:chgData name="Jayarathna, Sampath" userId="10951a6d-3610-4a87-8b75-8e5b3ed3f097" providerId="ADAL" clId="{9A171DD3-4034-4F2E-802A-483D8A519CD3}"/>
    <pc:docChg chg="modSld">
      <pc:chgData name="Jayarathna, Sampath" userId="10951a6d-3610-4a87-8b75-8e5b3ed3f097" providerId="ADAL" clId="{9A171DD3-4034-4F2E-802A-483D8A519CD3}" dt="2022-09-22T15:31:21.300" v="6" actId="20577"/>
      <pc:docMkLst>
        <pc:docMk/>
      </pc:docMkLst>
      <pc:sldChg chg="modSp mod">
        <pc:chgData name="Jayarathna, Sampath" userId="10951a6d-3610-4a87-8b75-8e5b3ed3f097" providerId="ADAL" clId="{9A171DD3-4034-4F2E-802A-483D8A519CD3}" dt="2022-09-22T15:31:21.300" v="6" actId="20577"/>
        <pc:sldMkLst>
          <pc:docMk/>
          <pc:sldMk cId="3721911328" sldId="297"/>
        </pc:sldMkLst>
        <pc:spChg chg="mod">
          <ac:chgData name="Jayarathna, Sampath" userId="10951a6d-3610-4a87-8b75-8e5b3ed3f097" providerId="ADAL" clId="{9A171DD3-4034-4F2E-802A-483D8A519CD3}" dt="2022-09-22T15:31:21.300" v="6" actId="20577"/>
          <ac:spMkLst>
            <pc:docMk/>
            <pc:sldMk cId="3721911328" sldId="29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80"/>
                </a:solidFill>
              </a:rPr>
              <a:t>array = </a:t>
            </a:r>
            <a:r>
              <a:rPr lang="en-US" sz="1200" dirty="0" err="1">
                <a:solidFill>
                  <a:srgbClr val="000080"/>
                </a:solidFill>
              </a:rPr>
              <a:t>np.eye</a:t>
            </a:r>
            <a:r>
              <a:rPr lang="en-US" sz="1200" dirty="0">
                <a:solidFill>
                  <a:srgbClr val="000080"/>
                </a:solidFill>
              </a:rPr>
              <a:t>(3, </a:t>
            </a:r>
            <a:r>
              <a:rPr lang="en-US" sz="1200" dirty="0" err="1">
                <a:solidFill>
                  <a:srgbClr val="000080"/>
                </a:solidFill>
              </a:rPr>
              <a:t>dtype</a:t>
            </a:r>
            <a:r>
              <a:rPr lang="en-US" sz="1200" dirty="0">
                <a:solidFill>
                  <a:srgbClr val="000080"/>
                </a:solidFill>
              </a:rPr>
              <a:t>=</a:t>
            </a:r>
            <a:r>
              <a:rPr lang="en-US" sz="1200" dirty="0" err="1">
                <a:solidFill>
                  <a:srgbClr val="000080"/>
                </a:solidFill>
              </a:rPr>
              <a:t>int</a:t>
            </a:r>
            <a:r>
              <a:rPr lang="en-US" sz="1200" dirty="0">
                <a:solidFill>
                  <a:srgbClr val="000080"/>
                </a:solidFill>
              </a:rPr>
              <a:t>)</a:t>
            </a:r>
            <a:r>
              <a:rPr lang="en-US" sz="1200" dirty="0">
                <a:solidFill>
                  <a:srgbClr val="8B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(list)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3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44062" y="2877271"/>
            <a:ext cx="7156938" cy="2387600"/>
          </a:xfrm>
        </p:spPr>
        <p:txBody>
          <a:bodyPr/>
          <a:lstStyle/>
          <a:p>
            <a:r>
              <a:rPr lang="en-US" dirty="0"/>
              <a:t>Module 3- </a:t>
            </a:r>
            <a:r>
              <a:rPr lang="en-US" dirty="0" err="1"/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Sampath Jayarathna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7" y="202873"/>
            <a:ext cx="3435183" cy="1159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2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620 / DASC 600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415763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is used for storage of homogeneous data</a:t>
            </a:r>
          </a:p>
          <a:p>
            <a:pPr lvl="1"/>
            <a:r>
              <a:rPr lang="en-US" dirty="0"/>
              <a:t>i.e., all elements the same type</a:t>
            </a:r>
          </a:p>
          <a:p>
            <a:r>
              <a:rPr lang="en-US" dirty="0"/>
              <a:t>Every array must have a shape and a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Supports convenient slicing, indexing and efficient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0872" y="3889010"/>
            <a:ext cx="386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r>
              <a:rPr lang="en-US" dirty="0">
                <a:solidFill>
                  <a:srgbClr val="002060"/>
                </a:solidFill>
              </a:rPr>
              <a:t>data1 = [6, 7.5, 8, 0, 1]</a:t>
            </a:r>
          </a:p>
          <a:p>
            <a:r>
              <a:rPr lang="en-US" dirty="0">
                <a:solidFill>
                  <a:srgbClr val="002060"/>
                </a:solidFill>
              </a:rPr>
              <a:t>arr1 = 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print(arr1.dtype)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print(arr1.shape)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print(arr1.ndim)</a:t>
            </a:r>
          </a:p>
        </p:txBody>
      </p:sp>
    </p:spTree>
    <p:extLst>
      <p:ext uri="{BB962C8B-B14F-4D97-AF65-F5344CB8AC3E}">
        <p14:creationId xmlns:p14="http://schemas.microsoft.com/office/powerpoint/2010/main" val="160424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3.1.4 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list of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6202" y="2751585"/>
            <a:ext cx="7743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data2 = [[1, 2, 3, 4], [5, 6, 7, 8]]  #list of lists</a:t>
            </a:r>
          </a:p>
          <a:p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(data2)</a:t>
            </a:r>
          </a:p>
          <a:p>
            <a:r>
              <a:rPr lang="en-US" dirty="0">
                <a:solidFill>
                  <a:srgbClr val="002060"/>
                </a:solidFill>
              </a:rPr>
              <a:t>print(arr2.ndim)   #2</a:t>
            </a:r>
          </a:p>
          <a:p>
            <a:r>
              <a:rPr lang="en-US" dirty="0">
                <a:solidFill>
                  <a:srgbClr val="002060"/>
                </a:solidFill>
              </a:rPr>
              <a:t>print(arr2.shape)  # (2,4)</a:t>
            </a:r>
          </a:p>
        </p:txBody>
      </p:sp>
    </p:spTree>
    <p:extLst>
      <p:ext uri="{BB962C8B-B14F-4D97-AF65-F5344CB8AC3E}">
        <p14:creationId xmlns:p14="http://schemas.microsoft.com/office/powerpoint/2010/main" val="24235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8" y="1434130"/>
            <a:ext cx="47068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np.array</a:t>
            </a:r>
            <a:r>
              <a:rPr lang="en-US" sz="2400" dirty="0">
                <a:solidFill>
                  <a:srgbClr val="000080"/>
                </a:solidFill>
              </a:rPr>
              <a:t>([[0,1,2],[2,3,4]])</a:t>
            </a:r>
          </a:p>
          <a:p>
            <a:r>
              <a:rPr lang="en-US" sz="2400" dirty="0"/>
              <a:t>[[0 1 2]</a:t>
            </a:r>
          </a:p>
          <a:p>
            <a:r>
              <a:rPr lang="en-US" sz="2400" dirty="0"/>
              <a:t> [2 3 4]]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np.zeros</a:t>
            </a:r>
            <a:r>
              <a:rPr lang="en-US" sz="2400" dirty="0">
                <a:solidFill>
                  <a:srgbClr val="000080"/>
                </a:solidFill>
              </a:rPr>
              <a:t>((2,3))</a:t>
            </a:r>
          </a:p>
          <a:p>
            <a:r>
              <a:rPr lang="en-US" sz="2400" dirty="0"/>
              <a:t>[[0. 0. 0.]</a:t>
            </a:r>
          </a:p>
          <a:p>
            <a:r>
              <a:rPr lang="en-US" sz="2400" dirty="0"/>
              <a:t> [0. 0. 0.]]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np.ones</a:t>
            </a:r>
            <a:r>
              <a:rPr lang="en-US" sz="2400" dirty="0">
                <a:solidFill>
                  <a:srgbClr val="000080"/>
                </a:solidFill>
              </a:rPr>
              <a:t>((2,3))</a:t>
            </a:r>
          </a:p>
          <a:p>
            <a:r>
              <a:rPr lang="en-US" sz="2400" dirty="0"/>
              <a:t>[[1. 1. 1.]</a:t>
            </a:r>
          </a:p>
          <a:p>
            <a:r>
              <a:rPr lang="en-US" sz="2400" dirty="0"/>
              <a:t> [1. 1. 1.]]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558" y="1434130"/>
            <a:ext cx="39659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</a:rPr>
              <a:t>array = </a:t>
            </a:r>
            <a:r>
              <a:rPr lang="en-US" sz="2200" dirty="0" err="1">
                <a:solidFill>
                  <a:srgbClr val="000080"/>
                </a:solidFill>
              </a:rPr>
              <a:t>np.eye</a:t>
            </a:r>
            <a:r>
              <a:rPr lang="en-US" sz="2200" dirty="0">
                <a:solidFill>
                  <a:srgbClr val="000080"/>
                </a:solidFill>
              </a:rPr>
              <a:t>(3, </a:t>
            </a:r>
            <a:r>
              <a:rPr lang="en-US" sz="2200" dirty="0" err="1">
                <a:solidFill>
                  <a:srgbClr val="000080"/>
                </a:solidFill>
              </a:rPr>
              <a:t>dtype</a:t>
            </a:r>
            <a:r>
              <a:rPr lang="en-US" sz="2200">
                <a:solidFill>
                  <a:srgbClr val="000080"/>
                </a:solidFill>
              </a:rPr>
              <a:t>=int)</a:t>
            </a:r>
            <a:r>
              <a:rPr lang="en-US" sz="2200">
                <a:solidFill>
                  <a:srgbClr val="8B0000"/>
                </a:solidFill>
              </a:rPr>
              <a:t> </a:t>
            </a:r>
            <a:endParaRPr lang="en-US" sz="2200" dirty="0"/>
          </a:p>
          <a:p>
            <a:r>
              <a:rPr lang="en-US" sz="2200" dirty="0"/>
              <a:t>[[1. 0. 0.]</a:t>
            </a:r>
          </a:p>
          <a:p>
            <a:r>
              <a:rPr lang="en-US" sz="2200" dirty="0"/>
              <a:t> [0. 1. 0.]</a:t>
            </a:r>
          </a:p>
          <a:p>
            <a:r>
              <a:rPr lang="en-US" sz="2200" dirty="0"/>
              <a:t> [0. 0. 1.]]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np.arange</a:t>
            </a:r>
            <a:r>
              <a:rPr lang="en-US" sz="2200" dirty="0">
                <a:solidFill>
                  <a:srgbClr val="002060"/>
                </a:solidFill>
              </a:rPr>
              <a:t>(0, 10, 2)</a:t>
            </a:r>
          </a:p>
          <a:p>
            <a:r>
              <a:rPr lang="en-US" sz="2200" dirty="0"/>
              <a:t>[0, 2, 4, 6, 8]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np.random.randint</a:t>
            </a:r>
            <a:r>
              <a:rPr lang="en-US" sz="2200" dirty="0">
                <a:solidFill>
                  <a:srgbClr val="002060"/>
                </a:solidFill>
              </a:rPr>
              <a:t>(0, 10, (3,3))</a:t>
            </a:r>
            <a:endParaRPr lang="en-US" sz="2200" dirty="0"/>
          </a:p>
          <a:p>
            <a:r>
              <a:rPr lang="en-US" sz="2200" dirty="0"/>
              <a:t>[[6 4 3]</a:t>
            </a:r>
          </a:p>
          <a:p>
            <a:r>
              <a:rPr lang="en-US" sz="2200" dirty="0"/>
              <a:t> [1 5 6]</a:t>
            </a:r>
          </a:p>
          <a:p>
            <a:r>
              <a:rPr lang="en-US" sz="2200" dirty="0"/>
              <a:t> [9 8 5]]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27175" y="3511622"/>
            <a:ext cx="3331029" cy="27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5437" y="628878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arange</a:t>
            </a:r>
            <a:r>
              <a:rPr lang="en-US" dirty="0"/>
              <a:t> is an array-valued version of the built-in Python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245821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3.1.5 Reshape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reshape() function is used to give a new shape to an array without changing its data.</a:t>
            </a:r>
          </a:p>
          <a:p>
            <a:pPr marL="0" indent="0">
              <a:buNone/>
            </a:pPr>
            <a:r>
              <a:rPr lang="en-US" dirty="0" err="1"/>
              <a:t>numpy.reshape</a:t>
            </a:r>
            <a:r>
              <a:rPr lang="en-US" dirty="0"/>
              <a:t>(array, </a:t>
            </a:r>
            <a:r>
              <a:rPr lang="en-US" dirty="0" err="1"/>
              <a:t>newshape</a:t>
            </a:r>
            <a:r>
              <a:rPr lang="en-US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52" y="3428999"/>
            <a:ext cx="30765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3.2 Arithmetic using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0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</a:t>
            </a:r>
            <a:r>
              <a:rPr lang="en-US" dirty="0" err="1"/>
              <a:t>Arithmatic</a:t>
            </a:r>
            <a:r>
              <a:rPr lang="en-US" dirty="0"/>
              <a:t>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/>
              <a:t>Any arithmetic operations between equal-size arrays applies the operation element-wise: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962000" y="2755659"/>
            <a:ext cx="774325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= </a:t>
            </a:r>
            <a:r>
              <a:rPr lang="en-US" dirty="0" err="1">
                <a:solidFill>
                  <a:srgbClr val="000080"/>
                </a:solidFill>
              </a:rPr>
              <a:t>np.array</a:t>
            </a:r>
            <a:r>
              <a:rPr lang="en-US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[[1. 2. 3.]</a:t>
            </a:r>
          </a:p>
          <a:p>
            <a:r>
              <a:rPr lang="en-US" dirty="0"/>
              <a:t> [4. 5. 6.]]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*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[[ 1.  4.  9.]</a:t>
            </a:r>
          </a:p>
          <a:p>
            <a:r>
              <a:rPr lang="en-US" dirty="0"/>
              <a:t> [16. 25. 36.]]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-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[[0. 0. 0.]</a:t>
            </a:r>
          </a:p>
          <a:p>
            <a:r>
              <a:rPr lang="en-US" dirty="0"/>
              <a:t> [0. 0. 0.]]</a:t>
            </a:r>
          </a:p>
        </p:txBody>
      </p:sp>
    </p:spTree>
    <p:extLst>
      <p:ext uri="{BB962C8B-B14F-4D97-AF65-F5344CB8AC3E}">
        <p14:creationId xmlns:p14="http://schemas.microsoft.com/office/powerpoint/2010/main" val="301559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Arithmetic operations with scalars propagate the scalar argument to each element in the array: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Comparisons between arrays of the same size yield </a:t>
            </a:r>
            <a:r>
              <a:rPr lang="en-US" dirty="0" err="1"/>
              <a:t>boolean</a:t>
            </a:r>
            <a:r>
              <a:rPr lang="en-US" dirty="0"/>
              <a:t> arrays: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= </a:t>
            </a:r>
            <a:r>
              <a:rPr lang="en-US" sz="1600" dirty="0" err="1">
                <a:solidFill>
                  <a:srgbClr val="000080"/>
                </a:solidFill>
              </a:rPr>
              <a:t>np.array</a:t>
            </a:r>
            <a:r>
              <a:rPr lang="en-US" sz="1600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[[1. 2. 3.]</a:t>
            </a:r>
          </a:p>
          <a:p>
            <a:r>
              <a:rPr lang="en-US" sz="1600" dirty="0"/>
              <a:t> [4. 5. 6.]]</a:t>
            </a:r>
          </a:p>
          <a:p>
            <a:endParaRPr lang="en-US" sz="4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**2)</a:t>
            </a:r>
          </a:p>
          <a:p>
            <a:r>
              <a:rPr lang="en-US" sz="1600" dirty="0"/>
              <a:t>[[ 1.  4.  9.]</a:t>
            </a:r>
          </a:p>
          <a:p>
            <a:r>
              <a:rPr lang="en-US" sz="1600" dirty="0"/>
              <a:t> [16. 25. 36.]]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arr2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([[0., 4., 1.], [7., 2., 12.]])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print(arr2)</a:t>
            </a:r>
          </a:p>
          <a:p>
            <a:r>
              <a:rPr lang="da-DK" sz="1600" dirty="0"/>
              <a:t>[[ 0.  4.  1.]</a:t>
            </a:r>
          </a:p>
          <a:p>
            <a:r>
              <a:rPr lang="da-DK" sz="1600" dirty="0"/>
              <a:t> [ 7.  2. 12.]]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print(arr2 &gt;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</a:p>
          <a:p>
            <a:r>
              <a:rPr lang="da-DK" sz="1600" dirty="0"/>
              <a:t>[[False  True False]</a:t>
            </a:r>
          </a:p>
          <a:p>
            <a:r>
              <a:rPr lang="da-DK" sz="1600" dirty="0"/>
              <a:t> [ True False  True]]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422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3.3 Indexing and Slicing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27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One-dimensional arrays are simple; on the surface they act similarly to Python lists: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976" y="2917884"/>
            <a:ext cx="77432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</a:t>
            </a:r>
            <a:r>
              <a:rPr lang="en-US" sz="1600" dirty="0"/>
              <a:t># [0 1 2 3 4 5 6 7 8 9]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[5])     </a:t>
            </a:r>
            <a:r>
              <a:rPr lang="en-US" sz="1600" dirty="0"/>
              <a:t>#5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[5:8]) </a:t>
            </a:r>
            <a:r>
              <a:rPr lang="en-US" sz="1600" dirty="0"/>
              <a:t>#[5 6 7]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 = 12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</a:t>
            </a:r>
            <a:r>
              <a:rPr lang="en-US" sz="1600" dirty="0"/>
              <a:t>#[ 0 1 2 3 4 12 12 12 8 9]</a:t>
            </a:r>
          </a:p>
        </p:txBody>
      </p:sp>
    </p:spTree>
    <p:extLst>
      <p:ext uri="{BB962C8B-B14F-4D97-AF65-F5344CB8AC3E}">
        <p14:creationId xmlns:p14="http://schemas.microsoft.com/office/powerpoint/2010/main" val="15218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As you can see, if you assign a scalar value to a slice, as in </a:t>
            </a:r>
            <a:r>
              <a:rPr lang="en-US" dirty="0" err="1"/>
              <a:t>arr</a:t>
            </a:r>
            <a:r>
              <a:rPr lang="en-US" dirty="0"/>
              <a:t>[5:8] = 12, the value is propagated (or </a:t>
            </a:r>
            <a:r>
              <a:rPr lang="en-US" i="1" dirty="0"/>
              <a:t>broadcasted</a:t>
            </a:r>
            <a:r>
              <a:rPr lang="en-US" dirty="0"/>
              <a:t>) to the entire selection.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850239" y="3039054"/>
            <a:ext cx="7743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</a:t>
            </a:r>
            <a:r>
              <a:rPr lang="en-US" sz="1600" dirty="0"/>
              <a:t># [0 1 2 3 4 5 6 7 8 9]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)            </a:t>
            </a:r>
            <a:r>
              <a:rPr lang="en-US" sz="1600" dirty="0"/>
              <a:t># [5 6 7]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[1] = 12345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            </a:t>
            </a:r>
            <a:r>
              <a:rPr lang="en-US" sz="1600" dirty="0"/>
              <a:t># [    0     1     2     3     4     5 12345     7     8     9]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[:] = 64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            </a:t>
            </a:r>
            <a:r>
              <a:rPr lang="en-US" sz="1600" dirty="0"/>
              <a:t># [ 0  1  2  3  4 64 64 64  8  9]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3.3.2 Slicing</a:t>
            </a:r>
          </a:p>
        </p:txBody>
      </p:sp>
    </p:spTree>
    <p:extLst>
      <p:ext uri="{BB962C8B-B14F-4D97-AF65-F5344CB8AC3E}">
        <p14:creationId xmlns:p14="http://schemas.microsoft.com/office/powerpoint/2010/main" val="26370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module, you will learn about a commonly used data structure in Python for scientific data: </a:t>
            </a:r>
            <a:r>
              <a:rPr lang="en-US" dirty="0" err="1"/>
              <a:t>NumPy</a:t>
            </a:r>
            <a:r>
              <a:rPr lang="en-US" dirty="0"/>
              <a:t> arrays. </a:t>
            </a:r>
            <a:r>
              <a:rPr lang="en-US" dirty="0" err="1"/>
              <a:t>NumPy</a:t>
            </a:r>
            <a:r>
              <a:rPr lang="en-US" dirty="0"/>
              <a:t> (Numeric Python) is the core library for scientific computing in Python. It provides a high-performance multidimensional array object, and tools for working with these arrays.  </a:t>
            </a:r>
            <a:r>
              <a:rPr lang="en-US" dirty="0" err="1"/>
              <a:t>NumPy</a:t>
            </a:r>
            <a:r>
              <a:rPr lang="en-US" dirty="0"/>
              <a:t> arrays provide much more efficient storage and data operations as the arrays grow larger in size. </a:t>
            </a:r>
            <a:r>
              <a:rPr lang="en-US" dirty="0" err="1"/>
              <a:t>NumPy</a:t>
            </a:r>
            <a:r>
              <a:rPr lang="en-US" dirty="0"/>
              <a:t> arrays form the core of nearly the entire ecosystem of data science tools in Python, so time spent learning to use </a:t>
            </a:r>
            <a:r>
              <a:rPr lang="en-US" dirty="0" err="1"/>
              <a:t>NumPy</a:t>
            </a:r>
            <a:r>
              <a:rPr lang="en-US" dirty="0"/>
              <a:t> effectively will be valuable no matter what aspect of data science interests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An important first distinction from Python’s built-in lists is that array slices are </a:t>
            </a:r>
            <a:r>
              <a:rPr lang="en-US" i="1" dirty="0"/>
              <a:t>views </a:t>
            </a:r>
            <a:r>
              <a:rPr lang="en-US" dirty="0"/>
              <a:t>on the original array.</a:t>
            </a:r>
          </a:p>
          <a:p>
            <a:pPr lvl="1"/>
            <a:r>
              <a:rPr lang="en-US" dirty="0"/>
              <a:t>This means that the data is not copied, and any modifications to the view will be reflected in the source array.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As </a:t>
            </a:r>
            <a:r>
              <a:rPr lang="en-US" dirty="0" err="1"/>
              <a:t>NumPy</a:t>
            </a:r>
            <a:r>
              <a:rPr lang="en-US" dirty="0"/>
              <a:t> has been designed to be able to work with very large arrays, you could imagine performance and memory problems if </a:t>
            </a:r>
            <a:r>
              <a:rPr lang="en-US" dirty="0" err="1"/>
              <a:t>NumPy</a:t>
            </a:r>
            <a:r>
              <a:rPr lang="en-US" dirty="0"/>
              <a:t> insisted on always copying data.</a:t>
            </a:r>
          </a:p>
          <a:p>
            <a:r>
              <a:rPr lang="en-US" dirty="0"/>
              <a:t>If you want a copy of a slice of an </a:t>
            </a:r>
            <a:r>
              <a:rPr lang="en-US" dirty="0" err="1"/>
              <a:t>ndarray</a:t>
            </a:r>
            <a:r>
              <a:rPr lang="en-US" dirty="0"/>
              <a:t> instead of a view, you will need to explicitly copy the array—for example,</a:t>
            </a:r>
          </a:p>
          <a:p>
            <a:pPr marL="0" indent="0">
              <a:buNone/>
            </a:pPr>
            <a:r>
              <a:rPr lang="en-US" sz="2000" dirty="0"/>
              <a:t>                                    </a:t>
            </a:r>
            <a:r>
              <a:rPr lang="en-US" sz="2000" dirty="0" err="1"/>
              <a:t>arr</a:t>
            </a:r>
            <a:r>
              <a:rPr lang="en-US" sz="2000" dirty="0"/>
              <a:t>[5:8].copy()</a:t>
            </a:r>
            <a:endParaRPr lang="en-US" sz="4000" dirty="0"/>
          </a:p>
          <a:p>
            <a:pPr lvl="1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3.3.3 </a:t>
            </a:r>
            <a:r>
              <a:rPr lang="en-US" dirty="0" err="1"/>
              <a:t>NumPy</a:t>
            </a:r>
            <a:r>
              <a:rPr lang="en-US" dirty="0"/>
              <a:t> array vs Python built-in list </a:t>
            </a:r>
          </a:p>
        </p:txBody>
      </p:sp>
    </p:spTree>
    <p:extLst>
      <p:ext uri="{BB962C8B-B14F-4D97-AF65-F5344CB8AC3E}">
        <p14:creationId xmlns:p14="http://schemas.microsoft.com/office/powerpoint/2010/main" val="213978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452881"/>
            <a:ext cx="8440705" cy="3027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numpy</a:t>
            </a:r>
            <a:r>
              <a:rPr lang="en-US" dirty="0"/>
              <a:t> array object has a pointer to a dense block of memory that stores the data of the array.</a:t>
            </a:r>
          </a:p>
          <a:p>
            <a:r>
              <a:rPr lang="en-US" dirty="0"/>
              <a:t>Basic slices are just views of this data - they are not a new copy.</a:t>
            </a:r>
          </a:p>
          <a:p>
            <a:r>
              <a:rPr lang="en-US" dirty="0"/>
              <a:t>Binding the same object to different variables will not create a copy.</a:t>
            </a:r>
          </a:p>
          <a:p>
            <a:r>
              <a:rPr lang="en-US" dirty="0"/>
              <a:t>Advanced slices will create a copy if bound to a new variable - these are cases where the result may contain elements that are not contiguous in the original array</a:t>
            </a:r>
          </a:p>
          <a:p>
            <a:pPr marL="342900" lvl="1" indent="0">
              <a:buNone/>
            </a:pPr>
            <a:r>
              <a:rPr lang="en-US" sz="1000" dirty="0"/>
              <a:t>		</a:t>
            </a:r>
            <a:r>
              <a:rPr lang="en-US" sz="120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190" y="4262120"/>
            <a:ext cx="3543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1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3.3.4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In a two-dimensional array, the elements at each index are no longer scalars but rather one-dimensional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individual elements can be accessed recursively. But that is a bit too much work, so you can pass a comma-separated list of indices to select individual elements.</a:t>
            </a:r>
          </a:p>
          <a:p>
            <a:r>
              <a:rPr lang="en-US" dirty="0"/>
              <a:t>So these are equivalent: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73" y="2313999"/>
            <a:ext cx="7743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print(arr2d[2])         # [7 8 9]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print(arr2d[0][2])       # 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print(arr2d[0, 2])       #3</a:t>
            </a:r>
          </a:p>
        </p:txBody>
      </p:sp>
    </p:spTree>
    <p:extLst>
      <p:ext uri="{BB962C8B-B14F-4D97-AF65-F5344CB8AC3E}">
        <p14:creationId xmlns:p14="http://schemas.microsoft.com/office/powerpoint/2010/main" val="191132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Consider the two-dimensional array, arr2d.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Write a code to slice this array to display the </a:t>
            </a:r>
            <a:r>
              <a:rPr lang="en-US" dirty="0" err="1"/>
              <a:t>midle</a:t>
            </a:r>
            <a:r>
              <a:rPr lang="en-US" dirty="0"/>
              <a:t> column,</a:t>
            </a:r>
          </a:p>
          <a:p>
            <a:pPr marL="0" indent="0">
              <a:buNone/>
            </a:pPr>
            <a:r>
              <a:rPr lang="en-US" dirty="0"/>
              <a:t>                 [2, 5, 8]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code to slice this array to display the last 2 elements of last column array,</a:t>
            </a:r>
          </a:p>
          <a:p>
            <a:pPr marL="0" indent="0">
              <a:buNone/>
            </a:pPr>
            <a:r>
              <a:rPr lang="en-US" dirty="0"/>
              <a:t>                 [6 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Submit your code to piazza Activity 3 thread.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2955" y="1978010"/>
            <a:ext cx="4778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9]])</a:t>
            </a:r>
          </a:p>
        </p:txBody>
      </p:sp>
    </p:spTree>
    <p:extLst>
      <p:ext uri="{BB962C8B-B14F-4D97-AF65-F5344CB8AC3E}">
        <p14:creationId xmlns:p14="http://schemas.microsoft.com/office/powerpoint/2010/main" val="372191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3.4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647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3.4.1 Functions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includes a number of standard functions that will work on arrays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90" y="2671127"/>
            <a:ext cx="4696662" cy="23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3.5 Axis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246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3.5.1 Use of Axis on 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/>
              <a:t>Most aggregation operations take an axis parameter that limits the operation to a specific direction in the array</a:t>
            </a:r>
          </a:p>
          <a:p>
            <a:endParaRPr lang="en-US"/>
          </a:p>
          <a:p>
            <a:pPr lvl="1"/>
            <a:r>
              <a:rPr lang="en-US"/>
              <a:t>axis 0: across rows (apply operation to individual columns)</a:t>
            </a:r>
          </a:p>
          <a:p>
            <a:pPr lvl="1"/>
            <a:r>
              <a:rPr lang="en-US"/>
              <a:t>axis 1: across columns (apply operation to individual rows)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5" y="3632200"/>
            <a:ext cx="5734050" cy="253365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315FB29-2A1E-42C5-B431-FA2C7051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90" y="5204974"/>
            <a:ext cx="3077329" cy="16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Consider the two-dimensional array, arr.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50505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Find the summation of the middle column by skipping the 2 middle rows.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             Answer: 1+10 = 11</a:t>
            </a:r>
          </a:p>
          <a:p>
            <a:endParaRPr lang="en-US" dirty="0">
              <a:solidFill>
                <a:srgbClr val="050505"/>
              </a:solidFill>
              <a:highlight>
                <a:srgbClr val="FFFFFF"/>
              </a:highlight>
              <a:latin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Submit your code to piazza Activity 4 thread.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2955" y="1978010"/>
            <a:ext cx="5777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arr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 = </a:t>
            </a:r>
            <a:r>
              <a:rPr lang="en-US" sz="1600" b="0" i="0" dirty="0" err="1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np.arange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sz="1600" b="0" i="0" dirty="0">
                <a:solidFill>
                  <a:srgbClr val="09885A"/>
                </a:solidFill>
                <a:effectLst/>
                <a:latin typeface="Open Sans" panose="020B0606030504020204" pitchFamily="34" charset="0"/>
              </a:rPr>
              <a:t>12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).reshape(</a:t>
            </a:r>
            <a:r>
              <a:rPr lang="en-US" sz="1600" b="0" i="0" dirty="0">
                <a:solidFill>
                  <a:srgbClr val="09885A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en-US" sz="1600" b="0" i="0" dirty="0">
                <a:solidFill>
                  <a:srgbClr val="09885A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endParaRPr lang="en-US" sz="1600" dirty="0">
              <a:solidFill>
                <a:srgbClr val="050505"/>
              </a:solidFill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050505"/>
              </a:solidFill>
              <a:latin typeface="Open Sans" panose="020B0606030504020204" pitchFamily="34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[[ 0 1 2] [ 3 4 5] [ 6 7 8] [ 9 10 11]]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7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is a Python package that stands for ‘Numerical Python’. It is the core library for scientific computing, which contains a powerful n-dimensional array object.</a:t>
            </a:r>
          </a:p>
          <a:p>
            <a:pPr marL="0" indent="0">
              <a:buNone/>
            </a:pPr>
            <a:r>
              <a:rPr lang="en-US" dirty="0"/>
              <a:t>This module introduces the </a:t>
            </a:r>
            <a:r>
              <a:rPr lang="en-US" dirty="0" err="1"/>
              <a:t>NumPy</a:t>
            </a:r>
            <a:r>
              <a:rPr lang="en-US" dirty="0"/>
              <a:t> data structures, implementing multi-dimensional arrays and matrices. These data structures guarantee efficient calculations with matrices and arrays. </a:t>
            </a:r>
            <a:r>
              <a:rPr lang="en-US" dirty="0" err="1"/>
              <a:t>NumPy</a:t>
            </a:r>
            <a:r>
              <a:rPr lang="en-US" dirty="0"/>
              <a:t> arrays are great alternatives to Python Lists introduced in Python Module. Some of the key advantages of </a:t>
            </a:r>
            <a:r>
              <a:rPr lang="en-US" dirty="0" err="1"/>
              <a:t>NumPy</a:t>
            </a:r>
            <a:r>
              <a:rPr lang="en-US" dirty="0"/>
              <a:t> arrays are that they are fast, easy to work with, and give users the opportunity to perform calculations across entire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Describe the key characteristics of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pPr lvl="0"/>
            <a:r>
              <a:rPr lang="en-US" dirty="0"/>
              <a:t>Apply arithmetic operations using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pPr lvl="0"/>
            <a:r>
              <a:rPr lang="en-US" dirty="0"/>
              <a:t>Run calculations and summarize data in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pPr lvl="0"/>
            <a:r>
              <a:rPr lang="en-US" dirty="0"/>
              <a:t>Use indexing to slice (i.e. select) data from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Extra: Matrix Manipulations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87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rectangular array of numbers organized in rows and columns</a:t>
            </a:r>
          </a:p>
          <a:p>
            <a:r>
              <a:rPr lang="en-US" dirty="0"/>
              <a:t>If a matrix A has </a:t>
            </a:r>
            <a:r>
              <a:rPr lang="en-US" b="1" dirty="0"/>
              <a:t>m</a:t>
            </a:r>
            <a:r>
              <a:rPr lang="en-US" dirty="0"/>
              <a:t> rows and </a:t>
            </a:r>
            <a:r>
              <a:rPr lang="en-US" b="1" dirty="0"/>
              <a:t>n</a:t>
            </a:r>
            <a:r>
              <a:rPr lang="en-US" dirty="0"/>
              <a:t> columns, then we say that A is an </a:t>
            </a:r>
            <a:r>
              <a:rPr lang="en-US" b="1" dirty="0"/>
              <a:t>m x n </a:t>
            </a:r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0350" y="3371850"/>
            <a:ext cx="3629026" cy="24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2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3" y="2125267"/>
            <a:ext cx="5915025" cy="30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240" y="2139552"/>
            <a:ext cx="6887536" cy="25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415" y="1986469"/>
            <a:ext cx="6471184" cy="24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9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832" y="2208440"/>
            <a:ext cx="6466860" cy="33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8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56" y="650261"/>
            <a:ext cx="7325361" cy="994172"/>
          </a:xfrm>
        </p:spPr>
        <p:txBody>
          <a:bodyPr>
            <a:normAutofit/>
          </a:bodyPr>
          <a:lstStyle/>
          <a:p>
            <a:r>
              <a:rPr lang="en-US" sz="2700" dirty="0"/>
              <a:t>Matrix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183" y="1644433"/>
            <a:ext cx="6143237" cy="46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5" y="2138024"/>
            <a:ext cx="6019467" cy="335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4479" y="3723527"/>
            <a:ext cx="3690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 b = </a:t>
            </a:r>
            <a:r>
              <a:rPr lang="en-US" dirty="0" err="1"/>
              <a:t>np.arange</a:t>
            </a:r>
            <a:r>
              <a:rPr lang="en-US" dirty="0"/>
              <a:t>(5)</a:t>
            </a:r>
          </a:p>
          <a:p>
            <a:r>
              <a:rPr lang="en-US" dirty="0"/>
              <a:t>print(a)</a:t>
            </a:r>
          </a:p>
          <a:p>
            <a:r>
              <a:rPr lang="en-US" dirty="0">
                <a:solidFill>
                  <a:srgbClr val="8B0000"/>
                </a:solidFill>
              </a:rPr>
              <a:t>Out:</a:t>
            </a:r>
            <a:r>
              <a:rPr lang="en-US" dirty="0"/>
              <a:t> array([0, 1, 2, 3, 4])</a:t>
            </a:r>
          </a:p>
          <a:p>
            <a:r>
              <a:rPr lang="en-US" dirty="0"/>
              <a:t>print(b)</a:t>
            </a:r>
          </a:p>
          <a:p>
            <a:r>
              <a:rPr lang="en-US" dirty="0">
                <a:solidFill>
                  <a:srgbClr val="8B0000"/>
                </a:solidFill>
              </a:rPr>
              <a:t>Out:</a:t>
            </a:r>
            <a:r>
              <a:rPr lang="en-US" dirty="0"/>
              <a:t> array([0, 1, 2, 3, 4])</a:t>
            </a:r>
          </a:p>
          <a:p>
            <a:r>
              <a:rPr lang="en-US" dirty="0"/>
              <a:t>print(a.dot(b))</a:t>
            </a:r>
          </a:p>
          <a:p>
            <a:r>
              <a:rPr lang="en-US" dirty="0">
                <a:solidFill>
                  <a:srgbClr val="8B0000"/>
                </a:solidFill>
              </a:rPr>
              <a:t>Out:</a:t>
            </a:r>
            <a:r>
              <a:rPr lang="en-US" dirty="0"/>
              <a:t> 30</a:t>
            </a:r>
          </a:p>
        </p:txBody>
      </p:sp>
    </p:spTree>
    <p:extLst>
      <p:ext uri="{BB962C8B-B14F-4D97-AF65-F5344CB8AC3E}">
        <p14:creationId xmlns:p14="http://schemas.microsoft.com/office/powerpoint/2010/main" val="75065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is the most basic and a powerful package for working with data in python. If you are going to work on data analysis or machine learning projects, then having a solid understanding of </a:t>
            </a:r>
            <a:r>
              <a:rPr lang="en-US" dirty="0" err="1"/>
              <a:t>NumPy</a:t>
            </a:r>
            <a:r>
              <a:rPr lang="en-US" dirty="0"/>
              <a:t> is nearly mandatory. Because other packages for data analysis (like pandas) is built on top of </a:t>
            </a:r>
            <a:r>
              <a:rPr lang="en-US" dirty="0" err="1"/>
              <a:t>NumPy</a:t>
            </a:r>
            <a:r>
              <a:rPr lang="en-US" dirty="0"/>
              <a:t> and the </a:t>
            </a:r>
            <a:r>
              <a:rPr lang="en-US" dirty="0" err="1"/>
              <a:t>scikit</a:t>
            </a:r>
            <a:r>
              <a:rPr lang="en-US" dirty="0"/>
              <a:t>-learn package which is used to build machine learning applications works heavily with </a:t>
            </a:r>
            <a:r>
              <a:rPr lang="en-US" dirty="0" err="1"/>
              <a:t>numpy</a:t>
            </a:r>
            <a:r>
              <a:rPr lang="en-US" dirty="0"/>
              <a:t>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3.1 </a:t>
            </a:r>
            <a:r>
              <a:rPr lang="en-US" dirty="0" err="1"/>
              <a:t>NumPy</a:t>
            </a:r>
            <a:r>
              <a:rPr lang="en-US" dirty="0"/>
              <a:t>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4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3.1.1 Numerical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>
            <a:normAutofit/>
          </a:bodyPr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Is the fundamental package required for high performance computing and data analysis</a:t>
            </a:r>
          </a:p>
          <a:p>
            <a:r>
              <a:rPr lang="en-US" dirty="0" err="1"/>
              <a:t>NumPy</a:t>
            </a:r>
            <a:r>
              <a:rPr lang="en-US" dirty="0"/>
              <a:t> is so important for numerical computations in Python is because it is designed for efficiency on large arrays of data.</a:t>
            </a:r>
          </a:p>
        </p:txBody>
      </p:sp>
    </p:spTree>
    <p:extLst>
      <p:ext uri="{BB962C8B-B14F-4D97-AF65-F5344CB8AC3E}">
        <p14:creationId xmlns:p14="http://schemas.microsoft.com/office/powerpoint/2010/main" val="15457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Internally stores data in a contiguous block of memory, independent of other built-in Python objects, use much less memory than built-in Python sequences. </a:t>
            </a:r>
          </a:p>
          <a:p>
            <a:pPr lvl="1"/>
            <a:r>
              <a:rPr lang="en-US" sz="2400" dirty="0"/>
              <a:t>Standard math functions for fast operations on entire arrays of data without having to write loops</a:t>
            </a:r>
          </a:p>
          <a:p>
            <a:pPr lvl="1"/>
            <a:r>
              <a:rPr lang="en-US" sz="2400" dirty="0" err="1"/>
              <a:t>NumPy</a:t>
            </a:r>
            <a:r>
              <a:rPr lang="en-US" sz="2400" dirty="0"/>
              <a:t> Arrays are important because they enable you to express batch operations on data without writing any </a:t>
            </a:r>
            <a:r>
              <a:rPr lang="en-US" sz="2400" i="1" dirty="0"/>
              <a:t>for</a:t>
            </a:r>
            <a:r>
              <a:rPr lang="en-US" sz="2400" dirty="0"/>
              <a:t> loops. We call this </a:t>
            </a:r>
            <a:r>
              <a:rPr lang="en-US" sz="2400" i="1" dirty="0">
                <a:solidFill>
                  <a:schemeClr val="accent1"/>
                </a:solidFill>
              </a:rPr>
              <a:t>vectorization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09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/>
              <a:t>numpy</a:t>
            </a:r>
            <a:r>
              <a:rPr lang="en-US" sz="2400" dirty="0"/>
              <a:t> arrays are dense, continuous, uniformly sized blocks of identically typed data values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Why does this matter?</a:t>
            </a:r>
          </a:p>
          <a:p>
            <a:pPr lvl="2"/>
            <a:r>
              <a:rPr lang="en-US" sz="2100" dirty="0"/>
              <a:t>Keeping data close together results in faster access times.</a:t>
            </a:r>
            <a:endParaRPr lang="en-US" sz="2400" dirty="0"/>
          </a:p>
          <a:p>
            <a:pPr lvl="2"/>
            <a:r>
              <a:rPr lang="en-US" sz="2100" dirty="0"/>
              <a:t>It's easier to figure out the location of the data</a:t>
            </a:r>
          </a:p>
          <a:p>
            <a:pPr lvl="2"/>
            <a:r>
              <a:rPr lang="en-US" sz="2100" dirty="0"/>
              <a:t>The data is more likely to fit in the processor's cache</a:t>
            </a:r>
          </a:p>
        </p:txBody>
      </p:sp>
    </p:spTree>
    <p:extLst>
      <p:ext uri="{BB962C8B-B14F-4D97-AF65-F5344CB8AC3E}">
        <p14:creationId xmlns:p14="http://schemas.microsoft.com/office/powerpoint/2010/main" val="23090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593835"/>
          </a:xfrm>
        </p:spPr>
        <p:txBody>
          <a:bodyPr>
            <a:normAutofit/>
          </a:bodyPr>
          <a:lstStyle/>
          <a:p>
            <a:r>
              <a:rPr lang="en-US" dirty="0"/>
              <a:t>One of the key features of </a:t>
            </a:r>
            <a:r>
              <a:rPr lang="en-US" dirty="0" err="1"/>
              <a:t>NumPy</a:t>
            </a:r>
            <a:r>
              <a:rPr lang="en-US" dirty="0"/>
              <a:t> is its N-dimensional array object, or </a:t>
            </a:r>
            <a:r>
              <a:rPr lang="en-US" dirty="0" err="1"/>
              <a:t>ndarray</a:t>
            </a:r>
            <a:r>
              <a:rPr lang="en-US" dirty="0"/>
              <a:t>, which is a fast, flexible container for large datasets in Python.  </a:t>
            </a:r>
          </a:p>
          <a:p>
            <a:r>
              <a:rPr lang="en-US" dirty="0"/>
              <a:t>Whenever you see “array,” “</a:t>
            </a:r>
            <a:r>
              <a:rPr lang="en-US" dirty="0" err="1"/>
              <a:t>NumPy</a:t>
            </a:r>
            <a:r>
              <a:rPr lang="en-US" dirty="0"/>
              <a:t> array,” or “</a:t>
            </a:r>
            <a:r>
              <a:rPr lang="en-US" dirty="0" err="1"/>
              <a:t>ndarray</a:t>
            </a:r>
            <a:r>
              <a:rPr lang="en-US" dirty="0"/>
              <a:t>” in the text, with few exceptions they all refer to the same thing: the </a:t>
            </a:r>
            <a:r>
              <a:rPr lang="en-US" dirty="0" err="1"/>
              <a:t>ndarray</a:t>
            </a:r>
            <a:r>
              <a:rPr lang="en-US" dirty="0"/>
              <a:t> object.</a:t>
            </a:r>
          </a:p>
          <a:p>
            <a:r>
              <a:rPr lang="en-US" dirty="0" err="1"/>
              <a:t>NumPy</a:t>
            </a:r>
            <a:r>
              <a:rPr lang="en-US" dirty="0"/>
              <a:t>-based algorithms are generally 10 to 100 times faster (or more) than their pure Python counterparts and use significantly less memory.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np.arange</a:t>
            </a:r>
            <a:r>
              <a:rPr lang="en-US" dirty="0">
                <a:solidFill>
                  <a:srgbClr val="002060"/>
                </a:solidFill>
              </a:rPr>
              <a:t>(1000000)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my_list</a:t>
            </a:r>
            <a:r>
              <a:rPr lang="en-US" dirty="0">
                <a:solidFill>
                  <a:srgbClr val="002060"/>
                </a:solidFill>
              </a:rPr>
              <a:t> = list(range(1000000))</a:t>
            </a:r>
          </a:p>
        </p:txBody>
      </p:sp>
    </p:spTree>
    <p:extLst>
      <p:ext uri="{BB962C8B-B14F-4D97-AF65-F5344CB8AC3E}">
        <p14:creationId xmlns:p14="http://schemas.microsoft.com/office/powerpoint/2010/main" val="116343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14037</TotalTime>
  <Words>2123</Words>
  <Application>Microsoft Office PowerPoint</Application>
  <PresentationFormat>On-screen Show (4:3)</PresentationFormat>
  <Paragraphs>254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Open Sans</vt:lpstr>
      <vt:lpstr>Times New Roman</vt:lpstr>
      <vt:lpstr>Office Theme</vt:lpstr>
      <vt:lpstr>Module 3- NumPy</vt:lpstr>
      <vt:lpstr>3. Overview</vt:lpstr>
      <vt:lpstr>Objectives</vt:lpstr>
      <vt:lpstr>Relevance</vt:lpstr>
      <vt:lpstr>3.1 NumPy Overview</vt:lpstr>
      <vt:lpstr>3.1.1 Numerical Python</vt:lpstr>
      <vt:lpstr>PowerPoint Presentation</vt:lpstr>
      <vt:lpstr>PowerPoint Presentation</vt:lpstr>
      <vt:lpstr>3.1.2 NumPy ndarray vs list</vt:lpstr>
      <vt:lpstr>3.1.3 ndarray</vt:lpstr>
      <vt:lpstr>3.1.4 Creating ndarrays</vt:lpstr>
      <vt:lpstr>Creating ndarrays</vt:lpstr>
      <vt:lpstr>3.1.5 Reshape</vt:lpstr>
      <vt:lpstr>3.2 Arithmetic using NumPy</vt:lpstr>
      <vt:lpstr>3.2.1 Arithmatic with NumPy Arrays</vt:lpstr>
      <vt:lpstr>PowerPoint Presentation</vt:lpstr>
      <vt:lpstr>3.3 Indexing and Slicing</vt:lpstr>
      <vt:lpstr>3.3.1 One-Dimensional Arrays</vt:lpstr>
      <vt:lpstr>3.3.2 Slicing</vt:lpstr>
      <vt:lpstr>3.3.3 NumPy array vs Python built-in list </vt:lpstr>
      <vt:lpstr>PowerPoint Presentation</vt:lpstr>
      <vt:lpstr>3.3.4 Indexing</vt:lpstr>
      <vt:lpstr>Activity 3</vt:lpstr>
      <vt:lpstr>3.4 Functions</vt:lpstr>
      <vt:lpstr>3.4.1 Functions on Arrays</vt:lpstr>
      <vt:lpstr>3.5 Axis</vt:lpstr>
      <vt:lpstr>3.5.1 Use of Axis on NumPy</vt:lpstr>
      <vt:lpstr>Activity 4</vt:lpstr>
      <vt:lpstr>Summary</vt:lpstr>
      <vt:lpstr>Extra: Matrix Manipulations</vt:lpstr>
      <vt:lpstr>Matrix</vt:lpstr>
      <vt:lpstr>Matrix</vt:lpstr>
      <vt:lpstr>Vectors</vt:lpstr>
      <vt:lpstr>Identity matrix</vt:lpstr>
      <vt:lpstr>Diagonal matrix</vt:lpstr>
      <vt:lpstr>Matrix multiplication</vt:lpstr>
      <vt:lpstr>Dot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Ukwatta</cp:lastModifiedBy>
  <cp:revision>410</cp:revision>
  <dcterms:created xsi:type="dcterms:W3CDTF">2009-12-29T10:39:27Z</dcterms:created>
  <dcterms:modified xsi:type="dcterms:W3CDTF">2023-09-14T22:57:01Z</dcterms:modified>
</cp:coreProperties>
</file>