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C5FF1-8E7D-374B-B4A9-CCD6845CDDB6}" type="datetimeFigureOut">
              <a:rPr lang="en-US" smtClean="0"/>
              <a:t>2/7/24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511D76-FBB2-364A-AF56-C76B9B6E4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22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11D76-FBB2-364A-AF56-C76B9B6E4B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21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0839B-1AAA-287A-FE60-C0F06EA3A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BA206-01FE-E6E2-22C4-3DF1DFE895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29EEA-BFAB-6B9D-3786-D0B92DA16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08F1-6A19-AC49-B240-CE12DBF43732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48F6A-72A6-E90B-87DC-75482F752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A3EF4-7ADE-9828-BF4A-C50FE6815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4E55-A2D5-F540-A616-1BDC2EC3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02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95F8F-015B-53BC-D9C5-652D5DF77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11388E-97EA-1518-720C-BB4C5612D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05965-0160-8231-B7ED-0B6F38B35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08F1-6A19-AC49-B240-CE12DBF43732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C7B99-7A9A-AF95-847C-2D072027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F93B9-7C6D-2A3F-6CA3-91A895FC6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4E55-A2D5-F540-A616-1BDC2EC3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67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413962-B1AD-1B81-B3BD-E1E28DCD36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1ED999-F75C-B7E5-2691-A14C76C47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1F679-15BC-40BA-89B7-8FE60C877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08F1-6A19-AC49-B240-CE12DBF43732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557B7-5E39-2D4D-1C43-4CC648A6F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7CC33-1678-1072-D302-4C90FF82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4E55-A2D5-F540-A616-1BDC2EC3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63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93414-E30D-476A-3152-03CB81038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9010A-2AF2-8885-2776-D50DC857F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1E6C0-7868-3145-F7E6-B8D7F5EE7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08F1-6A19-AC49-B240-CE12DBF43732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6AB41-53BD-72B8-C6E2-9CB113649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D8A53-067C-33A1-462B-16E2789A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4E55-A2D5-F540-A616-1BDC2EC3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45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2C88A-CF37-B628-C698-1A7F0C10F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626CD-DAF5-ED8C-D7BB-BC5E5EC65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0B07F-CD6D-AB5F-CA99-BC7032E6B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08F1-6A19-AC49-B240-CE12DBF43732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C8E67-445C-D59C-5FF5-A3F1E7E6B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7D43E-674B-F225-E1CE-84A88CE58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4E55-A2D5-F540-A616-1BDC2EC3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22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372B1-22F9-B78B-8C4D-9577DC2E4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B0E18-9CFC-A6AF-8F7F-F975610949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2D4FB-BD06-9DF3-0BB4-F53B0DD31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D0AA6-88DD-5588-1BE4-4BC12ACE9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08F1-6A19-AC49-B240-CE12DBF43732}" type="datetimeFigureOut">
              <a:rPr lang="en-US" smtClean="0"/>
              <a:t>2/7/24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7D586-FC0A-31A7-A9CA-F045E0473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45A7A-3DD3-DA9F-EB5F-029D77E68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4E55-A2D5-F540-A616-1BDC2EC3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41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8D7CE-7AD0-C49C-C092-358A94FC6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44287-43CC-6DCD-45AC-968AC72FD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B0CF42-0F0F-58C4-7460-B4CF022DA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E17051-F887-3255-238D-C93DD937F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B7CA31-8425-0AB3-78B7-AB1CFDF312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1B100B-6A22-E81B-C10A-C895761FC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08F1-6A19-AC49-B240-CE12DBF43732}" type="datetimeFigureOut">
              <a:rPr lang="en-US" smtClean="0"/>
              <a:t>2/7/24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E00FCA-FD9F-CAD8-2514-AEDBBAD4F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88E4FC-AAE2-ADFA-CF1E-6E4EFD11A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4E55-A2D5-F540-A616-1BDC2EC3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06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4320C-5E49-F6F1-0F22-3517D1B99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8193C6-AA92-7CEF-2468-982A6A7DB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08F1-6A19-AC49-B240-CE12DBF43732}" type="datetimeFigureOut">
              <a:rPr lang="en-US" smtClean="0"/>
              <a:t>2/7/24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25AB03-1960-B8A6-73AA-2C8E49BD6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B9D2BB-1811-B46D-E115-C2DDC0F0E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4E55-A2D5-F540-A616-1BDC2EC3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5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110CC3-2A0C-930C-0456-91DD7ABAF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08F1-6A19-AC49-B240-CE12DBF43732}" type="datetimeFigureOut">
              <a:rPr lang="en-US" smtClean="0"/>
              <a:t>2/7/24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1CE1B9-256B-0C43-2040-42FA44E6C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CE997-9F81-2B65-E06A-27E4A8EEE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4E55-A2D5-F540-A616-1BDC2EC3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03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B61D5-12DD-C753-0AD6-C4A08B77C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F1CAC-E65B-D982-4B87-5E6573B53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FFC09-AC36-BC4A-E19E-34D40F4A5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00DC7-D2F6-AA2B-2E22-F00DD0F82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08F1-6A19-AC49-B240-CE12DBF43732}" type="datetimeFigureOut">
              <a:rPr lang="en-US" smtClean="0"/>
              <a:t>2/7/24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79E92-0458-7443-6F13-840935BDE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77ADD-6804-3E5D-940F-53DAD932A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4E55-A2D5-F540-A616-1BDC2EC3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3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ED681-B488-6665-E90F-D32DE351C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B09A90-78A8-6DFB-093F-0F4625D872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D5D67A-2039-0FF3-31FB-DBA588E07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D767A-9D73-1105-B731-3D15DF30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08F1-6A19-AC49-B240-CE12DBF43732}" type="datetimeFigureOut">
              <a:rPr lang="en-US" smtClean="0"/>
              <a:t>2/7/24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22637-3304-B805-D882-9D80B1B18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43E90-361C-129C-40D6-DC2A20194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4E55-A2D5-F540-A616-1BDC2EC3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68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9E19FF-DFFB-4FBA-FDDC-A44A9282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6986D-F3B1-94C6-1C9F-0606C7252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549EA-C2A7-56DB-15DA-7F05307035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408F1-6A19-AC49-B240-CE12DBF43732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CF5B0-918C-E7E3-5C31-FBC8B06A0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AC968-A349-4647-8881-09DDCEE7A5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54E55-A2D5-F540-A616-1BDC2EC3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4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hpc.odu.edu/en/GettingStarted" TargetMode="External"/><Relationship Id="rId2" Type="http://schemas.openxmlformats.org/officeDocument/2006/relationships/hyperlink" Target="https://forms.odu.edu/view.php?id=9344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ondemand.wahab.hpc.odu.edu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latest/api/python/getting_started/quickstart_df.html" TargetMode="External"/><Relationship Id="rId2" Type="http://schemas.openxmlformats.org/officeDocument/2006/relationships/hyperlink" Target="https://wiki.hpc.odu.edu/Software/Spark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midas_username@Wahab.hpc.odu.edu" TargetMode="External"/><Relationship Id="rId2" Type="http://schemas.openxmlformats.org/officeDocument/2006/relationships/hyperlink" Target="https://wiki.hpc.odu.edu/Software/Spark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8A92F4-8254-FC27-FEF7-14BD3BFD2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sz="7200" dirty="0"/>
              <a:t>CS624 – Demo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EF6F93-F63C-23BD-BA0A-273FDEC8A6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en-US" dirty="0"/>
              <a:t>Mustafa Ibrahim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996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ACC109-FDA3-EB3B-C66F-F53DB5FEA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Demo </a:t>
            </a:r>
            <a:r>
              <a:rPr lang="en-US" sz="4800" dirty="0"/>
              <a:t>Agenda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26F5057-3828-C721-1089-7CCA84B15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0" i="0" dirty="0">
                <a:effectLst/>
                <a:latin typeface="Aptos" panose="020B0004020202020204" pitchFamily="34" charset="0"/>
              </a:rPr>
              <a:t>1</a:t>
            </a:r>
            <a:r>
              <a:rPr lang="en-US" sz="2000" b="0" i="0">
                <a:effectLst/>
                <a:latin typeface="Aptos" panose="020B0004020202020204" pitchFamily="34" charset="0"/>
              </a:rPr>
              <a:t>. Create an account in Open Demand</a:t>
            </a:r>
            <a:endParaRPr lang="en-US" sz="2000" b="0" i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0" i="0" dirty="0">
                <a:effectLst/>
                <a:latin typeface="Aptos" panose="020B0004020202020204" pitchFamily="34" charset="0"/>
              </a:rPr>
              <a:t>2</a:t>
            </a:r>
            <a:r>
              <a:rPr lang="en-US" sz="2000" b="0" i="0">
                <a:effectLst/>
                <a:latin typeface="Aptos" panose="020B0004020202020204" pitchFamily="34" charset="0"/>
              </a:rPr>
              <a:t>. How to conduct experiments either in Jupyter notebook or VS code in HPC Cluster.</a:t>
            </a:r>
            <a:endParaRPr lang="en-US" sz="2000" b="0" i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0" i="0" dirty="0">
                <a:effectLst/>
                <a:latin typeface="Aptos" panose="020B0004020202020204" pitchFamily="34" charset="0"/>
              </a:rPr>
              <a:t>3</a:t>
            </a:r>
            <a:r>
              <a:rPr lang="en-US" sz="2000" b="0" i="0">
                <a:effectLst/>
                <a:latin typeface="Aptos" panose="020B0004020202020204" pitchFamily="34" charset="0"/>
              </a:rPr>
              <a:t>. Run a simple hello world PySpark program showing distributed data processing or computation that can run on both CPU's and GPU's.</a:t>
            </a:r>
            <a:endParaRPr lang="en-US" sz="2000" b="0" i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0" i="0" dirty="0">
                <a:effectLst/>
                <a:latin typeface="Aptos" panose="020B0004020202020204" pitchFamily="34" charset="0"/>
              </a:rPr>
              <a:t>5</a:t>
            </a:r>
            <a:r>
              <a:rPr lang="en-US" sz="2000" b="0" i="0">
                <a:effectLst/>
                <a:latin typeface="Aptos" panose="020B0004020202020204" pitchFamily="34" charset="0"/>
              </a:rPr>
              <a:t>. Conclusion</a:t>
            </a:r>
            <a:endParaRPr lang="en-US" sz="2000"/>
          </a:p>
        </p:txBody>
      </p:sp>
      <p:pic>
        <p:nvPicPr>
          <p:cNvPr id="22" name="Graphic 21" descr="Flowchart">
            <a:extLst>
              <a:ext uri="{FF2B5EF4-FFF2-40B4-BE49-F238E27FC236}">
                <a16:creationId xmlns:a16="http://schemas.microsoft.com/office/drawing/2014/main" id="{F19F9E77-EFE4-1A57-37E1-3DAB72EEAD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29548" y="2484255"/>
            <a:ext cx="3714244" cy="3714244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61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D46A3-20BE-2D84-068D-B72B035D9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Register An Account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8E151-B7DE-457B-71BE-938FDD567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 dirty="0"/>
              <a:t>Request HPC Resources Form</a:t>
            </a:r>
          </a:p>
          <a:p>
            <a:pPr lvl="1"/>
            <a:r>
              <a:rPr lang="en-US" dirty="0">
                <a:hlinkClick r:id="rId2"/>
              </a:rPr>
              <a:t>https://forms.odu.edu/view.php?id=93440</a:t>
            </a:r>
            <a:endParaRPr lang="en-US" dirty="0"/>
          </a:p>
          <a:p>
            <a:r>
              <a:rPr lang="en-US" sz="2400" dirty="0"/>
              <a:t>Getting Started:</a:t>
            </a:r>
          </a:p>
          <a:p>
            <a:pPr lvl="1"/>
            <a:r>
              <a:rPr lang="en-US" sz="1600" b="0" i="0" dirty="0">
                <a:solidFill>
                  <a:srgbClr val="1155CC"/>
                </a:solidFill>
                <a:effectLst/>
                <a:latin typeface="Aptos" panose="020B0004020202020204" pitchFamily="34" charset="0"/>
                <a:hlinkClick r:id="rId3"/>
              </a:rPr>
              <a:t>https://wiki.hpc.odu.edu/en/GettingStarted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02801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765408-A945-FFD8-C0C2-3C0FDD49C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Open Demand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1B091-3ED0-2C41-4213-7AC7B659C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200"/>
              <a:t>Link: </a:t>
            </a:r>
            <a:r>
              <a:rPr lang="en-US" sz="2200" b="0" i="0">
                <a:effectLst/>
                <a:latin typeface="Roboto" panose="020F0502020204030204" pitchFamily="34" charset="0"/>
                <a:hlinkClick r:id="rId2"/>
              </a:rPr>
              <a:t>https://ondemand.wahab.hpc.odu.edu/</a:t>
            </a:r>
            <a:endParaRPr lang="en-US" sz="2200" b="0" i="0">
              <a:effectLst/>
              <a:latin typeface="Roboto" panose="020F0502020204030204" pitchFamily="34" charset="0"/>
            </a:endParaRPr>
          </a:p>
          <a:p>
            <a:endParaRPr lang="en-US" sz="2200">
              <a:latin typeface="Roboto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200">
                <a:latin typeface="Roboto" panose="020F0502020204030204" pitchFamily="34" charset="0"/>
              </a:rPr>
              <a:t>Click on Interactive Sessions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0" i="0">
                <a:effectLst/>
                <a:latin typeface="Roboto" panose="020F0502020204030204" pitchFamily="34" charset="0"/>
              </a:rPr>
              <a:t>On Right Hand, Click Jupyter or VS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0" i="0">
                <a:effectLst/>
                <a:latin typeface="Roboto" panose="020F0502020204030204" pitchFamily="34" charset="0"/>
              </a:rPr>
              <a:t>Upon Clicking</a:t>
            </a:r>
            <a:r>
              <a:rPr lang="en-US" sz="2200">
                <a:latin typeface="Roboto" panose="020F0502020204030204" pitchFamily="34" charset="0"/>
              </a:rPr>
              <a:t>, Chose the number of Cores (e.g. 8)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0" i="0">
                <a:effectLst/>
                <a:latin typeface="Roboto" panose="020F0502020204030204" pitchFamily="34" charset="0"/>
              </a:rPr>
              <a:t>Then, Choose the Partition</a:t>
            </a:r>
            <a:r>
              <a:rPr lang="en-US" sz="2200">
                <a:latin typeface="Roboto" panose="020F0502020204030204" pitchFamily="34" charset="0"/>
              </a:rPr>
              <a:t> (main (CPU) or GPU)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0" i="0">
                <a:effectLst/>
                <a:latin typeface="Roboto" panose="020F0502020204030204" pitchFamily="34" charset="0"/>
              </a:rPr>
              <a:t>Then,  Choose the Number of Hours (Max. 24)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>
                <a:latin typeface="Roboto" panose="020F0502020204030204" pitchFamily="34" charset="0"/>
              </a:rPr>
              <a:t>Click on Launch</a:t>
            </a:r>
            <a:endParaRPr lang="en-US" sz="2200" b="0" i="0">
              <a:effectLst/>
              <a:latin typeface="Roboto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438061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6639F1-5017-1B6F-5BCB-13FC6228A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Apache PySpark – Open Demand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709D3-5AD3-A99D-D450-129069170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971924"/>
            <a:ext cx="9941319" cy="2170255"/>
          </a:xfrm>
        </p:spPr>
        <p:txBody>
          <a:bodyPr anchor="ctr">
            <a:normAutofit fontScale="77500" lnSpcReduction="20000"/>
          </a:bodyPr>
          <a:lstStyle/>
          <a:p>
            <a:r>
              <a:rPr lang="en-US" sz="1700" dirty="0"/>
              <a:t>Link: </a:t>
            </a:r>
            <a:r>
              <a:rPr lang="en-US" sz="1700" dirty="0">
                <a:hlinkClick r:id="rId2"/>
              </a:rPr>
              <a:t>https://wiki.hpc.odu.edu/Software/Spark</a:t>
            </a:r>
            <a:endParaRPr lang="en-US" sz="1700" dirty="0"/>
          </a:p>
          <a:p>
            <a:r>
              <a:rPr lang="en-US" sz="1700" dirty="0"/>
              <a:t>Quick Start about PySpark: </a:t>
            </a:r>
            <a:r>
              <a:rPr lang="en-US" sz="1700" dirty="0">
                <a:hlinkClick r:id="rId3"/>
              </a:rPr>
              <a:t>https://spark.apache.org/docs/latest/api/python/getting_started/quickstart_df.html</a:t>
            </a:r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marL="514350" indent="-514350">
              <a:buAutoNum type="arabicPeriod"/>
            </a:pPr>
            <a:r>
              <a:rPr lang="en-US" sz="1700" dirty="0"/>
              <a:t>On Open Demand, Click on Clusters</a:t>
            </a:r>
          </a:p>
          <a:p>
            <a:pPr marL="514350" indent="-514350">
              <a:buAutoNum type="arabicPeriod"/>
            </a:pPr>
            <a:r>
              <a:rPr lang="en-US" sz="1700" dirty="0"/>
              <a:t>Then Click on Wahab Shell Access</a:t>
            </a:r>
          </a:p>
          <a:p>
            <a:pPr marL="514350" indent="-514350">
              <a:buAutoNum type="arabicPeriod"/>
            </a:pPr>
            <a:r>
              <a:rPr lang="en-US" sz="1700" dirty="0"/>
              <a:t>Insert your </a:t>
            </a:r>
            <a:r>
              <a:rPr lang="en-US" sz="1700" dirty="0" err="1"/>
              <a:t>MiDAS</a:t>
            </a:r>
            <a:r>
              <a:rPr lang="en-US" sz="1700" dirty="0"/>
              <a:t> Password</a:t>
            </a:r>
          </a:p>
          <a:p>
            <a:pPr marL="514350" indent="-514350">
              <a:buAutoNum type="arabicPeriod"/>
            </a:pPr>
            <a:r>
              <a:rPr lang="en-US" sz="1700" dirty="0" err="1"/>
              <a:t>salloc</a:t>
            </a:r>
            <a:r>
              <a:rPr lang="en-US" sz="1700" dirty="0"/>
              <a:t> -N </a:t>
            </a:r>
            <a:r>
              <a:rPr lang="en-US" sz="1700" dirty="0" err="1"/>
              <a:t>number_of_nodes</a:t>
            </a:r>
            <a:r>
              <a:rPr lang="en-US" sz="1700" dirty="0"/>
              <a:t> -c </a:t>
            </a:r>
            <a:r>
              <a:rPr lang="en-US" sz="1700" dirty="0" err="1"/>
              <a:t>number_of_cores</a:t>
            </a:r>
            <a:endParaRPr lang="en-US" sz="1700" dirty="0"/>
          </a:p>
          <a:p>
            <a:pPr marL="514350" indent="-514350">
              <a:buAutoNum type="arabicPeriod"/>
            </a:pPr>
            <a:r>
              <a:rPr lang="en-US" sz="1700" dirty="0"/>
              <a:t>bash –l</a:t>
            </a:r>
          </a:p>
          <a:p>
            <a:pPr marL="514350" indent="-514350">
              <a:buAutoNum type="arabicPeriod"/>
            </a:pPr>
            <a:endParaRPr lang="en-US" sz="1700" dirty="0"/>
          </a:p>
          <a:p>
            <a:pPr marL="514350" indent="-514350">
              <a:buAutoNum type="arabicPeriod"/>
            </a:pPr>
            <a:endParaRPr lang="en-US" sz="1700" dirty="0"/>
          </a:p>
          <a:p>
            <a:pPr marL="514350" indent="-514350">
              <a:buAutoNum type="arabicPeriod"/>
            </a:pPr>
            <a:endParaRPr lang="en-US" sz="1700" dirty="0"/>
          </a:p>
          <a:p>
            <a:pPr marL="514350" indent="-514350">
              <a:buAutoNum type="arabicPeriod"/>
            </a:pPr>
            <a:endParaRPr lang="en-US" sz="17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437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F603FF-BF04-8EF8-B956-323BE1952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2DBCC6-7B03-BA69-F080-1D179DD82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Apache PySpark - Locally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E2837-4CF0-9448-9E49-0B782334D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200"/>
              <a:t>Link: </a:t>
            </a:r>
            <a:r>
              <a:rPr lang="en-US" sz="2200">
                <a:hlinkClick r:id="rId2"/>
              </a:rPr>
              <a:t>https://wiki.hpc.odu.edu/Software/Spark</a:t>
            </a:r>
            <a:endParaRPr lang="en-US" sz="2200"/>
          </a:p>
          <a:p>
            <a:pPr marL="0" indent="0">
              <a:buNone/>
            </a:pPr>
            <a:endParaRPr lang="en-US" sz="2200"/>
          </a:p>
          <a:p>
            <a:pPr marL="514350" indent="-514350">
              <a:buAutoNum type="arabicPeriod"/>
            </a:pPr>
            <a:r>
              <a:rPr lang="en-US" sz="2200"/>
              <a:t>Open terminal in Windows, macOS.</a:t>
            </a:r>
          </a:p>
          <a:p>
            <a:pPr marL="514350" indent="-514350">
              <a:buAutoNum type="arabicPeriod"/>
            </a:pPr>
            <a:r>
              <a:rPr lang="en-US" sz="2200"/>
              <a:t>ssh </a:t>
            </a:r>
            <a:r>
              <a:rPr lang="en-US" sz="2200">
                <a:hlinkClick r:id="rId3"/>
              </a:rPr>
              <a:t>midas_username@Wahab.hpc.odu.edu</a:t>
            </a:r>
            <a:endParaRPr lang="en-US" sz="2200"/>
          </a:p>
          <a:p>
            <a:pPr marL="514350" indent="-514350">
              <a:buAutoNum type="arabicPeriod"/>
            </a:pPr>
            <a:r>
              <a:rPr lang="en-US" sz="2200"/>
              <a:t>Insert your MiDAS Password</a:t>
            </a:r>
          </a:p>
          <a:p>
            <a:pPr marL="514350" indent="-514350">
              <a:buAutoNum type="arabicPeriod"/>
            </a:pPr>
            <a:r>
              <a:rPr lang="en-US" sz="2200"/>
              <a:t>salloc -N number_of_nodes -c number_of_cores</a:t>
            </a:r>
          </a:p>
          <a:p>
            <a:pPr marL="514350" indent="-514350">
              <a:buAutoNum type="arabicPeriod"/>
            </a:pPr>
            <a:r>
              <a:rPr lang="en-US" sz="2200"/>
              <a:t>bash -l</a:t>
            </a:r>
          </a:p>
          <a:p>
            <a:pPr marL="514350" indent="-514350">
              <a:buAutoNum type="arabicPeriod"/>
            </a:pPr>
            <a:endParaRPr lang="en-US" sz="2200"/>
          </a:p>
          <a:p>
            <a:pPr marL="514350" indent="-514350">
              <a:buAutoNum type="arabicPeriod"/>
            </a:pPr>
            <a:endParaRPr lang="en-US" sz="2200"/>
          </a:p>
          <a:p>
            <a:pPr marL="514350" indent="-514350">
              <a:buAutoNum type="arabicPeriod"/>
            </a:pPr>
            <a:endParaRPr lang="en-US" sz="22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106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Colourful envelopes">
            <a:extLst>
              <a:ext uri="{FF2B5EF4-FFF2-40B4-BE49-F238E27FC236}">
                <a16:creationId xmlns:a16="http://schemas.microsoft.com/office/drawing/2014/main" id="{067DAEBB-4EBA-0451-3EAE-E3562A8CF2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6" r="757" b="-1"/>
          <a:stretch/>
        </p:blipFill>
        <p:spPr>
          <a:xfrm>
            <a:off x="20" y="10"/>
            <a:ext cx="9947062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F9EC3F91-A75C-4F74-867E-E4C28C135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226" y="0"/>
            <a:ext cx="5043774" cy="6858000"/>
          </a:xfrm>
          <a:custGeom>
            <a:avLst/>
            <a:gdLst>
              <a:gd name="connsiteX0" fmla="*/ 1648981 w 5043774"/>
              <a:gd name="connsiteY0" fmla="*/ 0 h 6858000"/>
              <a:gd name="connsiteX1" fmla="*/ 2759699 w 5043774"/>
              <a:gd name="connsiteY1" fmla="*/ 0 h 6858000"/>
              <a:gd name="connsiteX2" fmla="*/ 3379301 w 5043774"/>
              <a:gd name="connsiteY2" fmla="*/ 0 h 6858000"/>
              <a:gd name="connsiteX3" fmla="*/ 3552342 w 5043774"/>
              <a:gd name="connsiteY3" fmla="*/ 0 h 6858000"/>
              <a:gd name="connsiteX4" fmla="*/ 4617166 w 5043774"/>
              <a:gd name="connsiteY4" fmla="*/ 0 h 6858000"/>
              <a:gd name="connsiteX5" fmla="*/ 4786130 w 5043774"/>
              <a:gd name="connsiteY5" fmla="*/ 0 h 6858000"/>
              <a:gd name="connsiteX6" fmla="*/ 4980168 w 5043774"/>
              <a:gd name="connsiteY6" fmla="*/ 0 h 6858000"/>
              <a:gd name="connsiteX7" fmla="*/ 5043774 w 5043774"/>
              <a:gd name="connsiteY7" fmla="*/ 0 h 6858000"/>
              <a:gd name="connsiteX8" fmla="*/ 5043774 w 5043774"/>
              <a:gd name="connsiteY8" fmla="*/ 6858000 h 6858000"/>
              <a:gd name="connsiteX9" fmla="*/ 4980168 w 5043774"/>
              <a:gd name="connsiteY9" fmla="*/ 6858000 h 6858000"/>
              <a:gd name="connsiteX10" fmla="*/ 4786130 w 5043774"/>
              <a:gd name="connsiteY10" fmla="*/ 6858000 h 6858000"/>
              <a:gd name="connsiteX11" fmla="*/ 4617166 w 5043774"/>
              <a:gd name="connsiteY11" fmla="*/ 6858000 h 6858000"/>
              <a:gd name="connsiteX12" fmla="*/ 3552342 w 5043774"/>
              <a:gd name="connsiteY12" fmla="*/ 6858000 h 6858000"/>
              <a:gd name="connsiteX13" fmla="*/ 3379301 w 5043774"/>
              <a:gd name="connsiteY13" fmla="*/ 6858000 h 6858000"/>
              <a:gd name="connsiteX14" fmla="*/ 2759699 w 5043774"/>
              <a:gd name="connsiteY14" fmla="*/ 6858000 h 6858000"/>
              <a:gd name="connsiteX15" fmla="*/ 2542782 w 5043774"/>
              <a:gd name="connsiteY15" fmla="*/ 6858000 h 6858000"/>
              <a:gd name="connsiteX16" fmla="*/ 2429239 w 5043774"/>
              <a:gd name="connsiteY16" fmla="*/ 6780599 h 6858000"/>
              <a:gd name="connsiteX17" fmla="*/ 1904328 w 5043774"/>
              <a:gd name="connsiteY17" fmla="*/ 6374814 h 6858000"/>
              <a:gd name="connsiteX18" fmla="*/ 0 w 5043774"/>
              <a:gd name="connsiteY18" fmla="*/ 3621656 h 6858000"/>
              <a:gd name="connsiteX19" fmla="*/ 1626503 w 5043774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043774" h="6858000">
                <a:moveTo>
                  <a:pt x="1648981" y="0"/>
                </a:moveTo>
                <a:lnTo>
                  <a:pt x="2759699" y="0"/>
                </a:lnTo>
                <a:lnTo>
                  <a:pt x="3379301" y="0"/>
                </a:lnTo>
                <a:lnTo>
                  <a:pt x="3552342" y="0"/>
                </a:lnTo>
                <a:lnTo>
                  <a:pt x="4617166" y="0"/>
                </a:lnTo>
                <a:lnTo>
                  <a:pt x="4786130" y="0"/>
                </a:lnTo>
                <a:lnTo>
                  <a:pt x="4980168" y="0"/>
                </a:lnTo>
                <a:lnTo>
                  <a:pt x="5043774" y="0"/>
                </a:lnTo>
                <a:lnTo>
                  <a:pt x="5043774" y="6858000"/>
                </a:lnTo>
                <a:lnTo>
                  <a:pt x="4980168" y="6858000"/>
                </a:lnTo>
                <a:lnTo>
                  <a:pt x="4786130" y="6858000"/>
                </a:lnTo>
                <a:lnTo>
                  <a:pt x="4617166" y="6858000"/>
                </a:lnTo>
                <a:lnTo>
                  <a:pt x="3552342" y="6858000"/>
                </a:lnTo>
                <a:lnTo>
                  <a:pt x="3379301" y="6858000"/>
                </a:lnTo>
                <a:lnTo>
                  <a:pt x="2759699" y="6858000"/>
                </a:lnTo>
                <a:lnTo>
                  <a:pt x="2542782" y="6858000"/>
                </a:lnTo>
                <a:lnTo>
                  <a:pt x="2429239" y="6780599"/>
                </a:lnTo>
                <a:cubicBezTo>
                  <a:pt x="2252641" y="6653108"/>
                  <a:pt x="2079285" y="6515397"/>
                  <a:pt x="1904328" y="6374814"/>
                </a:cubicBezTo>
                <a:cubicBezTo>
                  <a:pt x="943579" y="5602839"/>
                  <a:pt x="0" y="4969131"/>
                  <a:pt x="0" y="3621656"/>
                </a:cubicBezTo>
                <a:cubicBezTo>
                  <a:pt x="0" y="2093192"/>
                  <a:pt x="582912" y="754641"/>
                  <a:pt x="1626503" y="14997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8963F-D4DC-9442-23BA-984F8B371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9" y="2722729"/>
            <a:ext cx="3633747" cy="2700062"/>
          </a:xfrm>
        </p:spPr>
        <p:txBody>
          <a:bodyPr>
            <a:normAutofit/>
          </a:bodyPr>
          <a:lstStyle/>
          <a:p>
            <a:r>
              <a:rPr lang="en-US" sz="3200" dirty="0"/>
              <a:t>Thank you and Any Questions?</a:t>
            </a:r>
          </a:p>
          <a:p>
            <a:r>
              <a:rPr lang="en-US" sz="2000" dirty="0"/>
              <a:t>Email: mibra004@odu.edu</a:t>
            </a:r>
          </a:p>
        </p:txBody>
      </p:sp>
    </p:spTree>
    <p:extLst>
      <p:ext uri="{BB962C8B-B14F-4D97-AF65-F5344CB8AC3E}">
        <p14:creationId xmlns:p14="http://schemas.microsoft.com/office/powerpoint/2010/main" val="1385202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328</Words>
  <Application>Microsoft Macintosh PowerPoint</Application>
  <PresentationFormat>Widescreen</PresentationFormat>
  <Paragraphs>44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Meiryo</vt:lpstr>
      <vt:lpstr>Aptos</vt:lpstr>
      <vt:lpstr>Arial</vt:lpstr>
      <vt:lpstr>Calibri</vt:lpstr>
      <vt:lpstr>Calibri Light</vt:lpstr>
      <vt:lpstr>Roboto</vt:lpstr>
      <vt:lpstr>Office Theme</vt:lpstr>
      <vt:lpstr>CS624 – Demo </vt:lpstr>
      <vt:lpstr>Demo Agenda</vt:lpstr>
      <vt:lpstr>Register An Account</vt:lpstr>
      <vt:lpstr>Open Demand</vt:lpstr>
      <vt:lpstr>Apache PySpark – Open Demand</vt:lpstr>
      <vt:lpstr>Apache PySpark - Locally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 CS624</dc:title>
  <dc:creator>IBRAHIM, MUSTAFA</dc:creator>
  <cp:lastModifiedBy>IBRAHIM, MUSTAFA</cp:lastModifiedBy>
  <cp:revision>2</cp:revision>
  <dcterms:created xsi:type="dcterms:W3CDTF">2024-02-07T17:10:25Z</dcterms:created>
  <dcterms:modified xsi:type="dcterms:W3CDTF">2024-02-08T01:15:17Z</dcterms:modified>
</cp:coreProperties>
</file>