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7234-87C0-4C80-AB12-17A8DA76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BCA47-02D9-475E-A7B9-C4A0423CA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BDB2-7AAA-4B29-8590-D576196B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BBA-EFFD-40C1-A5C8-E5A034F5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7CF8-79E1-4E83-BE7D-AC99847C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DE2B-8F8A-4C0F-8784-7EBABD0A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769AD-D40A-4BD7-A9C6-57506AD1E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97BE-6678-4073-9217-F9B4DEEF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E661-E196-40AA-A342-D5267080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EF91-A9C2-475F-8DBD-334A06F5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7D812-81FA-4537-88B3-92B66CB5B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CFC66-C4AF-456A-ABF9-803FEC9BA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1BF03-B9CF-4122-8C94-C9E50F12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8CFA-665C-4260-8E19-ABBD10CA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80784-60B5-4842-AF61-8E969326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3FEF-3DDF-411D-B34F-C69CA174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6437-11AD-4558-94C0-3C28AE90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AE256-AF6D-4FB7-83D5-C33A4D54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B374-2463-4FCD-BF3B-BC1E976A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DED3-F4E4-4D3B-849F-3CDF251E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F93-F9D8-4228-B1C4-6F7A553A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BE59-8AC3-41A7-B679-7FE19C22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8E270-3DB9-40E2-B73C-4C7B0DB8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9497-0909-4B59-8114-775B94AE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9332-7FEF-479C-985F-D235BE4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C34F-9278-4D00-A6B9-95A95C17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AEE0-9195-4EF9-BBFD-C0926DA88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954C1-1480-4C9B-8A7D-E848BB9A8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8114-FA41-4889-865F-9BB560C2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240C4-AED6-436C-9767-D0AD0767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EE4C1-9DBF-4FF5-9210-F6D2085F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98C6-DE8D-4500-825F-56CF778F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9E609-26F4-4069-8BAA-BCE8A59B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84830-0B1A-4648-918E-0FFF33100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36C98-A32A-434E-A0D6-4B9484C3F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E590A-5DEE-47DC-8313-46D551A81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AD8B6-6862-4C19-B598-78FBF26F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A4FB1-C985-453E-B09F-109BE52F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F342E-FBAC-481A-A7D0-881B30F4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F3D5-D485-4757-9679-143199FE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A6B10-B936-4301-9425-F88F643F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0F7B5-C42A-40E2-BE57-1D2492E8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690CC-B802-4DBC-977F-44EBAC96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9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808CD-58CE-4963-BD73-A342F8FA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770C6-6474-454F-8010-FE251AC9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A87AF-99D5-4994-87FF-52E1E271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9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BB06-7063-48F3-921F-6AC64F76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E929-C800-45A8-8602-D3E9758C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C9AD7-E789-439B-B16A-6EA41EE7D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07912-B6B7-4885-BC14-A724393E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D00F8-C75C-4BC4-B28D-3C2370AC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02BCB-7D77-45A0-BD13-227D4E2A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53B4-0B13-48EB-A27E-416992CD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833D5-FEE3-41B0-B7B4-986254E2E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ECEEE-67EB-49C8-8AC9-08E9FD7E4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F3A0B-92D5-45C3-B00E-A54BC403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298C-BD67-4564-A8D7-57A7F53F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9EE2D-5E96-499F-AE3B-AE1B68BA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9A870-C02F-4F29-A920-CA51CCB8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B2879-264E-4F30-BD74-D9DAFFDE9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653B-6950-4900-AB9C-AF5039799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296E-8FD6-4E17-8ECB-5F73FD6194F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858F6-BF35-4ECB-AC7D-85F4336C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A85D-3154-459D-8C70-42005D3E7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9558-0FE6-40FF-97B5-DB3D93F7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EB8565A8-61BE-4F31-8E2B-ED9B6B4731D4}"/>
              </a:ext>
            </a:extLst>
          </p:cNvPr>
          <p:cNvSpPr/>
          <p:nvPr/>
        </p:nvSpPr>
        <p:spPr>
          <a:xfrm>
            <a:off x="123193" y="792063"/>
            <a:ext cx="11934395" cy="4972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00F8206E-4611-4697-B132-55852F03CF0E}"/>
              </a:ext>
            </a:extLst>
          </p:cNvPr>
          <p:cNvSpPr/>
          <p:nvPr/>
        </p:nvSpPr>
        <p:spPr>
          <a:xfrm>
            <a:off x="490186" y="4567632"/>
            <a:ext cx="451263" cy="39782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Csv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3BD07C2-8D87-49D5-94B2-BC96E461BC71}"/>
              </a:ext>
            </a:extLst>
          </p:cNvPr>
          <p:cNvSpPr/>
          <p:nvPr/>
        </p:nvSpPr>
        <p:spPr>
          <a:xfrm>
            <a:off x="245414" y="1858333"/>
            <a:ext cx="740939" cy="27907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Coinbase API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4665D7-C671-4E64-9CE3-1CEB6775E090}"/>
              </a:ext>
            </a:extLst>
          </p:cNvPr>
          <p:cNvCxnSpPr>
            <a:cxnSpLocks/>
          </p:cNvCxnSpPr>
          <p:nvPr/>
        </p:nvCxnSpPr>
        <p:spPr>
          <a:xfrm>
            <a:off x="1210530" y="1352103"/>
            <a:ext cx="0" cy="411659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D09A84-D2C3-48EC-AE82-7D9CAF54FB0A}"/>
              </a:ext>
            </a:extLst>
          </p:cNvPr>
          <p:cNvSpPr txBox="1"/>
          <p:nvPr/>
        </p:nvSpPr>
        <p:spPr>
          <a:xfrm>
            <a:off x="287218" y="1336498"/>
            <a:ext cx="974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 Narrow" panose="020B0606020202030204" pitchFamily="34" charset="0"/>
              </a:rPr>
              <a:t>Source Systems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194B0A-9640-4315-B9C3-2273865E3F88}"/>
              </a:ext>
            </a:extLst>
          </p:cNvPr>
          <p:cNvCxnSpPr>
            <a:cxnSpLocks/>
          </p:cNvCxnSpPr>
          <p:nvPr/>
        </p:nvCxnSpPr>
        <p:spPr>
          <a:xfrm flipH="1">
            <a:off x="4075744" y="1348870"/>
            <a:ext cx="7216" cy="411959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3CD8CA-03E0-48F9-A8C3-FDFD2C74B4BD}"/>
              </a:ext>
            </a:extLst>
          </p:cNvPr>
          <p:cNvSpPr txBox="1"/>
          <p:nvPr/>
        </p:nvSpPr>
        <p:spPr>
          <a:xfrm>
            <a:off x="3054546" y="1352103"/>
            <a:ext cx="974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 Narrow" panose="020B0606020202030204" pitchFamily="34" charset="0"/>
              </a:rPr>
              <a:t>Data Acquisition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B17FE2-1069-423D-900E-85789BD5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77" y="1843427"/>
            <a:ext cx="502297" cy="293976"/>
          </a:xfrm>
          <a:prstGeom prst="rect">
            <a:avLst/>
          </a:prstGeom>
        </p:spPr>
      </p:pic>
      <p:sp>
        <p:nvSpPr>
          <p:cNvPr id="24" name="Cylinder 23">
            <a:extLst>
              <a:ext uri="{FF2B5EF4-FFF2-40B4-BE49-F238E27FC236}">
                <a16:creationId xmlns:a16="http://schemas.microsoft.com/office/drawing/2014/main" id="{E96A2FB6-2834-447C-9949-6674FC451112}"/>
              </a:ext>
            </a:extLst>
          </p:cNvPr>
          <p:cNvSpPr/>
          <p:nvPr/>
        </p:nvSpPr>
        <p:spPr>
          <a:xfrm>
            <a:off x="3190074" y="2698484"/>
            <a:ext cx="599989" cy="64126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DBFS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Parquets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01ADA6-22EE-4A63-8B96-6968A82D9289}"/>
              </a:ext>
            </a:extLst>
          </p:cNvPr>
          <p:cNvCxnSpPr>
            <a:cxnSpLocks/>
            <a:stCxn id="16" idx="2"/>
            <a:endCxn id="24" idx="1"/>
          </p:cNvCxnSpPr>
          <p:nvPr/>
        </p:nvCxnSpPr>
        <p:spPr>
          <a:xfrm flipH="1">
            <a:off x="3490069" y="2137403"/>
            <a:ext cx="1657" cy="56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999A57-CB3E-4016-8B75-361243E024FB}"/>
              </a:ext>
            </a:extLst>
          </p:cNvPr>
          <p:cNvSpPr txBox="1"/>
          <p:nvPr/>
        </p:nvSpPr>
        <p:spPr>
          <a:xfrm>
            <a:off x="4598021" y="1335784"/>
            <a:ext cx="1360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 Narrow" panose="020B0606020202030204" pitchFamily="34" charset="0"/>
              </a:rPr>
              <a:t>Data Preprocessing EDA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F2A69F-DBA6-4FD9-98EB-67254FC8CA76}"/>
              </a:ext>
            </a:extLst>
          </p:cNvPr>
          <p:cNvCxnSpPr>
            <a:cxnSpLocks/>
          </p:cNvCxnSpPr>
          <p:nvPr/>
        </p:nvCxnSpPr>
        <p:spPr>
          <a:xfrm>
            <a:off x="6123187" y="1339495"/>
            <a:ext cx="0" cy="418529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684EB9B-BBB7-4F57-A2EC-E6661957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04" y="1828589"/>
            <a:ext cx="502297" cy="293976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069282-EFC6-48F3-BB7C-A397A65576A9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801046" y="1975577"/>
            <a:ext cx="1079958" cy="1045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er 33">
            <a:extLst>
              <a:ext uri="{FF2B5EF4-FFF2-40B4-BE49-F238E27FC236}">
                <a16:creationId xmlns:a16="http://schemas.microsoft.com/office/drawing/2014/main" id="{72B836EE-356D-44D1-BA60-7FB10EE31F73}"/>
              </a:ext>
            </a:extLst>
          </p:cNvPr>
          <p:cNvSpPr/>
          <p:nvPr/>
        </p:nvSpPr>
        <p:spPr>
          <a:xfrm>
            <a:off x="4591370" y="3194305"/>
            <a:ext cx="587626" cy="59892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DBFS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Parquets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F26ED81-6EF4-40CC-BC47-2D18AAA6712B}"/>
              </a:ext>
            </a:extLst>
          </p:cNvPr>
          <p:cNvCxnSpPr>
            <a:stCxn id="29" idx="2"/>
            <a:endCxn id="34" idx="1"/>
          </p:cNvCxnSpPr>
          <p:nvPr/>
        </p:nvCxnSpPr>
        <p:spPr>
          <a:xfrm rot="5400000">
            <a:off x="4472798" y="2534950"/>
            <a:ext cx="1071740" cy="246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573109EF-9BAD-4843-B5C1-BD0599B1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37" y="2994615"/>
            <a:ext cx="618874" cy="199690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194DC1D-1951-4C91-B72F-56741CD1FA9C}"/>
              </a:ext>
            </a:extLst>
          </p:cNvPr>
          <p:cNvCxnSpPr>
            <a:stCxn id="29" idx="3"/>
            <a:endCxn id="41" idx="0"/>
          </p:cNvCxnSpPr>
          <p:nvPr/>
        </p:nvCxnSpPr>
        <p:spPr>
          <a:xfrm>
            <a:off x="5383301" y="1975577"/>
            <a:ext cx="274873" cy="1019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8F39CB12-4B83-4C0E-AA05-DB6F3A8F3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522" y="3915718"/>
            <a:ext cx="813305" cy="470608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578E11B-1F9F-4EEF-905F-C9799D15BB2A}"/>
              </a:ext>
            </a:extLst>
          </p:cNvPr>
          <p:cNvCxnSpPr>
            <a:stCxn id="41" idx="2"/>
            <a:endCxn id="45" idx="0"/>
          </p:cNvCxnSpPr>
          <p:nvPr/>
        </p:nvCxnSpPr>
        <p:spPr>
          <a:xfrm rot="16200000" flipH="1">
            <a:off x="5297468" y="3555010"/>
            <a:ext cx="72141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5B93CF2-1665-4729-95CC-422B174A8ABE}"/>
              </a:ext>
            </a:extLst>
          </p:cNvPr>
          <p:cNvSpPr txBox="1"/>
          <p:nvPr/>
        </p:nvSpPr>
        <p:spPr>
          <a:xfrm>
            <a:off x="6449664" y="1335784"/>
            <a:ext cx="1360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 Narrow" panose="020B0606020202030204" pitchFamily="34" charset="0"/>
              </a:rPr>
              <a:t>Feature Engineering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B45B596-D114-4A0C-8AE4-84C25483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64" y="1843427"/>
            <a:ext cx="502297" cy="293976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B06FB29-4AE8-4144-B942-C2EBB5892E83}"/>
              </a:ext>
            </a:extLst>
          </p:cNvPr>
          <p:cNvCxnSpPr>
            <a:stCxn id="34" idx="4"/>
            <a:endCxn id="58" idx="2"/>
          </p:cNvCxnSpPr>
          <p:nvPr/>
        </p:nvCxnSpPr>
        <p:spPr>
          <a:xfrm flipV="1">
            <a:off x="5178996" y="2137403"/>
            <a:ext cx="1521817" cy="1356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91C285-A233-49FA-BDF7-42AEB9D340DC}"/>
              </a:ext>
            </a:extLst>
          </p:cNvPr>
          <p:cNvCxnSpPr>
            <a:cxnSpLocks/>
          </p:cNvCxnSpPr>
          <p:nvPr/>
        </p:nvCxnSpPr>
        <p:spPr>
          <a:xfrm>
            <a:off x="7760002" y="1339495"/>
            <a:ext cx="49739" cy="4252981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B1E5AAF5-2FA9-4E3A-985E-CD0C6F3F1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961" y="3194303"/>
            <a:ext cx="676200" cy="42919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E750F17-EDFE-4CC9-97F4-F7853A82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37" y="2498794"/>
            <a:ext cx="618874" cy="199690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E886B54-50A7-4A9D-B349-499ABBF124DE}"/>
              </a:ext>
            </a:extLst>
          </p:cNvPr>
          <p:cNvCxnSpPr>
            <a:stCxn id="58" idx="3"/>
            <a:endCxn id="71" idx="0"/>
          </p:cNvCxnSpPr>
          <p:nvPr/>
        </p:nvCxnSpPr>
        <p:spPr>
          <a:xfrm>
            <a:off x="6951961" y="1990415"/>
            <a:ext cx="335813" cy="508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C5107D-E702-4D37-AA99-F9D662FBD5B7}"/>
              </a:ext>
            </a:extLst>
          </p:cNvPr>
          <p:cNvCxnSpPr>
            <a:stCxn id="71" idx="2"/>
            <a:endCxn id="65" idx="0"/>
          </p:cNvCxnSpPr>
          <p:nvPr/>
        </p:nvCxnSpPr>
        <p:spPr>
          <a:xfrm>
            <a:off x="7287774" y="2698484"/>
            <a:ext cx="2287" cy="49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ylinder 75">
            <a:extLst>
              <a:ext uri="{FF2B5EF4-FFF2-40B4-BE49-F238E27FC236}">
                <a16:creationId xmlns:a16="http://schemas.microsoft.com/office/drawing/2014/main" id="{952B95F1-1470-40EF-A983-7B37443A5D4B}"/>
              </a:ext>
            </a:extLst>
          </p:cNvPr>
          <p:cNvSpPr/>
          <p:nvPr/>
        </p:nvSpPr>
        <p:spPr>
          <a:xfrm>
            <a:off x="6425852" y="3982184"/>
            <a:ext cx="587626" cy="59892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DBFS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Parquets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28C426E-635C-4DEF-A4C9-C7F175347DBD}"/>
              </a:ext>
            </a:extLst>
          </p:cNvPr>
          <p:cNvCxnSpPr>
            <a:stCxn id="65" idx="2"/>
            <a:endCxn id="76" idx="4"/>
          </p:cNvCxnSpPr>
          <p:nvPr/>
        </p:nvCxnSpPr>
        <p:spPr>
          <a:xfrm rot="5400000">
            <a:off x="6822695" y="3814281"/>
            <a:ext cx="658151" cy="276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2FE43EB-4F1C-4F1E-B187-67B81203CA9E}"/>
              </a:ext>
            </a:extLst>
          </p:cNvPr>
          <p:cNvSpPr txBox="1"/>
          <p:nvPr/>
        </p:nvSpPr>
        <p:spPr>
          <a:xfrm>
            <a:off x="7891844" y="1352103"/>
            <a:ext cx="2102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 Narrow" panose="020B0606020202030204" pitchFamily="34" charset="0"/>
              </a:rPr>
              <a:t>Feature Selection &amp; Standardization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0BE3479-9090-407A-8430-A85EDAA6004E}"/>
              </a:ext>
            </a:extLst>
          </p:cNvPr>
          <p:cNvCxnSpPr>
            <a:cxnSpLocks/>
          </p:cNvCxnSpPr>
          <p:nvPr/>
        </p:nvCxnSpPr>
        <p:spPr>
          <a:xfrm>
            <a:off x="9953181" y="1352103"/>
            <a:ext cx="41564" cy="4240373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6D3F81BC-7EB6-41CA-9377-AE8EEE35E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929" y="1832482"/>
            <a:ext cx="707630" cy="412122"/>
          </a:xfrm>
          <a:prstGeom prst="rect">
            <a:avLst/>
          </a:prstGeom>
        </p:spPr>
      </p:pic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37F3647-A640-41DF-9D7F-E35468176E29}"/>
              </a:ext>
            </a:extLst>
          </p:cNvPr>
          <p:cNvCxnSpPr>
            <a:stCxn id="76" idx="3"/>
            <a:endCxn id="82" idx="2"/>
          </p:cNvCxnSpPr>
          <p:nvPr/>
        </p:nvCxnSpPr>
        <p:spPr>
          <a:xfrm rot="5400000" flipH="1" flipV="1">
            <a:off x="6276450" y="2687818"/>
            <a:ext cx="2336508" cy="1450079"/>
          </a:xfrm>
          <a:prstGeom prst="bentConnector3">
            <a:avLst>
              <a:gd name="adj1" fmla="val -9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63AC9E95-B66A-4C89-A8E4-7D9DC244C220}"/>
              </a:ext>
            </a:extLst>
          </p:cNvPr>
          <p:cNvSpPr/>
          <p:nvPr/>
        </p:nvSpPr>
        <p:spPr>
          <a:xfrm>
            <a:off x="8480714" y="2417943"/>
            <a:ext cx="1151159" cy="35106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Random Forest Regressor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6E6880B-C8EA-48FA-81B1-AC84CF8E765D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482752" y="2056712"/>
            <a:ext cx="573542" cy="361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8F3A549C-B90D-45F5-9C4C-F7EE8E40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974" y="3123087"/>
            <a:ext cx="618874" cy="199690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DA06EC6-FBF0-4AD8-B636-7E8A46707720}"/>
              </a:ext>
            </a:extLst>
          </p:cNvPr>
          <p:cNvCxnSpPr>
            <a:stCxn id="86" idx="2"/>
            <a:endCxn id="89" idx="0"/>
          </p:cNvCxnSpPr>
          <p:nvPr/>
        </p:nvCxnSpPr>
        <p:spPr>
          <a:xfrm rot="16200000" flipH="1">
            <a:off x="8879314" y="2945989"/>
            <a:ext cx="354077" cy="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51213367-71AB-4D4B-BD4C-ECEA1E734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9188" y="3676854"/>
            <a:ext cx="578306" cy="602154"/>
          </a:xfrm>
          <a:prstGeom prst="rect">
            <a:avLst/>
          </a:prstGeom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ADF3CDA-2B6E-4E62-B57D-5699EC1D7347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8880338" y="3498850"/>
            <a:ext cx="354077" cy="1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ylinder 104">
            <a:extLst>
              <a:ext uri="{FF2B5EF4-FFF2-40B4-BE49-F238E27FC236}">
                <a16:creationId xmlns:a16="http://schemas.microsoft.com/office/drawing/2014/main" id="{AE39AC6F-7045-4A5F-99F8-40A858568B69}"/>
              </a:ext>
            </a:extLst>
          </p:cNvPr>
          <p:cNvSpPr/>
          <p:nvPr/>
        </p:nvSpPr>
        <p:spPr>
          <a:xfrm>
            <a:off x="8306587" y="4281648"/>
            <a:ext cx="587626" cy="59892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DBFS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Parquets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B57307-E2E9-4A6A-ADE9-18B1B24D3A40}"/>
              </a:ext>
            </a:extLst>
          </p:cNvPr>
          <p:cNvCxnSpPr>
            <a:cxnSpLocks/>
            <a:stCxn id="94" idx="3"/>
          </p:cNvCxnSpPr>
          <p:nvPr/>
        </p:nvCxnSpPr>
        <p:spPr>
          <a:xfrm flipH="1">
            <a:off x="8887562" y="3977931"/>
            <a:ext cx="459932" cy="655154"/>
          </a:xfrm>
          <a:prstGeom prst="bentConnector3">
            <a:avLst>
              <a:gd name="adj1" fmla="val -49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46A6960-8454-416D-9D5F-566FC916D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4985" y="3325089"/>
            <a:ext cx="610574" cy="337360"/>
          </a:xfrm>
          <a:prstGeom prst="rect">
            <a:avLst/>
          </a:prstGeom>
        </p:spPr>
      </p:pic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5167108-EF85-4BC8-97C8-5F3DED2839C9}"/>
              </a:ext>
            </a:extLst>
          </p:cNvPr>
          <p:cNvCxnSpPr>
            <a:stCxn id="86" idx="3"/>
            <a:endCxn id="118" idx="0"/>
          </p:cNvCxnSpPr>
          <p:nvPr/>
        </p:nvCxnSpPr>
        <p:spPr>
          <a:xfrm flipH="1">
            <a:off x="9550272" y="2593477"/>
            <a:ext cx="81601" cy="731612"/>
          </a:xfrm>
          <a:prstGeom prst="bentConnector4">
            <a:avLst>
              <a:gd name="adj1" fmla="val -280144"/>
              <a:gd name="adj2" fmla="val 6199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97F7C5-119D-40D8-8B95-2014391F918E}"/>
              </a:ext>
            </a:extLst>
          </p:cNvPr>
          <p:cNvSpPr txBox="1"/>
          <p:nvPr/>
        </p:nvSpPr>
        <p:spPr>
          <a:xfrm>
            <a:off x="9994746" y="1361460"/>
            <a:ext cx="1767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 Narrow" panose="020B0606020202030204" pitchFamily="34" charset="0"/>
              </a:rPr>
              <a:t>Cross Validation &amp; Model Selection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A0E8E77-D3B3-4160-9FA4-E9785695BF8F}"/>
              </a:ext>
            </a:extLst>
          </p:cNvPr>
          <p:cNvCxnSpPr>
            <a:cxnSpLocks/>
          </p:cNvCxnSpPr>
          <p:nvPr/>
        </p:nvCxnSpPr>
        <p:spPr>
          <a:xfrm>
            <a:off x="11821324" y="1397044"/>
            <a:ext cx="0" cy="419543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D4C97097-EDEC-400C-87BF-C08CB33EF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0804" y="1825205"/>
            <a:ext cx="707630" cy="412122"/>
          </a:xfrm>
          <a:prstGeom prst="rect">
            <a:avLst/>
          </a:prstGeom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72350B21-4749-4474-9B9B-DCB4A32E68EE}"/>
              </a:ext>
            </a:extLst>
          </p:cNvPr>
          <p:cNvCxnSpPr>
            <a:stCxn id="105" idx="3"/>
            <a:endCxn id="126" idx="2"/>
          </p:cNvCxnSpPr>
          <p:nvPr/>
        </p:nvCxnSpPr>
        <p:spPr>
          <a:xfrm rot="5400000" flipH="1" flipV="1">
            <a:off x="8180884" y="2656842"/>
            <a:ext cx="2643249" cy="1804219"/>
          </a:xfrm>
          <a:prstGeom prst="bentConnector3">
            <a:avLst>
              <a:gd name="adj1" fmla="val -8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Alternate Process 130">
            <a:extLst>
              <a:ext uri="{FF2B5EF4-FFF2-40B4-BE49-F238E27FC236}">
                <a16:creationId xmlns:a16="http://schemas.microsoft.com/office/drawing/2014/main" id="{F5925F76-6A50-422D-8B19-40782805CEFB}"/>
              </a:ext>
            </a:extLst>
          </p:cNvPr>
          <p:cNvSpPr/>
          <p:nvPr/>
        </p:nvSpPr>
        <p:spPr>
          <a:xfrm>
            <a:off x="10982611" y="1856898"/>
            <a:ext cx="779719" cy="35106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Train &amp; Test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8EE30EC4-6071-4A74-B8BA-824AC50DC95F}"/>
              </a:ext>
            </a:extLst>
          </p:cNvPr>
          <p:cNvCxnSpPr>
            <a:stCxn id="126" idx="3"/>
            <a:endCxn id="131" idx="1"/>
          </p:cNvCxnSpPr>
          <p:nvPr/>
        </p:nvCxnSpPr>
        <p:spPr>
          <a:xfrm>
            <a:off x="10758434" y="2031266"/>
            <a:ext cx="224177" cy="1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82C2A7F4-68B2-4626-AB2C-74D2F0103DE7}"/>
              </a:ext>
            </a:extLst>
          </p:cNvPr>
          <p:cNvSpPr/>
          <p:nvPr/>
        </p:nvSpPr>
        <p:spPr>
          <a:xfrm>
            <a:off x="10542051" y="2646939"/>
            <a:ext cx="1151159" cy="72942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Decision Tree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Random Forest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GBT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Isotonic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341CEA55-E04B-4563-8285-8F87AE6B1507}"/>
              </a:ext>
            </a:extLst>
          </p:cNvPr>
          <p:cNvCxnSpPr>
            <a:stCxn id="131" idx="2"/>
            <a:endCxn id="135" idx="0"/>
          </p:cNvCxnSpPr>
          <p:nvPr/>
        </p:nvCxnSpPr>
        <p:spPr>
          <a:xfrm rot="5400000">
            <a:off x="11025564" y="2300032"/>
            <a:ext cx="438974" cy="254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id="{2465A180-AC8F-4477-A9BE-89749F76AAB6}"/>
              </a:ext>
            </a:extLst>
          </p:cNvPr>
          <p:cNvSpPr/>
          <p:nvPr/>
        </p:nvSpPr>
        <p:spPr>
          <a:xfrm>
            <a:off x="10542049" y="3817609"/>
            <a:ext cx="1151159" cy="35106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Cross Validation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5F5E06D-0C43-46E1-B057-0406FDC7E94F}"/>
              </a:ext>
            </a:extLst>
          </p:cNvPr>
          <p:cNvCxnSpPr>
            <a:stCxn id="135" idx="2"/>
            <a:endCxn id="139" idx="0"/>
          </p:cNvCxnSpPr>
          <p:nvPr/>
        </p:nvCxnSpPr>
        <p:spPr>
          <a:xfrm rot="5400000">
            <a:off x="10897008" y="3596985"/>
            <a:ext cx="44124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6C4F338-5761-49E1-9B33-A6227B1505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6473" y="3357665"/>
            <a:ext cx="408170" cy="225526"/>
          </a:xfrm>
          <a:prstGeom prst="rect">
            <a:avLst/>
          </a:prstGeom>
        </p:spPr>
      </p:pic>
      <p:sp>
        <p:nvSpPr>
          <p:cNvPr id="148" name="Flowchart: Alternate Process 147">
            <a:extLst>
              <a:ext uri="{FF2B5EF4-FFF2-40B4-BE49-F238E27FC236}">
                <a16:creationId xmlns:a16="http://schemas.microsoft.com/office/drawing/2014/main" id="{19AD4E91-582A-4FC4-A3FD-DFBCE2471E5F}"/>
              </a:ext>
            </a:extLst>
          </p:cNvPr>
          <p:cNvSpPr/>
          <p:nvPr/>
        </p:nvSpPr>
        <p:spPr>
          <a:xfrm>
            <a:off x="10542050" y="4529509"/>
            <a:ext cx="1151159" cy="35106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Prediction Best Model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F71DDCCD-A5FC-47CC-A5E0-3CFDAB862855}"/>
              </a:ext>
            </a:extLst>
          </p:cNvPr>
          <p:cNvCxnSpPr>
            <a:stCxn id="139" idx="2"/>
            <a:endCxn id="148" idx="0"/>
          </p:cNvCxnSpPr>
          <p:nvPr/>
        </p:nvCxnSpPr>
        <p:spPr>
          <a:xfrm rot="16200000" flipH="1">
            <a:off x="10937213" y="4349091"/>
            <a:ext cx="3608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Alternate Process 157">
            <a:extLst>
              <a:ext uri="{FF2B5EF4-FFF2-40B4-BE49-F238E27FC236}">
                <a16:creationId xmlns:a16="http://schemas.microsoft.com/office/drawing/2014/main" id="{320A2D66-E164-4443-9A8B-8EBB621E7424}"/>
              </a:ext>
            </a:extLst>
          </p:cNvPr>
          <p:cNvSpPr/>
          <p:nvPr/>
        </p:nvSpPr>
        <p:spPr>
          <a:xfrm>
            <a:off x="10542049" y="5241409"/>
            <a:ext cx="1151159" cy="35106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Save Model 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A964D7A8-6570-4190-BEC3-7AD1F755AD4C}"/>
              </a:ext>
            </a:extLst>
          </p:cNvPr>
          <p:cNvCxnSpPr>
            <a:stCxn id="148" idx="2"/>
            <a:endCxn id="158" idx="0"/>
          </p:cNvCxnSpPr>
          <p:nvPr/>
        </p:nvCxnSpPr>
        <p:spPr>
          <a:xfrm rot="5400000">
            <a:off x="10937214" y="5060992"/>
            <a:ext cx="3608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9F1165F-B06A-4327-9B3E-87D5F339DA93}"/>
              </a:ext>
            </a:extLst>
          </p:cNvPr>
          <p:cNvCxnSpPr>
            <a:stCxn id="146" idx="0"/>
            <a:endCxn id="135" idx="1"/>
          </p:cNvCxnSpPr>
          <p:nvPr/>
        </p:nvCxnSpPr>
        <p:spPr>
          <a:xfrm rot="5400000" flipH="1" flipV="1">
            <a:off x="10183298" y="2998913"/>
            <a:ext cx="346013" cy="3714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374480CF-7998-4E4E-A02E-36CCFBDD77DE}"/>
              </a:ext>
            </a:extLst>
          </p:cNvPr>
          <p:cNvCxnSpPr>
            <a:stCxn id="146" idx="2"/>
            <a:endCxn id="139" idx="1"/>
          </p:cNvCxnSpPr>
          <p:nvPr/>
        </p:nvCxnSpPr>
        <p:spPr>
          <a:xfrm rot="16200000" flipH="1">
            <a:off x="10151327" y="3602421"/>
            <a:ext cx="409952" cy="3714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D368447A-93F8-4DA6-B454-25E1BAA01A73}"/>
              </a:ext>
            </a:extLst>
          </p:cNvPr>
          <p:cNvCxnSpPr>
            <a:stCxn id="146" idx="2"/>
            <a:endCxn id="148" idx="1"/>
          </p:cNvCxnSpPr>
          <p:nvPr/>
        </p:nvCxnSpPr>
        <p:spPr>
          <a:xfrm rot="16200000" flipH="1">
            <a:off x="9795378" y="3958371"/>
            <a:ext cx="1121852" cy="3714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9EEC08C-9B00-4548-A5C3-305F04DFDBDA}"/>
              </a:ext>
            </a:extLst>
          </p:cNvPr>
          <p:cNvCxnSpPr>
            <a:cxnSpLocks/>
          </p:cNvCxnSpPr>
          <p:nvPr/>
        </p:nvCxnSpPr>
        <p:spPr>
          <a:xfrm flipH="1">
            <a:off x="2653731" y="1316565"/>
            <a:ext cx="7216" cy="411959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8E954CE-C476-4843-AAF4-583B2FAA1A18}"/>
              </a:ext>
            </a:extLst>
          </p:cNvPr>
          <p:cNvSpPr txBox="1"/>
          <p:nvPr/>
        </p:nvSpPr>
        <p:spPr>
          <a:xfrm>
            <a:off x="1373323" y="1340278"/>
            <a:ext cx="126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 Narrow" panose="020B0606020202030204" pitchFamily="34" charset="0"/>
              </a:rPr>
              <a:t>Prophet Time Series Prediction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9FD356-AD72-4E88-AF32-928E3BC2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95" y="1843427"/>
            <a:ext cx="502297" cy="293976"/>
          </a:xfrm>
          <a:prstGeom prst="rect">
            <a:avLst/>
          </a:prstGeom>
        </p:spPr>
      </p:pic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DE266E95-5117-4BB9-8C91-B18BCCB93E2C}"/>
              </a:ext>
            </a:extLst>
          </p:cNvPr>
          <p:cNvCxnSpPr>
            <a:stCxn id="5" idx="3"/>
            <a:endCxn id="184" idx="1"/>
          </p:cNvCxnSpPr>
          <p:nvPr/>
        </p:nvCxnSpPr>
        <p:spPr>
          <a:xfrm flipV="1">
            <a:off x="986353" y="1990415"/>
            <a:ext cx="481942" cy="7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DBE00B4D-B459-4C35-BA63-050FA91A9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33" y="2615896"/>
            <a:ext cx="618874" cy="1996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4375EF30-6BAF-460D-965C-37F04C6FD520}"/>
              </a:ext>
            </a:extLst>
          </p:cNvPr>
          <p:cNvCxnSpPr>
            <a:stCxn id="184" idx="2"/>
            <a:endCxn id="191" idx="0"/>
          </p:cNvCxnSpPr>
          <p:nvPr/>
        </p:nvCxnSpPr>
        <p:spPr>
          <a:xfrm rot="5400000">
            <a:off x="1480011" y="2376462"/>
            <a:ext cx="478493" cy="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icture 197">
            <a:extLst>
              <a:ext uri="{FF2B5EF4-FFF2-40B4-BE49-F238E27FC236}">
                <a16:creationId xmlns:a16="http://schemas.microsoft.com/office/drawing/2014/main" id="{75F9DBA4-2D3E-4167-A4AC-EE46D6D995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0216" y="3278248"/>
            <a:ext cx="775231" cy="215521"/>
          </a:xfrm>
          <a:prstGeom prst="rect">
            <a:avLst/>
          </a:prstGeom>
        </p:spPr>
      </p:pic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C6C851F2-81C3-4770-AF38-2296880AE914}"/>
              </a:ext>
            </a:extLst>
          </p:cNvPr>
          <p:cNvCxnSpPr>
            <a:stCxn id="191" idx="2"/>
            <a:endCxn id="198" idx="0"/>
          </p:cNvCxnSpPr>
          <p:nvPr/>
        </p:nvCxnSpPr>
        <p:spPr>
          <a:xfrm rot="5400000">
            <a:off x="1487120" y="3046298"/>
            <a:ext cx="462662" cy="1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9D898D4E-284E-4AFD-A351-B4AD1F92C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431" y="3944504"/>
            <a:ext cx="578306" cy="602154"/>
          </a:xfrm>
          <a:prstGeom prst="rect">
            <a:avLst/>
          </a:prstGeom>
        </p:spPr>
      </p:pic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4A9700E8-F731-4B60-81D2-82F186569DB4}"/>
              </a:ext>
            </a:extLst>
          </p:cNvPr>
          <p:cNvCxnSpPr>
            <a:stCxn id="198" idx="2"/>
            <a:endCxn id="201" idx="0"/>
          </p:cNvCxnSpPr>
          <p:nvPr/>
        </p:nvCxnSpPr>
        <p:spPr>
          <a:xfrm rot="5400000">
            <a:off x="1492341" y="3719012"/>
            <a:ext cx="450735" cy="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70F728FD-370C-4DBD-A81E-E97F02D39BF0}"/>
              </a:ext>
            </a:extLst>
          </p:cNvPr>
          <p:cNvCxnSpPr>
            <a:endCxn id="24" idx="3"/>
          </p:cNvCxnSpPr>
          <p:nvPr/>
        </p:nvCxnSpPr>
        <p:spPr>
          <a:xfrm flipV="1">
            <a:off x="920841" y="3339751"/>
            <a:ext cx="2569228" cy="1365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Picture 209">
            <a:extLst>
              <a:ext uri="{FF2B5EF4-FFF2-40B4-BE49-F238E27FC236}">
                <a16:creationId xmlns:a16="http://schemas.microsoft.com/office/drawing/2014/main" id="{6FF91D9C-E507-4D6C-8855-81BFCB64E3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17922" y="837667"/>
            <a:ext cx="472516" cy="271056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D0DC98AB-ED39-49CB-8FB5-50CFBF6C9620}"/>
              </a:ext>
            </a:extLst>
          </p:cNvPr>
          <p:cNvSpPr txBox="1"/>
          <p:nvPr/>
        </p:nvSpPr>
        <p:spPr>
          <a:xfrm>
            <a:off x="3190074" y="176981"/>
            <a:ext cx="55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Bit Coin Closing Price Prediction using Spark Eco System</a:t>
            </a:r>
          </a:p>
        </p:txBody>
      </p:sp>
    </p:spTree>
    <p:extLst>
      <p:ext uri="{BB962C8B-B14F-4D97-AF65-F5344CB8AC3E}">
        <p14:creationId xmlns:p14="http://schemas.microsoft.com/office/powerpoint/2010/main" val="12201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Verma</dc:creator>
  <cp:lastModifiedBy>Ashish Verma</cp:lastModifiedBy>
  <cp:revision>23</cp:revision>
  <dcterms:created xsi:type="dcterms:W3CDTF">2024-04-20T22:33:05Z</dcterms:created>
  <dcterms:modified xsi:type="dcterms:W3CDTF">2024-04-21T00:02:34Z</dcterms:modified>
</cp:coreProperties>
</file>