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4" r:id="rId6"/>
    <p:sldId id="270" r:id="rId7"/>
    <p:sldId id="271" r:id="rId8"/>
    <p:sldId id="268" r:id="rId9"/>
    <p:sldId id="265" r:id="rId10"/>
    <p:sldId id="266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6197"/>
  </p:normalViewPr>
  <p:slideViewPr>
    <p:cSldViewPr snapToObjects="1">
      <p:cViewPr varScale="1">
        <p:scale>
          <a:sx n="152" d="100"/>
          <a:sy n="152" d="100"/>
        </p:scale>
        <p:origin x="19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7D057-86F8-0343-93B1-EFCA4D0705C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9AE7-C40D-164D-878D-82665FCA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E999-9740-2640-A70C-B0DF8040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213"/>
            <a:ext cx="9144000" cy="1752588"/>
          </a:xfrm>
        </p:spPr>
        <p:txBody>
          <a:bodyPr anchor="b"/>
          <a:lstStyle>
            <a:lvl1pPr algn="ctr">
              <a:defRPr sz="6000" b="1" i="0">
                <a:latin typeface="Bierstadt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3643-2B19-BB4E-BE2D-54BE5BA8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0" i="0">
                <a:latin typeface="Skeen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8EFF-667D-CF4A-966D-3137172C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EA5-AEC2-9C42-9CE8-4D05AE59647E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0825-454E-BC45-8E23-062A1C6B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1C0F-3B28-B64F-9AFD-396D7934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C2DCF9-C16F-31DF-E5D4-C98FC66951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9800" y="5041900"/>
            <a:ext cx="2692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EEC2-B4EC-2D4F-BF64-C86ADFF7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A3F4-699E-D54F-8507-43C543CD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C961-DDAE-D642-8CCF-AD725E96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BB56-7DC7-EC48-9A32-E0EC6B813A32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0586-4626-D044-BA63-A070E4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0B4CA-2D1C-4442-A605-9330AC78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3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A5F04-35BC-5644-B5F6-8B4E1B4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29832-ED2D-AF47-8B54-D86FE777C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7EB7-9CBA-3D40-904E-965510AB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84FA-CA5F-9D46-9F2E-BEBF505BB55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B792-FC43-1A42-B0E0-55609C5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32118-5BF6-8044-95EB-453A4814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756B-5804-B643-A8C7-80B74F62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3547-5284-614D-AD6E-D4009E58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57F7-30BE-7444-B259-DB8E5A45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02F-892D-5340-835A-80F5E742FE1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F9D1-C065-6D4B-9987-87D17EDF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E78D-65E3-534F-AD65-E553411D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22CB9E-9598-07ED-34DA-04D87AA877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289221"/>
            <a:ext cx="514350" cy="4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4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E9BA-EF25-5B41-9522-7E503A5D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52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4D5C-E367-9644-B543-7CB1F69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90195"/>
            <a:ext cx="10515600" cy="140890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63D5-353B-EA40-9ED0-EF986FA0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F106-9DE7-1943-9A08-62BABBA850B6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C78B-33AF-F641-A1B9-CAE64A63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3352-23BA-AE43-9A2A-6DDF8850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9895F-EB4D-4F01-CB34-E8724D3332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9800" y="5499100"/>
            <a:ext cx="2692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4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5081-F1CB-B142-BDBE-911E5D76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6381-F3C9-2A44-A610-12AD8CDF5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E9D72-BADA-F447-B210-2B2594E37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46FA-E4B8-574A-A6A0-B9547607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E3D-1203-8F4C-B6C6-E28B8816DEB0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063E-3B81-6845-82BE-C43A9919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02D2-CFAF-1B46-BB88-1EB9823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09A95-D9FA-F249-DF49-80337318F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289221"/>
            <a:ext cx="514350" cy="4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A57C-2BE8-7446-A160-521C3F2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A03B-779E-584D-B9CE-21927B32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554BC-5E26-E14A-938B-E489DA90B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7A6BF-37BA-B54E-B0D0-A7494F543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6066F-2B01-174D-850C-5A3515FC4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37979-AA6C-804D-9622-4B15677E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311-E8FE-DF4E-87DF-68215F2D8BA5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1DDF5-69DD-4A4F-8CAC-7D0810A0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33932-39A4-F440-8867-59DA8D59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A1429C-F52D-BF6D-AF13-D6EC4F201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289221"/>
            <a:ext cx="514350" cy="4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B4E4-9269-ED43-B6FE-16BF1D28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E1EC-0363-E14E-8B4C-006FE186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1F4E-7DFD-DD4B-9573-1D12E4D1C254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8475-09D0-BA4E-ABFA-3CCF1D7A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E86CD-D7C7-8742-AF16-178B0510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63039-B27D-6DE1-E239-DD3035EE7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289221"/>
            <a:ext cx="514350" cy="4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4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30DA6-1BEA-F14F-8ACC-88D4A2A0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219D-9B7D-9C43-A6AA-724C6123F785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E3E6C-DE09-694F-956A-19028B21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BC33-B8A1-CE4B-8291-EBB8740C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D38D-7A8B-3646-8A1C-9B166024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F814-0FB9-5345-B97C-B42D1FFC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6280F-42BB-E24E-8E19-ECCDFA65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DF16-D55E-504A-8C87-75D4E1D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C62-F704-DE4C-A207-B63ABD401362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FFE55-7C57-B74D-BC21-FDEE39A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D5F94-13E2-6B45-BC5F-3D86EFE1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DD8-A42F-204C-BDB8-F1B5FDD3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A9837-649C-B543-9E60-F492A12A5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72ACA-D8A6-0546-89E2-94B33D20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60FE-E1C2-BF44-81E2-CFB1763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8BD8-5C01-8F4F-92D2-F92BDC528DD0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C7DA8-A4DE-D24C-946D-EA825700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F7818-14B9-224C-8DCF-FB585F28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386EE-884D-D941-9383-A7AD43DE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011E1-BBE6-F94B-A356-F4616C9E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9"/>
            <a:ext cx="10515600" cy="480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FCA1-9C99-8A45-BA63-34FFD0569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fld id="{ED5A9041-F790-9545-A482-1918DBCC617E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A3E4-2909-7A43-8D16-CE878F208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A0F8-7B8A-C740-B9D1-576120541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fld id="{2EC0490D-B5D9-3C4A-BAB7-A30A888A93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ierstadt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keena" panose="020F0502020204030204" pitchFamily="34" charset="0"/>
          <a:ea typeface="+mn-ea"/>
          <a:cs typeface="Skeena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keen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keen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keen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keen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2666-0C51-AE43-B924-E9E21AEF2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ierstadt" panose="020B0504020202020204" pitchFamily="34" charset="0"/>
              </a:rPr>
              <a:t>Neural Architecture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A739B-3D00-DB4A-A232-AD158760F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Bierstadt" panose="020B0504020202020204" pitchFamily="34" charset="0"/>
              </a:rPr>
              <a:t>S’24 DL Fundamentals and Applications</a:t>
            </a:r>
          </a:p>
          <a:p>
            <a:endParaRPr lang="en-US" dirty="0">
              <a:solidFill>
                <a:srgbClr val="FF0000"/>
              </a:solidFill>
              <a:latin typeface="Bierstadt" panose="020B0504020202020204" pitchFamily="34" charset="0"/>
            </a:endParaRPr>
          </a:p>
          <a:p>
            <a:r>
              <a:rPr lang="en-US" dirty="0">
                <a:latin typeface="Bierstadt" panose="020B0504020202020204" pitchFamily="34" charset="0"/>
              </a:rPr>
              <a:t>02/16/2024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E7FD7-1AFD-3DBD-BCF0-522418AE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2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086C-7BDC-52D1-5E5B-AC1E5501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Meta Learning</a:t>
            </a:r>
            <a:endParaRPr lang="en-US" dirty="0">
              <a:latin typeface="Bierstadt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D022-7440-7DD2-FE45-BB07F16E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10"/>
            <a:ext cx="10972800" cy="166395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General Framework for Task Improvement: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Involves leveraging information acquired from one task to enhance performance in subsequent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Neural Network for Gradient Descent Updates: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A closely related concept involves employing a neural network to learn the gradient descent updates for another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Reinforcement Learning for Update Policies: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Another related idea is the application of reinforcement learning to discover update policies for another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Information Transfer: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The overarching theme is the transfer of learned information from one task or network to improve the performance or optimization process of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Framework Variations: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This general framework allows for various strategies, including learning gradient descent updates or reinforcement learning-based policies, to enhance the efficacy of future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Cross-Task Learning: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The essence lies in the cross-task learning paradigm, where knowledge gained from one domain is harnessed to benefit the optimization or performance of another.</a:t>
            </a:r>
          </a:p>
          <a:p>
            <a:pPr marL="457200" lvl="1" indent="0">
              <a:buNone/>
            </a:pPr>
            <a:endParaRPr lang="en-US" sz="15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F332-F6F2-30BE-106D-374DC37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3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49C4-791D-4CCE-8AAC-89251E4D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0A4B-D447-4928-B001-E71AAD51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9"/>
            <a:ext cx="10515600" cy="54863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+mn-lt"/>
              </a:rPr>
              <a:t>Reinforcement Signal:</a:t>
            </a:r>
            <a:r>
              <a:rPr lang="en-US" sz="1100" dirty="0">
                <a:latin typeface="+mn-lt"/>
              </a:rPr>
              <a:t> In the context of NAS, the primary objective of training with reinforcement is to optimize a controller (likely an RNN) to generate neural network architectures that perform well on a given task.</a:t>
            </a:r>
          </a:p>
          <a:p>
            <a:r>
              <a:rPr lang="en-US" sz="1000" b="1" dirty="0">
                <a:latin typeface="+mn-lt"/>
              </a:rPr>
              <a:t>2. Controller as Policy:</a:t>
            </a:r>
          </a:p>
          <a:p>
            <a:pPr lvl="1"/>
            <a:r>
              <a:rPr lang="en-US" sz="1100" b="1" dirty="0">
                <a:latin typeface="+mn-lt"/>
              </a:rPr>
              <a:t>Policy Network:</a:t>
            </a:r>
            <a:r>
              <a:rPr lang="en-US" sz="1100" dirty="0">
                <a:latin typeface="+mn-lt"/>
              </a:rPr>
              <a:t> The controller is treated as a policy network, where it outputs a sequence of actions (architectural choices) based on an input state (current state of the architecture being generated).</a:t>
            </a:r>
          </a:p>
          <a:p>
            <a:r>
              <a:rPr lang="en-US" sz="1000" b="1" dirty="0">
                <a:latin typeface="+mn-lt"/>
              </a:rPr>
              <a:t>3. Reinforcement Signal Calculation:</a:t>
            </a:r>
          </a:p>
          <a:p>
            <a:pPr lvl="1"/>
            <a:r>
              <a:rPr lang="en-US" sz="1100" b="1" dirty="0">
                <a:latin typeface="+mn-lt"/>
              </a:rPr>
              <a:t>Reward Mechanism:</a:t>
            </a:r>
            <a:r>
              <a:rPr lang="en-US" sz="1100" dirty="0">
                <a:latin typeface="+mn-lt"/>
              </a:rPr>
              <a:t> The reinforcement signal is derived from the performance of the generated neural network architectures. This performance is typically measured using an evaluation metric (e.g., accuracy on a validation set).</a:t>
            </a:r>
          </a:p>
          <a:p>
            <a:r>
              <a:rPr lang="en-US" sz="1000" b="1" dirty="0">
                <a:latin typeface="+mn-lt"/>
              </a:rPr>
              <a:t>4. Policy Optimization:</a:t>
            </a:r>
          </a:p>
          <a:p>
            <a:pPr lvl="1"/>
            <a:r>
              <a:rPr lang="en-US" sz="1100" b="1" dirty="0">
                <a:latin typeface="+mn-lt"/>
              </a:rPr>
              <a:t>Reinforce Algorithm:</a:t>
            </a:r>
            <a:r>
              <a:rPr lang="en-US" sz="1100" dirty="0">
                <a:latin typeface="+mn-lt"/>
              </a:rPr>
              <a:t> The Reinforce algorithm or a similar policy gradient method is likely employed for training the controller.</a:t>
            </a:r>
          </a:p>
          <a:p>
            <a:pPr lvl="1"/>
            <a:r>
              <a:rPr lang="en-US" sz="1100" b="1" dirty="0">
                <a:latin typeface="+mn-lt"/>
              </a:rPr>
              <a:t>Policy Updates:</a:t>
            </a:r>
            <a:r>
              <a:rPr lang="en-US" sz="1100" dirty="0">
                <a:latin typeface="+mn-lt"/>
              </a:rPr>
              <a:t> The algorithm adjusts the parameters of the controller to maximize the expected cumulative reward over time</a:t>
            </a:r>
            <a:r>
              <a:rPr lang="en-US" sz="600" dirty="0">
                <a:latin typeface="+mn-lt"/>
              </a:rPr>
              <a:t>.</a:t>
            </a:r>
          </a:p>
          <a:p>
            <a:r>
              <a:rPr lang="en-US" sz="1000" b="1" dirty="0">
                <a:latin typeface="+mn-lt"/>
              </a:rPr>
              <a:t>5. Training Steps:</a:t>
            </a:r>
          </a:p>
          <a:p>
            <a:pPr lvl="1"/>
            <a:r>
              <a:rPr lang="en-US" sz="1100" b="1" dirty="0">
                <a:latin typeface="+mn-lt"/>
              </a:rPr>
              <a:t>Sequence Generation:</a:t>
            </a:r>
            <a:r>
              <a:rPr lang="en-US" sz="1100" dirty="0">
                <a:latin typeface="+mn-lt"/>
              </a:rPr>
              <a:t> The controller generates sequences of actions (architectural choices) for neural network construction.</a:t>
            </a:r>
          </a:p>
          <a:p>
            <a:pPr lvl="1"/>
            <a:r>
              <a:rPr lang="en-US" sz="1100" b="1" dirty="0">
                <a:latin typeface="+mn-lt"/>
              </a:rPr>
              <a:t>Architecture Execution:</a:t>
            </a:r>
            <a:r>
              <a:rPr lang="en-US" sz="1100" dirty="0">
                <a:latin typeface="+mn-lt"/>
              </a:rPr>
              <a:t> The generated architectures are constructed and trained on the training data.</a:t>
            </a:r>
          </a:p>
          <a:p>
            <a:pPr lvl="1"/>
            <a:r>
              <a:rPr lang="en-US" sz="1100" b="1" dirty="0">
                <a:latin typeface="+mn-lt"/>
              </a:rPr>
              <a:t>Performance Evaluation:</a:t>
            </a:r>
            <a:r>
              <a:rPr lang="en-US" sz="1100" dirty="0">
                <a:latin typeface="+mn-lt"/>
              </a:rPr>
              <a:t> The performance of the architectures is evaluated using the chosen metric (e.g., accuracy).</a:t>
            </a:r>
          </a:p>
          <a:p>
            <a:pPr lvl="1"/>
            <a:r>
              <a:rPr lang="en-US" sz="1100" b="1" dirty="0">
                <a:latin typeface="+mn-lt"/>
              </a:rPr>
              <a:t>Reinforcement Signal Calculation:</a:t>
            </a:r>
            <a:r>
              <a:rPr lang="en-US" sz="1100" dirty="0">
                <a:latin typeface="+mn-lt"/>
              </a:rPr>
              <a:t> The reinforcement signal is computed based on the performance evaluation.</a:t>
            </a:r>
          </a:p>
          <a:p>
            <a:r>
              <a:rPr lang="en-US" sz="1000" b="1" dirty="0">
                <a:latin typeface="+mn-lt"/>
              </a:rPr>
              <a:t>6. Backpropagation through Time (BPTT):</a:t>
            </a:r>
          </a:p>
          <a:p>
            <a:pPr lvl="1"/>
            <a:r>
              <a:rPr lang="en-US" sz="1100" b="1" dirty="0">
                <a:latin typeface="+mn-lt"/>
              </a:rPr>
              <a:t>Temporal Credit Assignment:</a:t>
            </a:r>
            <a:r>
              <a:rPr lang="en-US" sz="1100" dirty="0">
                <a:latin typeface="+mn-lt"/>
              </a:rPr>
              <a:t> As the controller is recurrent, backpropagation through time is likely used to attribute credit or blame to the actions taken at each step of the generated sequence.</a:t>
            </a:r>
          </a:p>
          <a:p>
            <a:r>
              <a:rPr lang="en-US" sz="1000" b="1" dirty="0">
                <a:latin typeface="+mn-lt"/>
              </a:rPr>
              <a:t>7. Policy Adjustment:</a:t>
            </a:r>
          </a:p>
          <a:p>
            <a:pPr lvl="1"/>
            <a:r>
              <a:rPr lang="en-US" sz="1100" b="1" dirty="0">
                <a:latin typeface="+mn-lt"/>
              </a:rPr>
              <a:t>Gradient Ascent:</a:t>
            </a:r>
            <a:r>
              <a:rPr lang="en-US" sz="1100" dirty="0">
                <a:latin typeface="+mn-lt"/>
              </a:rPr>
              <a:t> The parameters of the controller are adjusted through gradient ascent to increase the probability of actions that lead to higher rewards.</a:t>
            </a:r>
          </a:p>
          <a:p>
            <a:r>
              <a:rPr lang="en-US" sz="1000" b="1" dirty="0">
                <a:latin typeface="+mn-lt"/>
              </a:rPr>
              <a:t>8. Exploration and Exploitation:</a:t>
            </a:r>
          </a:p>
          <a:p>
            <a:pPr lvl="1"/>
            <a:r>
              <a:rPr lang="en-US" sz="1100" b="1" dirty="0">
                <a:latin typeface="+mn-lt"/>
              </a:rPr>
              <a:t>Balancing Act:</a:t>
            </a:r>
            <a:r>
              <a:rPr lang="en-US" sz="1100" dirty="0">
                <a:latin typeface="+mn-lt"/>
              </a:rPr>
              <a:t> There may be a trade-off between exploration (trying new architectures) and exploitation (focusing on known successful architectures) to achieve a good balance in the search process.</a:t>
            </a:r>
          </a:p>
          <a:p>
            <a:pPr marL="0" indent="0">
              <a:buNone/>
            </a:pPr>
            <a:endParaRPr lang="en-US" sz="1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AADF-0208-494B-943F-CA1AB92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BEEF-7B97-4B0F-FD15-CA49DE17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C1A7-A135-D277-271F-BCF8E029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Ref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 3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(Reduce font size and add more reference pages if needed. These pages are </a:t>
            </a:r>
            <a:r>
              <a:rPr lang="en-US" dirty="0">
                <a:solidFill>
                  <a:srgbClr val="FF0000"/>
                </a:solidFill>
              </a:rPr>
              <a:t>mandatory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EEFA-D20D-3053-FB51-D6962590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086C-7BDC-52D1-5E5B-AC1E5501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D022-7440-7DD2-FE45-BB07F16E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9"/>
            <a:ext cx="10515600" cy="1219191"/>
          </a:xfrm>
        </p:spPr>
        <p:txBody>
          <a:bodyPr>
            <a:normAutofit/>
          </a:bodyPr>
          <a:lstStyle/>
          <a:p>
            <a:r>
              <a:rPr lang="en-US" dirty="0"/>
              <a:t>Ashish Verma</a:t>
            </a:r>
          </a:p>
          <a:p>
            <a:pPr marL="0" indent="0">
              <a:buNone/>
            </a:pPr>
            <a:r>
              <a:rPr lang="en-US" dirty="0"/>
              <a:t>End to End Architecture Study and Inferences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F332-F6F2-30BE-106D-374DC37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086C-7BDC-52D1-5E5B-AC1E5501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D022-7440-7DD2-FE45-BB07F16E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9"/>
            <a:ext cx="10515600" cy="249748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Implemented a recurrent network for generating model descriptions of neural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Trained the recurrent network using reinforcement learning to maximize expected accuracy on a validation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Demonstrated the effectiveness of the approach on the CIFAR-10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Starting from scratch, the method designed a novel network architecture comparable to the best human-invented architecture in terms of test set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Achieved a test error rate of 3.65 on the CIFAR-10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Outperformed the previous state-of-the-art model with a similar architectural scheme by 0.09 percent in accuracy and 1.05x in speed.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F332-F6F2-30BE-106D-374DC37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9BB53-D55C-48F7-B9B6-E44C6B187E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1" y="3901928"/>
            <a:ext cx="5334000" cy="2852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931A5-020D-4F89-9A8F-0321A1A2D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88" y="3865983"/>
            <a:ext cx="4419599" cy="28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5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086C-7BDC-52D1-5E5B-AC1E5501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F332-F6F2-30BE-106D-374DC37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1D9C0B-A506-4958-8AF5-D6C6ECFFB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66986"/>
              </p:ext>
            </p:extLst>
          </p:nvPr>
        </p:nvGraphicFramePr>
        <p:xfrm>
          <a:off x="808653" y="1600201"/>
          <a:ext cx="10087947" cy="38814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087161">
                  <a:extLst>
                    <a:ext uri="{9D8B030D-6E8A-4147-A177-3AD203B41FA5}">
                      <a16:colId xmlns:a16="http://schemas.microsoft.com/office/drawing/2014/main" val="3685054779"/>
                    </a:ext>
                  </a:extLst>
                </a:gridCol>
                <a:gridCol w="8000786">
                  <a:extLst>
                    <a:ext uri="{9D8B030D-6E8A-4147-A177-3AD203B41FA5}">
                      <a16:colId xmlns:a16="http://schemas.microsoft.com/office/drawing/2014/main" val="296953901"/>
                    </a:ext>
                  </a:extLst>
                </a:gridCol>
              </a:tblGrid>
              <a:tr h="370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Neural Architecture Search (NAS)</a:t>
                      </a:r>
                    </a:p>
                    <a:p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A gradient-based method employed for discovering effective neural network architectures.</a:t>
                      </a:r>
                    </a:p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99914"/>
                  </a:ext>
                </a:extLst>
              </a:tr>
              <a:tr h="326210">
                <a:tc>
                  <a:txBody>
                    <a:bodyPr/>
                    <a:lstStyle/>
                    <a:p>
                      <a:r>
                        <a:rPr lang="en-US" sz="1100" b="1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Utilizes a recurrent network as the "controller" to generate the aforementioned model 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1334"/>
                  </a:ext>
                </a:extLst>
              </a:tr>
              <a:tr h="537286">
                <a:tc>
                  <a:txBody>
                    <a:bodyPr/>
                    <a:lstStyle/>
                    <a:p>
                      <a:r>
                        <a:rPr lang="en-US" sz="1100" b="1" dirty="0"/>
                        <a:t>Child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The neural network specified by the generated string is referred to as the "child network."</a:t>
                      </a:r>
                    </a:p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3626"/>
                  </a:ext>
                </a:extLst>
              </a:tr>
              <a:tr h="356139">
                <a:tc>
                  <a:txBody>
                    <a:bodyPr/>
                    <a:lstStyle/>
                    <a:p>
                      <a:r>
                        <a:rPr lang="en-US" sz="1100" b="1" dirty="0"/>
                        <a:t>Training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The child network is trained on real data, yielding an accuracy on a validation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96331"/>
                  </a:ext>
                </a:extLst>
              </a:tr>
              <a:tr h="537286">
                <a:tc>
                  <a:txBody>
                    <a:bodyPr/>
                    <a:lstStyle/>
                    <a:p>
                      <a:r>
                        <a:rPr lang="en-US" sz="1100" b="1" dirty="0"/>
                        <a:t>Reward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The accuracy obtained serves as the reward signal for the training process.</a:t>
                      </a:r>
                    </a:p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398569"/>
                  </a:ext>
                </a:extLst>
              </a:tr>
              <a:tr h="356139">
                <a:tc>
                  <a:txBody>
                    <a:bodyPr/>
                    <a:lstStyle/>
                    <a:p>
                      <a:r>
                        <a:rPr lang="en-US" sz="1100" b="1" dirty="0"/>
                        <a:t>Policy 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The policy gradient is computed using the reward signal to update the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3311"/>
                  </a:ext>
                </a:extLst>
              </a:tr>
              <a:tr h="326210">
                <a:tc>
                  <a:txBody>
                    <a:bodyPr/>
                    <a:lstStyle/>
                    <a:p>
                      <a:r>
                        <a:rPr lang="en-US" sz="1100" b="1" dirty="0"/>
                        <a:t>Iterative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In subsequent iterations, the controller assigns higher probabilities to architectures with higher accuracies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03854"/>
                  </a:ext>
                </a:extLst>
              </a:tr>
              <a:tr h="847859">
                <a:tc>
                  <a:txBody>
                    <a:bodyPr/>
                    <a:lstStyle/>
                    <a:p>
                      <a:r>
                        <a:rPr lang="en-US" sz="1100" b="1" dirty="0"/>
                        <a:t>Learning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Over time, the controller learns to enhance its search by favoring architectures with improved performance.</a:t>
                      </a:r>
                    </a:p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37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086C-7BDC-52D1-5E5B-AC1E5501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74" y="365125"/>
            <a:ext cx="10515600" cy="854067"/>
          </a:xfrm>
        </p:spPr>
        <p:txBody>
          <a:bodyPr/>
          <a:lstStyle/>
          <a:p>
            <a:r>
              <a:rPr lang="en-US" dirty="0"/>
              <a:t>Why NAS?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F332-F6F2-30BE-106D-374DC37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AB55C-AA48-496A-8744-AFF87819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753" y="1219192"/>
            <a:ext cx="4724400" cy="498402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EF0497-413C-4FD7-A633-AEEA2A467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01596"/>
              </p:ext>
            </p:extLst>
          </p:nvPr>
        </p:nvGraphicFramePr>
        <p:xfrm>
          <a:off x="609600" y="1381321"/>
          <a:ext cx="6299200" cy="32569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196033925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768391032"/>
                    </a:ext>
                  </a:extLst>
                </a:gridCol>
              </a:tblGrid>
              <a:tr h="1041234">
                <a:tc>
                  <a:txBody>
                    <a:bodyPr/>
                    <a:lstStyle/>
                    <a:p>
                      <a:r>
                        <a:rPr lang="en-US" sz="1100" b="1" dirty="0"/>
                        <a:t>Hyperparameter Optimization in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100" b="0" dirty="0"/>
                        <a:t>Recognized as a crucial method within the realm of deep learning. Despite their success, current methods are constrained as they exclusively explore models within a fixed-length space.</a:t>
                      </a:r>
                    </a:p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31131"/>
                  </a:ext>
                </a:extLst>
              </a:tr>
              <a:tr h="723080">
                <a:tc>
                  <a:txBody>
                    <a:bodyPr/>
                    <a:lstStyle/>
                    <a:p>
                      <a:r>
                        <a:rPr lang="en-US" sz="1100" b="1" dirty="0"/>
                        <a:t>Challenges with Variable-Length Configurations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Existing methods face difficulty in generating variable-length configurations specifying the structure and connectivity of a network.</a:t>
                      </a:r>
                    </a:p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84777"/>
                  </a:ext>
                </a:extLst>
              </a:tr>
              <a:tr h="468008">
                <a:tc>
                  <a:txBody>
                    <a:bodyPr/>
                    <a:lstStyle/>
                    <a:p>
                      <a:r>
                        <a:rPr lang="en-US" sz="1100" b="1" dirty="0"/>
                        <a:t>Importance of Good Initial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Practical success of these methods often relies on the provision of a good initial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23856"/>
                  </a:ext>
                </a:extLst>
              </a:tr>
              <a:tr h="882157">
                <a:tc>
                  <a:txBody>
                    <a:bodyPr/>
                    <a:lstStyle/>
                    <a:p>
                      <a:r>
                        <a:rPr lang="en-US" sz="1100" b="1" dirty="0"/>
                        <a:t>Proposed Method in this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Introduces a method that overcomes the limitations of existing approaches, providing greater flexibility in generating variable-length configurations for network structures.</a:t>
                      </a:r>
                    </a:p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2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1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086C-7BDC-52D1-5E5B-AC1E5501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54" y="760615"/>
            <a:ext cx="10515600" cy="854067"/>
          </a:xfrm>
        </p:spPr>
        <p:txBody>
          <a:bodyPr/>
          <a:lstStyle/>
          <a:p>
            <a:r>
              <a:rPr lang="en-US" dirty="0"/>
              <a:t>NAS Pros &amp; Gaps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F332-F6F2-30BE-106D-374DC37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7079CE-48BE-4468-A66D-C1EFCC4580A4}"/>
              </a:ext>
            </a:extLst>
          </p:cNvPr>
          <p:cNvSpPr txBox="1">
            <a:spLocks/>
          </p:cNvSpPr>
          <p:nvPr/>
        </p:nvSpPr>
        <p:spPr>
          <a:xfrm>
            <a:off x="5562600" y="2286000"/>
            <a:ext cx="3581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keena" panose="020F0502020204030204" pitchFamily="34" charset="0"/>
                <a:ea typeface="+mn-ea"/>
                <a:cs typeface="Skeena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keen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keen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keen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keen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FD002-30AA-494C-A59A-66EE2DC6633C}"/>
              </a:ext>
            </a:extLst>
          </p:cNvPr>
          <p:cNvSpPr txBox="1"/>
          <p:nvPr/>
        </p:nvSpPr>
        <p:spPr>
          <a:xfrm>
            <a:off x="2942253" y="160602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3CB63-C9E0-469C-9617-60953880D595}"/>
              </a:ext>
            </a:extLst>
          </p:cNvPr>
          <p:cNvSpPr txBox="1"/>
          <p:nvPr/>
        </p:nvSpPr>
        <p:spPr>
          <a:xfrm>
            <a:off x="7010400" y="160602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C3973EE-A311-4FAD-B942-C554BE99B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1305"/>
              </p:ext>
            </p:extLst>
          </p:nvPr>
        </p:nvGraphicFramePr>
        <p:xfrm>
          <a:off x="868154" y="2049657"/>
          <a:ext cx="7801948" cy="3642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900974">
                  <a:extLst>
                    <a:ext uri="{9D8B030D-6E8A-4147-A177-3AD203B41FA5}">
                      <a16:colId xmlns:a16="http://schemas.microsoft.com/office/drawing/2014/main" val="1081558900"/>
                    </a:ext>
                  </a:extLst>
                </a:gridCol>
                <a:gridCol w="3900974">
                  <a:extLst>
                    <a:ext uri="{9D8B030D-6E8A-4147-A177-3AD203B41FA5}">
                      <a16:colId xmlns:a16="http://schemas.microsoft.com/office/drawing/2014/main" val="1148191473"/>
                    </a:ext>
                  </a:extLst>
                </a:gridCol>
              </a:tblGrid>
              <a:tr h="615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NAS automates the process of designing neural network architectures, reducing the need for manual intervention.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NAS is computationally expensive and often requires significant resources, including powerful GPUs or even TPUs, and large-scale computational clusters.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90310"/>
                  </a:ext>
                </a:extLst>
              </a:tr>
              <a:tr h="615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NAS has demonstrated success in achieving state-of-the-art performance on various tasks, sometimes surpassing architectures designed by human experts.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vast search space of possible architectures can make NAS challenging and computationally demanding.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65800"/>
                  </a:ext>
                </a:extLst>
              </a:tr>
              <a:tr h="53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NAS methods efficiently explore a vast search space of possible architectures, potentially discovering novel and optimized structures.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architectures generated by NAS can be complex and lack interpretability.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68899"/>
                  </a:ext>
                </a:extLst>
              </a:tr>
              <a:tr h="615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Architectures discovered using NAS on one task can be transferred or adapted to perform well on related tasks, showcasing a level of generalization.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Some NAS methods might be sensitive to the specifics of the search space and the training procedure.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29729"/>
                  </a:ext>
                </a:extLst>
              </a:tr>
              <a:tr h="464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NAS can be used to find architectures optimized for specific hardware constraints, leading to more efficient models.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NAS often requires large datasets to effectively train and evaluate the performance of different architectures.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8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3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086C-7BDC-52D1-5E5B-AC1E5501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1166"/>
            <a:ext cx="10515600" cy="854067"/>
          </a:xfrm>
        </p:spPr>
        <p:txBody>
          <a:bodyPr/>
          <a:lstStyle/>
          <a:p>
            <a:r>
              <a:rPr lang="en-US" dirty="0"/>
              <a:t>NAS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D022-7440-7DD2-FE45-BB07F16E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206949"/>
            <a:ext cx="2209800" cy="13716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800" b="1" dirty="0">
                <a:latin typeface="+mn-lt"/>
              </a:rPr>
              <a:t>Random Search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800" b="1" dirty="0">
                <a:latin typeface="+mn-lt"/>
              </a:rPr>
              <a:t>Evolutionary Algorithms</a:t>
            </a:r>
            <a:endParaRPr lang="en-US" sz="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800" b="1" dirty="0">
                <a:latin typeface="+mn-lt"/>
              </a:rPr>
              <a:t>Gradient-based Optimization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800" b="1" dirty="0">
                <a:latin typeface="+mn-lt"/>
              </a:rPr>
              <a:t>Bayesian Optimization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800" b="1" dirty="0">
                <a:latin typeface="+mn-lt"/>
              </a:rPr>
              <a:t>Ensemble-based NAS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800" b="1" dirty="0">
                <a:latin typeface="+mn-lt"/>
              </a:rPr>
              <a:t>Progressive NAS</a:t>
            </a:r>
            <a:endParaRPr lang="en-US" sz="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800" b="1" dirty="0">
                <a:latin typeface="+mn-lt"/>
              </a:rPr>
              <a:t>Network Morphism</a:t>
            </a:r>
            <a:r>
              <a:rPr lang="en-US" sz="800" dirty="0">
                <a:latin typeface="+mn-lt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800" b="1" dirty="0">
                <a:latin typeface="+mn-lt"/>
              </a:rPr>
              <a:t>Hierarchical NAS</a:t>
            </a:r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F332-F6F2-30BE-106D-374DC37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5ED16E-8A81-4FAA-B9DA-DB568A6CC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96304"/>
              </p:ext>
            </p:extLst>
          </p:nvPr>
        </p:nvGraphicFramePr>
        <p:xfrm>
          <a:off x="788276" y="1676400"/>
          <a:ext cx="8128000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405402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442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Reinforcement Learning-based 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Employs reinforcement learning to train a controller that generates architectures based on a reward signal reflecting their performance. Allows for sequential decision-making in the architecture search process.</a:t>
                      </a:r>
                    </a:p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Meta-learning-based 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Employs meta-learning to train a model that can quickly adapt to new tasks, enabling efficient architecture search. Well-suited for scenarios with limited data for each task.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Differentiable Architecture Search (DARTS)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Utilizes continuous relaxation of the search space to make it differentiable, allowing for efficient gradient-based optimization. Balances the discrete nature of architecture search with differentiability for gradient-based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49C4-791D-4CCE-8AAC-89251E4D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59867"/>
            <a:ext cx="10515600" cy="854067"/>
          </a:xfrm>
        </p:spPr>
        <p:txBody>
          <a:bodyPr/>
          <a:lstStyle/>
          <a:p>
            <a:r>
              <a:rPr lang="en-US" dirty="0"/>
              <a:t>NAS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AADF-0208-494B-943F-CA1AB92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9800" y="6246284"/>
            <a:ext cx="2743200" cy="365125"/>
          </a:xfrm>
        </p:spPr>
        <p:txBody>
          <a:bodyPr/>
          <a:lstStyle/>
          <a:p>
            <a:fld id="{2EC0490D-B5D9-3C4A-BAB7-A30A888A93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45DBBA-2D60-49B5-B9BD-19CE68640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700"/>
              </p:ext>
            </p:extLst>
          </p:nvPr>
        </p:nvGraphicFramePr>
        <p:xfrm>
          <a:off x="152400" y="1524000"/>
          <a:ext cx="6781800" cy="4495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3639819579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1135030109"/>
                    </a:ext>
                  </a:extLst>
                </a:gridCol>
              </a:tblGrid>
              <a:tr h="367323">
                <a:tc>
                  <a:txBody>
                    <a:bodyPr/>
                    <a:lstStyle/>
                    <a:p>
                      <a:r>
                        <a:rPr lang="en-US" sz="1100" b="1" dirty="0"/>
                        <a:t>Architectural Hyperparameter Generation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The objective is to use a controller to generate architectural hyperparameters for 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961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100" b="1" dirty="0"/>
                        <a:t>Controller Implementation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controller is implemented as a recurrent neural network (RNN) for flexibility in generating hyperparameters.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53247"/>
                  </a:ext>
                </a:extLst>
              </a:tr>
              <a:tr h="367323">
                <a:tc>
                  <a:txBody>
                    <a:bodyPr/>
                    <a:lstStyle/>
                    <a:p>
                      <a:r>
                        <a:rPr lang="en-US" sz="1100" b="1" dirty="0"/>
                        <a:t>Flexibility of the Controller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flexibility of the controller allows it to adapt to various architectural configurations.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820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100" b="1" dirty="0"/>
                        <a:t>Sequence Generation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controller generates hyperparameters in the form of a sequence of tokens.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048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100" b="1" dirty="0"/>
                        <a:t>Tokenized Representation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Each token in the sequence corresponds to a specific architectural hyperparameter, enabling a structured representation.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4551"/>
                  </a:ext>
                </a:extLst>
              </a:tr>
              <a:tr h="655934">
                <a:tc>
                  <a:txBody>
                    <a:bodyPr/>
                    <a:lstStyle/>
                    <a:p>
                      <a:r>
                        <a:rPr lang="en-US" sz="1100" b="1" dirty="0"/>
                        <a:t>Adaptability to Network Structure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approach is adaptable to different network structures, as indicated by the focus on predicting feedforward neural networks with convolutional layers.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60555"/>
                  </a:ext>
                </a:extLst>
              </a:tr>
              <a:tr h="655934">
                <a:tc>
                  <a:txBody>
                    <a:bodyPr/>
                    <a:lstStyle/>
                    <a:p>
                      <a:r>
                        <a:rPr lang="en-US" sz="1100" b="1" dirty="0"/>
                        <a:t>Versatility in Application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described controller can be applied to a range of tasks involving the generation of architectural hyperparameters for neural networks.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9647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5C0D4C8-571F-4AB7-8527-5A1AEC7F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291537"/>
            <a:ext cx="4767807" cy="22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086C-7BDC-52D1-5E5B-AC1E5501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D022-7440-7DD2-FE45-BB07F16E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10"/>
            <a:ext cx="10972800" cy="166395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Auto-regressive Controller: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In Neural Architecture Search, the controller is auto-regressive, predicting hyperparameters one at a time based on previous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Inspiration from Sequence-to-Sequence Learning: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This auto-regressive concept is borrowed from the decoder in end-to-end sequence-to-sequence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Difference in Optimization: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Unlike sequence-to-sequence learning, the proposed method optimizes a non-differentiable metric—the accuracy of the child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Comparison to BLEU Optimization: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Similarities are drawn with the work on BLEU optimization in Neural Machine Translation.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Learning from Reward Signal: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In contrast to other approaches, the proposed method learns directly from the reward signal without relying on supervised bootstrapping.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Distinctive Aspect: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The method stands out by optimizing a non-differentiable metric, offering a unique approach to learning in the context of Neural Architecture 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F332-F6F2-30BE-106D-374DC37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3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B613D5-0FFC-3142-9EDF-E22794093976}" vid="{CA57DCBF-1FC1-6346-B55F-0AB075426D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1500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Bierstadt</vt:lpstr>
      <vt:lpstr>Calibri</vt:lpstr>
      <vt:lpstr>Skeena</vt:lpstr>
      <vt:lpstr>Wingdings</vt:lpstr>
      <vt:lpstr>Office Theme</vt:lpstr>
      <vt:lpstr>Neural Architecture Search</vt:lpstr>
      <vt:lpstr>Participant</vt:lpstr>
      <vt:lpstr>Abstract</vt:lpstr>
      <vt:lpstr>What is NAS?</vt:lpstr>
      <vt:lpstr>Why NAS?</vt:lpstr>
      <vt:lpstr>NAS Pros &amp; Gaps</vt:lpstr>
      <vt:lpstr>NAS Types</vt:lpstr>
      <vt:lpstr>NAS Process</vt:lpstr>
      <vt:lpstr>Controller</vt:lpstr>
      <vt:lpstr>Meta Learning</vt:lpstr>
      <vt:lpstr>Training with RL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Frank Liu</dc:creator>
  <cp:lastModifiedBy>Ashish Verma</cp:lastModifiedBy>
  <cp:revision>53</cp:revision>
  <dcterms:created xsi:type="dcterms:W3CDTF">2024-02-06T19:41:10Z</dcterms:created>
  <dcterms:modified xsi:type="dcterms:W3CDTF">2024-02-19T07:50:07Z</dcterms:modified>
</cp:coreProperties>
</file>