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8" r:id="rId4"/>
    <p:sldId id="260"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92" r:id="rId22"/>
    <p:sldId id="287" r:id="rId23"/>
    <p:sldId id="295" r:id="rId24"/>
    <p:sldId id="297" r:id="rId25"/>
    <p:sldId id="298" r:id="rId26"/>
    <p:sldId id="300" r:id="rId27"/>
    <p:sldId id="301" r:id="rId28"/>
    <p:sldId id="30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0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13C6-4A7D-4CDD-A15D-280CDDFA28DB}"/>
              </a:ext>
            </a:extLst>
          </p:cNvPr>
          <p:cNvSpPr>
            <a:spLocks noGrp="1"/>
          </p:cNvSpPr>
          <p:nvPr>
            <p:ph type="ctrTitle"/>
          </p:nvPr>
        </p:nvSpPr>
        <p:spPr>
          <a:xfrm>
            <a:off x="1097280" y="758952"/>
            <a:ext cx="10058400" cy="2670048"/>
          </a:xfrm>
        </p:spPr>
        <p:txBody>
          <a:bodyPr>
            <a:normAutofit fontScale="90000"/>
          </a:bodyPr>
          <a:lstStyle/>
          <a:p>
            <a:r>
              <a:rPr lang="en-US" dirty="0">
                <a:solidFill>
                  <a:schemeClr val="bg2">
                    <a:lumMod val="10000"/>
                  </a:schemeClr>
                </a:solidFill>
              </a:rPr>
              <a:t>Activation Function, Optimizers and Loss Functions</a:t>
            </a:r>
            <a:endParaRPr lang="en-IN" dirty="0">
              <a:solidFill>
                <a:schemeClr val="bg2">
                  <a:lumMod val="10000"/>
                </a:schemeClr>
              </a:solidFill>
            </a:endParaRPr>
          </a:p>
        </p:txBody>
      </p:sp>
    </p:spTree>
    <p:extLst>
      <p:ext uri="{BB962C8B-B14F-4D97-AF65-F5344CB8AC3E}">
        <p14:creationId xmlns:p14="http://schemas.microsoft.com/office/powerpoint/2010/main" val="66410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Elu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lumMod val="95000"/>
                    <a:lumOff val="5000"/>
                  </a:schemeClr>
                </a:solidFill>
              </a:rPr>
              <a:t>1) ELU stands for </a:t>
            </a:r>
            <a:r>
              <a:rPr lang="en-US" b="1" dirty="0">
                <a:solidFill>
                  <a:schemeClr val="tx1">
                    <a:lumMod val="95000"/>
                    <a:lumOff val="5000"/>
                  </a:schemeClr>
                </a:solidFill>
              </a:rPr>
              <a:t>Exponential Linear Unit</a:t>
            </a:r>
            <a:r>
              <a:rPr lang="en-US" dirty="0">
                <a:solidFill>
                  <a:schemeClr val="tx1">
                    <a:lumMod val="95000"/>
                    <a:lumOff val="5000"/>
                  </a:schemeClr>
                </a:solidFill>
              </a:rPr>
              <a:t> </a:t>
            </a:r>
          </a:p>
          <a:p>
            <a:r>
              <a:rPr lang="en-US" dirty="0">
                <a:solidFill>
                  <a:schemeClr val="tx1">
                    <a:lumMod val="95000"/>
                    <a:lumOff val="5000"/>
                  </a:schemeClr>
                </a:solidFill>
              </a:rPr>
              <a:t>2) Used in hidden layers</a:t>
            </a:r>
          </a:p>
          <a:p>
            <a:r>
              <a:rPr lang="en-US" dirty="0">
                <a:solidFill>
                  <a:schemeClr val="tx1">
                    <a:lumMod val="95000"/>
                    <a:lumOff val="5000"/>
                  </a:schemeClr>
                </a:solidFill>
              </a:rPr>
              <a:t>3) It overcomes the Dying </a:t>
            </a:r>
            <a:r>
              <a:rPr lang="en-US" dirty="0" err="1">
                <a:solidFill>
                  <a:schemeClr val="tx1">
                    <a:lumMod val="95000"/>
                    <a:lumOff val="5000"/>
                  </a:schemeClr>
                </a:solidFill>
              </a:rPr>
              <a:t>Relu</a:t>
            </a:r>
            <a:r>
              <a:rPr lang="en-US" dirty="0">
                <a:solidFill>
                  <a:schemeClr val="tx1">
                    <a:lumMod val="95000"/>
                    <a:lumOff val="5000"/>
                  </a:schemeClr>
                </a:solidFill>
              </a:rPr>
              <a:t> problem</a:t>
            </a:r>
          </a:p>
          <a:p>
            <a:r>
              <a:rPr lang="en-US" dirty="0">
                <a:solidFill>
                  <a:schemeClr val="tx1">
                    <a:lumMod val="95000"/>
                    <a:lumOff val="5000"/>
                  </a:schemeClr>
                </a:solidFill>
              </a:rPr>
              <a:t>4) Suffers </a:t>
            </a:r>
            <a:r>
              <a:rPr lang="en-US">
                <a:solidFill>
                  <a:schemeClr val="tx1">
                    <a:lumMod val="95000"/>
                    <a:lumOff val="5000"/>
                  </a:schemeClr>
                </a:solidFill>
              </a:rPr>
              <a:t>from Exploding </a:t>
            </a:r>
            <a:r>
              <a:rPr lang="en-US" dirty="0">
                <a:solidFill>
                  <a:schemeClr val="tx1">
                    <a:lumMod val="95000"/>
                    <a:lumOff val="5000"/>
                  </a:schemeClr>
                </a:solidFill>
              </a:rPr>
              <a:t>Gradient</a:t>
            </a:r>
          </a:p>
          <a:p>
            <a:r>
              <a:rPr lang="en-US" dirty="0">
                <a:solidFill>
                  <a:schemeClr val="tx1">
                    <a:lumMod val="95000"/>
                    <a:lumOff val="5000"/>
                  </a:schemeClr>
                </a:solidFill>
              </a:rPr>
              <a:t> </a:t>
            </a:r>
            <a:endParaRPr lang="en-IN" dirty="0">
              <a:solidFill>
                <a:schemeClr val="tx1">
                  <a:lumMod val="95000"/>
                  <a:lumOff val="5000"/>
                </a:schemeClr>
              </a:solidFill>
            </a:endParaRPr>
          </a:p>
        </p:txBody>
      </p:sp>
      <p:sp>
        <p:nvSpPr>
          <p:cNvPr id="8" name="Rectangle 7">
            <a:extLst>
              <a:ext uri="{FF2B5EF4-FFF2-40B4-BE49-F238E27FC236}">
                <a16:creationId xmlns:a16="http://schemas.microsoft.com/office/drawing/2014/main" id="{B4C8B19B-5427-4575-ADD8-605D600ED809}"/>
              </a:ext>
            </a:extLst>
          </p:cNvPr>
          <p:cNvSpPr/>
          <p:nvPr/>
        </p:nvSpPr>
        <p:spPr>
          <a:xfrm>
            <a:off x="8696229" y="2207058"/>
            <a:ext cx="1272209" cy="357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ELU</a:t>
            </a:r>
            <a:endParaRPr lang="en-IN" b="1" dirty="0"/>
          </a:p>
        </p:txBody>
      </p:sp>
      <p:pic>
        <p:nvPicPr>
          <p:cNvPr id="6" name="Picture 5">
            <a:extLst>
              <a:ext uri="{FF2B5EF4-FFF2-40B4-BE49-F238E27FC236}">
                <a16:creationId xmlns:a16="http://schemas.microsoft.com/office/drawing/2014/main" id="{BA1422DF-6308-457B-9F18-FD0840B4B9A4}"/>
              </a:ext>
            </a:extLst>
          </p:cNvPr>
          <p:cNvPicPr>
            <a:picLocks noChangeAspect="1"/>
          </p:cNvPicPr>
          <p:nvPr/>
        </p:nvPicPr>
        <p:blipFill>
          <a:blip r:embed="rId2"/>
          <a:stretch>
            <a:fillRect/>
          </a:stretch>
        </p:blipFill>
        <p:spPr>
          <a:xfrm>
            <a:off x="7816824" y="2821682"/>
            <a:ext cx="3508098" cy="2942904"/>
          </a:xfrm>
          <a:prstGeom prst="rect">
            <a:avLst/>
          </a:prstGeom>
        </p:spPr>
      </p:pic>
      <p:pic>
        <p:nvPicPr>
          <p:cNvPr id="9" name="Picture 8">
            <a:extLst>
              <a:ext uri="{FF2B5EF4-FFF2-40B4-BE49-F238E27FC236}">
                <a16:creationId xmlns:a16="http://schemas.microsoft.com/office/drawing/2014/main" id="{7D0419AC-1E7B-4D74-B954-26EAECEAE05B}"/>
              </a:ext>
            </a:extLst>
          </p:cNvPr>
          <p:cNvPicPr>
            <a:picLocks noChangeAspect="1"/>
          </p:cNvPicPr>
          <p:nvPr/>
        </p:nvPicPr>
        <p:blipFill>
          <a:blip r:embed="rId3"/>
          <a:stretch>
            <a:fillRect/>
          </a:stretch>
        </p:blipFill>
        <p:spPr>
          <a:xfrm>
            <a:off x="4657524" y="3857414"/>
            <a:ext cx="2876951" cy="1066949"/>
          </a:xfrm>
          <a:prstGeom prst="rect">
            <a:avLst/>
          </a:prstGeom>
        </p:spPr>
      </p:pic>
    </p:spTree>
    <p:extLst>
      <p:ext uri="{BB962C8B-B14F-4D97-AF65-F5344CB8AC3E}">
        <p14:creationId xmlns:p14="http://schemas.microsoft.com/office/powerpoint/2010/main" val="68844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92AAE-9399-4C5F-8A67-77BB4CE54038}"/>
              </a:ext>
            </a:extLst>
          </p:cNvPr>
          <p:cNvPicPr>
            <a:picLocks noChangeAspect="1"/>
          </p:cNvPicPr>
          <p:nvPr/>
        </p:nvPicPr>
        <p:blipFill>
          <a:blip r:embed="rId2"/>
          <a:stretch>
            <a:fillRect/>
          </a:stretch>
        </p:blipFill>
        <p:spPr>
          <a:xfrm>
            <a:off x="5769584" y="164094"/>
            <a:ext cx="5515656" cy="6037923"/>
          </a:xfrm>
          <a:prstGeom prst="rect">
            <a:avLst/>
          </a:prstGeom>
        </p:spPr>
      </p:pic>
      <p:sp>
        <p:nvSpPr>
          <p:cNvPr id="5" name="TextBox 4">
            <a:extLst>
              <a:ext uri="{FF2B5EF4-FFF2-40B4-BE49-F238E27FC236}">
                <a16:creationId xmlns:a16="http://schemas.microsoft.com/office/drawing/2014/main" id="{317A6936-42A2-4542-AF96-041731007D8E}"/>
              </a:ext>
            </a:extLst>
          </p:cNvPr>
          <p:cNvSpPr txBox="1"/>
          <p:nvPr/>
        </p:nvSpPr>
        <p:spPr>
          <a:xfrm>
            <a:off x="583095" y="809247"/>
            <a:ext cx="6096000" cy="1323439"/>
          </a:xfrm>
          <a:prstGeom prst="rect">
            <a:avLst/>
          </a:prstGeom>
          <a:noFill/>
        </p:spPr>
        <p:txBody>
          <a:bodyPr wrap="square">
            <a:spAutoFit/>
          </a:bodyPr>
          <a:lstStyle/>
          <a:p>
            <a:r>
              <a:rPr lang="en-US" sz="4000" b="1" dirty="0">
                <a:solidFill>
                  <a:schemeClr val="bg2">
                    <a:lumMod val="10000"/>
                  </a:schemeClr>
                </a:solidFill>
              </a:rPr>
              <a:t>Derivative of common Activation Functions</a:t>
            </a:r>
            <a:endParaRPr lang="en-IN" sz="4000" dirty="0">
              <a:solidFill>
                <a:schemeClr val="bg2">
                  <a:lumMod val="10000"/>
                </a:schemeClr>
              </a:solidFill>
            </a:endParaRPr>
          </a:p>
        </p:txBody>
      </p:sp>
    </p:spTree>
    <p:extLst>
      <p:ext uri="{BB962C8B-B14F-4D97-AF65-F5344CB8AC3E}">
        <p14:creationId xmlns:p14="http://schemas.microsoft.com/office/powerpoint/2010/main" val="346701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7A6936-42A2-4542-AF96-041731007D8E}"/>
              </a:ext>
            </a:extLst>
          </p:cNvPr>
          <p:cNvSpPr txBox="1"/>
          <p:nvPr/>
        </p:nvSpPr>
        <p:spPr>
          <a:xfrm>
            <a:off x="622850" y="385178"/>
            <a:ext cx="9157253" cy="707886"/>
          </a:xfrm>
          <a:prstGeom prst="rect">
            <a:avLst/>
          </a:prstGeom>
          <a:noFill/>
        </p:spPr>
        <p:txBody>
          <a:bodyPr wrap="square">
            <a:spAutoFit/>
          </a:bodyPr>
          <a:lstStyle/>
          <a:p>
            <a:r>
              <a:rPr lang="en-US" sz="4000" b="1" dirty="0">
                <a:solidFill>
                  <a:schemeClr val="bg2">
                    <a:lumMod val="10000"/>
                  </a:schemeClr>
                </a:solidFill>
              </a:rPr>
              <a:t>Graph of Common Activation Functions</a:t>
            </a:r>
            <a:endParaRPr lang="en-IN" sz="4000" dirty="0">
              <a:solidFill>
                <a:schemeClr val="bg2">
                  <a:lumMod val="10000"/>
                </a:schemeClr>
              </a:solidFill>
            </a:endParaRPr>
          </a:p>
        </p:txBody>
      </p:sp>
      <p:pic>
        <p:nvPicPr>
          <p:cNvPr id="4" name="Picture 3">
            <a:extLst>
              <a:ext uri="{FF2B5EF4-FFF2-40B4-BE49-F238E27FC236}">
                <a16:creationId xmlns:a16="http://schemas.microsoft.com/office/drawing/2014/main" id="{D569EF12-A2D9-4BDC-A07B-E2AE2B72DEB0}"/>
              </a:ext>
            </a:extLst>
          </p:cNvPr>
          <p:cNvPicPr>
            <a:picLocks noChangeAspect="1"/>
          </p:cNvPicPr>
          <p:nvPr/>
        </p:nvPicPr>
        <p:blipFill>
          <a:blip r:embed="rId2"/>
          <a:stretch>
            <a:fillRect/>
          </a:stretch>
        </p:blipFill>
        <p:spPr>
          <a:xfrm>
            <a:off x="172278" y="1815541"/>
            <a:ext cx="5742674" cy="3326302"/>
          </a:xfrm>
          <a:prstGeom prst="rect">
            <a:avLst/>
          </a:prstGeom>
        </p:spPr>
      </p:pic>
      <p:pic>
        <p:nvPicPr>
          <p:cNvPr id="7" name="Picture 6">
            <a:extLst>
              <a:ext uri="{FF2B5EF4-FFF2-40B4-BE49-F238E27FC236}">
                <a16:creationId xmlns:a16="http://schemas.microsoft.com/office/drawing/2014/main" id="{080DD9FE-5EB0-4FFA-AA8E-CD6EA78AFF36}"/>
              </a:ext>
            </a:extLst>
          </p:cNvPr>
          <p:cNvPicPr>
            <a:picLocks noChangeAspect="1"/>
          </p:cNvPicPr>
          <p:nvPr/>
        </p:nvPicPr>
        <p:blipFill>
          <a:blip r:embed="rId3"/>
          <a:stretch>
            <a:fillRect/>
          </a:stretch>
        </p:blipFill>
        <p:spPr>
          <a:xfrm>
            <a:off x="6095999" y="1815541"/>
            <a:ext cx="5923723" cy="3494791"/>
          </a:xfrm>
          <a:prstGeom prst="rect">
            <a:avLst/>
          </a:prstGeom>
        </p:spPr>
      </p:pic>
    </p:spTree>
    <p:extLst>
      <p:ext uri="{BB962C8B-B14F-4D97-AF65-F5344CB8AC3E}">
        <p14:creationId xmlns:p14="http://schemas.microsoft.com/office/powerpoint/2010/main" val="208250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75DD-4369-46E5-AA2F-537EB7A5D24F}"/>
              </a:ext>
            </a:extLst>
          </p:cNvPr>
          <p:cNvSpPr>
            <a:spLocks noGrp="1"/>
          </p:cNvSpPr>
          <p:nvPr>
            <p:ph type="title"/>
          </p:nvPr>
        </p:nvSpPr>
        <p:spPr/>
        <p:txBody>
          <a:bodyPr/>
          <a:lstStyle/>
          <a:p>
            <a:r>
              <a:rPr lang="en-US" b="1" dirty="0">
                <a:solidFill>
                  <a:schemeClr val="bg2">
                    <a:lumMod val="10000"/>
                  </a:schemeClr>
                </a:solidFill>
              </a:rPr>
              <a:t>Vanishing Gradient</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FCD88266-BD2A-44EC-BE19-7BEA71BD5354}"/>
              </a:ext>
            </a:extLst>
          </p:cNvPr>
          <p:cNvSpPr>
            <a:spLocks noGrp="1"/>
          </p:cNvSpPr>
          <p:nvPr>
            <p:ph idx="1"/>
          </p:nvPr>
        </p:nvSpPr>
        <p:spPr/>
        <p:txBody>
          <a:bodyPr/>
          <a:lstStyle/>
          <a:p>
            <a:pPr algn="just"/>
            <a:r>
              <a:rPr lang="en-US" dirty="0">
                <a:solidFill>
                  <a:schemeClr val="tx1">
                    <a:lumMod val="95000"/>
                    <a:lumOff val="5000"/>
                  </a:schemeClr>
                </a:solidFill>
              </a:rPr>
              <a:t>1) Like the sigmoid function, certain activation functions squish an ample input space into a small output space between 0 and 1. </a:t>
            </a:r>
          </a:p>
          <a:p>
            <a:pPr algn="just"/>
            <a:r>
              <a:rPr lang="en-US" dirty="0">
                <a:solidFill>
                  <a:schemeClr val="tx1">
                    <a:lumMod val="95000"/>
                    <a:lumOff val="5000"/>
                  </a:schemeClr>
                </a:solidFill>
              </a:rPr>
              <a:t>2) Therefore, a large change in the input of the sigmoid function will cause a small change in the output. Hence, the derivative becomes small. For shallow networks with only a few layers that use these activations, this isn’t a big problem. </a:t>
            </a:r>
          </a:p>
          <a:p>
            <a:pPr algn="just"/>
            <a:r>
              <a:rPr lang="en-US" dirty="0">
                <a:solidFill>
                  <a:schemeClr val="tx1">
                    <a:lumMod val="95000"/>
                    <a:lumOff val="5000"/>
                  </a:schemeClr>
                </a:solidFill>
              </a:rPr>
              <a:t>3) However, when more layers are used, it can cause the gradient to be too small for training to work effectively. </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109221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75DD-4369-46E5-AA2F-537EB7A5D24F}"/>
              </a:ext>
            </a:extLst>
          </p:cNvPr>
          <p:cNvSpPr>
            <a:spLocks noGrp="1"/>
          </p:cNvSpPr>
          <p:nvPr>
            <p:ph type="title"/>
          </p:nvPr>
        </p:nvSpPr>
        <p:spPr/>
        <p:txBody>
          <a:bodyPr/>
          <a:lstStyle/>
          <a:p>
            <a:r>
              <a:rPr lang="en-US" b="1" dirty="0">
                <a:solidFill>
                  <a:schemeClr val="bg2">
                    <a:lumMod val="10000"/>
                  </a:schemeClr>
                </a:solidFill>
              </a:rPr>
              <a:t>Exploding Gradient</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FCD88266-BD2A-44EC-BE19-7BEA71BD5354}"/>
              </a:ext>
            </a:extLst>
          </p:cNvPr>
          <p:cNvSpPr>
            <a:spLocks noGrp="1"/>
          </p:cNvSpPr>
          <p:nvPr>
            <p:ph idx="1"/>
          </p:nvPr>
        </p:nvSpPr>
        <p:spPr/>
        <p:txBody>
          <a:bodyPr/>
          <a:lstStyle/>
          <a:p>
            <a:pPr algn="just"/>
            <a:r>
              <a:rPr lang="en-US" dirty="0">
                <a:solidFill>
                  <a:schemeClr val="tx1">
                    <a:lumMod val="95000"/>
                    <a:lumOff val="5000"/>
                  </a:schemeClr>
                </a:solidFill>
              </a:rPr>
              <a:t>1) Exploding gradients are problems where significant error gradients accumulate and result in very large updates to neural network model weights during training. </a:t>
            </a:r>
          </a:p>
          <a:p>
            <a:pPr algn="just"/>
            <a:r>
              <a:rPr lang="en-US" dirty="0">
                <a:solidFill>
                  <a:schemeClr val="tx1">
                    <a:lumMod val="95000"/>
                    <a:lumOff val="5000"/>
                  </a:schemeClr>
                </a:solidFill>
              </a:rPr>
              <a:t>2) An unstable network can result when there are exploding gradients, and the learning cannot be completed. </a:t>
            </a:r>
          </a:p>
          <a:p>
            <a:pPr algn="just"/>
            <a:r>
              <a:rPr lang="en-US" dirty="0">
                <a:solidFill>
                  <a:schemeClr val="tx1">
                    <a:lumMod val="95000"/>
                    <a:lumOff val="5000"/>
                  </a:schemeClr>
                </a:solidFill>
              </a:rPr>
              <a:t>3) The values of the weights can also become so large as to overflow and result in something called </a:t>
            </a:r>
            <a:r>
              <a:rPr lang="en-US" dirty="0" err="1">
                <a:solidFill>
                  <a:schemeClr val="tx1">
                    <a:lumMod val="95000"/>
                    <a:lumOff val="5000"/>
                  </a:schemeClr>
                </a:solidFill>
              </a:rPr>
              <a:t>NaN</a:t>
            </a:r>
            <a:r>
              <a:rPr lang="en-US" dirty="0">
                <a:solidFill>
                  <a:schemeClr val="tx1">
                    <a:lumMod val="95000"/>
                    <a:lumOff val="5000"/>
                  </a:schemeClr>
                </a:solidFill>
              </a:rPr>
              <a:t> values.</a:t>
            </a:r>
            <a:endParaRPr lang="en-IN" dirty="0">
              <a:solidFill>
                <a:schemeClr val="tx1">
                  <a:lumMod val="95000"/>
                  <a:lumOff val="5000"/>
                </a:schemeClr>
              </a:solidFill>
            </a:endParaRPr>
          </a:p>
        </p:txBody>
      </p:sp>
    </p:spTree>
    <p:extLst>
      <p:ext uri="{BB962C8B-B14F-4D97-AF65-F5344CB8AC3E}">
        <p14:creationId xmlns:p14="http://schemas.microsoft.com/office/powerpoint/2010/main" val="182852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7EA-2622-4D40-8E5E-50EF9DA4FE81}"/>
              </a:ext>
            </a:extLst>
          </p:cNvPr>
          <p:cNvSpPr>
            <a:spLocks noGrp="1"/>
          </p:cNvSpPr>
          <p:nvPr>
            <p:ph type="title"/>
          </p:nvPr>
        </p:nvSpPr>
        <p:spPr/>
        <p:txBody>
          <a:bodyPr/>
          <a:lstStyle/>
          <a:p>
            <a:r>
              <a:rPr lang="en-US" b="1" dirty="0">
                <a:solidFill>
                  <a:schemeClr val="bg2">
                    <a:lumMod val="10000"/>
                  </a:schemeClr>
                </a:solidFill>
              </a:rPr>
              <a:t>Optimizers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191AEEEB-A424-4A29-B031-FD8BFF80C80C}"/>
              </a:ext>
            </a:extLst>
          </p:cNvPr>
          <p:cNvSpPr>
            <a:spLocks noGrp="1"/>
          </p:cNvSpPr>
          <p:nvPr>
            <p:ph idx="1"/>
          </p:nvPr>
        </p:nvSpPr>
        <p:spPr/>
        <p:txBody>
          <a:bodyPr>
            <a:normAutofit/>
          </a:bodyPr>
          <a:lstStyle/>
          <a:p>
            <a:pPr algn="just"/>
            <a:r>
              <a:rPr lang="en-US" dirty="0">
                <a:solidFill>
                  <a:schemeClr val="tx1">
                    <a:lumMod val="95000"/>
                    <a:lumOff val="5000"/>
                  </a:schemeClr>
                </a:solidFill>
              </a:rPr>
              <a:t>1) </a:t>
            </a:r>
            <a:r>
              <a:rPr lang="en-US" dirty="0">
                <a:solidFill>
                  <a:schemeClr val="tx1">
                    <a:lumMod val="95000"/>
                    <a:lumOff val="5000"/>
                  </a:schemeClr>
                </a:solidFill>
                <a:effectLst/>
                <a:ea typeface="Times New Roman" panose="02020603050405020304" pitchFamily="18" charset="0"/>
                <a:cs typeface="Calibri" panose="020F0502020204030204" pitchFamily="34" charset="0"/>
              </a:rPr>
              <a:t>It is very important to tweak/change the weights of the model during the training process, to make our predictions as correct and optimized as possible. This is where optimizers come into picture.</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IN" dirty="0">
                <a:solidFill>
                  <a:schemeClr val="tx1">
                    <a:lumMod val="95000"/>
                    <a:lumOff val="5000"/>
                  </a:schemeClr>
                </a:solidFill>
              </a:rPr>
              <a:t>2) </a:t>
            </a:r>
            <a:r>
              <a:rPr lang="en-US" dirty="0">
                <a:solidFill>
                  <a:schemeClr val="tx1">
                    <a:lumMod val="95000"/>
                    <a:lumOff val="5000"/>
                  </a:schemeClr>
                </a:solidFill>
                <a:effectLst/>
                <a:ea typeface="Times New Roman" panose="02020603050405020304" pitchFamily="18" charset="0"/>
                <a:cs typeface="Calibri" panose="020F0502020204030204" pitchFamily="34" charset="0"/>
              </a:rPr>
              <a:t>They tie together the loss function and model parameters by updating the model in response to the output of the loss function.</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IN" dirty="0">
                <a:solidFill>
                  <a:schemeClr val="tx1">
                    <a:lumMod val="95000"/>
                    <a:lumOff val="5000"/>
                  </a:schemeClr>
                </a:solidFill>
              </a:rPr>
              <a:t>3) </a:t>
            </a:r>
            <a:r>
              <a:rPr lang="en-US" dirty="0">
                <a:solidFill>
                  <a:schemeClr val="tx1">
                    <a:lumMod val="95000"/>
                    <a:lumOff val="5000"/>
                  </a:schemeClr>
                </a:solidFill>
                <a:effectLst/>
                <a:ea typeface="Times New Roman" panose="02020603050405020304" pitchFamily="18" charset="0"/>
                <a:cs typeface="Calibri" panose="020F0502020204030204" pitchFamily="34" charset="0"/>
              </a:rPr>
              <a:t>Optimizers shape and mold your model into its most accurate possible form by maneuvering with the weights. The loss function is the guide to the terrain, telling the optimizer when it’s moving in the right or wrong direction.</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endParaRPr lang="en-IN" dirty="0"/>
          </a:p>
          <a:p>
            <a:pPr algn="just"/>
            <a:endParaRPr lang="en-IN" dirty="0"/>
          </a:p>
        </p:txBody>
      </p:sp>
    </p:spTree>
    <p:extLst>
      <p:ext uri="{BB962C8B-B14F-4D97-AF65-F5344CB8AC3E}">
        <p14:creationId xmlns:p14="http://schemas.microsoft.com/office/powerpoint/2010/main" val="83693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32DB-4C9C-4B97-BA33-B28E98D199AD}"/>
              </a:ext>
            </a:extLst>
          </p:cNvPr>
          <p:cNvSpPr>
            <a:spLocks noGrp="1"/>
          </p:cNvSpPr>
          <p:nvPr>
            <p:ph type="title"/>
          </p:nvPr>
        </p:nvSpPr>
        <p:spPr/>
        <p:txBody>
          <a:bodyPr/>
          <a:lstStyle/>
          <a:p>
            <a:r>
              <a:rPr lang="en-US" b="1" dirty="0">
                <a:solidFill>
                  <a:schemeClr val="bg2">
                    <a:lumMod val="10000"/>
                  </a:schemeClr>
                </a:solidFill>
              </a:rPr>
              <a:t>Types of Optimizers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E1EC1B2C-6AEB-41AF-82AB-1C20E981289F}"/>
              </a:ext>
            </a:extLst>
          </p:cNvPr>
          <p:cNvSpPr>
            <a:spLocks noGrp="1"/>
          </p:cNvSpPr>
          <p:nvPr>
            <p:ph idx="1"/>
          </p:nvPr>
        </p:nvSpPr>
        <p:spPr/>
        <p:txBody>
          <a:bodyPr>
            <a:normAutofit/>
          </a:bodyPr>
          <a:lstStyle/>
          <a:p>
            <a:pPr algn="just"/>
            <a:r>
              <a:rPr lang="en-US" b="1" dirty="0">
                <a:solidFill>
                  <a:schemeClr val="tx1">
                    <a:lumMod val="95000"/>
                    <a:lumOff val="5000"/>
                  </a:schemeClr>
                </a:solidFill>
              </a:rPr>
              <a:t>1) Gradient Descent</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2) Stochastic Gradient Descent</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3) Mini-batch Gradient Descent</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4) SGD with Momentum</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5) </a:t>
            </a:r>
            <a:r>
              <a:rPr lang="en-US" b="1" dirty="0" err="1">
                <a:solidFill>
                  <a:schemeClr val="tx1">
                    <a:lumMod val="95000"/>
                    <a:lumOff val="5000"/>
                  </a:schemeClr>
                </a:solidFill>
                <a:ea typeface="Calibri" panose="020F0502020204030204" pitchFamily="34" charset="0"/>
                <a:cs typeface="Times New Roman" panose="02020603050405020304" pitchFamily="18" charset="0"/>
              </a:rPr>
              <a:t>RmsProp</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6) </a:t>
            </a:r>
            <a:r>
              <a:rPr lang="en-US" b="1" dirty="0" err="1">
                <a:solidFill>
                  <a:schemeClr val="tx1">
                    <a:lumMod val="95000"/>
                    <a:lumOff val="5000"/>
                  </a:schemeClr>
                </a:solidFill>
                <a:ea typeface="Calibri" panose="020F0502020204030204" pitchFamily="34" charset="0"/>
                <a:cs typeface="Times New Roman" panose="02020603050405020304" pitchFamily="18" charset="0"/>
              </a:rPr>
              <a:t>Adadelta</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7) </a:t>
            </a:r>
            <a:r>
              <a:rPr lang="en-US" b="1" dirty="0" err="1">
                <a:solidFill>
                  <a:schemeClr val="tx1">
                    <a:lumMod val="95000"/>
                    <a:lumOff val="5000"/>
                  </a:schemeClr>
                </a:solidFill>
                <a:ea typeface="Calibri" panose="020F0502020204030204" pitchFamily="34" charset="0"/>
                <a:cs typeface="Times New Roman" panose="02020603050405020304" pitchFamily="18" charset="0"/>
              </a:rPr>
              <a:t>Adagrad</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8) Adam</a:t>
            </a:r>
          </a:p>
          <a:p>
            <a:pPr algn="just"/>
            <a:endParaRPr lang="en-US" b="1" dirty="0">
              <a:solidFill>
                <a:schemeClr val="tx1">
                  <a:lumMod val="95000"/>
                  <a:lumOff val="5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85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Gradient Descent</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p:txBody>
          <a:bodyPr/>
          <a:lstStyle/>
          <a:p>
            <a:r>
              <a:rPr lang="en-US" dirty="0">
                <a:solidFill>
                  <a:schemeClr val="tx1">
                    <a:lumMod val="95000"/>
                    <a:lumOff val="5000"/>
                  </a:schemeClr>
                </a:solidFill>
              </a:rPr>
              <a:t>1) It minimizes the given function to its local minimum.</a:t>
            </a:r>
          </a:p>
          <a:p>
            <a:r>
              <a:rPr lang="en-US" dirty="0">
                <a:solidFill>
                  <a:schemeClr val="tx1">
                    <a:lumMod val="95000"/>
                    <a:lumOff val="5000"/>
                  </a:schemeClr>
                </a:solidFill>
              </a:rPr>
              <a:t>2) Gradient Descent</a:t>
            </a:r>
            <a:r>
              <a:rPr lang="en-US" b="1" dirty="0">
                <a:solidFill>
                  <a:schemeClr val="tx1">
                    <a:lumMod val="95000"/>
                    <a:lumOff val="5000"/>
                  </a:schemeClr>
                </a:solidFill>
              </a:rPr>
              <a:t> </a:t>
            </a:r>
            <a:r>
              <a:rPr lang="en-US" dirty="0">
                <a:solidFill>
                  <a:schemeClr val="tx1">
                    <a:lumMod val="95000"/>
                    <a:lumOff val="5000"/>
                  </a:schemeClr>
                </a:solidFill>
              </a:rPr>
              <a:t>iteratively reduces a loss function by moving in the direction opposite to that of steepest ascent.</a:t>
            </a: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b="1" dirty="0">
                <a:solidFill>
                  <a:schemeClr val="tx1">
                    <a:lumMod val="95000"/>
                    <a:lumOff val="5000"/>
                  </a:schemeClr>
                </a:solidFill>
              </a:rPr>
              <a:t>Drawbacks</a:t>
            </a:r>
          </a:p>
          <a:p>
            <a:r>
              <a:rPr lang="en-US" dirty="0">
                <a:solidFill>
                  <a:schemeClr val="tx1">
                    <a:lumMod val="95000"/>
                    <a:lumOff val="5000"/>
                  </a:schemeClr>
                </a:solidFill>
              </a:rPr>
              <a:t>a) Slow in computation</a:t>
            </a:r>
          </a:p>
          <a:p>
            <a:r>
              <a:rPr lang="en-US" dirty="0">
                <a:solidFill>
                  <a:schemeClr val="tx1">
                    <a:lumMod val="95000"/>
                    <a:lumOff val="5000"/>
                  </a:schemeClr>
                </a:solidFill>
              </a:rPr>
              <a:t>b) Requires large memory</a:t>
            </a:r>
          </a:p>
          <a:p>
            <a:r>
              <a:rPr lang="en-US" dirty="0">
                <a:solidFill>
                  <a:schemeClr val="tx1">
                    <a:lumMod val="95000"/>
                    <a:lumOff val="5000"/>
                  </a:schemeClr>
                </a:solidFill>
              </a:rPr>
              <a:t>c) Computationally Expensive</a:t>
            </a:r>
            <a:r>
              <a:rPr lang="en-US" dirty="0"/>
              <a:t>  </a:t>
            </a:r>
            <a:endParaRPr lang="en-IN" dirty="0"/>
          </a:p>
        </p:txBody>
      </p:sp>
      <p:pic>
        <p:nvPicPr>
          <p:cNvPr id="5" name="Picture 4">
            <a:extLst>
              <a:ext uri="{FF2B5EF4-FFF2-40B4-BE49-F238E27FC236}">
                <a16:creationId xmlns:a16="http://schemas.microsoft.com/office/drawing/2014/main" id="{BD66E96C-A969-428D-B77F-109AE0FC8487}"/>
              </a:ext>
            </a:extLst>
          </p:cNvPr>
          <p:cNvPicPr>
            <a:picLocks noChangeAspect="1"/>
          </p:cNvPicPr>
          <p:nvPr/>
        </p:nvPicPr>
        <p:blipFill>
          <a:blip r:embed="rId2"/>
          <a:stretch>
            <a:fillRect/>
          </a:stretch>
        </p:blipFill>
        <p:spPr>
          <a:xfrm>
            <a:off x="2451653" y="2866856"/>
            <a:ext cx="3949148" cy="1124287"/>
          </a:xfrm>
          <a:prstGeom prst="rect">
            <a:avLst/>
          </a:prstGeom>
        </p:spPr>
      </p:pic>
      <p:pic>
        <p:nvPicPr>
          <p:cNvPr id="7" name="Picture 6">
            <a:extLst>
              <a:ext uri="{FF2B5EF4-FFF2-40B4-BE49-F238E27FC236}">
                <a16:creationId xmlns:a16="http://schemas.microsoft.com/office/drawing/2014/main" id="{B783633B-BBF4-4086-A521-39C06B99A2D7}"/>
              </a:ext>
            </a:extLst>
          </p:cNvPr>
          <p:cNvPicPr>
            <a:picLocks noChangeAspect="1"/>
          </p:cNvPicPr>
          <p:nvPr/>
        </p:nvPicPr>
        <p:blipFill>
          <a:blip r:embed="rId3"/>
          <a:stretch>
            <a:fillRect/>
          </a:stretch>
        </p:blipFill>
        <p:spPr>
          <a:xfrm>
            <a:off x="7000229" y="3053363"/>
            <a:ext cx="4548669" cy="2730685"/>
          </a:xfrm>
          <a:prstGeom prst="rect">
            <a:avLst/>
          </a:prstGeom>
        </p:spPr>
      </p:pic>
    </p:spTree>
    <p:extLst>
      <p:ext uri="{BB962C8B-B14F-4D97-AF65-F5344CB8AC3E}">
        <p14:creationId xmlns:p14="http://schemas.microsoft.com/office/powerpoint/2010/main" val="148503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Stochastic Gradient Descent (SGD)</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p:txBody>
          <a:bodyPr/>
          <a:lstStyle/>
          <a:p>
            <a:r>
              <a:rPr lang="en-US" dirty="0">
                <a:solidFill>
                  <a:schemeClr val="tx1">
                    <a:lumMod val="95000"/>
                    <a:lumOff val="5000"/>
                  </a:schemeClr>
                </a:solidFill>
              </a:rPr>
              <a:t>1) In the SGD algorithm derivative is computed taking one point at a time.</a:t>
            </a:r>
          </a:p>
          <a:p>
            <a:r>
              <a:rPr lang="en-US" dirty="0">
                <a:solidFill>
                  <a:schemeClr val="tx1">
                    <a:lumMod val="95000"/>
                    <a:lumOff val="5000"/>
                  </a:schemeClr>
                </a:solidFill>
              </a:rPr>
              <a:t>2) Memory requirement is less than that of GD</a:t>
            </a: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b="1" dirty="0">
                <a:solidFill>
                  <a:schemeClr val="tx1">
                    <a:lumMod val="95000"/>
                    <a:lumOff val="5000"/>
                  </a:schemeClr>
                </a:solidFill>
              </a:rPr>
              <a:t>Drawbacks</a:t>
            </a:r>
          </a:p>
          <a:p>
            <a:r>
              <a:rPr lang="en-US" dirty="0">
                <a:solidFill>
                  <a:schemeClr val="tx1">
                    <a:lumMod val="95000"/>
                    <a:lumOff val="5000"/>
                  </a:schemeClr>
                </a:solidFill>
              </a:rPr>
              <a:t>a) Takes a long time to converge</a:t>
            </a:r>
          </a:p>
          <a:p>
            <a:r>
              <a:rPr lang="en-US" dirty="0">
                <a:solidFill>
                  <a:schemeClr val="tx1">
                    <a:lumMod val="95000"/>
                    <a:lumOff val="5000"/>
                  </a:schemeClr>
                </a:solidFill>
              </a:rPr>
              <a:t>b) May stuck at local minima</a:t>
            </a:r>
          </a:p>
          <a:p>
            <a:pPr marL="0" indent="0">
              <a:buNone/>
            </a:pPr>
            <a:endParaRPr lang="en-IN" dirty="0">
              <a:solidFill>
                <a:schemeClr val="tx1">
                  <a:lumMod val="95000"/>
                  <a:lumOff val="5000"/>
                </a:schemeClr>
              </a:solidFill>
            </a:endParaRPr>
          </a:p>
        </p:txBody>
      </p:sp>
      <p:pic>
        <p:nvPicPr>
          <p:cNvPr id="6" name="Picture 5">
            <a:extLst>
              <a:ext uri="{FF2B5EF4-FFF2-40B4-BE49-F238E27FC236}">
                <a16:creationId xmlns:a16="http://schemas.microsoft.com/office/drawing/2014/main" id="{795194D0-C835-4B86-842B-B63582AE539E}"/>
              </a:ext>
            </a:extLst>
          </p:cNvPr>
          <p:cNvPicPr>
            <a:picLocks noChangeAspect="1"/>
          </p:cNvPicPr>
          <p:nvPr/>
        </p:nvPicPr>
        <p:blipFill>
          <a:blip r:embed="rId2"/>
          <a:stretch>
            <a:fillRect/>
          </a:stretch>
        </p:blipFill>
        <p:spPr>
          <a:xfrm>
            <a:off x="5074654" y="3295252"/>
            <a:ext cx="6020066" cy="2009503"/>
          </a:xfrm>
          <a:prstGeom prst="rect">
            <a:avLst/>
          </a:prstGeom>
        </p:spPr>
      </p:pic>
    </p:spTree>
    <p:extLst>
      <p:ext uri="{BB962C8B-B14F-4D97-AF65-F5344CB8AC3E}">
        <p14:creationId xmlns:p14="http://schemas.microsoft.com/office/powerpoint/2010/main" val="118671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Mini-Batch Gradient Descent</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p:txBody>
          <a:bodyPr>
            <a:noAutofit/>
          </a:bodyPr>
          <a:lstStyle/>
          <a:p>
            <a:r>
              <a:rPr lang="en-US" dirty="0">
                <a:solidFill>
                  <a:schemeClr val="tx1">
                    <a:lumMod val="95000"/>
                    <a:lumOff val="5000"/>
                  </a:schemeClr>
                </a:solidFill>
              </a:rPr>
              <a:t>1) MB-SGD algorithm takes a batch of points or subset of points from the dataset to compute derivate.</a:t>
            </a:r>
          </a:p>
          <a:p>
            <a:r>
              <a:rPr lang="en-US" dirty="0">
                <a:solidFill>
                  <a:schemeClr val="tx1">
                    <a:lumMod val="95000"/>
                    <a:lumOff val="5000"/>
                  </a:schemeClr>
                </a:solidFill>
              </a:rPr>
              <a:t>2) MB-SGD divides the dataset into various batches and after every batch, the parameters are updated.</a:t>
            </a:r>
          </a:p>
          <a:p>
            <a:r>
              <a:rPr lang="en-US" dirty="0">
                <a:solidFill>
                  <a:schemeClr val="tx1">
                    <a:lumMod val="95000"/>
                    <a:lumOff val="5000"/>
                  </a:schemeClr>
                </a:solidFill>
              </a:rPr>
              <a:t>3) Less time complexity as compared to SGD and more stability.</a:t>
            </a:r>
          </a:p>
          <a:p>
            <a:endParaRPr lang="en-US" dirty="0">
              <a:solidFill>
                <a:schemeClr val="tx1">
                  <a:lumMod val="95000"/>
                  <a:lumOff val="5000"/>
                </a:schemeClr>
              </a:solidFill>
            </a:endParaRPr>
          </a:p>
          <a:p>
            <a:r>
              <a:rPr lang="en-US" b="1" dirty="0">
                <a:solidFill>
                  <a:schemeClr val="tx1">
                    <a:lumMod val="95000"/>
                    <a:lumOff val="5000"/>
                  </a:schemeClr>
                </a:solidFill>
              </a:rPr>
              <a:t>Drawbacks</a:t>
            </a:r>
            <a:endParaRPr lang="en-US" dirty="0">
              <a:solidFill>
                <a:schemeClr val="tx1">
                  <a:lumMod val="95000"/>
                  <a:lumOff val="5000"/>
                </a:schemeClr>
              </a:solidFill>
            </a:endParaRPr>
          </a:p>
          <a:p>
            <a:r>
              <a:rPr lang="en-US" dirty="0">
                <a:solidFill>
                  <a:schemeClr val="tx1">
                    <a:lumMod val="95000"/>
                    <a:lumOff val="5000"/>
                  </a:schemeClr>
                </a:solidFill>
              </a:rPr>
              <a:t>a) May stuck at local minima</a:t>
            </a:r>
          </a:p>
          <a:p>
            <a:r>
              <a:rPr lang="en-US" dirty="0">
                <a:solidFill>
                  <a:schemeClr val="tx1">
                    <a:lumMod val="95000"/>
                    <a:lumOff val="5000"/>
                  </a:schemeClr>
                </a:solidFill>
              </a:rPr>
              <a:t>b) Updated weights may be too </a:t>
            </a:r>
          </a:p>
          <a:p>
            <a:r>
              <a:rPr lang="en-US" dirty="0">
                <a:solidFill>
                  <a:schemeClr val="tx1">
                    <a:lumMod val="95000"/>
                    <a:lumOff val="5000"/>
                  </a:schemeClr>
                </a:solidFill>
              </a:rPr>
              <a:t>     noisy</a:t>
            </a:r>
          </a:p>
          <a:p>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C1D4CE24-2362-46EC-9A9A-948538BD168C}"/>
              </a:ext>
            </a:extLst>
          </p:cNvPr>
          <p:cNvPicPr>
            <a:picLocks noChangeAspect="1"/>
          </p:cNvPicPr>
          <p:nvPr/>
        </p:nvPicPr>
        <p:blipFill>
          <a:blip r:embed="rId2"/>
          <a:stretch>
            <a:fillRect/>
          </a:stretch>
        </p:blipFill>
        <p:spPr>
          <a:xfrm>
            <a:off x="4500466" y="3857414"/>
            <a:ext cx="7325747" cy="1924319"/>
          </a:xfrm>
          <a:prstGeom prst="rect">
            <a:avLst/>
          </a:prstGeom>
        </p:spPr>
      </p:pic>
    </p:spTree>
    <p:extLst>
      <p:ext uri="{BB962C8B-B14F-4D97-AF65-F5344CB8AC3E}">
        <p14:creationId xmlns:p14="http://schemas.microsoft.com/office/powerpoint/2010/main" val="219266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F7B4-4D16-4236-8F15-FACE851AF80A}"/>
              </a:ext>
            </a:extLst>
          </p:cNvPr>
          <p:cNvSpPr>
            <a:spLocks noGrp="1"/>
          </p:cNvSpPr>
          <p:nvPr>
            <p:ph type="title"/>
          </p:nvPr>
        </p:nvSpPr>
        <p:spPr/>
        <p:txBody>
          <a:bodyPr/>
          <a:lstStyle/>
          <a:p>
            <a:r>
              <a:rPr lang="en-US" b="1" dirty="0">
                <a:solidFill>
                  <a:schemeClr val="bg2">
                    <a:lumMod val="10000"/>
                  </a:schemeClr>
                </a:solidFill>
              </a:rPr>
              <a:t>Activation Functions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9918B3A-48FB-4316-B2DC-1FD6C311D168}"/>
              </a:ext>
            </a:extLst>
          </p:cNvPr>
          <p:cNvSpPr>
            <a:spLocks noGrp="1"/>
          </p:cNvSpPr>
          <p:nvPr>
            <p:ph idx="1"/>
          </p:nvPr>
        </p:nvSpPr>
        <p:spPr/>
        <p:txBody>
          <a:bodyPr>
            <a:normAutofit/>
          </a:bodyPr>
          <a:lstStyle/>
          <a:p>
            <a:pPr marL="0" indent="0" algn="just">
              <a:lnSpc>
                <a:spcPct val="115000"/>
              </a:lnSpc>
              <a:spcAft>
                <a:spcPts val="1000"/>
              </a:spcAft>
              <a:buSzPts val="1200"/>
              <a:buNone/>
            </a:pPr>
            <a:r>
              <a:rPr lang="en-US" dirty="0">
                <a:solidFill>
                  <a:schemeClr val="tx1">
                    <a:lumMod val="95000"/>
                    <a:lumOff val="5000"/>
                  </a:schemeClr>
                </a:solidFill>
              </a:rPr>
              <a:t>1)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An activation function is a function that is added into an artificial neural network in order to help the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network learn complex patterns in the data.</a:t>
            </a:r>
            <a:endParaRPr lang="en-IN" b="1" dirty="0">
              <a:solidFill>
                <a:schemeClr val="tx1">
                  <a:lumMod val="95000"/>
                  <a:lumOff val="5000"/>
                </a:schemeClr>
              </a:solidFill>
              <a:ea typeface="Calibri" panose="020F0502020204030204" pitchFamily="34" charset="0"/>
              <a:cs typeface="Times New Roman" panose="02020603050405020304" pitchFamily="18" charset="0"/>
            </a:endParaRPr>
          </a:p>
          <a:p>
            <a:pPr marL="0" indent="0">
              <a:buNone/>
            </a:pPr>
            <a:r>
              <a:rPr lang="en-IN" dirty="0">
                <a:solidFill>
                  <a:schemeClr val="tx1">
                    <a:lumMod val="95000"/>
                    <a:lumOff val="5000"/>
                  </a:schemeClr>
                </a:solidFill>
              </a:rPr>
              <a:t>2)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Activation function also helps to normalize the output of any input in the range between </a:t>
            </a:r>
            <a:endParaRPr lang="en-US" dirty="0">
              <a:solidFill>
                <a:schemeClr val="tx1">
                  <a:lumMod val="95000"/>
                  <a:lumOff val="5000"/>
                </a:schemeClr>
              </a:solidFill>
              <a:ea typeface="Calibri" panose="020F0502020204030204" pitchFamily="34" charset="0"/>
              <a:cs typeface="Times New Roman" panose="02020603050405020304" pitchFamily="18" charset="0"/>
            </a:endParaRPr>
          </a:p>
          <a:p>
            <a:pPr marL="0" indent="0">
              <a:buNone/>
            </a:pPr>
            <a:r>
              <a:rPr lang="en-US" dirty="0">
                <a:solidFill>
                  <a:schemeClr val="tx1">
                    <a:lumMod val="95000"/>
                    <a:lumOff val="5000"/>
                  </a:schemeClr>
                </a:solidFill>
                <a:effectLst/>
                <a:ea typeface="Calibri" panose="020F0502020204030204" pitchFamily="34" charset="0"/>
                <a:cs typeface="Times New Roman" panose="02020603050405020304" pitchFamily="18" charset="0"/>
              </a:rPr>
              <a:t>1 to -1 or 0 to 1.</a:t>
            </a:r>
          </a:p>
          <a:p>
            <a:pPr marL="0" indent="0">
              <a:buNone/>
            </a:pPr>
            <a:r>
              <a:rPr lang="en-US" dirty="0">
                <a:solidFill>
                  <a:schemeClr val="tx1">
                    <a:lumMod val="95000"/>
                    <a:lumOff val="5000"/>
                  </a:schemeClr>
                </a:solidFill>
                <a:ea typeface="Calibri" panose="020F0502020204030204" pitchFamily="34" charset="0"/>
                <a:cs typeface="Times New Roman" panose="02020603050405020304" pitchFamily="18" charset="0"/>
              </a:rPr>
              <a:t>3) T</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he activation function is at the end deciding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what is to be fired(activated) to the next neuron.</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 </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marL="0" indent="0">
              <a:buNone/>
            </a:pPr>
            <a:r>
              <a:rPr lang="en-IN" dirty="0">
                <a:solidFill>
                  <a:schemeClr val="tx1">
                    <a:lumMod val="95000"/>
                    <a:lumOff val="5000"/>
                  </a:schemeClr>
                </a:solidFill>
              </a:rPr>
              <a:t> </a:t>
            </a:r>
          </a:p>
        </p:txBody>
      </p:sp>
    </p:spTree>
    <p:extLst>
      <p:ext uri="{BB962C8B-B14F-4D97-AF65-F5344CB8AC3E}">
        <p14:creationId xmlns:p14="http://schemas.microsoft.com/office/powerpoint/2010/main" val="406599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SGD with Momentum</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a:xfrm>
            <a:off x="1097280" y="1845733"/>
            <a:ext cx="10058400" cy="4475553"/>
          </a:xfrm>
        </p:spPr>
        <p:txBody>
          <a:bodyPr>
            <a:normAutofit/>
          </a:bodyPr>
          <a:lstStyle/>
          <a:p>
            <a:r>
              <a:rPr lang="en-US" dirty="0">
                <a:solidFill>
                  <a:schemeClr val="tx1">
                    <a:lumMod val="95000"/>
                    <a:lumOff val="5000"/>
                  </a:schemeClr>
                </a:solidFill>
              </a:rPr>
              <a:t>1) MB-SGD algorithm takes a batch of points or subset of points from the dataset to compute derivate.</a:t>
            </a:r>
          </a:p>
          <a:p>
            <a:r>
              <a:rPr lang="en-US" dirty="0">
                <a:solidFill>
                  <a:schemeClr val="tx1">
                    <a:lumMod val="95000"/>
                    <a:lumOff val="5000"/>
                  </a:schemeClr>
                </a:solidFill>
              </a:rPr>
              <a:t>2) MB-SGD divides the dataset into various batches and after every batch, the parameters are updated.</a:t>
            </a:r>
          </a:p>
          <a:p>
            <a:r>
              <a:rPr lang="en-US" dirty="0">
                <a:solidFill>
                  <a:schemeClr val="tx1">
                    <a:lumMod val="95000"/>
                    <a:lumOff val="5000"/>
                  </a:schemeClr>
                </a:solidFill>
              </a:rPr>
              <a:t>3) The idea is to denoise derivative using </a:t>
            </a:r>
            <a:r>
              <a:rPr lang="en-US" b="1" dirty="0">
                <a:solidFill>
                  <a:schemeClr val="tx1">
                    <a:lumMod val="95000"/>
                    <a:lumOff val="5000"/>
                  </a:schemeClr>
                </a:solidFill>
              </a:rPr>
              <a:t>exponential weighting average </a:t>
            </a:r>
            <a:r>
              <a:rPr lang="en-US" dirty="0">
                <a:solidFill>
                  <a:schemeClr val="tx1">
                    <a:lumMod val="95000"/>
                    <a:lumOff val="5000"/>
                  </a:schemeClr>
                </a:solidFill>
              </a:rPr>
              <a:t>that is to give more weightage to recent updates compared to the previous update.</a:t>
            </a:r>
          </a:p>
        </p:txBody>
      </p:sp>
      <p:sp>
        <p:nvSpPr>
          <p:cNvPr id="7" name="Rectangle 2">
            <a:extLst>
              <a:ext uri="{FF2B5EF4-FFF2-40B4-BE49-F238E27FC236}">
                <a16:creationId xmlns:a16="http://schemas.microsoft.com/office/drawing/2014/main" id="{6CFF07F0-CFD6-48CE-9F4F-C3447596D980}"/>
              </a:ext>
            </a:extLst>
          </p:cNvPr>
          <p:cNvSpPr>
            <a:spLocks noChangeArrowheads="1"/>
          </p:cNvSpPr>
          <p:nvPr/>
        </p:nvSpPr>
        <p:spPr bwMode="auto">
          <a:xfrm>
            <a:off x="0" y="43934"/>
            <a:ext cx="184731" cy="369332"/>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CB0F754-412A-4E91-A7C5-CF5959C0C6CE}"/>
              </a:ext>
            </a:extLst>
          </p:cNvPr>
          <p:cNvPicPr>
            <a:picLocks noChangeAspect="1"/>
          </p:cNvPicPr>
          <p:nvPr/>
        </p:nvPicPr>
        <p:blipFill>
          <a:blip r:embed="rId2"/>
          <a:stretch>
            <a:fillRect/>
          </a:stretch>
        </p:blipFill>
        <p:spPr>
          <a:xfrm>
            <a:off x="4325059" y="4070222"/>
            <a:ext cx="3310843" cy="2251064"/>
          </a:xfrm>
          <a:prstGeom prst="rect">
            <a:avLst/>
          </a:prstGeom>
        </p:spPr>
      </p:pic>
    </p:spTree>
    <p:extLst>
      <p:ext uri="{BB962C8B-B14F-4D97-AF65-F5344CB8AC3E}">
        <p14:creationId xmlns:p14="http://schemas.microsoft.com/office/powerpoint/2010/main" val="281108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272A2-DB1D-411B-8CA9-34770F110E54}"/>
              </a:ext>
            </a:extLst>
          </p:cNvPr>
          <p:cNvPicPr>
            <a:picLocks noChangeAspect="1"/>
          </p:cNvPicPr>
          <p:nvPr/>
        </p:nvPicPr>
        <p:blipFill>
          <a:blip r:embed="rId2"/>
          <a:stretch>
            <a:fillRect/>
          </a:stretch>
        </p:blipFill>
        <p:spPr>
          <a:xfrm>
            <a:off x="832467" y="3101419"/>
            <a:ext cx="10527066" cy="2972542"/>
          </a:xfrm>
          <a:prstGeom prst="rect">
            <a:avLst/>
          </a:prstGeom>
        </p:spPr>
      </p:pic>
      <p:sp>
        <p:nvSpPr>
          <p:cNvPr id="5" name="TextBox 4">
            <a:extLst>
              <a:ext uri="{FF2B5EF4-FFF2-40B4-BE49-F238E27FC236}">
                <a16:creationId xmlns:a16="http://schemas.microsoft.com/office/drawing/2014/main" id="{B7216557-E7DF-438D-8ECA-101799D099B9}"/>
              </a:ext>
            </a:extLst>
          </p:cNvPr>
          <p:cNvSpPr txBox="1"/>
          <p:nvPr/>
        </p:nvSpPr>
        <p:spPr>
          <a:xfrm>
            <a:off x="715617" y="784039"/>
            <a:ext cx="10643915" cy="2554545"/>
          </a:xfrm>
          <a:prstGeom prst="rect">
            <a:avLst/>
          </a:prstGeom>
          <a:noFill/>
        </p:spPr>
        <p:txBody>
          <a:bodyPr wrap="square">
            <a:spAutoFit/>
          </a:bodyPr>
          <a:lstStyle/>
          <a:p>
            <a:r>
              <a:rPr lang="en-US" sz="2000" dirty="0">
                <a:solidFill>
                  <a:schemeClr val="tx1">
                    <a:lumMod val="95000"/>
                    <a:lumOff val="5000"/>
                  </a:schemeClr>
                </a:solidFill>
              </a:rPr>
              <a:t>4) The problem with SGD is that while it tries to reach minima because of the high oscillation we can’t increase the learning rate. So it takes time to converge</a:t>
            </a:r>
          </a:p>
          <a:p>
            <a:endParaRPr lang="en-US" sz="2000" dirty="0">
              <a:solidFill>
                <a:schemeClr val="tx1">
                  <a:lumMod val="95000"/>
                  <a:lumOff val="5000"/>
                </a:schemeClr>
              </a:solidFill>
            </a:endParaRPr>
          </a:p>
          <a:p>
            <a:r>
              <a:rPr lang="en-US" sz="2000" b="1" dirty="0">
                <a:solidFill>
                  <a:schemeClr val="tx1">
                    <a:lumMod val="95000"/>
                    <a:lumOff val="5000"/>
                  </a:schemeClr>
                </a:solidFill>
              </a:rPr>
              <a:t>Drawbacks                                                                              </a:t>
            </a:r>
            <a:endParaRPr lang="en-US" sz="2000" dirty="0">
              <a:solidFill>
                <a:schemeClr val="tx1">
                  <a:lumMod val="95000"/>
                  <a:lumOff val="5000"/>
                </a:schemeClr>
              </a:solidFill>
            </a:endParaRPr>
          </a:p>
          <a:p>
            <a:r>
              <a:rPr lang="en-US" sz="2000" dirty="0">
                <a:solidFill>
                  <a:schemeClr val="tx1">
                    <a:lumMod val="95000"/>
                    <a:lumOff val="5000"/>
                  </a:schemeClr>
                </a:solidFill>
              </a:rPr>
              <a:t> a) May stuck at local minima </a:t>
            </a:r>
          </a:p>
          <a:p>
            <a:r>
              <a:rPr lang="en-US" sz="2000" dirty="0">
                <a:solidFill>
                  <a:schemeClr val="tx1">
                    <a:lumMod val="95000"/>
                    <a:lumOff val="5000"/>
                  </a:schemeClr>
                </a:solidFill>
              </a:rPr>
              <a:t> b) Updated weights may be too </a:t>
            </a:r>
          </a:p>
          <a:p>
            <a:r>
              <a:rPr lang="en-US" sz="2000" dirty="0">
                <a:solidFill>
                  <a:schemeClr val="tx1">
                    <a:lumMod val="95000"/>
                    <a:lumOff val="5000"/>
                  </a:schemeClr>
                </a:solidFill>
              </a:rPr>
              <a:t>     noisy </a:t>
            </a:r>
            <a:endParaRPr lang="en-IN" sz="2000" dirty="0">
              <a:solidFill>
                <a:schemeClr val="tx1">
                  <a:lumMod val="95000"/>
                  <a:lumOff val="5000"/>
                </a:schemeClr>
              </a:solidFill>
            </a:endParaRP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411139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Adam (Adaptive Moment Estimation)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p:txBody>
          <a:bodyPr>
            <a:normAutofit/>
          </a:bodyPr>
          <a:lstStyle/>
          <a:p>
            <a:pPr algn="just"/>
            <a:r>
              <a:rPr lang="en-US" dirty="0">
                <a:solidFill>
                  <a:schemeClr val="tx1">
                    <a:lumMod val="95000"/>
                    <a:lumOff val="5000"/>
                  </a:schemeClr>
                </a:solidFill>
              </a:rPr>
              <a:t>1) It is a method that computes adaptive learning rates for each parameter. It stores both the decaying average of the past gradients , similar to momentum and also the decaying average of the past squared gradients , similar to RMS-Prop and </a:t>
            </a:r>
            <a:r>
              <a:rPr lang="en-US" dirty="0" err="1">
                <a:solidFill>
                  <a:schemeClr val="tx1">
                    <a:lumMod val="95000"/>
                    <a:lumOff val="5000"/>
                  </a:schemeClr>
                </a:solidFill>
              </a:rPr>
              <a:t>Adadelta</a:t>
            </a:r>
            <a:r>
              <a:rPr lang="en-US" dirty="0">
                <a:solidFill>
                  <a:schemeClr val="tx1">
                    <a:lumMod val="95000"/>
                    <a:lumOff val="5000"/>
                  </a:schemeClr>
                </a:solidFill>
              </a:rPr>
              <a:t>. </a:t>
            </a:r>
          </a:p>
          <a:p>
            <a:endParaRPr lang="en-US" b="1" dirty="0">
              <a:solidFill>
                <a:schemeClr val="tx1">
                  <a:lumMod val="95000"/>
                  <a:lumOff val="5000"/>
                </a:schemeClr>
              </a:solidFill>
            </a:endParaRPr>
          </a:p>
        </p:txBody>
      </p:sp>
      <p:sp>
        <p:nvSpPr>
          <p:cNvPr id="7" name="Rectangle 2">
            <a:extLst>
              <a:ext uri="{FF2B5EF4-FFF2-40B4-BE49-F238E27FC236}">
                <a16:creationId xmlns:a16="http://schemas.microsoft.com/office/drawing/2014/main" id="{6CFF07F0-CFD6-48CE-9F4F-C3447596D980}"/>
              </a:ext>
            </a:extLst>
          </p:cNvPr>
          <p:cNvSpPr>
            <a:spLocks noChangeArrowheads="1"/>
          </p:cNvSpPr>
          <p:nvPr/>
        </p:nvSpPr>
        <p:spPr bwMode="auto">
          <a:xfrm>
            <a:off x="0" y="43934"/>
            <a:ext cx="184731" cy="369332"/>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D37FBC8-2438-4F1C-8487-70B0F7F03CBF}"/>
              </a:ext>
            </a:extLst>
          </p:cNvPr>
          <p:cNvPicPr>
            <a:picLocks noChangeAspect="1"/>
          </p:cNvPicPr>
          <p:nvPr/>
        </p:nvPicPr>
        <p:blipFill>
          <a:blip r:embed="rId2"/>
          <a:stretch>
            <a:fillRect/>
          </a:stretch>
        </p:blipFill>
        <p:spPr>
          <a:xfrm>
            <a:off x="1097280" y="2846010"/>
            <a:ext cx="3515216" cy="1457528"/>
          </a:xfrm>
          <a:prstGeom prst="rect">
            <a:avLst/>
          </a:prstGeom>
        </p:spPr>
      </p:pic>
      <p:pic>
        <p:nvPicPr>
          <p:cNvPr id="9" name="Picture 8">
            <a:extLst>
              <a:ext uri="{FF2B5EF4-FFF2-40B4-BE49-F238E27FC236}">
                <a16:creationId xmlns:a16="http://schemas.microsoft.com/office/drawing/2014/main" id="{1052BDB0-92B7-4605-B7FA-F625CA54A839}"/>
              </a:ext>
            </a:extLst>
          </p:cNvPr>
          <p:cNvPicPr>
            <a:picLocks noChangeAspect="1"/>
          </p:cNvPicPr>
          <p:nvPr/>
        </p:nvPicPr>
        <p:blipFill>
          <a:blip r:embed="rId3"/>
          <a:stretch>
            <a:fillRect/>
          </a:stretch>
        </p:blipFill>
        <p:spPr>
          <a:xfrm>
            <a:off x="1196780" y="4551234"/>
            <a:ext cx="3781953" cy="1505160"/>
          </a:xfrm>
          <a:prstGeom prst="rect">
            <a:avLst/>
          </a:prstGeom>
        </p:spPr>
      </p:pic>
      <p:pic>
        <p:nvPicPr>
          <p:cNvPr id="11" name="Picture 10">
            <a:extLst>
              <a:ext uri="{FF2B5EF4-FFF2-40B4-BE49-F238E27FC236}">
                <a16:creationId xmlns:a16="http://schemas.microsoft.com/office/drawing/2014/main" id="{B8546F70-AC3D-484D-BE13-8EC5A5EA9511}"/>
              </a:ext>
            </a:extLst>
          </p:cNvPr>
          <p:cNvPicPr>
            <a:picLocks noChangeAspect="1"/>
          </p:cNvPicPr>
          <p:nvPr/>
        </p:nvPicPr>
        <p:blipFill>
          <a:blip r:embed="rId4"/>
          <a:stretch>
            <a:fillRect/>
          </a:stretch>
        </p:blipFill>
        <p:spPr>
          <a:xfrm>
            <a:off x="7330017" y="2848954"/>
            <a:ext cx="3515216" cy="1667108"/>
          </a:xfrm>
          <a:prstGeom prst="rect">
            <a:avLst/>
          </a:prstGeom>
        </p:spPr>
      </p:pic>
      <p:sp>
        <p:nvSpPr>
          <p:cNvPr id="13" name="TextBox 12">
            <a:extLst>
              <a:ext uri="{FF2B5EF4-FFF2-40B4-BE49-F238E27FC236}">
                <a16:creationId xmlns:a16="http://schemas.microsoft.com/office/drawing/2014/main" id="{E91EEEEC-1928-4E96-82A7-3AAA9B6A76AF}"/>
              </a:ext>
            </a:extLst>
          </p:cNvPr>
          <p:cNvSpPr txBox="1"/>
          <p:nvPr/>
        </p:nvSpPr>
        <p:spPr>
          <a:xfrm>
            <a:off x="4796463" y="3134139"/>
            <a:ext cx="2146113" cy="523220"/>
          </a:xfrm>
          <a:prstGeom prst="rect">
            <a:avLst/>
          </a:prstGeom>
          <a:noFill/>
        </p:spPr>
        <p:txBody>
          <a:bodyPr wrap="square">
            <a:spAutoFit/>
          </a:bodyPr>
          <a:lstStyle/>
          <a:p>
            <a:r>
              <a:rPr lang="en-US" sz="1400" b="1" dirty="0"/>
              <a:t>Exponential weighted </a:t>
            </a:r>
          </a:p>
          <a:p>
            <a:r>
              <a:rPr lang="en-US" sz="1400" b="1" dirty="0"/>
              <a:t>average for past gradients</a:t>
            </a:r>
            <a:endParaRPr lang="en-IN" sz="1400" b="1" dirty="0"/>
          </a:p>
        </p:txBody>
      </p:sp>
      <p:sp>
        <p:nvSpPr>
          <p:cNvPr id="14" name="TextBox 13">
            <a:extLst>
              <a:ext uri="{FF2B5EF4-FFF2-40B4-BE49-F238E27FC236}">
                <a16:creationId xmlns:a16="http://schemas.microsoft.com/office/drawing/2014/main" id="{08CC49B6-64CD-4071-9211-A7F9A1003CE9}"/>
              </a:ext>
            </a:extLst>
          </p:cNvPr>
          <p:cNvSpPr txBox="1"/>
          <p:nvPr/>
        </p:nvSpPr>
        <p:spPr>
          <a:xfrm>
            <a:off x="4848037" y="4945764"/>
            <a:ext cx="2146113" cy="738664"/>
          </a:xfrm>
          <a:prstGeom prst="rect">
            <a:avLst/>
          </a:prstGeom>
          <a:noFill/>
        </p:spPr>
        <p:txBody>
          <a:bodyPr wrap="square">
            <a:spAutoFit/>
          </a:bodyPr>
          <a:lstStyle/>
          <a:p>
            <a:r>
              <a:rPr lang="en-US" sz="1400" b="1" dirty="0"/>
              <a:t>Exponential weighted </a:t>
            </a:r>
          </a:p>
          <a:p>
            <a:r>
              <a:rPr lang="en-US" sz="1400" b="1" dirty="0"/>
              <a:t>average for past squared gradients</a:t>
            </a:r>
            <a:endParaRPr lang="en-IN" sz="1400" b="1" dirty="0"/>
          </a:p>
        </p:txBody>
      </p:sp>
      <p:sp>
        <p:nvSpPr>
          <p:cNvPr id="15" name="TextBox 14">
            <a:extLst>
              <a:ext uri="{FF2B5EF4-FFF2-40B4-BE49-F238E27FC236}">
                <a16:creationId xmlns:a16="http://schemas.microsoft.com/office/drawing/2014/main" id="{F4C95936-1353-4752-87DA-42DDBE48BE46}"/>
              </a:ext>
            </a:extLst>
          </p:cNvPr>
          <p:cNvSpPr txBox="1"/>
          <p:nvPr/>
        </p:nvSpPr>
        <p:spPr>
          <a:xfrm>
            <a:off x="8499294" y="4945764"/>
            <a:ext cx="2146113" cy="307777"/>
          </a:xfrm>
          <a:prstGeom prst="rect">
            <a:avLst/>
          </a:prstGeom>
          <a:noFill/>
        </p:spPr>
        <p:txBody>
          <a:bodyPr wrap="square">
            <a:spAutoFit/>
          </a:bodyPr>
          <a:lstStyle/>
          <a:p>
            <a:r>
              <a:rPr lang="en-US" sz="1400" b="1" dirty="0"/>
              <a:t>ADAM Optimizer</a:t>
            </a:r>
            <a:endParaRPr lang="en-IN" sz="1400" b="1" dirty="0"/>
          </a:p>
        </p:txBody>
      </p:sp>
      <p:sp>
        <p:nvSpPr>
          <p:cNvPr id="16" name="TextBox 15">
            <a:extLst>
              <a:ext uri="{FF2B5EF4-FFF2-40B4-BE49-F238E27FC236}">
                <a16:creationId xmlns:a16="http://schemas.microsoft.com/office/drawing/2014/main" id="{AB273A57-B908-483B-91C2-64F02740A982}"/>
              </a:ext>
            </a:extLst>
          </p:cNvPr>
          <p:cNvSpPr txBox="1"/>
          <p:nvPr/>
        </p:nvSpPr>
        <p:spPr>
          <a:xfrm>
            <a:off x="6524350" y="5529947"/>
            <a:ext cx="4631330" cy="646331"/>
          </a:xfrm>
          <a:prstGeom prst="rect">
            <a:avLst/>
          </a:prstGeom>
          <a:noFill/>
        </p:spPr>
        <p:txBody>
          <a:bodyPr wrap="square">
            <a:spAutoFit/>
          </a:bodyPr>
          <a:lstStyle/>
          <a:p>
            <a:r>
              <a:rPr lang="en-US" b="1" dirty="0">
                <a:solidFill>
                  <a:srgbClr val="000000"/>
                </a:solidFill>
                <a:effectLst/>
              </a:rPr>
              <a:t>Adam is so far the best optimizer that is known</a:t>
            </a:r>
            <a:endParaRPr lang="en-IN" dirty="0"/>
          </a:p>
        </p:txBody>
      </p:sp>
    </p:spTree>
    <p:extLst>
      <p:ext uri="{BB962C8B-B14F-4D97-AF65-F5344CB8AC3E}">
        <p14:creationId xmlns:p14="http://schemas.microsoft.com/office/powerpoint/2010/main" val="29092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3A5-198C-429E-9D1F-6DAB8BA60F72}"/>
              </a:ext>
            </a:extLst>
          </p:cNvPr>
          <p:cNvSpPr>
            <a:spLocks noGrp="1"/>
          </p:cNvSpPr>
          <p:nvPr>
            <p:ph type="title"/>
          </p:nvPr>
        </p:nvSpPr>
        <p:spPr/>
        <p:txBody>
          <a:bodyPr/>
          <a:lstStyle/>
          <a:p>
            <a:r>
              <a:rPr lang="en-US" b="1" dirty="0">
                <a:solidFill>
                  <a:schemeClr val="bg2">
                    <a:lumMod val="10000"/>
                  </a:schemeClr>
                </a:solidFill>
              </a:rPr>
              <a:t>Loss Functions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344A847-4C91-4B1F-BD0F-A22A27DBEA22}"/>
              </a:ext>
            </a:extLst>
          </p:cNvPr>
          <p:cNvSpPr>
            <a:spLocks noGrp="1"/>
          </p:cNvSpPr>
          <p:nvPr>
            <p:ph idx="1"/>
          </p:nvPr>
        </p:nvSpPr>
        <p:spPr/>
        <p:txBody>
          <a:bodyPr>
            <a:normAutofit/>
          </a:bodyPr>
          <a:lstStyle/>
          <a:p>
            <a:pPr algn="just"/>
            <a:r>
              <a:rPr lang="en-US" dirty="0">
                <a:solidFill>
                  <a:schemeClr val="tx1">
                    <a:lumMod val="95000"/>
                    <a:lumOff val="5000"/>
                  </a:schemeClr>
                </a:solidFill>
              </a:rPr>
              <a:t>1) In a neural network, the weights get multiplied with the inputs and then activation function is applied to the element before going to the next layer. Finally, we get the predicted value (</a:t>
            </a:r>
            <a:r>
              <a:rPr lang="en-US" dirty="0" err="1">
                <a:solidFill>
                  <a:schemeClr val="tx1">
                    <a:lumMod val="95000"/>
                    <a:lumOff val="5000"/>
                  </a:schemeClr>
                </a:solidFill>
              </a:rPr>
              <a:t>yhat</a:t>
            </a:r>
            <a:r>
              <a:rPr lang="en-US" dirty="0">
                <a:solidFill>
                  <a:schemeClr val="tx1">
                    <a:lumMod val="95000"/>
                    <a:lumOff val="5000"/>
                  </a:schemeClr>
                </a:solidFill>
              </a:rPr>
              <a:t>) through the output layer. But prediction is not always closer to the actual (y), which we term as errors. So, we define the loss/cost functions to capture the errors and try to optimize it though backpropagation.</a:t>
            </a:r>
          </a:p>
          <a:p>
            <a:pPr marL="0" indent="0" algn="just">
              <a:buNone/>
            </a:pPr>
            <a:r>
              <a:rPr lang="en-US" dirty="0">
                <a:solidFill>
                  <a:schemeClr val="tx1">
                    <a:lumMod val="95000"/>
                    <a:lumOff val="5000"/>
                  </a:schemeClr>
                </a:solidFill>
              </a:rPr>
              <a:t>2) The error function that compares actual value with its corresponding predicted value is referred to as loss function or cost function.</a:t>
            </a:r>
          </a:p>
          <a:p>
            <a:pPr marL="0" indent="0">
              <a:buNone/>
            </a:pPr>
            <a:endParaRPr lang="en-US" dirty="0">
              <a:solidFill>
                <a:schemeClr val="tx1">
                  <a:lumMod val="95000"/>
                  <a:lumOff val="5000"/>
                </a:schemeClr>
              </a:solidFill>
            </a:endParaRPr>
          </a:p>
          <a:p>
            <a:endParaRPr lang="en-US" dirty="0">
              <a:solidFill>
                <a:schemeClr val="tx1">
                  <a:lumMod val="95000"/>
                  <a:lumOff val="5000"/>
                </a:schemeClr>
              </a:solidFill>
            </a:endParaRPr>
          </a:p>
        </p:txBody>
      </p:sp>
      <p:sp>
        <p:nvSpPr>
          <p:cNvPr id="7" name="Rectangle 2">
            <a:extLst>
              <a:ext uri="{FF2B5EF4-FFF2-40B4-BE49-F238E27FC236}">
                <a16:creationId xmlns:a16="http://schemas.microsoft.com/office/drawing/2014/main" id="{6CFF07F0-CFD6-48CE-9F4F-C3447596D980}"/>
              </a:ext>
            </a:extLst>
          </p:cNvPr>
          <p:cNvSpPr>
            <a:spLocks noChangeArrowheads="1"/>
          </p:cNvSpPr>
          <p:nvPr/>
        </p:nvSpPr>
        <p:spPr bwMode="auto">
          <a:xfrm>
            <a:off x="0" y="43934"/>
            <a:ext cx="184731" cy="369332"/>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823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CCD7-5C6C-4218-AC28-EF9BF44FA5F7}"/>
              </a:ext>
            </a:extLst>
          </p:cNvPr>
          <p:cNvSpPr>
            <a:spLocks noGrp="1"/>
          </p:cNvSpPr>
          <p:nvPr>
            <p:ph type="title"/>
          </p:nvPr>
        </p:nvSpPr>
        <p:spPr/>
        <p:txBody>
          <a:bodyPr/>
          <a:lstStyle/>
          <a:p>
            <a:r>
              <a:rPr lang="en-US" b="1" dirty="0">
                <a:solidFill>
                  <a:schemeClr val="bg2">
                    <a:lumMod val="10000"/>
                  </a:schemeClr>
                </a:solidFill>
              </a:rPr>
              <a:t>MSE (Mean Square Error)</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549E959-AA4F-4DD9-B2F2-968014391534}"/>
              </a:ext>
            </a:extLst>
          </p:cNvPr>
          <p:cNvSpPr>
            <a:spLocks noGrp="1"/>
          </p:cNvSpPr>
          <p:nvPr>
            <p:ph idx="1"/>
          </p:nvPr>
        </p:nvSpPr>
        <p:spPr/>
        <p:txBody>
          <a:bodyPr/>
          <a:lstStyle/>
          <a:p>
            <a:r>
              <a:rPr lang="en-US" dirty="0">
                <a:solidFill>
                  <a:schemeClr val="bg2">
                    <a:lumMod val="10000"/>
                  </a:schemeClr>
                </a:solidFill>
              </a:rPr>
              <a:t>1) It is used in Regression</a:t>
            </a:r>
          </a:p>
          <a:p>
            <a:r>
              <a:rPr lang="en-US" dirty="0">
                <a:solidFill>
                  <a:schemeClr val="bg2">
                    <a:lumMod val="10000"/>
                  </a:schemeClr>
                </a:solidFill>
              </a:rPr>
              <a:t>2) MSE is the preferred loss function if the distribution of the target variable is Gaussian. Mean squared error is defined as the average of the squared differences between the predicted and actual values.</a:t>
            </a:r>
          </a:p>
          <a:p>
            <a:endParaRPr lang="en-IN" dirty="0"/>
          </a:p>
        </p:txBody>
      </p:sp>
      <p:pic>
        <p:nvPicPr>
          <p:cNvPr id="5" name="Picture 4">
            <a:extLst>
              <a:ext uri="{FF2B5EF4-FFF2-40B4-BE49-F238E27FC236}">
                <a16:creationId xmlns:a16="http://schemas.microsoft.com/office/drawing/2014/main" id="{D1F39A4A-25A4-4654-9EA2-1FD07CD0FBA4}"/>
              </a:ext>
            </a:extLst>
          </p:cNvPr>
          <p:cNvPicPr>
            <a:picLocks noChangeAspect="1"/>
          </p:cNvPicPr>
          <p:nvPr/>
        </p:nvPicPr>
        <p:blipFill>
          <a:blip r:embed="rId2"/>
          <a:stretch>
            <a:fillRect/>
          </a:stretch>
        </p:blipFill>
        <p:spPr>
          <a:xfrm>
            <a:off x="1877524" y="3551866"/>
            <a:ext cx="3950737" cy="1837552"/>
          </a:xfrm>
          <a:prstGeom prst="rect">
            <a:avLst/>
          </a:prstGeom>
        </p:spPr>
      </p:pic>
    </p:spTree>
    <p:extLst>
      <p:ext uri="{BB962C8B-B14F-4D97-AF65-F5344CB8AC3E}">
        <p14:creationId xmlns:p14="http://schemas.microsoft.com/office/powerpoint/2010/main" val="214352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CCD7-5C6C-4218-AC28-EF9BF44FA5F7}"/>
              </a:ext>
            </a:extLst>
          </p:cNvPr>
          <p:cNvSpPr>
            <a:spLocks noGrp="1"/>
          </p:cNvSpPr>
          <p:nvPr>
            <p:ph type="title"/>
          </p:nvPr>
        </p:nvSpPr>
        <p:spPr/>
        <p:txBody>
          <a:bodyPr/>
          <a:lstStyle/>
          <a:p>
            <a:r>
              <a:rPr lang="en-US" b="1" dirty="0">
                <a:solidFill>
                  <a:schemeClr val="bg2">
                    <a:lumMod val="10000"/>
                  </a:schemeClr>
                </a:solidFill>
              </a:rPr>
              <a:t>MAE (Mean Absolute Error)</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549E959-AA4F-4DD9-B2F2-968014391534}"/>
              </a:ext>
            </a:extLst>
          </p:cNvPr>
          <p:cNvSpPr>
            <a:spLocks noGrp="1"/>
          </p:cNvSpPr>
          <p:nvPr>
            <p:ph idx="1"/>
          </p:nvPr>
        </p:nvSpPr>
        <p:spPr/>
        <p:txBody>
          <a:bodyPr/>
          <a:lstStyle/>
          <a:p>
            <a:r>
              <a:rPr lang="en-US" dirty="0">
                <a:solidFill>
                  <a:schemeClr val="bg2">
                    <a:lumMod val="10000"/>
                  </a:schemeClr>
                </a:solidFill>
              </a:rPr>
              <a:t>1) It is used in Regression</a:t>
            </a:r>
          </a:p>
          <a:p>
            <a:r>
              <a:rPr lang="en-US" dirty="0">
                <a:solidFill>
                  <a:schemeClr val="bg2">
                    <a:lumMod val="10000"/>
                  </a:schemeClr>
                </a:solidFill>
              </a:rPr>
              <a:t>2) It is defined as the average of the absolute difference between the actual and predicted values</a:t>
            </a:r>
            <a:endParaRPr lang="en-IN" dirty="0">
              <a:solidFill>
                <a:schemeClr val="bg2">
                  <a:lumMod val="10000"/>
                </a:schemeClr>
              </a:solidFill>
            </a:endParaRPr>
          </a:p>
        </p:txBody>
      </p:sp>
      <p:pic>
        <p:nvPicPr>
          <p:cNvPr id="6" name="Picture 5">
            <a:extLst>
              <a:ext uri="{FF2B5EF4-FFF2-40B4-BE49-F238E27FC236}">
                <a16:creationId xmlns:a16="http://schemas.microsoft.com/office/drawing/2014/main" id="{6A0B1FA9-C3EE-4E2E-AD49-61F5199F807F}"/>
              </a:ext>
            </a:extLst>
          </p:cNvPr>
          <p:cNvPicPr>
            <a:picLocks noChangeAspect="1"/>
          </p:cNvPicPr>
          <p:nvPr/>
        </p:nvPicPr>
        <p:blipFill>
          <a:blip r:embed="rId2"/>
          <a:stretch>
            <a:fillRect/>
          </a:stretch>
        </p:blipFill>
        <p:spPr>
          <a:xfrm>
            <a:off x="1682318" y="3352518"/>
            <a:ext cx="3430009" cy="1698976"/>
          </a:xfrm>
          <a:prstGeom prst="rect">
            <a:avLst/>
          </a:prstGeom>
        </p:spPr>
      </p:pic>
    </p:spTree>
    <p:extLst>
      <p:ext uri="{BB962C8B-B14F-4D97-AF65-F5344CB8AC3E}">
        <p14:creationId xmlns:p14="http://schemas.microsoft.com/office/powerpoint/2010/main" val="9047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CCD7-5C6C-4218-AC28-EF9BF44FA5F7}"/>
              </a:ext>
            </a:extLst>
          </p:cNvPr>
          <p:cNvSpPr>
            <a:spLocks noGrp="1"/>
          </p:cNvSpPr>
          <p:nvPr>
            <p:ph type="title"/>
          </p:nvPr>
        </p:nvSpPr>
        <p:spPr/>
        <p:txBody>
          <a:bodyPr/>
          <a:lstStyle/>
          <a:p>
            <a:r>
              <a:rPr lang="en-US" b="1" dirty="0">
                <a:solidFill>
                  <a:schemeClr val="bg2">
                    <a:lumMod val="10000"/>
                  </a:schemeClr>
                </a:solidFill>
              </a:rPr>
              <a:t>Binary </a:t>
            </a:r>
            <a:r>
              <a:rPr lang="en-US" b="1" dirty="0" err="1">
                <a:solidFill>
                  <a:schemeClr val="bg2">
                    <a:lumMod val="10000"/>
                  </a:schemeClr>
                </a:solidFill>
              </a:rPr>
              <a:t>CrossEntropy</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549E959-AA4F-4DD9-B2F2-968014391534}"/>
              </a:ext>
            </a:extLst>
          </p:cNvPr>
          <p:cNvSpPr>
            <a:spLocks noGrp="1"/>
          </p:cNvSpPr>
          <p:nvPr>
            <p:ph idx="1"/>
          </p:nvPr>
        </p:nvSpPr>
        <p:spPr>
          <a:xfrm>
            <a:off x="1097280" y="1845734"/>
            <a:ext cx="10058400" cy="4458084"/>
          </a:xfrm>
        </p:spPr>
        <p:txBody>
          <a:bodyPr/>
          <a:lstStyle/>
          <a:p>
            <a:pPr algn="just"/>
            <a:r>
              <a:rPr lang="en-US" dirty="0">
                <a:solidFill>
                  <a:schemeClr val="bg2">
                    <a:lumMod val="10000"/>
                  </a:schemeClr>
                </a:solidFill>
              </a:rPr>
              <a:t>1) It is used in Binary Classification</a:t>
            </a:r>
          </a:p>
          <a:p>
            <a:pPr algn="just"/>
            <a:r>
              <a:rPr lang="en-US" dirty="0">
                <a:solidFill>
                  <a:schemeClr val="bg2">
                    <a:lumMod val="10000"/>
                  </a:schemeClr>
                </a:solidFill>
              </a:rPr>
              <a:t>2) It measures the difference between two probability distributions. If the cross entropy is small, it suggests that two distributions are similar to each other.</a:t>
            </a:r>
          </a:p>
          <a:p>
            <a:pPr algn="just"/>
            <a:r>
              <a:rPr lang="en-US" dirty="0">
                <a:solidFill>
                  <a:schemeClr val="bg2">
                    <a:lumMod val="10000"/>
                  </a:schemeClr>
                </a:solidFill>
              </a:rPr>
              <a:t>3) In case of a binary classification the predicted probability is compared to the target/actual (0 or 1). Binary Cross-entropy calculates a score that provides the negative average difference between the actual and predicted probabilities for predicting the class 1. This score penalizes the probability based on the distance from the expected value</a:t>
            </a:r>
            <a:endParaRPr lang="en-IN" dirty="0">
              <a:solidFill>
                <a:schemeClr val="bg2">
                  <a:lumMod val="10000"/>
                </a:schemeClr>
              </a:solidFill>
            </a:endParaRPr>
          </a:p>
        </p:txBody>
      </p:sp>
      <p:pic>
        <p:nvPicPr>
          <p:cNvPr id="6" name="Picture 5">
            <a:extLst>
              <a:ext uri="{FF2B5EF4-FFF2-40B4-BE49-F238E27FC236}">
                <a16:creationId xmlns:a16="http://schemas.microsoft.com/office/drawing/2014/main" id="{9A8538BB-0874-47E7-AA1A-8BD86FFDC611}"/>
              </a:ext>
            </a:extLst>
          </p:cNvPr>
          <p:cNvPicPr>
            <a:picLocks noChangeAspect="1"/>
          </p:cNvPicPr>
          <p:nvPr/>
        </p:nvPicPr>
        <p:blipFill>
          <a:blip r:embed="rId2"/>
          <a:stretch>
            <a:fillRect/>
          </a:stretch>
        </p:blipFill>
        <p:spPr>
          <a:xfrm>
            <a:off x="2188284" y="4310360"/>
            <a:ext cx="5137425" cy="1993458"/>
          </a:xfrm>
          <a:prstGeom prst="rect">
            <a:avLst/>
          </a:prstGeom>
        </p:spPr>
      </p:pic>
    </p:spTree>
    <p:extLst>
      <p:ext uri="{BB962C8B-B14F-4D97-AF65-F5344CB8AC3E}">
        <p14:creationId xmlns:p14="http://schemas.microsoft.com/office/powerpoint/2010/main" val="335673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CCD7-5C6C-4218-AC28-EF9BF44FA5F7}"/>
              </a:ext>
            </a:extLst>
          </p:cNvPr>
          <p:cNvSpPr>
            <a:spLocks noGrp="1"/>
          </p:cNvSpPr>
          <p:nvPr>
            <p:ph type="title"/>
          </p:nvPr>
        </p:nvSpPr>
        <p:spPr/>
        <p:txBody>
          <a:bodyPr/>
          <a:lstStyle/>
          <a:p>
            <a:r>
              <a:rPr lang="en-US" b="1" dirty="0">
                <a:solidFill>
                  <a:schemeClr val="bg2">
                    <a:lumMod val="10000"/>
                  </a:schemeClr>
                </a:solidFill>
              </a:rPr>
              <a:t>Categorical </a:t>
            </a:r>
            <a:r>
              <a:rPr lang="en-US" b="1" dirty="0" err="1">
                <a:solidFill>
                  <a:schemeClr val="bg2">
                    <a:lumMod val="10000"/>
                  </a:schemeClr>
                </a:solidFill>
              </a:rPr>
              <a:t>CrossEntropy</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549E959-AA4F-4DD9-B2F2-968014391534}"/>
              </a:ext>
            </a:extLst>
          </p:cNvPr>
          <p:cNvSpPr>
            <a:spLocks noGrp="1"/>
          </p:cNvSpPr>
          <p:nvPr>
            <p:ph idx="1"/>
          </p:nvPr>
        </p:nvSpPr>
        <p:spPr/>
        <p:txBody>
          <a:bodyPr/>
          <a:lstStyle/>
          <a:p>
            <a:pPr algn="just"/>
            <a:r>
              <a:rPr lang="en-US" dirty="0">
                <a:solidFill>
                  <a:schemeClr val="bg2">
                    <a:lumMod val="10000"/>
                  </a:schemeClr>
                </a:solidFill>
              </a:rPr>
              <a:t>1) It is used in Multiclass Classification</a:t>
            </a:r>
          </a:p>
          <a:p>
            <a:pPr algn="just"/>
            <a:r>
              <a:rPr lang="en-US" dirty="0">
                <a:solidFill>
                  <a:schemeClr val="bg2">
                    <a:lumMod val="10000"/>
                  </a:schemeClr>
                </a:solidFill>
              </a:rPr>
              <a:t>2) In case of a multi-class classification the predicted probability is compared to the target/actual, where each class is assigned a unique integer value (0, 1,2, 3, …, t), assuming data has t unique classes. It calculates a score that provides the negative average difference between the actual and predicted probabilities for all classes.</a:t>
            </a:r>
          </a:p>
          <a:p>
            <a:pPr algn="just"/>
            <a:r>
              <a:rPr lang="en-US" dirty="0">
                <a:solidFill>
                  <a:schemeClr val="bg2">
                    <a:lumMod val="10000"/>
                  </a:schemeClr>
                </a:solidFill>
              </a:rPr>
              <a:t>3) For multi-class cross entropy, actual targets (y) are one-hot encoded. For a 3-class classification [[0,0,1], [1,0,0], [0,1,0]]</a:t>
            </a:r>
            <a:endParaRPr lang="en-IN" dirty="0">
              <a:solidFill>
                <a:schemeClr val="bg2">
                  <a:lumMod val="10000"/>
                </a:schemeClr>
              </a:solidFill>
            </a:endParaRPr>
          </a:p>
        </p:txBody>
      </p:sp>
      <p:pic>
        <p:nvPicPr>
          <p:cNvPr id="5" name="Picture 4">
            <a:extLst>
              <a:ext uri="{FF2B5EF4-FFF2-40B4-BE49-F238E27FC236}">
                <a16:creationId xmlns:a16="http://schemas.microsoft.com/office/drawing/2014/main" id="{4B8C54D6-0911-4049-A287-F01D5076EAA3}"/>
              </a:ext>
            </a:extLst>
          </p:cNvPr>
          <p:cNvPicPr>
            <a:picLocks noChangeAspect="1"/>
          </p:cNvPicPr>
          <p:nvPr/>
        </p:nvPicPr>
        <p:blipFill>
          <a:blip r:embed="rId2"/>
          <a:stretch>
            <a:fillRect/>
          </a:stretch>
        </p:blipFill>
        <p:spPr>
          <a:xfrm>
            <a:off x="6977908" y="4105251"/>
            <a:ext cx="4177772" cy="2080035"/>
          </a:xfrm>
          <a:prstGeom prst="rect">
            <a:avLst/>
          </a:prstGeom>
        </p:spPr>
      </p:pic>
    </p:spTree>
    <p:extLst>
      <p:ext uri="{BB962C8B-B14F-4D97-AF65-F5344CB8AC3E}">
        <p14:creationId xmlns:p14="http://schemas.microsoft.com/office/powerpoint/2010/main" val="249035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CCD7-5C6C-4218-AC28-EF9BF44FA5F7}"/>
              </a:ext>
            </a:extLst>
          </p:cNvPr>
          <p:cNvSpPr>
            <a:spLocks noGrp="1"/>
          </p:cNvSpPr>
          <p:nvPr>
            <p:ph type="title"/>
          </p:nvPr>
        </p:nvSpPr>
        <p:spPr/>
        <p:txBody>
          <a:bodyPr/>
          <a:lstStyle/>
          <a:p>
            <a:r>
              <a:rPr lang="en-US" b="1" dirty="0">
                <a:solidFill>
                  <a:schemeClr val="bg2">
                    <a:lumMod val="10000"/>
                  </a:schemeClr>
                </a:solidFill>
              </a:rPr>
              <a:t>Sparse Categorical </a:t>
            </a:r>
            <a:r>
              <a:rPr lang="en-US" b="1" dirty="0" err="1">
                <a:solidFill>
                  <a:schemeClr val="bg2">
                    <a:lumMod val="10000"/>
                  </a:schemeClr>
                </a:solidFill>
              </a:rPr>
              <a:t>CrossEntropy</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2549E959-AA4F-4DD9-B2F2-968014391534}"/>
              </a:ext>
            </a:extLst>
          </p:cNvPr>
          <p:cNvSpPr>
            <a:spLocks noGrp="1"/>
          </p:cNvSpPr>
          <p:nvPr>
            <p:ph idx="1"/>
          </p:nvPr>
        </p:nvSpPr>
        <p:spPr/>
        <p:txBody>
          <a:bodyPr/>
          <a:lstStyle/>
          <a:p>
            <a:pPr algn="just"/>
            <a:r>
              <a:rPr lang="en-US" dirty="0">
                <a:solidFill>
                  <a:schemeClr val="bg2">
                    <a:lumMod val="10000"/>
                  </a:schemeClr>
                </a:solidFill>
              </a:rPr>
              <a:t>1) It is used in Multiclass Classification</a:t>
            </a:r>
          </a:p>
          <a:p>
            <a:pPr algn="just"/>
            <a:r>
              <a:rPr lang="en-US" dirty="0">
                <a:solidFill>
                  <a:schemeClr val="bg2">
                    <a:lumMod val="10000"/>
                  </a:schemeClr>
                </a:solidFill>
              </a:rPr>
              <a:t>2) </a:t>
            </a:r>
            <a:r>
              <a:rPr lang="en-US" dirty="0"/>
              <a:t>Both, multi-class cross entropy and sparse multi-class cross entropy have the same loss function. The only difference is the way true labels(y) is defined. For sparse categorical cross entropy, one needs to provide a single integer unit only rather than an n-dimensional vector.</a:t>
            </a:r>
          </a:p>
          <a:p>
            <a:pPr algn="just"/>
            <a:r>
              <a:rPr lang="en-US" dirty="0">
                <a:solidFill>
                  <a:schemeClr val="bg2">
                    <a:lumMod val="10000"/>
                  </a:schemeClr>
                </a:solidFill>
              </a:rPr>
              <a:t>3) </a:t>
            </a:r>
            <a:r>
              <a:rPr lang="en-US" dirty="0"/>
              <a:t>For sparse multi-class cross entropy, actual targets (y) are integers. For above 3-class classification problem: [0], [1], [2]</a:t>
            </a:r>
            <a:r>
              <a:rPr lang="en-US" dirty="0">
                <a:solidFill>
                  <a:schemeClr val="bg2">
                    <a:lumMod val="10000"/>
                  </a:schemeClr>
                </a:solidFill>
              </a:rPr>
              <a:t> </a:t>
            </a:r>
            <a:endParaRPr lang="en-IN" dirty="0">
              <a:solidFill>
                <a:schemeClr val="bg2">
                  <a:lumMod val="10000"/>
                </a:schemeClr>
              </a:solidFill>
            </a:endParaRPr>
          </a:p>
        </p:txBody>
      </p:sp>
      <p:pic>
        <p:nvPicPr>
          <p:cNvPr id="5" name="Picture 4">
            <a:extLst>
              <a:ext uri="{FF2B5EF4-FFF2-40B4-BE49-F238E27FC236}">
                <a16:creationId xmlns:a16="http://schemas.microsoft.com/office/drawing/2014/main" id="{4B8C54D6-0911-4049-A287-F01D5076EAA3}"/>
              </a:ext>
            </a:extLst>
          </p:cNvPr>
          <p:cNvPicPr>
            <a:picLocks noChangeAspect="1"/>
          </p:cNvPicPr>
          <p:nvPr/>
        </p:nvPicPr>
        <p:blipFill>
          <a:blip r:embed="rId2"/>
          <a:stretch>
            <a:fillRect/>
          </a:stretch>
        </p:blipFill>
        <p:spPr>
          <a:xfrm>
            <a:off x="6795027" y="3857414"/>
            <a:ext cx="4607531" cy="2294004"/>
          </a:xfrm>
          <a:prstGeom prst="rect">
            <a:avLst/>
          </a:prstGeom>
        </p:spPr>
      </p:pic>
    </p:spTree>
    <p:extLst>
      <p:ext uri="{BB962C8B-B14F-4D97-AF65-F5344CB8AC3E}">
        <p14:creationId xmlns:p14="http://schemas.microsoft.com/office/powerpoint/2010/main" val="254309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EDCA-50CD-44AE-8E06-F975983E7077}"/>
              </a:ext>
            </a:extLst>
          </p:cNvPr>
          <p:cNvSpPr>
            <a:spLocks noGrp="1"/>
          </p:cNvSpPr>
          <p:nvPr>
            <p:ph type="title"/>
          </p:nvPr>
        </p:nvSpPr>
        <p:spPr/>
        <p:txBody>
          <a:bodyPr/>
          <a:lstStyle/>
          <a:p>
            <a:r>
              <a:rPr lang="en-US" b="1" dirty="0">
                <a:solidFill>
                  <a:schemeClr val="bg2">
                    <a:lumMod val="10000"/>
                  </a:schemeClr>
                </a:solidFill>
              </a:rPr>
              <a:t>Properties of Activation Function</a:t>
            </a:r>
            <a:endParaRPr lang="en-IN" b="1" dirty="0">
              <a:solidFill>
                <a:schemeClr val="bg2">
                  <a:lumMod val="10000"/>
                </a:schemeClr>
              </a:solidFill>
            </a:endParaRPr>
          </a:p>
        </p:txBody>
      </p:sp>
      <p:sp>
        <p:nvSpPr>
          <p:cNvPr id="4" name="TextBox 3">
            <a:extLst>
              <a:ext uri="{FF2B5EF4-FFF2-40B4-BE49-F238E27FC236}">
                <a16:creationId xmlns:a16="http://schemas.microsoft.com/office/drawing/2014/main" id="{80901047-C1A5-4F08-883E-16193D8DD15E}"/>
              </a:ext>
            </a:extLst>
          </p:cNvPr>
          <p:cNvSpPr txBox="1"/>
          <p:nvPr/>
        </p:nvSpPr>
        <p:spPr>
          <a:xfrm>
            <a:off x="1097280" y="2105561"/>
            <a:ext cx="9862268" cy="1323439"/>
          </a:xfrm>
          <a:prstGeom prst="rect">
            <a:avLst/>
          </a:prstGeom>
          <a:noFill/>
        </p:spPr>
        <p:txBody>
          <a:bodyPr wrap="square">
            <a:spAutoFit/>
          </a:bodyPr>
          <a:lstStyle/>
          <a:p>
            <a:pPr marL="342900" indent="-342900">
              <a:buAutoNum type="arabicParenR"/>
            </a:pPr>
            <a:r>
              <a:rPr lang="en-US" sz="2000" b="1" dirty="0">
                <a:solidFill>
                  <a:schemeClr val="tx1">
                    <a:lumMod val="95000"/>
                    <a:lumOff val="5000"/>
                  </a:schemeClr>
                </a:solidFill>
              </a:rPr>
              <a:t>Non-Linear</a:t>
            </a:r>
          </a:p>
          <a:p>
            <a:pPr marL="342900" indent="-342900">
              <a:buAutoNum type="arabicParenR"/>
            </a:pPr>
            <a:endParaRPr lang="en-US" sz="2000" b="1" dirty="0">
              <a:solidFill>
                <a:schemeClr val="tx1">
                  <a:lumMod val="95000"/>
                  <a:lumOff val="5000"/>
                </a:schemeClr>
              </a:solidFill>
            </a:endParaRPr>
          </a:p>
          <a:p>
            <a:pPr marL="342900" indent="-342900">
              <a:buAutoNum type="arabicParenR"/>
            </a:pPr>
            <a:r>
              <a:rPr lang="en-US" sz="2000" b="1" dirty="0">
                <a:solidFill>
                  <a:schemeClr val="tx1">
                    <a:lumMod val="95000"/>
                    <a:lumOff val="5000"/>
                  </a:schemeClr>
                </a:solidFill>
              </a:rPr>
              <a:t>Differentiable</a:t>
            </a:r>
          </a:p>
          <a:p>
            <a:endParaRPr lang="en-IN" sz="2000" b="1" dirty="0"/>
          </a:p>
        </p:txBody>
      </p:sp>
    </p:spTree>
    <p:extLst>
      <p:ext uri="{BB962C8B-B14F-4D97-AF65-F5344CB8AC3E}">
        <p14:creationId xmlns:p14="http://schemas.microsoft.com/office/powerpoint/2010/main" val="228467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32DB-4C9C-4B97-BA33-B28E98D199AD}"/>
              </a:ext>
            </a:extLst>
          </p:cNvPr>
          <p:cNvSpPr>
            <a:spLocks noGrp="1"/>
          </p:cNvSpPr>
          <p:nvPr>
            <p:ph type="title"/>
          </p:nvPr>
        </p:nvSpPr>
        <p:spPr/>
        <p:txBody>
          <a:bodyPr/>
          <a:lstStyle/>
          <a:p>
            <a:r>
              <a:rPr lang="en-US" b="1" dirty="0">
                <a:solidFill>
                  <a:schemeClr val="bg2">
                    <a:lumMod val="10000"/>
                  </a:schemeClr>
                </a:solidFill>
              </a:rPr>
              <a:t>Types of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E1EC1B2C-6AEB-41AF-82AB-1C20E981289F}"/>
              </a:ext>
            </a:extLst>
          </p:cNvPr>
          <p:cNvSpPr>
            <a:spLocks noGrp="1"/>
          </p:cNvSpPr>
          <p:nvPr>
            <p:ph idx="1"/>
          </p:nvPr>
        </p:nvSpPr>
        <p:spPr/>
        <p:txBody>
          <a:bodyPr>
            <a:normAutofit/>
          </a:bodyPr>
          <a:lstStyle/>
          <a:p>
            <a:pPr algn="just"/>
            <a:r>
              <a:rPr lang="en-US" b="1" dirty="0">
                <a:solidFill>
                  <a:schemeClr val="tx1">
                    <a:lumMod val="95000"/>
                    <a:lumOff val="5000"/>
                  </a:schemeClr>
                </a:solidFill>
              </a:rPr>
              <a:t>1) Linear</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2) Sigmoid</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3) Tanh</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4) </a:t>
            </a:r>
            <a:r>
              <a:rPr lang="en-US" b="1" dirty="0" err="1">
                <a:solidFill>
                  <a:schemeClr val="tx1">
                    <a:lumMod val="95000"/>
                    <a:lumOff val="5000"/>
                  </a:schemeClr>
                </a:solidFill>
                <a:ea typeface="Calibri" panose="020F0502020204030204" pitchFamily="34" charset="0"/>
                <a:cs typeface="Times New Roman" panose="02020603050405020304" pitchFamily="18" charset="0"/>
              </a:rPr>
              <a:t>Relu</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5) Leaky </a:t>
            </a:r>
            <a:r>
              <a:rPr lang="en-US" b="1" dirty="0" err="1">
                <a:solidFill>
                  <a:schemeClr val="tx1">
                    <a:lumMod val="95000"/>
                    <a:lumOff val="5000"/>
                  </a:schemeClr>
                </a:solidFill>
                <a:ea typeface="Calibri" panose="020F0502020204030204" pitchFamily="34" charset="0"/>
                <a:cs typeface="Times New Roman" panose="02020603050405020304" pitchFamily="18" charset="0"/>
              </a:rPr>
              <a:t>Relu</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6) ELU</a:t>
            </a:r>
          </a:p>
          <a:p>
            <a:pPr algn="just"/>
            <a:r>
              <a:rPr lang="en-US" b="1" dirty="0">
                <a:solidFill>
                  <a:schemeClr val="tx1">
                    <a:lumMod val="95000"/>
                    <a:lumOff val="5000"/>
                  </a:schemeClr>
                </a:solidFill>
                <a:ea typeface="Calibri" panose="020F0502020204030204" pitchFamily="34" charset="0"/>
                <a:cs typeface="Times New Roman" panose="02020603050405020304" pitchFamily="18" charset="0"/>
              </a:rPr>
              <a:t>7) </a:t>
            </a:r>
            <a:r>
              <a:rPr lang="en-US" b="1" dirty="0" err="1">
                <a:solidFill>
                  <a:schemeClr val="tx1">
                    <a:lumMod val="95000"/>
                    <a:lumOff val="5000"/>
                  </a:schemeClr>
                </a:solidFill>
                <a:ea typeface="Calibri" panose="020F0502020204030204" pitchFamily="34" charset="0"/>
                <a:cs typeface="Times New Roman" panose="02020603050405020304" pitchFamily="18" charset="0"/>
              </a:rPr>
              <a:t>Softmax</a:t>
            </a:r>
            <a:endParaRPr lang="en-US" b="1" dirty="0">
              <a:solidFill>
                <a:schemeClr val="tx1">
                  <a:lumMod val="95000"/>
                  <a:lumOff val="5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182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Linear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lumMod val="95000"/>
                    <a:lumOff val="5000"/>
                  </a:schemeClr>
                </a:solidFill>
              </a:rPr>
              <a:t>1) Range –infinity to +infinity</a:t>
            </a:r>
          </a:p>
          <a:p>
            <a:r>
              <a:rPr lang="en-US" dirty="0">
                <a:solidFill>
                  <a:schemeClr val="tx1">
                    <a:lumMod val="95000"/>
                    <a:lumOff val="5000"/>
                  </a:schemeClr>
                </a:solidFill>
              </a:rPr>
              <a:t>2) It has constant derivative, so gradient has no relation with input</a:t>
            </a:r>
          </a:p>
          <a:p>
            <a:r>
              <a:rPr lang="en-US" dirty="0">
                <a:solidFill>
                  <a:schemeClr val="tx1">
                    <a:lumMod val="95000"/>
                    <a:lumOff val="5000"/>
                  </a:schemeClr>
                </a:solidFill>
              </a:rPr>
              <a:t>3) Used in ANNs for Regression.</a:t>
            </a:r>
          </a:p>
          <a:p>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0116DE16-5CC0-41A7-9498-AC8F7DB74A98}"/>
              </a:ext>
            </a:extLst>
          </p:cNvPr>
          <p:cNvPicPr>
            <a:picLocks noChangeAspect="1"/>
          </p:cNvPicPr>
          <p:nvPr/>
        </p:nvPicPr>
        <p:blipFill>
          <a:blip r:embed="rId2"/>
          <a:stretch>
            <a:fillRect/>
          </a:stretch>
        </p:blipFill>
        <p:spPr>
          <a:xfrm>
            <a:off x="7204270" y="2809461"/>
            <a:ext cx="3649261" cy="2671425"/>
          </a:xfrm>
          <a:prstGeom prst="rect">
            <a:avLst/>
          </a:prstGeom>
        </p:spPr>
      </p:pic>
      <p:pic>
        <p:nvPicPr>
          <p:cNvPr id="7" name="Picture 6">
            <a:extLst>
              <a:ext uri="{FF2B5EF4-FFF2-40B4-BE49-F238E27FC236}">
                <a16:creationId xmlns:a16="http://schemas.microsoft.com/office/drawing/2014/main" id="{AEA32B6F-2706-4367-9957-F27DB592FA08}"/>
              </a:ext>
            </a:extLst>
          </p:cNvPr>
          <p:cNvPicPr>
            <a:picLocks noChangeAspect="1"/>
          </p:cNvPicPr>
          <p:nvPr/>
        </p:nvPicPr>
        <p:blipFill>
          <a:blip r:embed="rId3"/>
          <a:stretch>
            <a:fillRect/>
          </a:stretch>
        </p:blipFill>
        <p:spPr>
          <a:xfrm>
            <a:off x="5739909" y="3840849"/>
            <a:ext cx="1162212" cy="447737"/>
          </a:xfrm>
          <a:prstGeom prst="rect">
            <a:avLst/>
          </a:prstGeom>
        </p:spPr>
      </p:pic>
    </p:spTree>
    <p:extLst>
      <p:ext uri="{BB962C8B-B14F-4D97-AF65-F5344CB8AC3E}">
        <p14:creationId xmlns:p14="http://schemas.microsoft.com/office/powerpoint/2010/main" val="401579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Sigmoid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solidFill>
              </a:rPr>
              <a:t>1) Range 0 to 1</a:t>
            </a:r>
          </a:p>
          <a:p>
            <a:r>
              <a:rPr lang="en-US" dirty="0">
                <a:solidFill>
                  <a:schemeClr val="tx1"/>
                </a:solidFill>
              </a:rPr>
              <a:t>2) Used for binary classification models.</a:t>
            </a:r>
          </a:p>
          <a:p>
            <a:r>
              <a:rPr lang="en-US" dirty="0">
                <a:solidFill>
                  <a:schemeClr val="tx1"/>
                </a:solidFill>
              </a:rPr>
              <a:t>3) It suffers from Vanishing Gradient</a:t>
            </a:r>
          </a:p>
          <a:p>
            <a:r>
              <a:rPr lang="en-US" dirty="0"/>
              <a:t> </a:t>
            </a:r>
            <a:endParaRPr lang="en-IN" dirty="0"/>
          </a:p>
        </p:txBody>
      </p:sp>
      <p:pic>
        <p:nvPicPr>
          <p:cNvPr id="6" name="Picture 5">
            <a:extLst>
              <a:ext uri="{FF2B5EF4-FFF2-40B4-BE49-F238E27FC236}">
                <a16:creationId xmlns:a16="http://schemas.microsoft.com/office/drawing/2014/main" id="{6A4C8F37-099D-449B-A080-0FC66D1687F7}"/>
              </a:ext>
            </a:extLst>
          </p:cNvPr>
          <p:cNvPicPr>
            <a:picLocks noChangeAspect="1"/>
          </p:cNvPicPr>
          <p:nvPr/>
        </p:nvPicPr>
        <p:blipFill>
          <a:blip r:embed="rId2"/>
          <a:stretch>
            <a:fillRect/>
          </a:stretch>
        </p:blipFill>
        <p:spPr>
          <a:xfrm>
            <a:off x="7453928" y="2805549"/>
            <a:ext cx="3721323" cy="2966072"/>
          </a:xfrm>
          <a:prstGeom prst="rect">
            <a:avLst/>
          </a:prstGeom>
        </p:spPr>
      </p:pic>
      <p:pic>
        <p:nvPicPr>
          <p:cNvPr id="9" name="Picture 8">
            <a:extLst>
              <a:ext uri="{FF2B5EF4-FFF2-40B4-BE49-F238E27FC236}">
                <a16:creationId xmlns:a16="http://schemas.microsoft.com/office/drawing/2014/main" id="{E7FE011F-4523-4E9A-92F7-D991F3995966}"/>
              </a:ext>
            </a:extLst>
          </p:cNvPr>
          <p:cNvPicPr>
            <a:picLocks noChangeAspect="1"/>
          </p:cNvPicPr>
          <p:nvPr/>
        </p:nvPicPr>
        <p:blipFill>
          <a:blip r:embed="rId3"/>
          <a:stretch>
            <a:fillRect/>
          </a:stretch>
        </p:blipFill>
        <p:spPr>
          <a:xfrm>
            <a:off x="4946427" y="3744131"/>
            <a:ext cx="1851940" cy="1088909"/>
          </a:xfrm>
          <a:prstGeom prst="rect">
            <a:avLst/>
          </a:prstGeom>
        </p:spPr>
      </p:pic>
    </p:spTree>
    <p:extLst>
      <p:ext uri="{BB962C8B-B14F-4D97-AF65-F5344CB8AC3E}">
        <p14:creationId xmlns:p14="http://schemas.microsoft.com/office/powerpoint/2010/main" val="79446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Tanh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lumMod val="95000"/>
                    <a:lumOff val="5000"/>
                  </a:schemeClr>
                </a:solidFill>
              </a:rPr>
              <a:t>1) Range –1 to 1</a:t>
            </a:r>
          </a:p>
          <a:p>
            <a:r>
              <a:rPr lang="en-US" dirty="0">
                <a:solidFill>
                  <a:schemeClr val="tx1">
                    <a:lumMod val="95000"/>
                    <a:lumOff val="5000"/>
                  </a:schemeClr>
                </a:solidFill>
              </a:rPr>
              <a:t>2) Used in RNNs.</a:t>
            </a:r>
          </a:p>
          <a:p>
            <a:r>
              <a:rPr lang="en-US" dirty="0">
                <a:solidFill>
                  <a:schemeClr val="tx1">
                    <a:lumMod val="95000"/>
                    <a:lumOff val="5000"/>
                  </a:schemeClr>
                </a:solidFill>
              </a:rPr>
              <a:t>3) It suffers from Vanishing Gradient</a:t>
            </a:r>
          </a:p>
          <a:p>
            <a:r>
              <a:rPr lang="en-US" dirty="0">
                <a:solidFill>
                  <a:schemeClr val="tx1">
                    <a:lumMod val="95000"/>
                    <a:lumOff val="5000"/>
                  </a:schemeClr>
                </a:solidFill>
              </a:rPr>
              <a:t>4) It is zero centered</a:t>
            </a:r>
          </a:p>
          <a:p>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4795DC18-88E4-46CF-A01A-55315094A18B}"/>
              </a:ext>
            </a:extLst>
          </p:cNvPr>
          <p:cNvPicPr>
            <a:picLocks noChangeAspect="1"/>
          </p:cNvPicPr>
          <p:nvPr/>
        </p:nvPicPr>
        <p:blipFill>
          <a:blip r:embed="rId2"/>
          <a:stretch>
            <a:fillRect/>
          </a:stretch>
        </p:blipFill>
        <p:spPr>
          <a:xfrm>
            <a:off x="7988074" y="2010663"/>
            <a:ext cx="3408795" cy="3693502"/>
          </a:xfrm>
          <a:prstGeom prst="rect">
            <a:avLst/>
          </a:prstGeom>
        </p:spPr>
      </p:pic>
      <p:pic>
        <p:nvPicPr>
          <p:cNvPr id="8" name="Picture 7">
            <a:extLst>
              <a:ext uri="{FF2B5EF4-FFF2-40B4-BE49-F238E27FC236}">
                <a16:creationId xmlns:a16="http://schemas.microsoft.com/office/drawing/2014/main" id="{C575202F-2EC1-4895-9B3D-8F368526C68B}"/>
              </a:ext>
            </a:extLst>
          </p:cNvPr>
          <p:cNvPicPr>
            <a:picLocks noChangeAspect="1"/>
          </p:cNvPicPr>
          <p:nvPr/>
        </p:nvPicPr>
        <p:blipFill>
          <a:blip r:embed="rId3"/>
          <a:stretch>
            <a:fillRect/>
          </a:stretch>
        </p:blipFill>
        <p:spPr>
          <a:xfrm>
            <a:off x="5117433" y="3303003"/>
            <a:ext cx="2343541" cy="1252729"/>
          </a:xfrm>
          <a:prstGeom prst="rect">
            <a:avLst/>
          </a:prstGeom>
        </p:spPr>
      </p:pic>
    </p:spTree>
    <p:extLst>
      <p:ext uri="{BB962C8B-B14F-4D97-AF65-F5344CB8AC3E}">
        <p14:creationId xmlns:p14="http://schemas.microsoft.com/office/powerpoint/2010/main" val="17814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RELU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lumMod val="95000"/>
                    <a:lumOff val="5000"/>
                  </a:schemeClr>
                </a:solidFill>
              </a:rPr>
              <a:t>1) RELU stands for </a:t>
            </a:r>
            <a:r>
              <a:rPr lang="en-US" b="1" dirty="0">
                <a:solidFill>
                  <a:schemeClr val="tx1">
                    <a:lumMod val="95000"/>
                    <a:lumOff val="5000"/>
                  </a:schemeClr>
                </a:solidFill>
              </a:rPr>
              <a:t>Rectified Linear Unit </a:t>
            </a:r>
          </a:p>
          <a:p>
            <a:r>
              <a:rPr lang="en-US" dirty="0">
                <a:solidFill>
                  <a:schemeClr val="tx1">
                    <a:lumMod val="95000"/>
                    <a:lumOff val="5000"/>
                  </a:schemeClr>
                </a:solidFill>
              </a:rPr>
              <a:t>2) Range 0 to +infinity</a:t>
            </a:r>
          </a:p>
          <a:p>
            <a:r>
              <a:rPr lang="en-US" dirty="0">
                <a:solidFill>
                  <a:schemeClr val="tx1">
                    <a:lumMod val="95000"/>
                    <a:lumOff val="5000"/>
                  </a:schemeClr>
                </a:solidFill>
              </a:rPr>
              <a:t>3) Used in hidden layers</a:t>
            </a:r>
          </a:p>
          <a:p>
            <a:r>
              <a:rPr lang="en-US" dirty="0">
                <a:solidFill>
                  <a:schemeClr val="tx1">
                    <a:lumMod val="95000"/>
                    <a:lumOff val="5000"/>
                  </a:schemeClr>
                </a:solidFill>
              </a:rPr>
              <a:t>4) It suffers from Dying </a:t>
            </a:r>
            <a:r>
              <a:rPr lang="en-US" dirty="0" err="1">
                <a:solidFill>
                  <a:schemeClr val="tx1">
                    <a:lumMod val="95000"/>
                    <a:lumOff val="5000"/>
                  </a:schemeClr>
                </a:solidFill>
              </a:rPr>
              <a:t>Relu</a:t>
            </a:r>
            <a:r>
              <a:rPr lang="en-US" dirty="0">
                <a:solidFill>
                  <a:schemeClr val="tx1">
                    <a:lumMod val="95000"/>
                    <a:lumOff val="5000"/>
                  </a:schemeClr>
                </a:solidFill>
              </a:rPr>
              <a:t> problem</a:t>
            </a:r>
          </a:p>
          <a:p>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6" name="Picture 5">
            <a:extLst>
              <a:ext uri="{FF2B5EF4-FFF2-40B4-BE49-F238E27FC236}">
                <a16:creationId xmlns:a16="http://schemas.microsoft.com/office/drawing/2014/main" id="{84C57D17-A8D3-455D-B088-3099505BDBFB}"/>
              </a:ext>
            </a:extLst>
          </p:cNvPr>
          <p:cNvPicPr>
            <a:picLocks noChangeAspect="1"/>
          </p:cNvPicPr>
          <p:nvPr/>
        </p:nvPicPr>
        <p:blipFill>
          <a:blip r:embed="rId2"/>
          <a:stretch>
            <a:fillRect/>
          </a:stretch>
        </p:blipFill>
        <p:spPr>
          <a:xfrm>
            <a:off x="7566991" y="2358886"/>
            <a:ext cx="3808962" cy="3510207"/>
          </a:xfrm>
          <a:prstGeom prst="rect">
            <a:avLst/>
          </a:prstGeom>
        </p:spPr>
      </p:pic>
      <p:pic>
        <p:nvPicPr>
          <p:cNvPr id="9" name="Picture 8">
            <a:extLst>
              <a:ext uri="{FF2B5EF4-FFF2-40B4-BE49-F238E27FC236}">
                <a16:creationId xmlns:a16="http://schemas.microsoft.com/office/drawing/2014/main" id="{B5176086-F940-435B-B3EF-D03CC723A17C}"/>
              </a:ext>
            </a:extLst>
          </p:cNvPr>
          <p:cNvPicPr>
            <a:picLocks noChangeAspect="1"/>
          </p:cNvPicPr>
          <p:nvPr/>
        </p:nvPicPr>
        <p:blipFill>
          <a:blip r:embed="rId3"/>
          <a:stretch>
            <a:fillRect/>
          </a:stretch>
        </p:blipFill>
        <p:spPr>
          <a:xfrm>
            <a:off x="4625010" y="3857414"/>
            <a:ext cx="2486372" cy="676369"/>
          </a:xfrm>
          <a:prstGeom prst="rect">
            <a:avLst/>
          </a:prstGeom>
        </p:spPr>
      </p:pic>
    </p:spTree>
    <p:extLst>
      <p:ext uri="{BB962C8B-B14F-4D97-AF65-F5344CB8AC3E}">
        <p14:creationId xmlns:p14="http://schemas.microsoft.com/office/powerpoint/2010/main" val="136030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AD98-7E2A-4A7A-BA38-CBA22E9D215D}"/>
              </a:ext>
            </a:extLst>
          </p:cNvPr>
          <p:cNvSpPr>
            <a:spLocks noGrp="1"/>
          </p:cNvSpPr>
          <p:nvPr>
            <p:ph type="title"/>
          </p:nvPr>
        </p:nvSpPr>
        <p:spPr/>
        <p:txBody>
          <a:bodyPr/>
          <a:lstStyle/>
          <a:p>
            <a:r>
              <a:rPr lang="en-US" b="1" dirty="0">
                <a:solidFill>
                  <a:schemeClr val="bg2">
                    <a:lumMod val="10000"/>
                  </a:schemeClr>
                </a:solidFill>
              </a:rPr>
              <a:t>Leaky RELU Activation Function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8BBDA5F1-47FC-49DF-A81D-B0910BA1F128}"/>
              </a:ext>
            </a:extLst>
          </p:cNvPr>
          <p:cNvSpPr>
            <a:spLocks noGrp="1"/>
          </p:cNvSpPr>
          <p:nvPr>
            <p:ph idx="1"/>
          </p:nvPr>
        </p:nvSpPr>
        <p:spPr/>
        <p:txBody>
          <a:bodyPr/>
          <a:lstStyle/>
          <a:p>
            <a:r>
              <a:rPr lang="en-US" dirty="0">
                <a:solidFill>
                  <a:schemeClr val="tx1">
                    <a:lumMod val="95000"/>
                    <a:lumOff val="5000"/>
                  </a:schemeClr>
                </a:solidFill>
              </a:rPr>
              <a:t>1) Leaky RELU is another variant of RELU </a:t>
            </a:r>
          </a:p>
          <a:p>
            <a:r>
              <a:rPr lang="en-US" dirty="0">
                <a:solidFill>
                  <a:schemeClr val="tx1">
                    <a:lumMod val="95000"/>
                    <a:lumOff val="5000"/>
                  </a:schemeClr>
                </a:solidFill>
              </a:rPr>
              <a:t>2) Used in hidden layers</a:t>
            </a:r>
          </a:p>
          <a:p>
            <a:r>
              <a:rPr lang="en-US" dirty="0">
                <a:solidFill>
                  <a:schemeClr val="tx1">
                    <a:lumMod val="95000"/>
                    <a:lumOff val="5000"/>
                  </a:schemeClr>
                </a:solidFill>
              </a:rPr>
              <a:t>3) It overcomes the Dying </a:t>
            </a:r>
            <a:r>
              <a:rPr lang="en-US" dirty="0" err="1">
                <a:solidFill>
                  <a:schemeClr val="tx1">
                    <a:lumMod val="95000"/>
                    <a:lumOff val="5000"/>
                  </a:schemeClr>
                </a:solidFill>
              </a:rPr>
              <a:t>Relu</a:t>
            </a:r>
            <a:r>
              <a:rPr lang="en-US" dirty="0">
                <a:solidFill>
                  <a:schemeClr val="tx1">
                    <a:lumMod val="95000"/>
                    <a:lumOff val="5000"/>
                  </a:schemeClr>
                </a:solidFill>
              </a:rPr>
              <a:t> problem</a:t>
            </a:r>
          </a:p>
          <a:p>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3628BF49-54CD-4FEA-81E3-766E742B8823}"/>
              </a:ext>
            </a:extLst>
          </p:cNvPr>
          <p:cNvPicPr>
            <a:picLocks noChangeAspect="1"/>
          </p:cNvPicPr>
          <p:nvPr/>
        </p:nvPicPr>
        <p:blipFill>
          <a:blip r:embed="rId2"/>
          <a:stretch>
            <a:fillRect/>
          </a:stretch>
        </p:blipFill>
        <p:spPr>
          <a:xfrm>
            <a:off x="7111382" y="2464905"/>
            <a:ext cx="4453684" cy="3182422"/>
          </a:xfrm>
          <a:prstGeom prst="rect">
            <a:avLst/>
          </a:prstGeom>
        </p:spPr>
      </p:pic>
      <p:sp>
        <p:nvSpPr>
          <p:cNvPr id="8" name="Rectangle 7">
            <a:extLst>
              <a:ext uri="{FF2B5EF4-FFF2-40B4-BE49-F238E27FC236}">
                <a16:creationId xmlns:a16="http://schemas.microsoft.com/office/drawing/2014/main" id="{B4C8B19B-5427-4575-ADD8-605D600ED809}"/>
              </a:ext>
            </a:extLst>
          </p:cNvPr>
          <p:cNvSpPr/>
          <p:nvPr/>
        </p:nvSpPr>
        <p:spPr>
          <a:xfrm>
            <a:off x="8702119" y="2286000"/>
            <a:ext cx="1272209" cy="357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Leaky </a:t>
            </a:r>
            <a:r>
              <a:rPr lang="en-US" b="1" dirty="0" err="1"/>
              <a:t>Relu</a:t>
            </a:r>
            <a:endParaRPr lang="en-IN" b="1" dirty="0"/>
          </a:p>
        </p:txBody>
      </p:sp>
      <p:pic>
        <p:nvPicPr>
          <p:cNvPr id="11" name="Picture 10">
            <a:extLst>
              <a:ext uri="{FF2B5EF4-FFF2-40B4-BE49-F238E27FC236}">
                <a16:creationId xmlns:a16="http://schemas.microsoft.com/office/drawing/2014/main" id="{B372E1F2-1470-471A-BF0B-A243E11431DA}"/>
              </a:ext>
            </a:extLst>
          </p:cNvPr>
          <p:cNvPicPr>
            <a:picLocks noChangeAspect="1"/>
          </p:cNvPicPr>
          <p:nvPr/>
        </p:nvPicPr>
        <p:blipFill>
          <a:blip r:embed="rId3"/>
          <a:stretch>
            <a:fillRect/>
          </a:stretch>
        </p:blipFill>
        <p:spPr>
          <a:xfrm>
            <a:off x="4709919" y="3857414"/>
            <a:ext cx="2772162" cy="628738"/>
          </a:xfrm>
          <a:prstGeom prst="rect">
            <a:avLst/>
          </a:prstGeom>
        </p:spPr>
      </p:pic>
    </p:spTree>
    <p:extLst>
      <p:ext uri="{BB962C8B-B14F-4D97-AF65-F5344CB8AC3E}">
        <p14:creationId xmlns:p14="http://schemas.microsoft.com/office/powerpoint/2010/main" val="7946059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1515</TotalTime>
  <Words>1485</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Activation Function, Optimizers and Loss Functions</vt:lpstr>
      <vt:lpstr>Activation Functions</vt:lpstr>
      <vt:lpstr>Properties of Activation Function</vt:lpstr>
      <vt:lpstr>Types of Activation Function</vt:lpstr>
      <vt:lpstr>Linear Activation Function</vt:lpstr>
      <vt:lpstr>Sigmoid Activation Function</vt:lpstr>
      <vt:lpstr>Tanh Activation Function</vt:lpstr>
      <vt:lpstr>RELU Activation Function</vt:lpstr>
      <vt:lpstr>Leaky RELU Activation Function</vt:lpstr>
      <vt:lpstr>Elu Activation Function</vt:lpstr>
      <vt:lpstr>PowerPoint Presentation</vt:lpstr>
      <vt:lpstr>PowerPoint Presentation</vt:lpstr>
      <vt:lpstr>Vanishing Gradient</vt:lpstr>
      <vt:lpstr>Exploding Gradient</vt:lpstr>
      <vt:lpstr>Optimizers</vt:lpstr>
      <vt:lpstr>Types of Optimizers Function</vt:lpstr>
      <vt:lpstr>Gradient Descent</vt:lpstr>
      <vt:lpstr>Stochastic Gradient Descent (SGD)</vt:lpstr>
      <vt:lpstr>Mini-Batch Gradient Descent</vt:lpstr>
      <vt:lpstr>SGD with Momentum</vt:lpstr>
      <vt:lpstr>PowerPoint Presentation</vt:lpstr>
      <vt:lpstr>Adam (Adaptive Moment Estimation)</vt:lpstr>
      <vt:lpstr>Loss Functions</vt:lpstr>
      <vt:lpstr>MSE (Mean Square Error)</vt:lpstr>
      <vt:lpstr>MAE (Mean Absolute Error)</vt:lpstr>
      <vt:lpstr>Binary CrossEntropy</vt:lpstr>
      <vt:lpstr>Categorical CrossEntropy</vt:lpstr>
      <vt:lpstr>Sparse Categorical CrossEntropy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Dell</dc:creator>
  <cp:lastModifiedBy>utkarsh.imarticus@gmail.com</cp:lastModifiedBy>
  <cp:revision>46</cp:revision>
  <dcterms:created xsi:type="dcterms:W3CDTF">2022-01-24T03:38:42Z</dcterms:created>
  <dcterms:modified xsi:type="dcterms:W3CDTF">2022-08-04T13:46:02Z</dcterms:modified>
</cp:coreProperties>
</file>