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9" r:id="rId4"/>
    <p:sldId id="260" r:id="rId5"/>
    <p:sldId id="262" r:id="rId6"/>
    <p:sldId id="270" r:id="rId7"/>
    <p:sldId id="263" r:id="rId8"/>
    <p:sldId id="271" r:id="rId9"/>
    <p:sldId id="267" r:id="rId10"/>
    <p:sldId id="277" r:id="rId11"/>
    <p:sldId id="274" r:id="rId12"/>
    <p:sldId id="273" r:id="rId13"/>
    <p:sldId id="278" r:id="rId14"/>
    <p:sldId id="275" r:id="rId15"/>
    <p:sldId id="276" r:id="rId16"/>
    <p:sldId id="281" r:id="rId17"/>
    <p:sldId id="280" r:id="rId18"/>
    <p:sldId id="282" r:id="rId19"/>
    <p:sldId id="279" r:id="rId20"/>
    <p:sldId id="28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41E2"/>
    <a:srgbClr val="7F0A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8/4/2022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8/4/2022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8/4/2022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8/4/2022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8/4/2022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8/4/2022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8/4/2022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8/4/2022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8/4/2022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8/4/2022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8/4/2022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8/4/2022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13C6-4A7D-4CDD-A15D-280CDDFA28DB}"/>
              </a:ext>
            </a:extLst>
          </p:cNvPr>
          <p:cNvSpPr>
            <a:spLocks noGrp="1"/>
          </p:cNvSpPr>
          <p:nvPr>
            <p:ph type="ctrTitle"/>
          </p:nvPr>
        </p:nvSpPr>
        <p:spPr>
          <a:xfrm>
            <a:off x="1097280" y="758952"/>
            <a:ext cx="10058400" cy="2670048"/>
          </a:xfrm>
        </p:spPr>
        <p:txBody>
          <a:bodyPr/>
          <a:lstStyle/>
          <a:p>
            <a:r>
              <a:rPr lang="en-US" dirty="0">
                <a:solidFill>
                  <a:schemeClr val="bg2">
                    <a:lumMod val="10000"/>
                  </a:schemeClr>
                </a:solidFill>
              </a:rPr>
              <a:t>Basics of AI and Neural Networks</a:t>
            </a:r>
            <a:endParaRPr lang="en-IN" dirty="0">
              <a:solidFill>
                <a:schemeClr val="bg2">
                  <a:lumMod val="10000"/>
                </a:schemeClr>
              </a:solidFill>
            </a:endParaRPr>
          </a:p>
        </p:txBody>
      </p:sp>
    </p:spTree>
    <p:extLst>
      <p:ext uri="{BB962C8B-B14F-4D97-AF65-F5344CB8AC3E}">
        <p14:creationId xmlns:p14="http://schemas.microsoft.com/office/powerpoint/2010/main" val="664107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835F-AE1F-4189-B200-C79EBA0977FA}"/>
              </a:ext>
            </a:extLst>
          </p:cNvPr>
          <p:cNvSpPr>
            <a:spLocks noGrp="1"/>
          </p:cNvSpPr>
          <p:nvPr>
            <p:ph type="title"/>
          </p:nvPr>
        </p:nvSpPr>
        <p:spPr/>
        <p:txBody>
          <a:bodyPr/>
          <a:lstStyle/>
          <a:p>
            <a:r>
              <a:rPr lang="en-US" dirty="0"/>
              <a:t>AI Applications</a:t>
            </a:r>
            <a:endParaRPr lang="en-IN" dirty="0"/>
          </a:p>
        </p:txBody>
      </p:sp>
      <p:sp>
        <p:nvSpPr>
          <p:cNvPr id="3" name="Content Placeholder 2">
            <a:extLst>
              <a:ext uri="{FF2B5EF4-FFF2-40B4-BE49-F238E27FC236}">
                <a16:creationId xmlns:a16="http://schemas.microsoft.com/office/drawing/2014/main" id="{78F1F47D-E1B3-4031-9A47-607A3C85C534}"/>
              </a:ext>
            </a:extLst>
          </p:cNvPr>
          <p:cNvSpPr>
            <a:spLocks noGrp="1"/>
          </p:cNvSpPr>
          <p:nvPr>
            <p:ph idx="1"/>
          </p:nvPr>
        </p:nvSpPr>
        <p:spPr/>
        <p:txBody>
          <a:bodyPr/>
          <a:lstStyle/>
          <a:p>
            <a:r>
              <a:rPr lang="en-US" dirty="0"/>
              <a:t>1) Image Classification</a:t>
            </a:r>
          </a:p>
          <a:p>
            <a:r>
              <a:rPr lang="en-US" dirty="0"/>
              <a:t>2) Image De-noising</a:t>
            </a:r>
          </a:p>
          <a:p>
            <a:r>
              <a:rPr lang="en-US" dirty="0"/>
              <a:t>3) Object detection</a:t>
            </a:r>
          </a:p>
          <a:p>
            <a:r>
              <a:rPr lang="en-US" dirty="0"/>
              <a:t>4) Chatbot</a:t>
            </a:r>
          </a:p>
          <a:p>
            <a:r>
              <a:rPr lang="en-US" dirty="0"/>
              <a:t>5) Pose Estimation</a:t>
            </a:r>
          </a:p>
          <a:p>
            <a:r>
              <a:rPr lang="en-US" dirty="0"/>
              <a:t>6) Stock Price Prediction</a:t>
            </a:r>
          </a:p>
          <a:p>
            <a:r>
              <a:rPr lang="en-US" dirty="0"/>
              <a:t>7) Image Segmentation</a:t>
            </a:r>
          </a:p>
          <a:p>
            <a:r>
              <a:rPr lang="en-US" dirty="0"/>
              <a:t>8) Text summarization</a:t>
            </a:r>
          </a:p>
          <a:p>
            <a:r>
              <a:rPr lang="en-US" dirty="0"/>
              <a:t>9) </a:t>
            </a:r>
            <a:r>
              <a:rPr lang="en-US"/>
              <a:t>Language Translation</a:t>
            </a:r>
            <a:endParaRPr lang="en-US" dirty="0"/>
          </a:p>
          <a:p>
            <a:endParaRPr lang="en-IN" dirty="0"/>
          </a:p>
        </p:txBody>
      </p:sp>
    </p:spTree>
    <p:extLst>
      <p:ext uri="{BB962C8B-B14F-4D97-AF65-F5344CB8AC3E}">
        <p14:creationId xmlns:p14="http://schemas.microsoft.com/office/powerpoint/2010/main" val="3816469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BCD7-7DBC-445E-A614-A4C2967FE6EB}"/>
              </a:ext>
            </a:extLst>
          </p:cNvPr>
          <p:cNvSpPr>
            <a:spLocks noGrp="1"/>
          </p:cNvSpPr>
          <p:nvPr>
            <p:ph type="title"/>
          </p:nvPr>
        </p:nvSpPr>
        <p:spPr/>
        <p:txBody>
          <a:bodyPr/>
          <a:lstStyle/>
          <a:p>
            <a:r>
              <a:rPr lang="en-US" b="1" dirty="0">
                <a:solidFill>
                  <a:schemeClr val="bg2">
                    <a:lumMod val="10000"/>
                  </a:schemeClr>
                </a:solidFill>
              </a:rPr>
              <a:t>Working of a Neuron</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9F866F52-A606-4CC9-9D87-45772FA72C0B}"/>
              </a:ext>
            </a:extLst>
          </p:cNvPr>
          <p:cNvSpPr>
            <a:spLocks noGrp="1"/>
          </p:cNvSpPr>
          <p:nvPr>
            <p:ph idx="1"/>
          </p:nvPr>
        </p:nvSpPr>
        <p:spPr/>
        <p:txBody>
          <a:bodyPr/>
          <a:lstStyle/>
          <a:p>
            <a:pPr marL="342900" indent="-342900" algn="just">
              <a:lnSpc>
                <a:spcPct val="115000"/>
              </a:lnSpc>
              <a:buClrTx/>
              <a:buFont typeface="+mj-lt"/>
              <a:buAutoNum type="arabicParenR"/>
            </a:pPr>
            <a:r>
              <a:rPr lang="en-US"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a:t>
            </a:r>
            <a:r>
              <a:rPr lang="en-US" dirty="0">
                <a:solidFill>
                  <a:schemeClr val="tx1"/>
                </a:solidFill>
                <a:latin typeface="Calibri" panose="020F0502020204030204" pitchFamily="34" charset="0"/>
                <a:ea typeface="Times New Roman" panose="02020603050405020304" pitchFamily="18" charset="0"/>
                <a:cs typeface="Calibri" panose="020F0502020204030204" pitchFamily="34" charset="0"/>
              </a:rPr>
              <a:t> neuron accepts a signal and sends a message to the brain to act in a particular way.</a:t>
            </a:r>
            <a:endParaRPr lang="en-IN"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115000"/>
              </a:lnSpc>
              <a:buClrTx/>
              <a:buFont typeface="+mj-lt"/>
              <a:buAutoNum type="arabicParenR"/>
            </a:pPr>
            <a:r>
              <a:rPr lang="en-IN"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It</a:t>
            </a:r>
            <a:r>
              <a:rPr lang="en-US"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accepts a signal, generates a particular response in correspondence from its nucleus and then triggers a response</a:t>
            </a:r>
            <a:endParaRPr lang="en-IN"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115000"/>
              </a:lnSpc>
              <a:buClrTx/>
              <a:buFont typeface="+mj-lt"/>
              <a:buAutoNum type="arabicParenR"/>
            </a:pPr>
            <a:r>
              <a:rPr lang="en-US" dirty="0">
                <a:solidFill>
                  <a:schemeClr val="tx1"/>
                </a:solidFill>
                <a:effectLst/>
                <a:latin typeface="Calibri" panose="020F0502020204030204" pitchFamily="34" charset="0"/>
                <a:ea typeface="Times New Roman" panose="02020603050405020304" pitchFamily="18" charset="0"/>
              </a:rPr>
              <a:t>The response may pass to another neuron and the cycle proceeds in this manner.</a:t>
            </a:r>
          </a:p>
          <a:p>
            <a:pPr marL="0" indent="0" algn="just">
              <a:lnSpc>
                <a:spcPct val="115000"/>
              </a:lnSpc>
              <a:buClrTx/>
              <a:buNone/>
            </a:pPr>
            <a:endParaRPr lang="en-IN" dirty="0">
              <a:solidFill>
                <a:schemeClr val="tx1"/>
              </a:solidFill>
            </a:endParaRPr>
          </a:p>
        </p:txBody>
      </p:sp>
      <p:pic>
        <p:nvPicPr>
          <p:cNvPr id="5" name="Picture 4">
            <a:extLst>
              <a:ext uri="{FF2B5EF4-FFF2-40B4-BE49-F238E27FC236}">
                <a16:creationId xmlns:a16="http://schemas.microsoft.com/office/drawing/2014/main" id="{52E10775-C8F5-487E-A4FF-AF66A8AD80B3}"/>
              </a:ext>
            </a:extLst>
          </p:cNvPr>
          <p:cNvPicPr>
            <a:picLocks noChangeAspect="1"/>
          </p:cNvPicPr>
          <p:nvPr/>
        </p:nvPicPr>
        <p:blipFill>
          <a:blip r:embed="rId2"/>
          <a:stretch>
            <a:fillRect/>
          </a:stretch>
        </p:blipFill>
        <p:spPr>
          <a:xfrm>
            <a:off x="2976770" y="3591339"/>
            <a:ext cx="5257800" cy="2537377"/>
          </a:xfrm>
          <a:prstGeom prst="rect">
            <a:avLst/>
          </a:prstGeom>
        </p:spPr>
      </p:pic>
    </p:spTree>
    <p:extLst>
      <p:ext uri="{BB962C8B-B14F-4D97-AF65-F5344CB8AC3E}">
        <p14:creationId xmlns:p14="http://schemas.microsoft.com/office/powerpoint/2010/main" val="143319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BCD7-7DBC-445E-A614-A4C2967FE6EB}"/>
              </a:ext>
            </a:extLst>
          </p:cNvPr>
          <p:cNvSpPr>
            <a:spLocks noGrp="1"/>
          </p:cNvSpPr>
          <p:nvPr>
            <p:ph type="title"/>
          </p:nvPr>
        </p:nvSpPr>
        <p:spPr/>
        <p:txBody>
          <a:bodyPr/>
          <a:lstStyle/>
          <a:p>
            <a:r>
              <a:rPr lang="en-US" b="1" dirty="0">
                <a:solidFill>
                  <a:schemeClr val="bg2">
                    <a:lumMod val="10000"/>
                  </a:schemeClr>
                </a:solidFill>
              </a:rPr>
              <a:t>Neural Network working -1</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9F866F52-A606-4CC9-9D87-45772FA72C0B}"/>
              </a:ext>
            </a:extLst>
          </p:cNvPr>
          <p:cNvSpPr>
            <a:spLocks noGrp="1"/>
          </p:cNvSpPr>
          <p:nvPr>
            <p:ph idx="1"/>
          </p:nvPr>
        </p:nvSpPr>
        <p:spPr/>
        <p:txBody>
          <a:bodyPr>
            <a:normAutofit/>
          </a:bodyPr>
          <a:lstStyle/>
          <a:p>
            <a:pPr marL="0" lvl="0" indent="0" algn="just">
              <a:lnSpc>
                <a:spcPct val="115000"/>
              </a:lnSpc>
              <a:buSzPts val="1200"/>
              <a:buNone/>
            </a:pP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Neural networks are a set of algorithms, modeled loosely after the human brain, that are designed to recognize patterns. They interpret data through a kind of machine perception and process input data to solve a certain problem. The patterns they recognize are numerical, contained in vectors, into which all real-world data i.e. text, images, sound can fit in.</a:t>
            </a:r>
            <a:endPar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15000"/>
              </a:lnSpc>
              <a:buSzPts val="1200"/>
              <a:buNone/>
            </a:pP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Neural networks are a class of machine learning algorithms used to model complex patterns in datasets using multiple </a:t>
            </a:r>
            <a:r>
              <a:rPr lang="en-US"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hidden layers</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lang="en-US"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activation functions</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 neural network takes an input, passes it through multiple layers of hidden neurons (mini-functions with unique coefficients that must be learned), and outputs a prediction representing the combined input of all the neurons.</a:t>
            </a:r>
            <a:endParaRPr lang="en-IN" sz="2400" dirty="0">
              <a:solidFill>
                <a:schemeClr val="tx1"/>
              </a:solidFill>
            </a:endParaRPr>
          </a:p>
        </p:txBody>
      </p:sp>
    </p:spTree>
    <p:extLst>
      <p:ext uri="{BB962C8B-B14F-4D97-AF65-F5344CB8AC3E}">
        <p14:creationId xmlns:p14="http://schemas.microsoft.com/office/powerpoint/2010/main" val="1591912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BCD7-7DBC-445E-A614-A4C2967FE6EB}"/>
              </a:ext>
            </a:extLst>
          </p:cNvPr>
          <p:cNvSpPr>
            <a:spLocks noGrp="1"/>
          </p:cNvSpPr>
          <p:nvPr>
            <p:ph type="title"/>
          </p:nvPr>
        </p:nvSpPr>
        <p:spPr/>
        <p:txBody>
          <a:bodyPr/>
          <a:lstStyle/>
          <a:p>
            <a:r>
              <a:rPr lang="en-US" b="1" dirty="0">
                <a:solidFill>
                  <a:schemeClr val="bg2">
                    <a:lumMod val="10000"/>
                  </a:schemeClr>
                </a:solidFill>
              </a:rPr>
              <a:t>Neural Network working - 2</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9F866F52-A606-4CC9-9D87-45772FA72C0B}"/>
              </a:ext>
            </a:extLst>
          </p:cNvPr>
          <p:cNvSpPr>
            <a:spLocks noGrp="1"/>
          </p:cNvSpPr>
          <p:nvPr>
            <p:ph idx="1"/>
          </p:nvPr>
        </p:nvSpPr>
        <p:spPr/>
        <p:txBody>
          <a:bodyPr>
            <a:normAutofit/>
          </a:bodyPr>
          <a:lstStyle/>
          <a:p>
            <a:pPr marL="0" lvl="0" indent="0" algn="just">
              <a:lnSpc>
                <a:spcPct val="115000"/>
              </a:lnSpc>
              <a:buNone/>
            </a:pP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Neural networks are trained iteratively using optimization techniques like gradient descent. After each cycle of training, an error metric is calculated based on the difference between prediction and target. The derivatives of this error metric are calculated and propagated back through the network using a technique called </a:t>
            </a:r>
            <a:r>
              <a:rPr lang="en-US"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backpropagation</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Each neuron’s coefficients (weights) are then adjusted relative to how much they contributed to the total error. This process is repeated iteratively until the network error drops below an acceptable threshold.</a:t>
            </a:r>
          </a:p>
          <a:p>
            <a:pPr marL="0" lvl="0" indent="0" algn="just">
              <a:lnSpc>
                <a:spcPct val="115000"/>
              </a:lnSpc>
              <a:buNone/>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4) </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a neural network, each neuron (except those in the input layer) is actually a sum of all its inputs; which are in fact the outputs from the previous layer multiplied by some </a:t>
            </a:r>
            <a:r>
              <a:rPr lang="en-US"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weights. </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 additional term called </a:t>
            </a:r>
            <a:r>
              <a:rPr lang="en-US"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bias</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is added to this sum. And a nonlinear function known as </a:t>
            </a:r>
            <a:r>
              <a:rPr lang="en-US" b="1"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activation function</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is applied to the result.</a:t>
            </a:r>
            <a:endParaRPr lang="en-IN"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15000"/>
              </a:lnSpc>
              <a:buSzPts val="1200"/>
              <a:buNone/>
            </a:pPr>
            <a:endParaRPr lang="en-IN" sz="2800" dirty="0">
              <a:solidFill>
                <a:schemeClr val="tx1"/>
              </a:solidFill>
            </a:endParaRPr>
          </a:p>
        </p:txBody>
      </p:sp>
    </p:spTree>
    <p:extLst>
      <p:ext uri="{BB962C8B-B14F-4D97-AF65-F5344CB8AC3E}">
        <p14:creationId xmlns:p14="http://schemas.microsoft.com/office/powerpoint/2010/main" val="2214428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BCD7-7DBC-445E-A614-A4C2967FE6EB}"/>
              </a:ext>
            </a:extLst>
          </p:cNvPr>
          <p:cNvSpPr>
            <a:spLocks noGrp="1"/>
          </p:cNvSpPr>
          <p:nvPr>
            <p:ph type="title"/>
          </p:nvPr>
        </p:nvSpPr>
        <p:spPr/>
        <p:txBody>
          <a:bodyPr/>
          <a:lstStyle/>
          <a:p>
            <a:r>
              <a:rPr lang="en-US" b="1" dirty="0">
                <a:solidFill>
                  <a:schemeClr val="bg2">
                    <a:lumMod val="10000"/>
                  </a:schemeClr>
                </a:solidFill>
              </a:rPr>
              <a:t>Layers in Neural Network</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9F866F52-A606-4CC9-9D87-45772FA72C0B}"/>
              </a:ext>
            </a:extLst>
          </p:cNvPr>
          <p:cNvSpPr>
            <a:spLocks noGrp="1"/>
          </p:cNvSpPr>
          <p:nvPr>
            <p:ph idx="1"/>
          </p:nvPr>
        </p:nvSpPr>
        <p:spPr/>
        <p:txBody>
          <a:bodyPr>
            <a:normAutofit/>
          </a:bodyPr>
          <a:lstStyle/>
          <a:p>
            <a:pPr marL="0" lvl="0" indent="0" algn="just">
              <a:lnSpc>
                <a:spcPct val="115000"/>
              </a:lnSpc>
              <a:spcAft>
                <a:spcPts val="1000"/>
              </a:spcAft>
              <a:buNone/>
            </a:pP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a:t>
            </a:r>
            <a:r>
              <a:rPr lang="en-US"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Input Layer</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-Holds the data your model will train on. Each neuron in the input layer represents a unique attribute in your dataset (e.g. height, hair color, etc.).</a:t>
            </a:r>
            <a:endParaRPr lang="en-IN"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15000"/>
              </a:lnSpc>
              <a:buNone/>
            </a:pP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a:t>
            </a:r>
            <a:r>
              <a:rPr lang="en-US"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Hidden Layer </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-Sits between the input and output layers and applies an activation function before passing on the results. There are often multiple hidden layers in a network.</a:t>
            </a:r>
            <a:r>
              <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general, hidden layers are typically fully-connected layers - each neuron receives input from all the previous layer’s neurons and sends its output to every neuron in the next layer.</a:t>
            </a:r>
          </a:p>
          <a:p>
            <a:pPr marL="0" indent="0" algn="just">
              <a:lnSpc>
                <a:spcPct val="115000"/>
              </a:lnSpc>
              <a:buNone/>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3) </a:t>
            </a:r>
            <a:r>
              <a:rPr lang="en-US"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Output Layer</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The final layer in a network. It receives input from the previous hidden layer, optionally applies an activation function, and returns an output representing your model’s prediction.</a:t>
            </a:r>
            <a:endParaRPr lang="en-IN"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15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15000"/>
              </a:lnSpc>
              <a:buSzPts val="1200"/>
              <a:buNone/>
            </a:pPr>
            <a:endParaRPr lang="en-IN" sz="2400" dirty="0">
              <a:solidFill>
                <a:schemeClr val="tx1"/>
              </a:solidFill>
            </a:endParaRPr>
          </a:p>
        </p:txBody>
      </p:sp>
    </p:spTree>
    <p:extLst>
      <p:ext uri="{BB962C8B-B14F-4D97-AF65-F5344CB8AC3E}">
        <p14:creationId xmlns:p14="http://schemas.microsoft.com/office/powerpoint/2010/main" val="2644959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A50AB3-E56B-49FE-8C28-6A5FD68EE469}"/>
              </a:ext>
            </a:extLst>
          </p:cNvPr>
          <p:cNvPicPr>
            <a:picLocks noChangeAspect="1"/>
          </p:cNvPicPr>
          <p:nvPr/>
        </p:nvPicPr>
        <p:blipFill>
          <a:blip r:embed="rId2"/>
          <a:stretch>
            <a:fillRect/>
          </a:stretch>
        </p:blipFill>
        <p:spPr>
          <a:xfrm>
            <a:off x="2723322" y="914400"/>
            <a:ext cx="6745356" cy="4147932"/>
          </a:xfrm>
          <a:prstGeom prst="rect">
            <a:avLst/>
          </a:prstGeom>
        </p:spPr>
      </p:pic>
    </p:spTree>
    <p:extLst>
      <p:ext uri="{BB962C8B-B14F-4D97-AF65-F5344CB8AC3E}">
        <p14:creationId xmlns:p14="http://schemas.microsoft.com/office/powerpoint/2010/main" val="1777655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8CFC2-2FE4-4FFF-A2C4-3A194B6EB62C}"/>
              </a:ext>
            </a:extLst>
          </p:cNvPr>
          <p:cNvSpPr>
            <a:spLocks noGrp="1"/>
          </p:cNvSpPr>
          <p:nvPr>
            <p:ph type="title"/>
          </p:nvPr>
        </p:nvSpPr>
        <p:spPr/>
        <p:txBody>
          <a:bodyPr/>
          <a:lstStyle/>
          <a:p>
            <a:r>
              <a:rPr lang="en-US" b="1" dirty="0">
                <a:solidFill>
                  <a:schemeClr val="bg2">
                    <a:lumMod val="10000"/>
                  </a:schemeClr>
                </a:solidFill>
              </a:rPr>
              <a:t>Terminologies</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DBF487D0-81C9-402C-9A17-03176929EC93}"/>
              </a:ext>
            </a:extLst>
          </p:cNvPr>
          <p:cNvSpPr>
            <a:spLocks noGrp="1"/>
          </p:cNvSpPr>
          <p:nvPr>
            <p:ph idx="1"/>
          </p:nvPr>
        </p:nvSpPr>
        <p:spPr>
          <a:xfrm>
            <a:off x="1097280" y="1845733"/>
            <a:ext cx="10058400" cy="4290023"/>
          </a:xfrm>
        </p:spPr>
        <p:txBody>
          <a:bodyPr/>
          <a:lstStyle/>
          <a:p>
            <a:pPr marL="0" indent="0">
              <a:buNone/>
            </a:pPr>
            <a:r>
              <a:rPr lang="en-US" b="1" dirty="0">
                <a:solidFill>
                  <a:schemeClr val="tx1"/>
                </a:solidFill>
              </a:rPr>
              <a:t>Neuron</a:t>
            </a:r>
          </a:p>
          <a:p>
            <a:pPr marL="0" indent="0">
              <a:buNone/>
            </a:pPr>
            <a:r>
              <a:rPr lang="en-US" dirty="0">
                <a:solidFill>
                  <a:schemeClr val="tx1"/>
                </a:solidFill>
              </a:rPr>
              <a:t>A neuron takes a group of weighted inputs, applies an activation function, and returns an output. Inputs to a neuron can either be features from a training set or outputs from a previous layer’s neurons.</a:t>
            </a:r>
          </a:p>
          <a:p>
            <a:pPr marL="0" indent="0">
              <a:buNone/>
            </a:pPr>
            <a:r>
              <a:rPr lang="en-IN" b="1" dirty="0">
                <a:solidFill>
                  <a:schemeClr val="tx1"/>
                </a:solidFill>
              </a:rPr>
              <a:t>Weight</a:t>
            </a:r>
          </a:p>
          <a:p>
            <a:pPr marL="0" indent="0">
              <a:buNone/>
            </a:pPr>
            <a:r>
              <a:rPr lang="en-US" dirty="0">
                <a:solidFill>
                  <a:schemeClr val="tx1"/>
                </a:solidFill>
                <a:effectLst/>
                <a:latin typeface="Calibri" panose="020F0502020204030204" pitchFamily="34" charset="0"/>
                <a:ea typeface="Times New Roman" panose="02020603050405020304" pitchFamily="18" charset="0"/>
              </a:rPr>
              <a:t>Weights are applied to the inputs as they travel along synapses to reach the neuron and a bias  term is added. The neuron then applies an activation function to the “sum of weighted inputs added to the bias” from each incoming synapse and passes the result on to all the neurons in the next layer.</a:t>
            </a:r>
          </a:p>
          <a:p>
            <a:pPr marL="0" indent="0">
              <a:buNone/>
            </a:pPr>
            <a:r>
              <a:rPr lang="en-US" b="1" dirty="0">
                <a:solidFill>
                  <a:schemeClr val="tx1"/>
                </a:solidFill>
                <a:latin typeface="Calibri" panose="020F0502020204030204" pitchFamily="34" charset="0"/>
              </a:rPr>
              <a:t>Bias</a:t>
            </a:r>
            <a:endParaRPr lang="en-US" sz="2400" b="1" dirty="0">
              <a:solidFill>
                <a:schemeClr val="tx1"/>
              </a:solidFill>
              <a:latin typeface="Calibri" panose="020F0502020204030204" pitchFamily="34" charset="0"/>
            </a:endParaRPr>
          </a:p>
          <a:p>
            <a:pPr marL="0" indent="0">
              <a:buNone/>
            </a:pPr>
            <a:r>
              <a:rPr lang="en-IN" dirty="0">
                <a:solidFill>
                  <a:schemeClr val="tx1"/>
                </a:solidFill>
              </a:rPr>
              <a:t>Bias helps in controlling the value at which  activation  function will trigger. </a:t>
            </a:r>
            <a:r>
              <a:rPr lang="en-US" dirty="0">
                <a:solidFill>
                  <a:schemeClr val="tx1"/>
                </a:solidFill>
              </a:rPr>
              <a:t>B</a:t>
            </a:r>
            <a:r>
              <a:rPr lang="en-US" sz="2000" dirty="0">
                <a:solidFill>
                  <a:schemeClr val="tx1"/>
                </a:solidFill>
              </a:rPr>
              <a:t>ias value allows you to shift the activation function to either right or left</a:t>
            </a:r>
            <a:endParaRPr lang="en-IN" sz="2400" dirty="0">
              <a:solidFill>
                <a:schemeClr val="tx1"/>
              </a:solidFill>
            </a:endParaRPr>
          </a:p>
        </p:txBody>
      </p:sp>
    </p:spTree>
    <p:extLst>
      <p:ext uri="{BB962C8B-B14F-4D97-AF65-F5344CB8AC3E}">
        <p14:creationId xmlns:p14="http://schemas.microsoft.com/office/powerpoint/2010/main" val="116308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8CFC2-2FE4-4FFF-A2C4-3A194B6EB62C}"/>
              </a:ext>
            </a:extLst>
          </p:cNvPr>
          <p:cNvSpPr>
            <a:spLocks noGrp="1"/>
          </p:cNvSpPr>
          <p:nvPr>
            <p:ph type="title"/>
          </p:nvPr>
        </p:nvSpPr>
        <p:spPr/>
        <p:txBody>
          <a:bodyPr/>
          <a:lstStyle/>
          <a:p>
            <a:r>
              <a:rPr lang="en-US" b="1" dirty="0">
                <a:solidFill>
                  <a:schemeClr val="bg2">
                    <a:lumMod val="10000"/>
                  </a:schemeClr>
                </a:solidFill>
              </a:rPr>
              <a:t>Terminologies</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DBF487D0-81C9-402C-9A17-03176929EC93}"/>
              </a:ext>
            </a:extLst>
          </p:cNvPr>
          <p:cNvSpPr>
            <a:spLocks noGrp="1"/>
          </p:cNvSpPr>
          <p:nvPr>
            <p:ph idx="1"/>
          </p:nvPr>
        </p:nvSpPr>
        <p:spPr>
          <a:xfrm>
            <a:off x="1097280" y="1845733"/>
            <a:ext cx="10058400" cy="4290023"/>
          </a:xfrm>
        </p:spPr>
        <p:txBody>
          <a:bodyPr>
            <a:normAutofit/>
          </a:bodyPr>
          <a:lstStyle/>
          <a:p>
            <a:pPr marL="0" indent="0">
              <a:buNone/>
            </a:pPr>
            <a:r>
              <a:rPr lang="en-US" b="1" dirty="0">
                <a:solidFill>
                  <a:schemeClr val="tx1"/>
                </a:solidFill>
              </a:rPr>
              <a:t>Activation Function</a:t>
            </a:r>
          </a:p>
          <a:p>
            <a:pPr marL="0" indent="0">
              <a:buNone/>
            </a:pPr>
            <a:r>
              <a:rPr lang="en-US" dirty="0">
                <a:solidFill>
                  <a:schemeClr val="tx1"/>
                </a:solidFill>
              </a:rPr>
              <a:t>1) </a:t>
            </a:r>
            <a:r>
              <a:rPr lang="en-US" dirty="0">
                <a:solidFill>
                  <a:schemeClr val="tx1"/>
                </a:solidFill>
                <a:effectLst/>
                <a:ea typeface="Calibri" panose="020F0502020204030204" pitchFamily="34" charset="0"/>
                <a:cs typeface="Times New Roman" panose="02020603050405020304" pitchFamily="18" charset="0"/>
              </a:rPr>
              <a:t>An activation function in a neural network defines how the weighted sum of the input is transformed into an output from a node or nodes in a layer of the network.</a:t>
            </a:r>
          </a:p>
          <a:p>
            <a:pPr marL="0" indent="0">
              <a:buNone/>
            </a:pP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An activation function is a function that is added into an artificial neural network in order to help the network learn complex patterns in the data.</a:t>
            </a:r>
          </a:p>
          <a:p>
            <a:pPr marL="0" indent="0">
              <a:buNone/>
            </a:pPr>
            <a:r>
              <a:rPr lang="en-US"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Activation function also helps to normalize the output of any input in the range between 1 to -1 or 0 to 1. </a:t>
            </a:r>
            <a:endParaRPr lang="en-IN"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b="1" dirty="0">
                <a:solidFill>
                  <a:schemeClr val="tx1"/>
                </a:solidFill>
              </a:rPr>
              <a:t>Synapse</a:t>
            </a:r>
          </a:p>
          <a:p>
            <a:pPr marL="0" indent="0">
              <a:buNone/>
            </a:pPr>
            <a:r>
              <a:rPr lang="en-US" dirty="0">
                <a:solidFill>
                  <a:schemeClr val="tx1"/>
                </a:solidFill>
                <a:effectLst/>
                <a:latin typeface="Calibri" panose="020F0502020204030204" pitchFamily="34" charset="0"/>
                <a:ea typeface="Times New Roman" panose="02020603050405020304" pitchFamily="18" charset="0"/>
              </a:rPr>
              <a:t>Synapses are like roads in a neural network. They connect inputs to neurons, neurons to neurons, and neurons to outputs.</a:t>
            </a:r>
          </a:p>
        </p:txBody>
      </p:sp>
    </p:spTree>
    <p:extLst>
      <p:ext uri="{BB962C8B-B14F-4D97-AF65-F5344CB8AC3E}">
        <p14:creationId xmlns:p14="http://schemas.microsoft.com/office/powerpoint/2010/main" val="489874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8CFC2-2FE4-4FFF-A2C4-3A194B6EB62C}"/>
              </a:ext>
            </a:extLst>
          </p:cNvPr>
          <p:cNvSpPr>
            <a:spLocks noGrp="1"/>
          </p:cNvSpPr>
          <p:nvPr>
            <p:ph type="title"/>
          </p:nvPr>
        </p:nvSpPr>
        <p:spPr/>
        <p:txBody>
          <a:bodyPr/>
          <a:lstStyle/>
          <a:p>
            <a:r>
              <a:rPr lang="en-US" b="1" dirty="0">
                <a:solidFill>
                  <a:schemeClr val="bg2">
                    <a:lumMod val="10000"/>
                  </a:schemeClr>
                </a:solidFill>
              </a:rPr>
              <a:t>Terminologies</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DBF487D0-81C9-402C-9A17-03176929EC93}"/>
              </a:ext>
            </a:extLst>
          </p:cNvPr>
          <p:cNvSpPr>
            <a:spLocks noGrp="1"/>
          </p:cNvSpPr>
          <p:nvPr>
            <p:ph idx="1"/>
          </p:nvPr>
        </p:nvSpPr>
        <p:spPr>
          <a:xfrm>
            <a:off x="1097280" y="1845733"/>
            <a:ext cx="10058400" cy="4594824"/>
          </a:xfrm>
        </p:spPr>
        <p:txBody>
          <a:bodyPr>
            <a:normAutofit lnSpcReduction="10000"/>
          </a:bodyPr>
          <a:lstStyle/>
          <a:p>
            <a:pPr marL="0" indent="0">
              <a:buNone/>
            </a:pPr>
            <a:r>
              <a:rPr lang="en-US" b="1" dirty="0">
                <a:solidFill>
                  <a:schemeClr val="tx1"/>
                </a:solidFill>
              </a:rPr>
              <a:t>Optimizer</a:t>
            </a:r>
          </a:p>
          <a:p>
            <a:pPr marL="0" lvl="0" indent="0" algn="just">
              <a:lnSpc>
                <a:spcPct val="115000"/>
              </a:lnSpc>
              <a:buNone/>
            </a:pPr>
            <a:r>
              <a:rPr lang="en-US" dirty="0">
                <a:solidFill>
                  <a:schemeClr val="tx1"/>
                </a:solidFill>
                <a:effectLst/>
                <a:ea typeface="Times New Roman" panose="02020603050405020304" pitchFamily="18" charset="0"/>
                <a:cs typeface="Calibri" panose="020F0502020204030204" pitchFamily="34" charset="0"/>
              </a:rPr>
              <a:t>1) It is very important to tweak the weights of the model during the training process, to make our predictions as correct and optimized as possible. </a:t>
            </a:r>
          </a:p>
          <a:p>
            <a:pPr marL="0" lvl="0" indent="0" algn="just">
              <a:lnSpc>
                <a:spcPct val="115000"/>
              </a:lnSpc>
              <a:buNone/>
            </a:pPr>
            <a:r>
              <a:rPr lang="en-US" dirty="0">
                <a:solidFill>
                  <a:schemeClr val="tx1"/>
                </a:solidFill>
                <a:effectLst/>
                <a:ea typeface="Times New Roman" panose="02020603050405020304" pitchFamily="18" charset="0"/>
                <a:cs typeface="Calibri" panose="020F0502020204030204" pitchFamily="34" charset="0"/>
              </a:rPr>
              <a:t>2) This is where optimizers come into picture.</a:t>
            </a:r>
            <a:r>
              <a:rPr lang="en-IN" dirty="0">
                <a:solidFill>
                  <a:schemeClr val="tx1"/>
                </a:solidFill>
                <a:ea typeface="Times New Roman" panose="02020603050405020304" pitchFamily="18" charset="0"/>
                <a:cs typeface="Times New Roman" panose="02020603050405020304" pitchFamily="18" charset="0"/>
              </a:rPr>
              <a:t> </a:t>
            </a:r>
            <a:r>
              <a:rPr lang="en-US" dirty="0">
                <a:solidFill>
                  <a:schemeClr val="tx1"/>
                </a:solidFill>
                <a:effectLst/>
                <a:ea typeface="Times New Roman" panose="02020603050405020304" pitchFamily="18" charset="0"/>
                <a:cs typeface="Calibri" panose="020F0502020204030204" pitchFamily="34" charset="0"/>
              </a:rPr>
              <a:t>They tie together the loss function and model parameters by updating the model in response to the output of the loss function.</a:t>
            </a:r>
            <a:endParaRPr lang="en-IN" dirty="0">
              <a:solidFill>
                <a:schemeClr val="tx1"/>
              </a:solidFill>
              <a:effectLst/>
              <a:ea typeface="Calibri" panose="020F0502020204030204" pitchFamily="34" charset="0"/>
              <a:cs typeface="Times New Roman" panose="02020603050405020304" pitchFamily="18" charset="0"/>
            </a:endParaRPr>
          </a:p>
          <a:p>
            <a:pPr marL="0" indent="0">
              <a:buNone/>
            </a:pPr>
            <a:r>
              <a:rPr lang="en-IN" b="1" dirty="0">
                <a:solidFill>
                  <a:schemeClr val="tx1"/>
                </a:solidFill>
              </a:rPr>
              <a:t>Loss Function/Cost Function</a:t>
            </a:r>
          </a:p>
          <a:p>
            <a:pPr marL="0" lvl="0" indent="0" algn="just">
              <a:lnSpc>
                <a:spcPct val="115000"/>
              </a:lnSpc>
              <a:buNone/>
            </a:pPr>
            <a:r>
              <a:rPr lang="en-US" dirty="0">
                <a:solidFill>
                  <a:schemeClr val="tx1"/>
                </a:solidFill>
                <a:effectLst/>
                <a:ea typeface="Times New Roman" panose="02020603050405020304" pitchFamily="18" charset="0"/>
                <a:cs typeface="Calibri" panose="020F0502020204030204" pitchFamily="34" charset="0"/>
              </a:rPr>
              <a:t>1) It is a parameter in model’s predict function that tells us “how good” the model is at making predictions for a given set of parameters. </a:t>
            </a:r>
          </a:p>
          <a:p>
            <a:pPr marL="0" lvl="0" indent="0" algn="just">
              <a:lnSpc>
                <a:spcPct val="115000"/>
              </a:lnSpc>
              <a:buNone/>
            </a:pPr>
            <a:r>
              <a:rPr lang="en-US" dirty="0">
                <a:solidFill>
                  <a:schemeClr val="tx1"/>
                </a:solidFill>
                <a:effectLst/>
                <a:ea typeface="Times New Roman" panose="02020603050405020304" pitchFamily="18" charset="0"/>
                <a:cs typeface="Calibri" panose="020F0502020204030204" pitchFamily="34" charset="0"/>
              </a:rPr>
              <a:t>2) The loss function has its own curve and its own derivatives. The slope of this curve tells us how to change our parameters to make the model more accurate. We use the cost function to update our parameters.</a:t>
            </a:r>
            <a:endParaRPr lang="en-IN" dirty="0">
              <a:solidFill>
                <a:schemeClr val="tx1"/>
              </a:solidFill>
              <a:effectLst/>
              <a:ea typeface="Calibri" panose="020F0502020204030204" pitchFamily="34" charset="0"/>
              <a:cs typeface="Times New Roman" panose="02020603050405020304" pitchFamily="18" charset="0"/>
            </a:endParaRPr>
          </a:p>
          <a:p>
            <a:pPr marL="0" indent="0">
              <a:buNone/>
            </a:pPr>
            <a:endParaRPr lang="en-IN" b="1" dirty="0">
              <a:solidFill>
                <a:schemeClr val="tx1"/>
              </a:solidFill>
            </a:endParaRPr>
          </a:p>
        </p:txBody>
      </p:sp>
    </p:spTree>
    <p:extLst>
      <p:ext uri="{BB962C8B-B14F-4D97-AF65-F5344CB8AC3E}">
        <p14:creationId xmlns:p14="http://schemas.microsoft.com/office/powerpoint/2010/main" val="2109306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394F7E-BFE0-42DC-842F-56E201600364}"/>
              </a:ext>
            </a:extLst>
          </p:cNvPr>
          <p:cNvPicPr>
            <a:picLocks noChangeAspect="1"/>
          </p:cNvPicPr>
          <p:nvPr/>
        </p:nvPicPr>
        <p:blipFill>
          <a:blip r:embed="rId2"/>
          <a:stretch>
            <a:fillRect/>
          </a:stretch>
        </p:blipFill>
        <p:spPr>
          <a:xfrm>
            <a:off x="610691" y="624205"/>
            <a:ext cx="6252845" cy="2561590"/>
          </a:xfrm>
          <a:prstGeom prst="rect">
            <a:avLst/>
          </a:prstGeom>
        </p:spPr>
      </p:pic>
      <p:pic>
        <p:nvPicPr>
          <p:cNvPr id="3" name="Picture 2">
            <a:extLst>
              <a:ext uri="{FF2B5EF4-FFF2-40B4-BE49-F238E27FC236}">
                <a16:creationId xmlns:a16="http://schemas.microsoft.com/office/drawing/2014/main" id="{B375CF69-EA9C-41C0-9453-4D98BC56DF78}"/>
              </a:ext>
            </a:extLst>
          </p:cNvPr>
          <p:cNvPicPr>
            <a:picLocks noChangeAspect="1"/>
          </p:cNvPicPr>
          <p:nvPr/>
        </p:nvPicPr>
        <p:blipFill>
          <a:blip r:embed="rId3"/>
          <a:stretch>
            <a:fillRect/>
          </a:stretch>
        </p:blipFill>
        <p:spPr>
          <a:xfrm>
            <a:off x="709536" y="3322982"/>
            <a:ext cx="6055153" cy="2561589"/>
          </a:xfrm>
          <a:prstGeom prst="rect">
            <a:avLst/>
          </a:prstGeom>
        </p:spPr>
      </p:pic>
      <p:sp>
        <p:nvSpPr>
          <p:cNvPr id="5" name="TextBox 4">
            <a:extLst>
              <a:ext uri="{FF2B5EF4-FFF2-40B4-BE49-F238E27FC236}">
                <a16:creationId xmlns:a16="http://schemas.microsoft.com/office/drawing/2014/main" id="{7CB2B9CE-9A5A-41D4-83FB-E28AC048B334}"/>
              </a:ext>
            </a:extLst>
          </p:cNvPr>
          <p:cNvSpPr txBox="1"/>
          <p:nvPr/>
        </p:nvSpPr>
        <p:spPr>
          <a:xfrm>
            <a:off x="6970643" y="655600"/>
            <a:ext cx="3896140" cy="3519681"/>
          </a:xfrm>
          <a:prstGeom prst="rect">
            <a:avLst/>
          </a:prstGeom>
          <a:noFill/>
        </p:spPr>
        <p:txBody>
          <a:bodyPr wrap="square">
            <a:spAutoFit/>
          </a:bodyPr>
          <a:lstStyle/>
          <a:p>
            <a:pPr>
              <a:lnSpc>
                <a:spcPct val="115000"/>
              </a:lnSpc>
              <a:spcAft>
                <a:spcPts val="1000"/>
              </a:spcAft>
            </a:pPr>
            <a:r>
              <a:rPr lang="en-US" sz="1800" b="1" dirty="0">
                <a:effectLst/>
                <a:ea typeface="Times New Roman" panose="02020603050405020304" pitchFamily="18" charset="0"/>
                <a:cs typeface="Calibri" panose="020F0502020204030204" pitchFamily="34" charset="0"/>
              </a:rPr>
              <a:t>General Equation of Neural Network</a:t>
            </a:r>
          </a:p>
          <a:p>
            <a:pPr>
              <a:lnSpc>
                <a:spcPct val="115000"/>
              </a:lnSpc>
              <a:spcAft>
                <a:spcPts val="1000"/>
              </a:spcAft>
            </a:pPr>
            <a:r>
              <a:rPr lang="en-US" sz="1800" b="1" dirty="0">
                <a:effectLst/>
                <a:ea typeface="Times New Roman" panose="02020603050405020304" pitchFamily="18" charset="0"/>
                <a:cs typeface="Calibri" panose="020F0502020204030204" pitchFamily="34" charset="0"/>
              </a:rPr>
              <a:t>𝑦pred = 𝜎(𝑧) = 𝜎(sum(𝑤∗𝑥) + 𝑏)</a:t>
            </a:r>
            <a:endParaRPr lang="en-IN" sz="1800" dirty="0">
              <a:effectLst/>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ea typeface="Times New Roman" panose="02020603050405020304" pitchFamily="18" charset="0"/>
                <a:cs typeface="Calibri" panose="020F0502020204030204" pitchFamily="34" charset="0"/>
              </a:rPr>
              <a:t>Where</a:t>
            </a:r>
            <a:r>
              <a:rPr lang="en-US" sz="1800" b="1" dirty="0">
                <a:effectLst/>
                <a:ea typeface="Times New Roman" panose="02020603050405020304" pitchFamily="18" charset="0"/>
                <a:cs typeface="Calibri" panose="020F0502020204030204" pitchFamily="34" charset="0"/>
              </a:rPr>
              <a:t> </a:t>
            </a:r>
          </a:p>
          <a:p>
            <a:pPr>
              <a:lnSpc>
                <a:spcPct val="115000"/>
              </a:lnSpc>
              <a:spcAft>
                <a:spcPts val="1000"/>
              </a:spcAft>
            </a:pPr>
            <a:r>
              <a:rPr lang="en-US" sz="1800" b="1" dirty="0">
                <a:effectLst/>
                <a:ea typeface="Times New Roman" panose="02020603050405020304" pitchFamily="18" charset="0"/>
                <a:cs typeface="Calibri" panose="020F0502020204030204" pitchFamily="34" charset="0"/>
              </a:rPr>
              <a:t>z = 𝑤∗𝑥+𝑏</a:t>
            </a:r>
            <a:endParaRPr lang="en-IN" sz="1800" dirty="0">
              <a:effectLst/>
              <a:ea typeface="Calibri" panose="020F0502020204030204" pitchFamily="34" charset="0"/>
              <a:cs typeface="Times New Roman" panose="02020603050405020304" pitchFamily="18" charset="0"/>
            </a:endParaRPr>
          </a:p>
          <a:p>
            <a:pPr>
              <a:lnSpc>
                <a:spcPct val="115000"/>
              </a:lnSpc>
              <a:spcAft>
                <a:spcPts val="1000"/>
              </a:spcAft>
            </a:pPr>
            <a:r>
              <a:rPr lang="en-US" b="1" dirty="0">
                <a:ea typeface="Calibri" panose="020F0502020204030204" pitchFamily="34" charset="0"/>
                <a:cs typeface="Calibri" panose="020F0502020204030204" pitchFamily="34" charset="0"/>
              </a:rPr>
              <a:t>w = weight</a:t>
            </a:r>
          </a:p>
          <a:p>
            <a:pPr>
              <a:lnSpc>
                <a:spcPct val="115000"/>
              </a:lnSpc>
              <a:spcAft>
                <a:spcPts val="1000"/>
              </a:spcAft>
            </a:pPr>
            <a:r>
              <a:rPr lang="en-US" b="1" dirty="0">
                <a:ea typeface="Calibri" panose="020F0502020204030204" pitchFamily="34" charset="0"/>
                <a:cs typeface="Calibri" panose="020F0502020204030204" pitchFamily="34" charset="0"/>
              </a:rPr>
              <a:t>x</a:t>
            </a:r>
            <a:r>
              <a:rPr lang="en-US" sz="1800" b="1" dirty="0">
                <a:effectLst/>
                <a:ea typeface="Calibri" panose="020F0502020204030204" pitchFamily="34" charset="0"/>
                <a:cs typeface="Calibri" panose="020F0502020204030204" pitchFamily="34" charset="0"/>
              </a:rPr>
              <a:t> = input</a:t>
            </a:r>
          </a:p>
          <a:p>
            <a:pPr>
              <a:lnSpc>
                <a:spcPct val="115000"/>
              </a:lnSpc>
              <a:spcAft>
                <a:spcPts val="1000"/>
              </a:spcAft>
            </a:pPr>
            <a:r>
              <a:rPr lang="en-US" b="1" dirty="0">
                <a:ea typeface="Calibri" panose="020F0502020204030204" pitchFamily="34" charset="0"/>
                <a:cs typeface="Calibri" panose="020F0502020204030204" pitchFamily="34" charset="0"/>
              </a:rPr>
              <a:t>b = bias</a:t>
            </a:r>
          </a:p>
          <a:p>
            <a:pPr>
              <a:lnSpc>
                <a:spcPct val="115000"/>
              </a:lnSpc>
              <a:spcAft>
                <a:spcPts val="1000"/>
              </a:spcAft>
            </a:pPr>
            <a:r>
              <a:rPr lang="en-US" sz="1800" b="1" dirty="0">
                <a:effectLst/>
                <a:ea typeface="Times New Roman" panose="02020603050405020304" pitchFamily="18" charset="0"/>
                <a:cs typeface="Calibri" panose="020F0502020204030204" pitchFamily="34" charset="0"/>
              </a:rPr>
              <a:t>𝜎 = Activation Function</a:t>
            </a:r>
            <a:endParaRPr lang="en-IN" sz="1800" b="1"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6585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F59F-B192-4084-AAB0-A6F253F46BA9}"/>
              </a:ext>
            </a:extLst>
          </p:cNvPr>
          <p:cNvSpPr>
            <a:spLocks noGrp="1"/>
          </p:cNvSpPr>
          <p:nvPr>
            <p:ph type="title"/>
          </p:nvPr>
        </p:nvSpPr>
        <p:spPr/>
        <p:txBody>
          <a:bodyPr/>
          <a:lstStyle/>
          <a:p>
            <a:r>
              <a:rPr lang="en-US" b="1">
                <a:solidFill>
                  <a:schemeClr val="tx1">
                    <a:lumMod val="95000"/>
                    <a:lumOff val="5000"/>
                  </a:schemeClr>
                </a:solidFill>
              </a:rPr>
              <a:t>AI </a:t>
            </a:r>
            <a:r>
              <a:rPr lang="en-US" b="1" dirty="0">
                <a:solidFill>
                  <a:schemeClr val="tx1">
                    <a:lumMod val="95000"/>
                    <a:lumOff val="5000"/>
                  </a:schemeClr>
                </a:solidFill>
              </a:rPr>
              <a:t>vs ML vs DL</a:t>
            </a:r>
            <a:endParaRPr lang="en-IN" b="1" dirty="0">
              <a:solidFill>
                <a:schemeClr val="tx1">
                  <a:lumMod val="95000"/>
                  <a:lumOff val="5000"/>
                </a:schemeClr>
              </a:solidFill>
            </a:endParaRPr>
          </a:p>
        </p:txBody>
      </p:sp>
      <p:pic>
        <p:nvPicPr>
          <p:cNvPr id="5" name="Content Placeholder 4">
            <a:extLst>
              <a:ext uri="{FF2B5EF4-FFF2-40B4-BE49-F238E27FC236}">
                <a16:creationId xmlns:a16="http://schemas.microsoft.com/office/drawing/2014/main" id="{00A7CC99-CFAB-4302-AF3B-CE1563DF060E}"/>
              </a:ext>
            </a:extLst>
          </p:cNvPr>
          <p:cNvPicPr>
            <a:picLocks noGrp="1" noChangeAspect="1"/>
          </p:cNvPicPr>
          <p:nvPr>
            <p:ph idx="1"/>
          </p:nvPr>
        </p:nvPicPr>
        <p:blipFill rotWithShape="1">
          <a:blip r:embed="rId2"/>
          <a:srcRect l="14159" t="24780" r="35894" b="23101"/>
          <a:stretch/>
        </p:blipFill>
        <p:spPr>
          <a:xfrm>
            <a:off x="2372139" y="1868556"/>
            <a:ext cx="7431762" cy="4359966"/>
          </a:xfrm>
        </p:spPr>
      </p:pic>
    </p:spTree>
    <p:extLst>
      <p:ext uri="{BB962C8B-B14F-4D97-AF65-F5344CB8AC3E}">
        <p14:creationId xmlns:p14="http://schemas.microsoft.com/office/powerpoint/2010/main" val="501017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494536-1D12-49FC-9AE0-CDCCA6F9BF78}"/>
              </a:ext>
            </a:extLst>
          </p:cNvPr>
          <p:cNvPicPr>
            <a:picLocks noChangeAspect="1"/>
          </p:cNvPicPr>
          <p:nvPr/>
        </p:nvPicPr>
        <p:blipFill>
          <a:blip r:embed="rId2"/>
          <a:stretch>
            <a:fillRect/>
          </a:stretch>
        </p:blipFill>
        <p:spPr>
          <a:xfrm>
            <a:off x="1178781" y="1017270"/>
            <a:ext cx="5699760" cy="2411730"/>
          </a:xfrm>
          <a:prstGeom prst="rect">
            <a:avLst/>
          </a:prstGeom>
        </p:spPr>
      </p:pic>
      <p:sp>
        <p:nvSpPr>
          <p:cNvPr id="6" name="TextBox 5">
            <a:extLst>
              <a:ext uri="{FF2B5EF4-FFF2-40B4-BE49-F238E27FC236}">
                <a16:creationId xmlns:a16="http://schemas.microsoft.com/office/drawing/2014/main" id="{284EB589-CAC1-4915-940D-0B84E69AE08C}"/>
              </a:ext>
            </a:extLst>
          </p:cNvPr>
          <p:cNvSpPr txBox="1"/>
          <p:nvPr/>
        </p:nvSpPr>
        <p:spPr>
          <a:xfrm>
            <a:off x="7076661" y="1017270"/>
            <a:ext cx="4134678" cy="3519681"/>
          </a:xfrm>
          <a:prstGeom prst="rect">
            <a:avLst/>
          </a:prstGeom>
          <a:noFill/>
        </p:spPr>
        <p:txBody>
          <a:bodyPr wrap="square">
            <a:spAutoFit/>
          </a:bodyPr>
          <a:lstStyle/>
          <a:p>
            <a:pPr>
              <a:lnSpc>
                <a:spcPct val="115000"/>
              </a:lnSpc>
              <a:spcAft>
                <a:spcPts val="1000"/>
              </a:spcAft>
            </a:pPr>
            <a:r>
              <a:rPr lang="en-US" sz="1800" b="1" dirty="0">
                <a:effectLst/>
                <a:ea typeface="Times New Roman" panose="02020603050405020304" pitchFamily="18" charset="0"/>
                <a:cs typeface="Calibri" panose="020F0502020204030204" pitchFamily="34" charset="0"/>
              </a:rPr>
              <a:t>General Equation of Neural Network</a:t>
            </a:r>
          </a:p>
          <a:p>
            <a:pPr>
              <a:lnSpc>
                <a:spcPct val="115000"/>
              </a:lnSpc>
              <a:spcAft>
                <a:spcPts val="1000"/>
              </a:spcAft>
            </a:pPr>
            <a:r>
              <a:rPr lang="en-US" sz="1800" b="1" dirty="0">
                <a:effectLst/>
                <a:ea typeface="Times New Roman" panose="02020603050405020304" pitchFamily="18" charset="0"/>
                <a:cs typeface="Calibri" panose="020F0502020204030204" pitchFamily="34" charset="0"/>
              </a:rPr>
              <a:t>𝑦 = 𝜎(𝑧) = 𝜎(sum(𝑤∗𝑥) + 𝑏)</a:t>
            </a:r>
            <a:endParaRPr lang="en-IN" sz="1800" dirty="0">
              <a:effectLst/>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ea typeface="Times New Roman" panose="02020603050405020304" pitchFamily="18" charset="0"/>
                <a:cs typeface="Calibri" panose="020F0502020204030204" pitchFamily="34" charset="0"/>
              </a:rPr>
              <a:t>Where</a:t>
            </a:r>
            <a:r>
              <a:rPr lang="en-US" sz="1800" b="1" dirty="0">
                <a:effectLst/>
                <a:ea typeface="Times New Roman" panose="02020603050405020304" pitchFamily="18" charset="0"/>
                <a:cs typeface="Calibri" panose="020F0502020204030204" pitchFamily="34" charset="0"/>
              </a:rPr>
              <a:t> </a:t>
            </a:r>
          </a:p>
          <a:p>
            <a:pPr>
              <a:lnSpc>
                <a:spcPct val="115000"/>
              </a:lnSpc>
              <a:spcAft>
                <a:spcPts val="1000"/>
              </a:spcAft>
            </a:pPr>
            <a:r>
              <a:rPr lang="en-US" sz="1800" b="1" dirty="0">
                <a:effectLst/>
                <a:ea typeface="Times New Roman" panose="02020603050405020304" pitchFamily="18" charset="0"/>
                <a:cs typeface="Calibri" panose="020F0502020204030204" pitchFamily="34" charset="0"/>
              </a:rPr>
              <a:t>z = 𝑤∗𝑥+𝑏</a:t>
            </a:r>
            <a:endParaRPr lang="en-IN" sz="1800" dirty="0">
              <a:effectLst/>
              <a:ea typeface="Calibri" panose="020F0502020204030204" pitchFamily="34" charset="0"/>
              <a:cs typeface="Times New Roman" panose="02020603050405020304" pitchFamily="18" charset="0"/>
            </a:endParaRPr>
          </a:p>
          <a:p>
            <a:pPr>
              <a:lnSpc>
                <a:spcPct val="115000"/>
              </a:lnSpc>
              <a:spcAft>
                <a:spcPts val="1000"/>
              </a:spcAft>
            </a:pPr>
            <a:r>
              <a:rPr lang="en-US" b="1" dirty="0">
                <a:ea typeface="Calibri" panose="020F0502020204030204" pitchFamily="34" charset="0"/>
                <a:cs typeface="Calibri" panose="020F0502020204030204" pitchFamily="34" charset="0"/>
              </a:rPr>
              <a:t>w = weight</a:t>
            </a:r>
          </a:p>
          <a:p>
            <a:pPr>
              <a:lnSpc>
                <a:spcPct val="115000"/>
              </a:lnSpc>
              <a:spcAft>
                <a:spcPts val="1000"/>
              </a:spcAft>
            </a:pPr>
            <a:r>
              <a:rPr lang="en-US" b="1" dirty="0">
                <a:ea typeface="Calibri" panose="020F0502020204030204" pitchFamily="34" charset="0"/>
                <a:cs typeface="Calibri" panose="020F0502020204030204" pitchFamily="34" charset="0"/>
              </a:rPr>
              <a:t>x</a:t>
            </a:r>
            <a:r>
              <a:rPr lang="en-US" sz="1800" b="1" dirty="0">
                <a:effectLst/>
                <a:ea typeface="Calibri" panose="020F0502020204030204" pitchFamily="34" charset="0"/>
                <a:cs typeface="Calibri" panose="020F0502020204030204" pitchFamily="34" charset="0"/>
              </a:rPr>
              <a:t> = input</a:t>
            </a:r>
          </a:p>
          <a:p>
            <a:pPr>
              <a:lnSpc>
                <a:spcPct val="115000"/>
              </a:lnSpc>
              <a:spcAft>
                <a:spcPts val="1000"/>
              </a:spcAft>
            </a:pPr>
            <a:r>
              <a:rPr lang="en-US" b="1" dirty="0">
                <a:ea typeface="Calibri" panose="020F0502020204030204" pitchFamily="34" charset="0"/>
                <a:cs typeface="Calibri" panose="020F0502020204030204" pitchFamily="34" charset="0"/>
              </a:rPr>
              <a:t>b = bias</a:t>
            </a:r>
          </a:p>
          <a:p>
            <a:pPr>
              <a:lnSpc>
                <a:spcPct val="115000"/>
              </a:lnSpc>
              <a:spcAft>
                <a:spcPts val="1000"/>
              </a:spcAft>
            </a:pPr>
            <a:r>
              <a:rPr lang="en-US" sz="1800" b="1" dirty="0">
                <a:effectLst/>
                <a:ea typeface="Times New Roman" panose="02020603050405020304" pitchFamily="18" charset="0"/>
                <a:cs typeface="Calibri" panose="020F0502020204030204" pitchFamily="34" charset="0"/>
              </a:rPr>
              <a:t>𝜎 = Activation Function</a:t>
            </a:r>
            <a:endParaRPr lang="en-IN" sz="1800" b="1"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6486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699D12-BDA6-4A19-91C2-0271DA798C8C}"/>
              </a:ext>
            </a:extLst>
          </p:cNvPr>
          <p:cNvSpPr txBox="1"/>
          <p:nvPr/>
        </p:nvSpPr>
        <p:spPr>
          <a:xfrm>
            <a:off x="278296" y="182220"/>
            <a:ext cx="11767930" cy="5940088"/>
          </a:xfrm>
          <a:prstGeom prst="rect">
            <a:avLst/>
          </a:prstGeom>
          <a:noFill/>
        </p:spPr>
        <p:txBody>
          <a:bodyPr wrap="square">
            <a:spAutoFit/>
          </a:bodyPr>
          <a:lstStyle/>
          <a:p>
            <a:r>
              <a:rPr lang="en-US" sz="2000" b="1" dirty="0">
                <a:solidFill>
                  <a:schemeClr val="tx1">
                    <a:lumMod val="95000"/>
                    <a:lumOff val="5000"/>
                  </a:schemeClr>
                </a:solidFill>
              </a:rPr>
              <a:t>AI (Artificial Intelligence)</a:t>
            </a:r>
          </a:p>
          <a:p>
            <a:r>
              <a:rPr lang="en-US" sz="2000" dirty="0">
                <a:solidFill>
                  <a:schemeClr val="tx1"/>
                </a:solidFill>
              </a:rPr>
              <a:t>1) Artificial Intelligence is basically the mechanism to incorporate human intelligence into machines through a set of rules(algorithm).</a:t>
            </a:r>
          </a:p>
          <a:p>
            <a:r>
              <a:rPr lang="en-US" sz="2000" dirty="0">
                <a:solidFill>
                  <a:schemeClr val="tx1"/>
                </a:solidFill>
              </a:rPr>
              <a:t>2) AI is the broader family consisting of ML and DL as it’s components.</a:t>
            </a:r>
          </a:p>
          <a:p>
            <a:r>
              <a:rPr lang="en-US" sz="2000" dirty="0">
                <a:solidFill>
                  <a:schemeClr val="tx1"/>
                </a:solidFill>
              </a:rPr>
              <a:t>3) </a:t>
            </a:r>
            <a:r>
              <a:rPr lang="en-US" sz="2000" dirty="0"/>
              <a:t>The </a:t>
            </a:r>
            <a:r>
              <a:rPr lang="en-US" sz="2000"/>
              <a:t>efficiency of </a:t>
            </a:r>
            <a:r>
              <a:rPr lang="en-US" sz="2000" dirty="0"/>
              <a:t>AI is basically the efficiency provided by ML and DL respectively.</a:t>
            </a:r>
            <a:endParaRPr lang="en-US" sz="2000" dirty="0">
              <a:solidFill>
                <a:schemeClr val="tx1"/>
              </a:solidFill>
            </a:endParaRPr>
          </a:p>
          <a:p>
            <a:r>
              <a:rPr lang="en-US" sz="2000" dirty="0"/>
              <a:t>5) Examples - Amazon’s Alexa, Siri </a:t>
            </a:r>
          </a:p>
          <a:p>
            <a:r>
              <a:rPr lang="en-US" sz="2000" b="1" dirty="0">
                <a:solidFill>
                  <a:schemeClr val="tx1"/>
                </a:solidFill>
              </a:rPr>
              <a:t> </a:t>
            </a:r>
          </a:p>
          <a:p>
            <a:r>
              <a:rPr lang="en-US" sz="2000" b="1" dirty="0">
                <a:solidFill>
                  <a:schemeClr val="tx1">
                    <a:lumMod val="95000"/>
                    <a:lumOff val="5000"/>
                  </a:schemeClr>
                </a:solidFill>
              </a:rPr>
              <a:t>ML (Machine Learning)</a:t>
            </a:r>
          </a:p>
          <a:p>
            <a:r>
              <a:rPr lang="en-US" sz="2000" dirty="0">
                <a:solidFill>
                  <a:schemeClr val="tx1"/>
                </a:solidFill>
              </a:rPr>
              <a:t>1) </a:t>
            </a:r>
            <a:r>
              <a:rPr lang="en-US" sz="2000" dirty="0"/>
              <a:t>ML is the study that uses statistical methods enabling machines to improve with experience</a:t>
            </a:r>
            <a:endParaRPr lang="en-US" sz="2000" dirty="0">
              <a:solidFill>
                <a:schemeClr val="tx1"/>
              </a:solidFill>
            </a:endParaRPr>
          </a:p>
          <a:p>
            <a:r>
              <a:rPr lang="en-US" sz="2000" dirty="0">
                <a:solidFill>
                  <a:schemeClr val="tx1"/>
                </a:solidFill>
              </a:rPr>
              <a:t>2) ML is the subset of AI.</a:t>
            </a:r>
            <a:endParaRPr lang="en-US" sz="2000" dirty="0">
              <a:solidFill>
                <a:schemeClr val="tx1"/>
              </a:solidFill>
              <a:cs typeface="Times New Roman" panose="02020603050405020304" pitchFamily="18" charset="0"/>
            </a:endParaRPr>
          </a:p>
          <a:p>
            <a:r>
              <a:rPr lang="en-US" sz="2000" dirty="0">
                <a:solidFill>
                  <a:schemeClr val="tx1"/>
                </a:solidFill>
              </a:rPr>
              <a:t>3) </a:t>
            </a:r>
            <a:r>
              <a:rPr lang="en-US" sz="2000" dirty="0"/>
              <a:t>Less efficient than DL as it can’t work for longer dimensions or higher amount of data.</a:t>
            </a:r>
            <a:endParaRPr lang="en-US" sz="2000" dirty="0">
              <a:solidFill>
                <a:schemeClr val="tx1"/>
              </a:solidFill>
            </a:endParaRPr>
          </a:p>
          <a:p>
            <a:r>
              <a:rPr lang="en-US" sz="2000" dirty="0"/>
              <a:t>4) Examples – Car Price Prediction, Diabetes Prediction</a:t>
            </a:r>
          </a:p>
          <a:p>
            <a:endParaRPr lang="en-US" sz="2000" dirty="0">
              <a:cs typeface="Times New Roman" panose="02020603050405020304" pitchFamily="18" charset="0"/>
            </a:endParaRPr>
          </a:p>
          <a:p>
            <a:r>
              <a:rPr lang="en-US" sz="2000" dirty="0">
                <a:cs typeface="Times New Roman" panose="02020603050405020304" pitchFamily="18" charset="0"/>
              </a:rPr>
              <a:t> </a:t>
            </a:r>
            <a:r>
              <a:rPr lang="en-US" sz="2000" b="1" dirty="0">
                <a:solidFill>
                  <a:schemeClr val="tx1">
                    <a:lumMod val="95000"/>
                    <a:lumOff val="5000"/>
                  </a:schemeClr>
                </a:solidFill>
                <a:cs typeface="Times New Roman" panose="02020603050405020304" pitchFamily="18" charset="0"/>
              </a:rPr>
              <a:t>DL (Deep Learning)</a:t>
            </a:r>
          </a:p>
          <a:p>
            <a:r>
              <a:rPr lang="en-IN" sz="2000" dirty="0">
                <a:solidFill>
                  <a:schemeClr val="tx1"/>
                </a:solidFill>
              </a:rPr>
              <a:t>1) </a:t>
            </a:r>
            <a:r>
              <a:rPr lang="en-US" sz="2000" dirty="0">
                <a:solidFill>
                  <a:schemeClr val="tx1"/>
                </a:solidFill>
              </a:rPr>
              <a:t>DL makes use of Neural Networks(similar to human neurons) to imitate functionality just like a human brain.</a:t>
            </a:r>
          </a:p>
          <a:p>
            <a:r>
              <a:rPr lang="en-US" sz="2000" dirty="0">
                <a:solidFill>
                  <a:schemeClr val="tx1"/>
                </a:solidFill>
              </a:rPr>
              <a:t>2) DL is the subset of ML.</a:t>
            </a:r>
            <a:endParaRPr lang="en-IN" sz="2000" dirty="0">
              <a:solidFill>
                <a:schemeClr val="tx1"/>
              </a:solidFill>
            </a:endParaRPr>
          </a:p>
          <a:p>
            <a:r>
              <a:rPr lang="en-IN" sz="2000" dirty="0">
                <a:solidFill>
                  <a:schemeClr val="tx1"/>
                </a:solidFill>
              </a:rPr>
              <a:t>3) </a:t>
            </a:r>
            <a:r>
              <a:rPr lang="en-US" sz="2000" dirty="0"/>
              <a:t>More powerful than ML as it can easily work for larger sets of data.</a:t>
            </a:r>
          </a:p>
          <a:p>
            <a:r>
              <a:rPr lang="en-US" sz="2000" dirty="0">
                <a:solidFill>
                  <a:schemeClr val="tx1"/>
                </a:solidFill>
              </a:rPr>
              <a:t>4) </a:t>
            </a:r>
            <a:r>
              <a:rPr lang="en-US" sz="2000" dirty="0"/>
              <a:t>It attains the highest rank in terms of accuracy when it is trained with large amount of data.</a:t>
            </a:r>
          </a:p>
          <a:p>
            <a:r>
              <a:rPr lang="en-US" sz="2000" dirty="0">
                <a:solidFill>
                  <a:schemeClr val="tx1"/>
                </a:solidFill>
              </a:rPr>
              <a:t>5) Examples Image Classification, Ima</a:t>
            </a:r>
            <a:r>
              <a:rPr lang="en-US" sz="2000" dirty="0"/>
              <a:t>ge De-</a:t>
            </a:r>
            <a:r>
              <a:rPr lang="en-US" sz="2000" dirty="0" err="1"/>
              <a:t>noisning</a:t>
            </a:r>
            <a:r>
              <a:rPr lang="en-US" sz="2000" dirty="0"/>
              <a:t> etc.</a:t>
            </a:r>
            <a:endParaRPr lang="en-IN" sz="2000" dirty="0">
              <a:solidFill>
                <a:schemeClr val="tx1"/>
              </a:solidFill>
            </a:endParaRPr>
          </a:p>
        </p:txBody>
      </p:sp>
    </p:spTree>
    <p:extLst>
      <p:ext uri="{BB962C8B-B14F-4D97-AF65-F5344CB8AC3E}">
        <p14:creationId xmlns:p14="http://schemas.microsoft.com/office/powerpoint/2010/main" val="2789567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32DB-4C9C-4B97-BA33-B28E98D199AD}"/>
              </a:ext>
            </a:extLst>
          </p:cNvPr>
          <p:cNvSpPr>
            <a:spLocks noGrp="1"/>
          </p:cNvSpPr>
          <p:nvPr>
            <p:ph type="title"/>
          </p:nvPr>
        </p:nvSpPr>
        <p:spPr/>
        <p:txBody>
          <a:bodyPr/>
          <a:lstStyle/>
          <a:p>
            <a:r>
              <a:rPr lang="en-US" b="1" dirty="0">
                <a:solidFill>
                  <a:schemeClr val="bg2">
                    <a:lumMod val="10000"/>
                  </a:schemeClr>
                </a:solidFill>
              </a:rPr>
              <a:t>Supervised Learning</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E1EC1B2C-6AEB-41AF-82AB-1C20E981289F}"/>
              </a:ext>
            </a:extLst>
          </p:cNvPr>
          <p:cNvSpPr>
            <a:spLocks noGrp="1"/>
          </p:cNvSpPr>
          <p:nvPr>
            <p:ph idx="1"/>
          </p:nvPr>
        </p:nvSpPr>
        <p:spPr/>
        <p:txBody>
          <a:bodyPr>
            <a:normAutofit lnSpcReduction="10000"/>
          </a:bodyPr>
          <a:lstStyle/>
          <a:p>
            <a:pPr algn="just"/>
            <a:r>
              <a:rPr lang="en-US" dirty="0">
                <a:solidFill>
                  <a:schemeClr val="tx1">
                    <a:lumMod val="95000"/>
                    <a:lumOff val="5000"/>
                  </a:schemeClr>
                </a:solidFill>
              </a:rPr>
              <a:t>1) </a:t>
            </a:r>
            <a:r>
              <a:rPr lang="en-US" dirty="0">
                <a:solidFill>
                  <a:schemeClr val="tx1">
                    <a:lumMod val="95000"/>
                    <a:lumOff val="5000"/>
                  </a:schemeClr>
                </a:solidFill>
                <a:effectLst/>
                <a:ea typeface="Calibri" panose="020F0502020204030204" pitchFamily="34" charset="0"/>
                <a:cs typeface="Times New Roman" panose="02020603050405020304" pitchFamily="18" charset="0"/>
              </a:rPr>
              <a:t>Supervised learning is the learning of the model where we are provided with input variable (say, x) and an output variable (say, Y) and an algorithm to map the input to the output. i.e. </a:t>
            </a:r>
          </a:p>
          <a:p>
            <a:pPr algn="just"/>
            <a:r>
              <a:rPr lang="en-US" b="1" dirty="0">
                <a:solidFill>
                  <a:schemeClr val="tx1">
                    <a:lumMod val="95000"/>
                    <a:lumOff val="5000"/>
                  </a:schemeClr>
                </a:solidFill>
                <a:effectLst/>
                <a:ea typeface="Calibri" panose="020F0502020204030204" pitchFamily="34" charset="0"/>
                <a:cs typeface="Times New Roman" panose="02020603050405020304" pitchFamily="18" charset="0"/>
              </a:rPr>
              <a:t>Y= f(x)</a:t>
            </a:r>
          </a:p>
          <a:p>
            <a:pPr algn="just"/>
            <a:r>
              <a:rPr lang="en-US" dirty="0">
                <a:solidFill>
                  <a:schemeClr val="tx1">
                    <a:lumMod val="95000"/>
                    <a:lumOff val="5000"/>
                  </a:schemeClr>
                </a:solidFill>
                <a:ea typeface="Calibri" panose="020F0502020204030204" pitchFamily="34" charset="0"/>
                <a:cs typeface="Times New Roman" panose="02020603050405020304" pitchFamily="18" charset="0"/>
              </a:rPr>
              <a:t>2) </a:t>
            </a:r>
            <a:r>
              <a:rPr lang="en-US" dirty="0">
                <a:solidFill>
                  <a:schemeClr val="tx1">
                    <a:lumMod val="95000"/>
                    <a:lumOff val="5000"/>
                  </a:schemeClr>
                </a:solidFill>
                <a:effectLst/>
                <a:ea typeface="Calibri" panose="020F0502020204030204" pitchFamily="34" charset="0"/>
                <a:cs typeface="Times New Roman" panose="02020603050405020304" pitchFamily="18" charset="0"/>
              </a:rPr>
              <a:t>The basic aim is to approximate the mapping function (mentioned above) that when there is a new input data (x) then the corresponding output variable can be predicted.</a:t>
            </a:r>
            <a:endParaRPr lang="en-IN" dirty="0">
              <a:solidFill>
                <a:schemeClr val="tx1">
                  <a:lumMod val="95000"/>
                  <a:lumOff val="5000"/>
                </a:schemeClr>
              </a:solidFill>
              <a:effectLst/>
              <a:ea typeface="Calibri" panose="020F0502020204030204" pitchFamily="34" charset="0"/>
              <a:cs typeface="Times New Roman" panose="02020603050405020304" pitchFamily="18" charset="0"/>
            </a:endParaRPr>
          </a:p>
          <a:p>
            <a:pPr algn="just"/>
            <a:r>
              <a:rPr lang="en-IN" dirty="0">
                <a:solidFill>
                  <a:schemeClr val="tx1">
                    <a:lumMod val="95000"/>
                    <a:lumOff val="5000"/>
                  </a:schemeClr>
                </a:solidFill>
                <a:ea typeface="Calibri" panose="020F0502020204030204" pitchFamily="34" charset="0"/>
                <a:cs typeface="Times New Roman" panose="02020603050405020304" pitchFamily="18" charset="0"/>
              </a:rPr>
              <a:t>3) </a:t>
            </a:r>
            <a:r>
              <a:rPr lang="en-US" dirty="0">
                <a:solidFill>
                  <a:schemeClr val="tx1">
                    <a:lumMod val="95000"/>
                    <a:lumOff val="5000"/>
                  </a:schemeClr>
                </a:solidFill>
                <a:effectLst/>
                <a:ea typeface="Calibri" panose="020F0502020204030204" pitchFamily="34" charset="0"/>
                <a:cs typeface="Times New Roman" panose="02020603050405020304" pitchFamily="18" charset="0"/>
              </a:rPr>
              <a:t>It is called supervised learning because the process of learning (from the training dataset) can be thought of as a supervisor who is supervising the entire learning process. Thus, the “learning algorithm” iteratively makes predictions on the training data and is corrected by the “supervisor”, and the learning stops when the algorithm achieves an acceptable level of performance.</a:t>
            </a:r>
          </a:p>
          <a:p>
            <a:pPr algn="just"/>
            <a:r>
              <a:rPr lang="en-US" dirty="0">
                <a:solidFill>
                  <a:schemeClr val="tx1">
                    <a:lumMod val="95000"/>
                    <a:lumOff val="5000"/>
                  </a:schemeClr>
                </a:solidFill>
                <a:effectLst/>
                <a:ea typeface="Calibri" panose="020F0502020204030204" pitchFamily="34" charset="0"/>
                <a:cs typeface="Times New Roman" panose="02020603050405020304" pitchFamily="18" charset="0"/>
              </a:rPr>
              <a:t>4) It is called supervised because the </a:t>
            </a:r>
            <a:r>
              <a:rPr lang="en-US" b="1" dirty="0">
                <a:solidFill>
                  <a:schemeClr val="tx1">
                    <a:lumMod val="95000"/>
                    <a:lumOff val="5000"/>
                  </a:schemeClr>
                </a:solidFill>
                <a:effectLst/>
                <a:ea typeface="Calibri" panose="020F0502020204030204" pitchFamily="34" charset="0"/>
                <a:cs typeface="Times New Roman" panose="02020603050405020304" pitchFamily="18" charset="0"/>
              </a:rPr>
              <a:t>data is labelled</a:t>
            </a:r>
            <a:r>
              <a:rPr lang="en-US" dirty="0">
                <a:solidFill>
                  <a:schemeClr val="tx1">
                    <a:lumMod val="95000"/>
                    <a:lumOff val="5000"/>
                  </a:schemeClr>
                </a:solidFill>
                <a:ea typeface="Calibri" panose="020F0502020204030204" pitchFamily="34" charset="0"/>
                <a:cs typeface="Times New Roman" panose="02020603050405020304" pitchFamily="18" charset="0"/>
              </a:rPr>
              <a:t>(y column is present/available).</a:t>
            </a:r>
            <a:endParaRPr lang="en-US" dirty="0">
              <a:solidFill>
                <a:schemeClr val="tx1">
                  <a:lumMod val="95000"/>
                  <a:lumOff val="5000"/>
                </a:schemeClr>
              </a:solidFill>
              <a:effectLst/>
              <a:ea typeface="Calibri" panose="020F0502020204030204" pitchFamily="34" charset="0"/>
              <a:cs typeface="Times New Roman" panose="02020603050405020304" pitchFamily="18" charset="0"/>
            </a:endParaRPr>
          </a:p>
          <a:p>
            <a:pPr algn="just"/>
            <a:r>
              <a:rPr lang="en-US" dirty="0">
                <a:solidFill>
                  <a:schemeClr val="tx1">
                    <a:lumMod val="95000"/>
                    <a:lumOff val="5000"/>
                  </a:schemeClr>
                </a:solidFill>
                <a:ea typeface="Calibri" panose="020F0502020204030204" pitchFamily="34" charset="0"/>
                <a:cs typeface="Times New Roman" panose="02020603050405020304" pitchFamily="18" charset="0"/>
              </a:rPr>
              <a:t>5) Examples of Supervised learning algorithms - </a:t>
            </a:r>
            <a:r>
              <a:rPr lang="en-US" b="1" dirty="0">
                <a:solidFill>
                  <a:schemeClr val="tx1">
                    <a:lumMod val="95000"/>
                    <a:lumOff val="5000"/>
                  </a:schemeClr>
                </a:solidFill>
                <a:ea typeface="Calibri" panose="020F0502020204030204" pitchFamily="34" charset="0"/>
                <a:cs typeface="Times New Roman" panose="02020603050405020304" pitchFamily="18" charset="0"/>
              </a:rPr>
              <a:t>Regression and Classification.</a:t>
            </a:r>
          </a:p>
        </p:txBody>
      </p:sp>
    </p:spTree>
    <p:extLst>
      <p:ext uri="{BB962C8B-B14F-4D97-AF65-F5344CB8AC3E}">
        <p14:creationId xmlns:p14="http://schemas.microsoft.com/office/powerpoint/2010/main" val="4291823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760EB3-A75B-431E-B6E6-64A2E8D6415F}"/>
              </a:ext>
            </a:extLst>
          </p:cNvPr>
          <p:cNvSpPr txBox="1"/>
          <p:nvPr/>
        </p:nvSpPr>
        <p:spPr>
          <a:xfrm>
            <a:off x="702365" y="517699"/>
            <a:ext cx="7566991" cy="830997"/>
          </a:xfrm>
          <a:prstGeom prst="rect">
            <a:avLst/>
          </a:prstGeom>
          <a:noFill/>
        </p:spPr>
        <p:txBody>
          <a:bodyPr wrap="square">
            <a:spAutoFit/>
          </a:bodyPr>
          <a:lstStyle/>
          <a:p>
            <a:r>
              <a:rPr lang="en-US" sz="4800" b="1" dirty="0">
                <a:solidFill>
                  <a:schemeClr val="bg2">
                    <a:lumMod val="10000"/>
                  </a:schemeClr>
                </a:solidFill>
                <a:latin typeface="+mj-lt"/>
              </a:rPr>
              <a:t>Regression Examples</a:t>
            </a:r>
            <a:endParaRPr lang="en-IN" sz="4800" dirty="0">
              <a:latin typeface="+mj-lt"/>
            </a:endParaRPr>
          </a:p>
        </p:txBody>
      </p:sp>
      <p:pic>
        <p:nvPicPr>
          <p:cNvPr id="4" name="Content Placeholder 4">
            <a:extLst>
              <a:ext uri="{FF2B5EF4-FFF2-40B4-BE49-F238E27FC236}">
                <a16:creationId xmlns:a16="http://schemas.microsoft.com/office/drawing/2014/main" id="{CAD9BBD6-D751-4DAE-B4CA-78BAC70D2864}"/>
              </a:ext>
            </a:extLst>
          </p:cNvPr>
          <p:cNvPicPr>
            <a:picLocks noChangeAspect="1"/>
          </p:cNvPicPr>
          <p:nvPr/>
        </p:nvPicPr>
        <p:blipFill>
          <a:blip r:embed="rId2"/>
          <a:stretch>
            <a:fillRect/>
          </a:stretch>
        </p:blipFill>
        <p:spPr>
          <a:xfrm>
            <a:off x="1153993" y="1952421"/>
            <a:ext cx="2569742" cy="2582097"/>
          </a:xfrm>
          <a:prstGeom prst="rect">
            <a:avLst/>
          </a:prstGeom>
        </p:spPr>
      </p:pic>
      <p:pic>
        <p:nvPicPr>
          <p:cNvPr id="5" name="Picture 4">
            <a:extLst>
              <a:ext uri="{FF2B5EF4-FFF2-40B4-BE49-F238E27FC236}">
                <a16:creationId xmlns:a16="http://schemas.microsoft.com/office/drawing/2014/main" id="{21580277-55B9-45CE-9B02-76654D822033}"/>
              </a:ext>
            </a:extLst>
          </p:cNvPr>
          <p:cNvPicPr>
            <a:picLocks noChangeAspect="1"/>
          </p:cNvPicPr>
          <p:nvPr/>
        </p:nvPicPr>
        <p:blipFill>
          <a:blip r:embed="rId3"/>
          <a:stretch>
            <a:fillRect/>
          </a:stretch>
        </p:blipFill>
        <p:spPr>
          <a:xfrm>
            <a:off x="5240707" y="1952421"/>
            <a:ext cx="6057297" cy="3704465"/>
          </a:xfrm>
          <a:prstGeom prst="rect">
            <a:avLst/>
          </a:prstGeom>
        </p:spPr>
      </p:pic>
      <p:sp>
        <p:nvSpPr>
          <p:cNvPr id="6" name="TextBox 5">
            <a:extLst>
              <a:ext uri="{FF2B5EF4-FFF2-40B4-BE49-F238E27FC236}">
                <a16:creationId xmlns:a16="http://schemas.microsoft.com/office/drawing/2014/main" id="{8D3F4211-060D-4685-93D0-98CAA72AA10E}"/>
              </a:ext>
            </a:extLst>
          </p:cNvPr>
          <p:cNvSpPr txBox="1"/>
          <p:nvPr/>
        </p:nvSpPr>
        <p:spPr>
          <a:xfrm>
            <a:off x="914399" y="1348696"/>
            <a:ext cx="9051235" cy="369332"/>
          </a:xfrm>
          <a:prstGeom prst="rect">
            <a:avLst/>
          </a:prstGeom>
          <a:noFill/>
        </p:spPr>
        <p:txBody>
          <a:bodyPr wrap="square">
            <a:spAutoFit/>
          </a:bodyPr>
          <a:lstStyle/>
          <a:p>
            <a:r>
              <a:rPr lang="en-US" b="1" dirty="0">
                <a:solidFill>
                  <a:schemeClr val="tx1">
                    <a:lumMod val="95000"/>
                    <a:lumOff val="5000"/>
                  </a:schemeClr>
                </a:solidFill>
              </a:rPr>
              <a:t>1) </a:t>
            </a:r>
            <a:r>
              <a:rPr lang="en-US" b="1" dirty="0">
                <a:solidFill>
                  <a:schemeClr val="tx1">
                    <a:lumMod val="95000"/>
                    <a:lumOff val="5000"/>
                  </a:schemeClr>
                </a:solidFill>
                <a:effectLst/>
                <a:ea typeface="Calibri" panose="020F0502020204030204" pitchFamily="34" charset="0"/>
                <a:cs typeface="Times New Roman" panose="02020603050405020304" pitchFamily="18" charset="0"/>
              </a:rPr>
              <a:t>In Regression problems statements, the target variable is continuous in nature</a:t>
            </a:r>
            <a:endParaRPr lang="en-IN" b="1" dirty="0"/>
          </a:p>
        </p:txBody>
      </p:sp>
    </p:spTree>
    <p:extLst>
      <p:ext uri="{BB962C8B-B14F-4D97-AF65-F5344CB8AC3E}">
        <p14:creationId xmlns:p14="http://schemas.microsoft.com/office/powerpoint/2010/main" val="3990398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2B66-6488-4D73-9FB1-63B4E7B032B3}"/>
              </a:ext>
            </a:extLst>
          </p:cNvPr>
          <p:cNvSpPr>
            <a:spLocks noGrp="1"/>
          </p:cNvSpPr>
          <p:nvPr>
            <p:ph type="title"/>
          </p:nvPr>
        </p:nvSpPr>
        <p:spPr/>
        <p:txBody>
          <a:bodyPr/>
          <a:lstStyle/>
          <a:p>
            <a:r>
              <a:rPr lang="en-US" b="1" dirty="0">
                <a:solidFill>
                  <a:schemeClr val="bg2">
                    <a:lumMod val="10000"/>
                  </a:schemeClr>
                </a:solidFill>
              </a:rPr>
              <a:t>Types of Regression</a:t>
            </a:r>
            <a:r>
              <a:rPr lang="en-US" dirty="0"/>
              <a:t>	</a:t>
            </a:r>
            <a:endParaRPr lang="en-IN" dirty="0"/>
          </a:p>
        </p:txBody>
      </p:sp>
      <p:sp>
        <p:nvSpPr>
          <p:cNvPr id="3" name="Content Placeholder 2">
            <a:extLst>
              <a:ext uri="{FF2B5EF4-FFF2-40B4-BE49-F238E27FC236}">
                <a16:creationId xmlns:a16="http://schemas.microsoft.com/office/drawing/2014/main" id="{68788C2E-2BC2-4299-97A5-8B97ED826D69}"/>
              </a:ext>
            </a:extLst>
          </p:cNvPr>
          <p:cNvSpPr>
            <a:spLocks noGrp="1"/>
          </p:cNvSpPr>
          <p:nvPr>
            <p:ph idx="1"/>
          </p:nvPr>
        </p:nvSpPr>
        <p:spPr/>
        <p:txBody>
          <a:bodyPr/>
          <a:lstStyle/>
          <a:p>
            <a:r>
              <a:rPr lang="en-US" dirty="0">
                <a:solidFill>
                  <a:schemeClr val="tx1"/>
                </a:solidFill>
              </a:rPr>
              <a:t>1) Simple Linear Regression</a:t>
            </a:r>
          </a:p>
          <a:p>
            <a:r>
              <a:rPr lang="en-US" dirty="0">
                <a:solidFill>
                  <a:schemeClr val="tx1"/>
                </a:solidFill>
              </a:rPr>
              <a:t>2) Multiple Linear Regression</a:t>
            </a:r>
          </a:p>
          <a:p>
            <a:r>
              <a:rPr lang="en-US" dirty="0">
                <a:solidFill>
                  <a:schemeClr val="tx1"/>
                </a:solidFill>
              </a:rPr>
              <a:t>3) Ridge Regression</a:t>
            </a:r>
          </a:p>
          <a:p>
            <a:r>
              <a:rPr lang="en-US" dirty="0">
                <a:solidFill>
                  <a:schemeClr val="tx1"/>
                </a:solidFill>
              </a:rPr>
              <a:t>4) Lasso Regression</a:t>
            </a:r>
          </a:p>
          <a:p>
            <a:endParaRPr lang="en-IN" dirty="0"/>
          </a:p>
        </p:txBody>
      </p:sp>
    </p:spTree>
    <p:extLst>
      <p:ext uri="{BB962C8B-B14F-4D97-AF65-F5344CB8AC3E}">
        <p14:creationId xmlns:p14="http://schemas.microsoft.com/office/powerpoint/2010/main" val="1645883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760EB3-A75B-431E-B6E6-64A2E8D6415F}"/>
              </a:ext>
            </a:extLst>
          </p:cNvPr>
          <p:cNvSpPr txBox="1"/>
          <p:nvPr/>
        </p:nvSpPr>
        <p:spPr>
          <a:xfrm>
            <a:off x="702365" y="517699"/>
            <a:ext cx="7566991" cy="830997"/>
          </a:xfrm>
          <a:prstGeom prst="rect">
            <a:avLst/>
          </a:prstGeom>
          <a:noFill/>
        </p:spPr>
        <p:txBody>
          <a:bodyPr wrap="square">
            <a:spAutoFit/>
          </a:bodyPr>
          <a:lstStyle/>
          <a:p>
            <a:r>
              <a:rPr lang="en-US" sz="4800" b="1" dirty="0">
                <a:solidFill>
                  <a:schemeClr val="bg2">
                    <a:lumMod val="10000"/>
                  </a:schemeClr>
                </a:solidFill>
                <a:latin typeface="+mj-lt"/>
              </a:rPr>
              <a:t>Classification Examples</a:t>
            </a:r>
            <a:endParaRPr lang="en-IN" sz="4800" dirty="0">
              <a:latin typeface="+mj-lt"/>
            </a:endParaRPr>
          </a:p>
        </p:txBody>
      </p:sp>
      <p:pic>
        <p:nvPicPr>
          <p:cNvPr id="6" name="Picture 5">
            <a:extLst>
              <a:ext uri="{FF2B5EF4-FFF2-40B4-BE49-F238E27FC236}">
                <a16:creationId xmlns:a16="http://schemas.microsoft.com/office/drawing/2014/main" id="{04512A0F-9EDA-43A4-A916-2E8738737D43}"/>
              </a:ext>
            </a:extLst>
          </p:cNvPr>
          <p:cNvPicPr>
            <a:picLocks noChangeAspect="1"/>
          </p:cNvPicPr>
          <p:nvPr/>
        </p:nvPicPr>
        <p:blipFill>
          <a:blip r:embed="rId2"/>
          <a:stretch>
            <a:fillRect/>
          </a:stretch>
        </p:blipFill>
        <p:spPr>
          <a:xfrm>
            <a:off x="914399" y="1993767"/>
            <a:ext cx="6245504" cy="2870465"/>
          </a:xfrm>
          <a:prstGeom prst="rect">
            <a:avLst/>
          </a:prstGeom>
        </p:spPr>
      </p:pic>
      <p:pic>
        <p:nvPicPr>
          <p:cNvPr id="8" name="Picture 7">
            <a:extLst>
              <a:ext uri="{FF2B5EF4-FFF2-40B4-BE49-F238E27FC236}">
                <a16:creationId xmlns:a16="http://schemas.microsoft.com/office/drawing/2014/main" id="{486B2E31-FDCE-4B89-9160-53C24B7A32BC}"/>
              </a:ext>
            </a:extLst>
          </p:cNvPr>
          <p:cNvPicPr>
            <a:picLocks noChangeAspect="1"/>
          </p:cNvPicPr>
          <p:nvPr/>
        </p:nvPicPr>
        <p:blipFill>
          <a:blip r:embed="rId3"/>
          <a:stretch>
            <a:fillRect/>
          </a:stretch>
        </p:blipFill>
        <p:spPr>
          <a:xfrm>
            <a:off x="7428922" y="2179693"/>
            <a:ext cx="3543878" cy="2376991"/>
          </a:xfrm>
          <a:prstGeom prst="rect">
            <a:avLst/>
          </a:prstGeom>
        </p:spPr>
      </p:pic>
      <p:sp>
        <p:nvSpPr>
          <p:cNvPr id="5" name="TextBox 4">
            <a:extLst>
              <a:ext uri="{FF2B5EF4-FFF2-40B4-BE49-F238E27FC236}">
                <a16:creationId xmlns:a16="http://schemas.microsoft.com/office/drawing/2014/main" id="{7C37AD66-8421-4564-9883-E50CDBA6E5C3}"/>
              </a:ext>
            </a:extLst>
          </p:cNvPr>
          <p:cNvSpPr txBox="1"/>
          <p:nvPr/>
        </p:nvSpPr>
        <p:spPr>
          <a:xfrm>
            <a:off x="914399" y="1348696"/>
            <a:ext cx="9051235" cy="369332"/>
          </a:xfrm>
          <a:prstGeom prst="rect">
            <a:avLst/>
          </a:prstGeom>
          <a:noFill/>
        </p:spPr>
        <p:txBody>
          <a:bodyPr wrap="square">
            <a:spAutoFit/>
          </a:bodyPr>
          <a:lstStyle/>
          <a:p>
            <a:r>
              <a:rPr lang="en-US" b="1" dirty="0">
                <a:solidFill>
                  <a:schemeClr val="tx1">
                    <a:lumMod val="95000"/>
                    <a:lumOff val="5000"/>
                  </a:schemeClr>
                </a:solidFill>
              </a:rPr>
              <a:t>1) </a:t>
            </a:r>
            <a:r>
              <a:rPr lang="en-US" b="1" dirty="0">
                <a:solidFill>
                  <a:schemeClr val="tx1">
                    <a:lumMod val="95000"/>
                    <a:lumOff val="5000"/>
                  </a:schemeClr>
                </a:solidFill>
                <a:effectLst/>
                <a:ea typeface="Calibri" panose="020F0502020204030204" pitchFamily="34" charset="0"/>
                <a:cs typeface="Times New Roman" panose="02020603050405020304" pitchFamily="18" charset="0"/>
              </a:rPr>
              <a:t>In Classification problems statements, the target variable is categorical in nature</a:t>
            </a:r>
            <a:endParaRPr lang="en-IN" b="1" dirty="0"/>
          </a:p>
        </p:txBody>
      </p:sp>
    </p:spTree>
    <p:extLst>
      <p:ext uri="{BB962C8B-B14F-4D97-AF65-F5344CB8AC3E}">
        <p14:creationId xmlns:p14="http://schemas.microsoft.com/office/powerpoint/2010/main" val="4201925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2B66-6488-4D73-9FB1-63B4E7B032B3}"/>
              </a:ext>
            </a:extLst>
          </p:cNvPr>
          <p:cNvSpPr>
            <a:spLocks noGrp="1"/>
          </p:cNvSpPr>
          <p:nvPr>
            <p:ph type="title"/>
          </p:nvPr>
        </p:nvSpPr>
        <p:spPr/>
        <p:txBody>
          <a:bodyPr/>
          <a:lstStyle/>
          <a:p>
            <a:r>
              <a:rPr lang="en-US" b="1" dirty="0">
                <a:solidFill>
                  <a:schemeClr val="bg2">
                    <a:lumMod val="10000"/>
                  </a:schemeClr>
                </a:solidFill>
              </a:rPr>
              <a:t>Types of Classification Algorithms</a:t>
            </a:r>
            <a:r>
              <a:rPr lang="en-US" dirty="0"/>
              <a:t>	</a:t>
            </a:r>
            <a:endParaRPr lang="en-IN" dirty="0"/>
          </a:p>
        </p:txBody>
      </p:sp>
      <p:sp>
        <p:nvSpPr>
          <p:cNvPr id="3" name="Content Placeholder 2">
            <a:extLst>
              <a:ext uri="{FF2B5EF4-FFF2-40B4-BE49-F238E27FC236}">
                <a16:creationId xmlns:a16="http://schemas.microsoft.com/office/drawing/2014/main" id="{68788C2E-2BC2-4299-97A5-8B97ED826D69}"/>
              </a:ext>
            </a:extLst>
          </p:cNvPr>
          <p:cNvSpPr>
            <a:spLocks noGrp="1"/>
          </p:cNvSpPr>
          <p:nvPr>
            <p:ph idx="1"/>
          </p:nvPr>
        </p:nvSpPr>
        <p:spPr/>
        <p:txBody>
          <a:bodyPr/>
          <a:lstStyle/>
          <a:p>
            <a:r>
              <a:rPr lang="en-US" dirty="0">
                <a:solidFill>
                  <a:schemeClr val="tx1"/>
                </a:solidFill>
              </a:rPr>
              <a:t>1) Logistic Regression</a:t>
            </a:r>
          </a:p>
          <a:p>
            <a:r>
              <a:rPr lang="en-US" dirty="0">
                <a:solidFill>
                  <a:schemeClr val="tx1"/>
                </a:solidFill>
              </a:rPr>
              <a:t>2) Decision Tree Classification</a:t>
            </a:r>
          </a:p>
          <a:p>
            <a:r>
              <a:rPr lang="en-US" dirty="0">
                <a:solidFill>
                  <a:schemeClr val="tx1"/>
                </a:solidFill>
              </a:rPr>
              <a:t>3) Random Forest Classification</a:t>
            </a:r>
          </a:p>
          <a:p>
            <a:r>
              <a:rPr lang="en-US" dirty="0">
                <a:solidFill>
                  <a:schemeClr val="tx1"/>
                </a:solidFill>
              </a:rPr>
              <a:t>4) KNN Classification</a:t>
            </a:r>
          </a:p>
          <a:p>
            <a:r>
              <a:rPr lang="en-US" dirty="0">
                <a:solidFill>
                  <a:schemeClr val="tx1"/>
                </a:solidFill>
              </a:rPr>
              <a:t>5) SVM Classification</a:t>
            </a:r>
          </a:p>
          <a:p>
            <a:r>
              <a:rPr lang="en-US" dirty="0">
                <a:solidFill>
                  <a:schemeClr val="tx1"/>
                </a:solidFill>
              </a:rPr>
              <a:t>6) Naïve Bayes Classification</a:t>
            </a:r>
          </a:p>
          <a:p>
            <a:endParaRPr lang="en-IN" dirty="0"/>
          </a:p>
        </p:txBody>
      </p:sp>
    </p:spTree>
    <p:extLst>
      <p:ext uri="{BB962C8B-B14F-4D97-AF65-F5344CB8AC3E}">
        <p14:creationId xmlns:p14="http://schemas.microsoft.com/office/powerpoint/2010/main" val="2686795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6F70-FECE-429E-B950-1B4A9AB68BD7}"/>
              </a:ext>
            </a:extLst>
          </p:cNvPr>
          <p:cNvSpPr>
            <a:spLocks noGrp="1"/>
          </p:cNvSpPr>
          <p:nvPr>
            <p:ph type="title"/>
          </p:nvPr>
        </p:nvSpPr>
        <p:spPr/>
        <p:txBody>
          <a:bodyPr/>
          <a:lstStyle/>
          <a:p>
            <a:r>
              <a:rPr lang="en-US" b="1" dirty="0">
                <a:solidFill>
                  <a:schemeClr val="bg2">
                    <a:lumMod val="10000"/>
                  </a:schemeClr>
                </a:solidFill>
              </a:rPr>
              <a:t>Prediction Pipeline</a:t>
            </a:r>
            <a:endParaRPr lang="en-IN" b="1" dirty="0">
              <a:solidFill>
                <a:schemeClr val="bg2">
                  <a:lumMod val="10000"/>
                </a:schemeClr>
              </a:solidFill>
            </a:endParaRPr>
          </a:p>
        </p:txBody>
      </p:sp>
      <p:sp>
        <p:nvSpPr>
          <p:cNvPr id="4" name="Rectangle: Rounded Corners 3">
            <a:extLst>
              <a:ext uri="{FF2B5EF4-FFF2-40B4-BE49-F238E27FC236}">
                <a16:creationId xmlns:a16="http://schemas.microsoft.com/office/drawing/2014/main" id="{0A46C468-A9F6-4177-BE63-1019EDE71373}"/>
              </a:ext>
            </a:extLst>
          </p:cNvPr>
          <p:cNvSpPr/>
          <p:nvPr/>
        </p:nvSpPr>
        <p:spPr>
          <a:xfrm>
            <a:off x="1311965" y="3167270"/>
            <a:ext cx="1139687" cy="569843"/>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IN" dirty="0"/>
          </a:p>
        </p:txBody>
      </p:sp>
      <p:sp>
        <p:nvSpPr>
          <p:cNvPr id="5" name="Rectangle: Rounded Corners 4">
            <a:extLst>
              <a:ext uri="{FF2B5EF4-FFF2-40B4-BE49-F238E27FC236}">
                <a16:creationId xmlns:a16="http://schemas.microsoft.com/office/drawing/2014/main" id="{1B246DCB-F9F3-410C-A90A-0E05210886CE}"/>
              </a:ext>
            </a:extLst>
          </p:cNvPr>
          <p:cNvSpPr/>
          <p:nvPr/>
        </p:nvSpPr>
        <p:spPr>
          <a:xfrm>
            <a:off x="2928730" y="2905539"/>
            <a:ext cx="1457739" cy="1046921"/>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endParaRPr lang="en-IN" dirty="0"/>
          </a:p>
        </p:txBody>
      </p:sp>
      <p:sp>
        <p:nvSpPr>
          <p:cNvPr id="6" name="Rectangle: Rounded Corners 5">
            <a:extLst>
              <a:ext uri="{FF2B5EF4-FFF2-40B4-BE49-F238E27FC236}">
                <a16:creationId xmlns:a16="http://schemas.microsoft.com/office/drawing/2014/main" id="{CD886485-36BB-4B91-A4CA-1899CFF05075}"/>
              </a:ext>
            </a:extLst>
          </p:cNvPr>
          <p:cNvSpPr/>
          <p:nvPr/>
        </p:nvSpPr>
        <p:spPr>
          <a:xfrm>
            <a:off x="4863547" y="2905539"/>
            <a:ext cx="1139687" cy="1046921"/>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Split data into train &amp; test data</a:t>
            </a:r>
            <a:endParaRPr lang="en-IN" dirty="0"/>
          </a:p>
        </p:txBody>
      </p:sp>
      <p:sp>
        <p:nvSpPr>
          <p:cNvPr id="7" name="Rectangle: Rounded Corners 6">
            <a:extLst>
              <a:ext uri="{FF2B5EF4-FFF2-40B4-BE49-F238E27FC236}">
                <a16:creationId xmlns:a16="http://schemas.microsoft.com/office/drawing/2014/main" id="{02F8DA2B-91CA-4514-9A15-7671450A12EC}"/>
              </a:ext>
            </a:extLst>
          </p:cNvPr>
          <p:cNvSpPr/>
          <p:nvPr/>
        </p:nvSpPr>
        <p:spPr>
          <a:xfrm>
            <a:off x="6520074" y="2978426"/>
            <a:ext cx="1417983" cy="901146"/>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appropriate  ML Model</a:t>
            </a:r>
            <a:endParaRPr lang="en-IN" dirty="0"/>
          </a:p>
        </p:txBody>
      </p:sp>
      <p:sp>
        <p:nvSpPr>
          <p:cNvPr id="8" name="Rectangle: Rounded Corners 7">
            <a:extLst>
              <a:ext uri="{FF2B5EF4-FFF2-40B4-BE49-F238E27FC236}">
                <a16:creationId xmlns:a16="http://schemas.microsoft.com/office/drawing/2014/main" id="{8926673D-9D03-4A0E-AA3F-5988EFFF8C4C}"/>
              </a:ext>
            </a:extLst>
          </p:cNvPr>
          <p:cNvSpPr/>
          <p:nvPr/>
        </p:nvSpPr>
        <p:spPr>
          <a:xfrm>
            <a:off x="8415130" y="3014355"/>
            <a:ext cx="1298713" cy="78084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Fit model on training data</a:t>
            </a:r>
            <a:endParaRPr lang="en-IN" dirty="0"/>
          </a:p>
        </p:txBody>
      </p:sp>
      <p:sp>
        <p:nvSpPr>
          <p:cNvPr id="9" name="Arrow: Right 8">
            <a:extLst>
              <a:ext uri="{FF2B5EF4-FFF2-40B4-BE49-F238E27FC236}">
                <a16:creationId xmlns:a16="http://schemas.microsoft.com/office/drawing/2014/main" id="{F1550B11-D116-4B34-9036-D971E5386FE7}"/>
              </a:ext>
            </a:extLst>
          </p:cNvPr>
          <p:cNvSpPr/>
          <p:nvPr/>
        </p:nvSpPr>
        <p:spPr>
          <a:xfrm>
            <a:off x="2478156" y="3321326"/>
            <a:ext cx="437322" cy="215348"/>
          </a:xfrm>
          <a:prstGeom prst="rightArrow">
            <a:avLst/>
          </a:prstGeom>
          <a:solidFill>
            <a:srgbClr val="0841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23FEAD45-7566-4358-9723-91AC8ED56375}"/>
              </a:ext>
            </a:extLst>
          </p:cNvPr>
          <p:cNvSpPr/>
          <p:nvPr/>
        </p:nvSpPr>
        <p:spPr>
          <a:xfrm>
            <a:off x="4425562" y="3284367"/>
            <a:ext cx="437322" cy="215348"/>
          </a:xfrm>
          <a:prstGeom prst="rightArrow">
            <a:avLst/>
          </a:prstGeom>
          <a:solidFill>
            <a:srgbClr val="0841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E0924DBF-7AC3-4503-9435-434C80C0EE6B}"/>
              </a:ext>
            </a:extLst>
          </p:cNvPr>
          <p:cNvSpPr/>
          <p:nvPr/>
        </p:nvSpPr>
        <p:spPr>
          <a:xfrm>
            <a:off x="6042993" y="3297104"/>
            <a:ext cx="437322" cy="215348"/>
          </a:xfrm>
          <a:prstGeom prst="rightArrow">
            <a:avLst/>
          </a:prstGeom>
          <a:solidFill>
            <a:srgbClr val="0841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87FA399B-9EF0-450B-906F-91048F159DFC}"/>
              </a:ext>
            </a:extLst>
          </p:cNvPr>
          <p:cNvSpPr/>
          <p:nvPr/>
        </p:nvSpPr>
        <p:spPr>
          <a:xfrm>
            <a:off x="7977816" y="3310356"/>
            <a:ext cx="437322" cy="215348"/>
          </a:xfrm>
          <a:prstGeom prst="rightArrow">
            <a:avLst/>
          </a:prstGeom>
          <a:solidFill>
            <a:srgbClr val="0841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BDBB721A-B24D-4D1D-ABB7-5F1119C5D343}"/>
              </a:ext>
            </a:extLst>
          </p:cNvPr>
          <p:cNvSpPr/>
          <p:nvPr/>
        </p:nvSpPr>
        <p:spPr>
          <a:xfrm>
            <a:off x="9753594" y="3321326"/>
            <a:ext cx="437322" cy="215348"/>
          </a:xfrm>
          <a:prstGeom prst="rightArrow">
            <a:avLst/>
          </a:prstGeom>
          <a:solidFill>
            <a:srgbClr val="0841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2C64CE03-9A58-49DE-9F76-71E62129B6AF}"/>
              </a:ext>
            </a:extLst>
          </p:cNvPr>
          <p:cNvSpPr/>
          <p:nvPr/>
        </p:nvSpPr>
        <p:spPr>
          <a:xfrm>
            <a:off x="10190916" y="2928730"/>
            <a:ext cx="1417983" cy="1046921"/>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Derive Predictions on test data</a:t>
            </a:r>
            <a:endParaRPr lang="en-IN" dirty="0"/>
          </a:p>
        </p:txBody>
      </p:sp>
      <p:sp>
        <p:nvSpPr>
          <p:cNvPr id="20" name="Arrow: Right 19">
            <a:extLst>
              <a:ext uri="{FF2B5EF4-FFF2-40B4-BE49-F238E27FC236}">
                <a16:creationId xmlns:a16="http://schemas.microsoft.com/office/drawing/2014/main" id="{6C19A0C6-5611-462F-B4C7-5C345274CB04}"/>
              </a:ext>
            </a:extLst>
          </p:cNvPr>
          <p:cNvSpPr/>
          <p:nvPr/>
        </p:nvSpPr>
        <p:spPr>
          <a:xfrm rot="5400000">
            <a:off x="10681246" y="4086638"/>
            <a:ext cx="437322" cy="215348"/>
          </a:xfrm>
          <a:prstGeom prst="rightArrow">
            <a:avLst/>
          </a:prstGeom>
          <a:solidFill>
            <a:srgbClr val="0841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D98E2502-1FF9-4463-BA1C-1FB278064003}"/>
              </a:ext>
            </a:extLst>
          </p:cNvPr>
          <p:cNvSpPr/>
          <p:nvPr/>
        </p:nvSpPr>
        <p:spPr>
          <a:xfrm>
            <a:off x="10310186" y="4426226"/>
            <a:ext cx="1298713" cy="858931"/>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Algorithm metrics</a:t>
            </a:r>
            <a:endParaRPr lang="en-IN" dirty="0"/>
          </a:p>
        </p:txBody>
      </p:sp>
      <p:sp>
        <p:nvSpPr>
          <p:cNvPr id="22" name="Rectangle: Rounded Corners 21">
            <a:extLst>
              <a:ext uri="{FF2B5EF4-FFF2-40B4-BE49-F238E27FC236}">
                <a16:creationId xmlns:a16="http://schemas.microsoft.com/office/drawing/2014/main" id="{A517D599-1A79-4BC5-8D29-C8D4D6B7DA36}"/>
              </a:ext>
            </a:extLst>
          </p:cNvPr>
          <p:cNvSpPr/>
          <p:nvPr/>
        </p:nvSpPr>
        <p:spPr>
          <a:xfrm>
            <a:off x="8415131" y="4412973"/>
            <a:ext cx="1408030" cy="780846"/>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Tune Model Parameters</a:t>
            </a:r>
            <a:endParaRPr lang="en-IN" dirty="0"/>
          </a:p>
        </p:txBody>
      </p:sp>
      <p:sp>
        <p:nvSpPr>
          <p:cNvPr id="23" name="Arrow: Right 22">
            <a:extLst>
              <a:ext uri="{FF2B5EF4-FFF2-40B4-BE49-F238E27FC236}">
                <a16:creationId xmlns:a16="http://schemas.microsoft.com/office/drawing/2014/main" id="{A9064F8A-F307-41B5-9272-BCF405EE73C6}"/>
              </a:ext>
            </a:extLst>
          </p:cNvPr>
          <p:cNvSpPr/>
          <p:nvPr/>
        </p:nvSpPr>
        <p:spPr>
          <a:xfrm rot="10800000">
            <a:off x="9839728" y="4695722"/>
            <a:ext cx="437322" cy="215348"/>
          </a:xfrm>
          <a:prstGeom prst="rightArrow">
            <a:avLst/>
          </a:prstGeom>
          <a:solidFill>
            <a:srgbClr val="0841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B9AAAE26-FC32-42BF-97A2-663ABB641B4A}"/>
              </a:ext>
            </a:extLst>
          </p:cNvPr>
          <p:cNvSpPr/>
          <p:nvPr/>
        </p:nvSpPr>
        <p:spPr>
          <a:xfrm rot="10800000">
            <a:off x="7951298" y="4695722"/>
            <a:ext cx="437322" cy="215348"/>
          </a:xfrm>
          <a:prstGeom prst="rightArrow">
            <a:avLst/>
          </a:prstGeom>
          <a:solidFill>
            <a:srgbClr val="0841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B771A59C-8D44-4E48-8402-8D4541B6FFAF}"/>
              </a:ext>
            </a:extLst>
          </p:cNvPr>
          <p:cNvSpPr/>
          <p:nvPr/>
        </p:nvSpPr>
        <p:spPr>
          <a:xfrm>
            <a:off x="6619449" y="4426226"/>
            <a:ext cx="1298713" cy="78084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Retrain Model</a:t>
            </a:r>
            <a:endParaRPr lang="en-IN" dirty="0"/>
          </a:p>
        </p:txBody>
      </p:sp>
    </p:spTree>
    <p:extLst>
      <p:ext uri="{BB962C8B-B14F-4D97-AF65-F5344CB8AC3E}">
        <p14:creationId xmlns:p14="http://schemas.microsoft.com/office/powerpoint/2010/main" val="336933382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707</TotalTime>
  <Words>1548</Words>
  <Application>Microsoft Office PowerPoint</Application>
  <PresentationFormat>Widescreen</PresentationFormat>
  <Paragraphs>114</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Calibri Light</vt:lpstr>
      <vt:lpstr>Retrospect</vt:lpstr>
      <vt:lpstr>Basics of AI and Neural Networks</vt:lpstr>
      <vt:lpstr>AI vs ML vs DL</vt:lpstr>
      <vt:lpstr>PowerPoint Presentation</vt:lpstr>
      <vt:lpstr>Supervised Learning</vt:lpstr>
      <vt:lpstr>PowerPoint Presentation</vt:lpstr>
      <vt:lpstr>Types of Regression </vt:lpstr>
      <vt:lpstr>PowerPoint Presentation</vt:lpstr>
      <vt:lpstr>Types of Classification Algorithms </vt:lpstr>
      <vt:lpstr>Prediction Pipeline</vt:lpstr>
      <vt:lpstr>AI Applications</vt:lpstr>
      <vt:lpstr>Working of a Neuron</vt:lpstr>
      <vt:lpstr>Neural Network working -1</vt:lpstr>
      <vt:lpstr>Neural Network working - 2</vt:lpstr>
      <vt:lpstr>Layers in Neural Network</vt:lpstr>
      <vt:lpstr>PowerPoint Presentation</vt:lpstr>
      <vt:lpstr>Terminologies</vt:lpstr>
      <vt:lpstr>Terminologies</vt:lpstr>
      <vt:lpstr>Terminologies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Dell</dc:creator>
  <cp:lastModifiedBy>utkarsh.imarticus@gmail.com</cp:lastModifiedBy>
  <cp:revision>33</cp:revision>
  <dcterms:created xsi:type="dcterms:W3CDTF">2022-01-24T03:38:42Z</dcterms:created>
  <dcterms:modified xsi:type="dcterms:W3CDTF">2022-08-04T13:28:33Z</dcterms:modified>
</cp:coreProperties>
</file>