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68973" y="2598871"/>
            <a:ext cx="7358380" cy="216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15151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5151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15151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5151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15151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15151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811" y="308864"/>
            <a:ext cx="11977268" cy="10203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15151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1304" y="1972767"/>
            <a:ext cx="12929235" cy="385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5151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5000"/>
              </a:lnSpc>
              <a:spcBef>
                <a:spcPts val="105"/>
              </a:spcBef>
            </a:pPr>
            <a:r>
              <a:rPr dirty="0" sz="4450">
                <a:solidFill>
                  <a:srgbClr val="302E2B"/>
                </a:solidFill>
                <a:latin typeface="Georgia"/>
                <a:cs typeface="Georgia"/>
              </a:rPr>
              <a:t>The</a:t>
            </a:r>
            <a:r>
              <a:rPr dirty="0" sz="4450" spc="-120">
                <a:solidFill>
                  <a:srgbClr val="302E2B"/>
                </a:solidFill>
                <a:latin typeface="Georgia"/>
                <a:cs typeface="Georgia"/>
              </a:rPr>
              <a:t> </a:t>
            </a:r>
            <a:r>
              <a:rPr dirty="0" sz="4450">
                <a:solidFill>
                  <a:srgbClr val="302E2B"/>
                </a:solidFill>
                <a:latin typeface="Georgia"/>
                <a:cs typeface="Georgia"/>
              </a:rPr>
              <a:t>MediFusion</a:t>
            </a:r>
            <a:r>
              <a:rPr dirty="0" sz="4450" spc="-80">
                <a:solidFill>
                  <a:srgbClr val="302E2B"/>
                </a:solidFill>
                <a:latin typeface="Georgia"/>
                <a:cs typeface="Georgia"/>
              </a:rPr>
              <a:t> </a:t>
            </a:r>
            <a:r>
              <a:rPr dirty="0" sz="4450">
                <a:solidFill>
                  <a:srgbClr val="302E2B"/>
                </a:solidFill>
                <a:latin typeface="Georgia"/>
                <a:cs typeface="Georgia"/>
              </a:rPr>
              <a:t>AI</a:t>
            </a:r>
            <a:r>
              <a:rPr dirty="0" sz="4450" spc="-110">
                <a:solidFill>
                  <a:srgbClr val="302E2B"/>
                </a:solidFill>
                <a:latin typeface="Georgia"/>
                <a:cs typeface="Georgia"/>
              </a:rPr>
              <a:t> </a:t>
            </a:r>
            <a:r>
              <a:rPr dirty="0" sz="4450" spc="-10">
                <a:solidFill>
                  <a:srgbClr val="302E2B"/>
                </a:solidFill>
                <a:latin typeface="Georgia"/>
                <a:cs typeface="Georgia"/>
              </a:rPr>
              <a:t>Platform: </a:t>
            </a:r>
            <a:r>
              <a:rPr dirty="0" sz="4450">
                <a:solidFill>
                  <a:srgbClr val="302E2B"/>
                </a:solidFill>
                <a:latin typeface="Georgia"/>
                <a:cs typeface="Georgia"/>
              </a:rPr>
              <a:t>Revolutionizing</a:t>
            </a:r>
            <a:r>
              <a:rPr dirty="0" sz="4450" spc="-260">
                <a:solidFill>
                  <a:srgbClr val="302E2B"/>
                </a:solidFill>
                <a:latin typeface="Georgia"/>
                <a:cs typeface="Georgia"/>
              </a:rPr>
              <a:t> </a:t>
            </a:r>
            <a:r>
              <a:rPr dirty="0" sz="4450" spc="-10">
                <a:solidFill>
                  <a:srgbClr val="302E2B"/>
                </a:solidFill>
                <a:latin typeface="Georgia"/>
                <a:cs typeface="Georgia"/>
              </a:rPr>
              <a:t>Personalized Healthcare</a:t>
            </a:r>
            <a:endParaRPr sz="445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8023" y="5175503"/>
            <a:ext cx="347472" cy="34747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745351" y="5153609"/>
            <a:ext cx="183261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>
                <a:solidFill>
                  <a:srgbClr val="272424"/>
                </a:solidFill>
                <a:latin typeface="Malgun Gothic Semilight"/>
                <a:cs typeface="Malgun Gothic Semilight"/>
              </a:rPr>
              <a:t>by</a:t>
            </a:r>
            <a:r>
              <a:rPr dirty="0" sz="2200" spc="110">
                <a:solidFill>
                  <a:srgbClr val="272424"/>
                </a:solidFill>
                <a:latin typeface="Malgun Gothic Semilight"/>
                <a:cs typeface="Malgun Gothic Semilight"/>
              </a:rPr>
              <a:t> </a:t>
            </a:r>
            <a:r>
              <a:rPr dirty="0" sz="2200">
                <a:solidFill>
                  <a:srgbClr val="272424"/>
                </a:solidFill>
                <a:latin typeface="Malgun Gothic Semilight"/>
                <a:cs typeface="Malgun Gothic Semilight"/>
              </a:rPr>
              <a:t>As</a:t>
            </a:r>
            <a:r>
              <a:rPr dirty="0" sz="2200" spc="-290">
                <a:solidFill>
                  <a:srgbClr val="272424"/>
                </a:solidFill>
                <a:latin typeface="Malgun Gothic Semilight"/>
                <a:cs typeface="Malgun Gothic Semilight"/>
              </a:rPr>
              <a:t> </a:t>
            </a:r>
            <a:r>
              <a:rPr dirty="0" sz="2200" spc="65">
                <a:solidFill>
                  <a:srgbClr val="272424"/>
                </a:solidFill>
                <a:latin typeface="Malgun Gothic Semilight"/>
                <a:cs typeface="Malgun Gothic Semilight"/>
              </a:rPr>
              <a:t>his</a:t>
            </a:r>
            <a:r>
              <a:rPr dirty="0" sz="2200" spc="-295">
                <a:solidFill>
                  <a:srgbClr val="272424"/>
                </a:solidFill>
                <a:latin typeface="Malgun Gothic Semilight"/>
                <a:cs typeface="Malgun Gothic Semilight"/>
              </a:rPr>
              <a:t> </a:t>
            </a:r>
            <a:r>
              <a:rPr dirty="0" sz="2200">
                <a:solidFill>
                  <a:srgbClr val="272424"/>
                </a:solidFill>
                <a:latin typeface="Malgun Gothic Semilight"/>
                <a:cs typeface="Malgun Gothic Semilight"/>
              </a:rPr>
              <a:t>h</a:t>
            </a:r>
            <a:r>
              <a:rPr dirty="0" sz="2200" spc="220">
                <a:solidFill>
                  <a:srgbClr val="272424"/>
                </a:solidFill>
                <a:latin typeface="Malgun Gothic Semilight"/>
                <a:cs typeface="Malgun Gothic Semilight"/>
              </a:rPr>
              <a:t> </a:t>
            </a:r>
            <a:r>
              <a:rPr dirty="0" sz="2200" spc="70">
                <a:solidFill>
                  <a:srgbClr val="272424"/>
                </a:solidFill>
                <a:latin typeface="Malgun Gothic Semilight"/>
                <a:cs typeface="Malgun Gothic Semilight"/>
              </a:rPr>
              <a:t>Pal</a:t>
            </a:r>
            <a:endParaRPr sz="2200">
              <a:latin typeface="Malgun Gothic Semilight"/>
              <a:cs typeface="Malgun Gothic Semi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712165"/>
            <a:ext cx="5236845" cy="7029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50" spc="-35"/>
              <a:t>Problem</a:t>
            </a:r>
            <a:r>
              <a:rPr dirty="0" sz="4450" spc="-310"/>
              <a:t> </a:t>
            </a:r>
            <a:r>
              <a:rPr dirty="0" sz="4450" spc="40"/>
              <a:t>Statement</a:t>
            </a:r>
            <a:endParaRPr sz="445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marL="12700" marR="5080">
              <a:lnSpc>
                <a:spcPct val="86200"/>
              </a:lnSpc>
              <a:spcBef>
                <a:spcPts val="575"/>
              </a:spcBef>
            </a:pPr>
            <a:r>
              <a:rPr dirty="0" spc="-10"/>
              <a:t>MediFusion</a:t>
            </a:r>
            <a:r>
              <a:rPr dirty="0" spc="-240"/>
              <a:t> </a:t>
            </a:r>
            <a:r>
              <a:rPr dirty="0"/>
              <a:t>AI</a:t>
            </a:r>
            <a:r>
              <a:rPr dirty="0" spc="-10"/>
              <a:t> </a:t>
            </a:r>
            <a:r>
              <a:rPr dirty="0"/>
              <a:t>integrates</a:t>
            </a:r>
            <a:r>
              <a:rPr dirty="0" spc="-25"/>
              <a:t> </a:t>
            </a:r>
            <a:r>
              <a:rPr dirty="0" spc="-10"/>
              <a:t>advanced</a:t>
            </a:r>
            <a:r>
              <a:rPr dirty="0" spc="-235"/>
              <a:t> </a:t>
            </a:r>
            <a:r>
              <a:rPr dirty="0"/>
              <a:t>AI</a:t>
            </a:r>
            <a:r>
              <a:rPr dirty="0" spc="5"/>
              <a:t> </a:t>
            </a:r>
            <a:r>
              <a:rPr dirty="0"/>
              <a:t>with</a:t>
            </a:r>
            <a:r>
              <a:rPr dirty="0" spc="-55"/>
              <a:t> </a:t>
            </a:r>
            <a:r>
              <a:rPr dirty="0"/>
              <a:t>healthcare</a:t>
            </a:r>
            <a:r>
              <a:rPr dirty="0" spc="-11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revolutionize</a:t>
            </a:r>
            <a:r>
              <a:rPr dirty="0" spc="-90"/>
              <a:t> </a:t>
            </a:r>
            <a:r>
              <a:rPr dirty="0"/>
              <a:t>personalized</a:t>
            </a:r>
            <a:r>
              <a:rPr dirty="0" spc="-25"/>
              <a:t> </a:t>
            </a:r>
            <a:r>
              <a:rPr dirty="0" spc="-10"/>
              <a:t>care. </a:t>
            </a:r>
            <a:r>
              <a:rPr dirty="0"/>
              <a:t>By</a:t>
            </a:r>
            <a:r>
              <a:rPr dirty="0" spc="-60"/>
              <a:t> </a:t>
            </a:r>
            <a:r>
              <a:rPr dirty="0"/>
              <a:t>predicting</a:t>
            </a:r>
            <a:r>
              <a:rPr dirty="0" spc="-95"/>
              <a:t> </a:t>
            </a:r>
            <a:r>
              <a:rPr dirty="0"/>
              <a:t>symptoms,</a:t>
            </a:r>
            <a:r>
              <a:rPr dirty="0" spc="-25"/>
              <a:t> </a:t>
            </a:r>
            <a:r>
              <a:rPr dirty="0"/>
              <a:t>providing</a:t>
            </a:r>
            <a:r>
              <a:rPr dirty="0" spc="-100"/>
              <a:t> </a:t>
            </a:r>
            <a:r>
              <a:rPr dirty="0"/>
              <a:t>insights,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/>
              <a:t>recommending</a:t>
            </a:r>
            <a:r>
              <a:rPr dirty="0" spc="-75"/>
              <a:t> </a:t>
            </a:r>
            <a:r>
              <a:rPr dirty="0"/>
              <a:t>treatments,</a:t>
            </a:r>
            <a:r>
              <a:rPr dirty="0" spc="-90"/>
              <a:t> </a:t>
            </a:r>
            <a:r>
              <a:rPr dirty="0"/>
              <a:t>workouts,</a:t>
            </a:r>
            <a:r>
              <a:rPr dirty="0" spc="-114"/>
              <a:t> </a:t>
            </a:r>
            <a:r>
              <a:rPr dirty="0" spc="-25"/>
              <a:t>and </a:t>
            </a:r>
            <a:r>
              <a:rPr dirty="0"/>
              <a:t>diets,</a:t>
            </a:r>
            <a:r>
              <a:rPr dirty="0" spc="-85"/>
              <a:t> </a:t>
            </a:r>
            <a:r>
              <a:rPr dirty="0"/>
              <a:t>it</a:t>
            </a:r>
            <a:r>
              <a:rPr dirty="0" spc="-15"/>
              <a:t> </a:t>
            </a:r>
            <a:r>
              <a:rPr dirty="0"/>
              <a:t>empowers</a:t>
            </a:r>
            <a:r>
              <a:rPr dirty="0" spc="-20"/>
              <a:t> </a:t>
            </a:r>
            <a:r>
              <a:rPr dirty="0"/>
              <a:t>users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healthcare</a:t>
            </a:r>
            <a:r>
              <a:rPr dirty="0" spc="-15"/>
              <a:t> </a:t>
            </a:r>
            <a:r>
              <a:rPr dirty="0" spc="-10"/>
              <a:t>professionals</a:t>
            </a:r>
            <a:r>
              <a:rPr dirty="0" spc="-65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/>
              <a:t>actionable,</a:t>
            </a:r>
            <a:r>
              <a:rPr dirty="0" spc="-85"/>
              <a:t> </a:t>
            </a:r>
            <a:r>
              <a:rPr dirty="0"/>
              <a:t>data-</a:t>
            </a:r>
            <a:r>
              <a:rPr dirty="0" spc="-10"/>
              <a:t>driven decisions.</a:t>
            </a:r>
          </a:p>
          <a:p>
            <a:pPr>
              <a:lnSpc>
                <a:spcPct val="100000"/>
              </a:lnSpc>
              <a:spcBef>
                <a:spcPts val="390"/>
              </a:spcBef>
            </a:pPr>
          </a:p>
          <a:p>
            <a:pPr marL="12700" marR="174625">
              <a:lnSpc>
                <a:spcPct val="86300"/>
              </a:lnSpc>
            </a:pPr>
            <a:r>
              <a:rPr dirty="0"/>
              <a:t>With</a:t>
            </a:r>
            <a:r>
              <a:rPr dirty="0" spc="-50"/>
              <a:t> </a:t>
            </a:r>
            <a:r>
              <a:rPr dirty="0"/>
              <a:t>key</a:t>
            </a:r>
            <a:r>
              <a:rPr dirty="0" spc="-45"/>
              <a:t> </a:t>
            </a:r>
            <a:r>
              <a:rPr dirty="0"/>
              <a:t>features</a:t>
            </a:r>
            <a:r>
              <a:rPr dirty="0" spc="-40"/>
              <a:t> </a:t>
            </a:r>
            <a:r>
              <a:rPr dirty="0"/>
              <a:t>like</a:t>
            </a:r>
            <a:r>
              <a:rPr dirty="0" spc="-125"/>
              <a:t> </a:t>
            </a:r>
            <a:r>
              <a:rPr dirty="0"/>
              <a:t>easy</a:t>
            </a:r>
            <a:r>
              <a:rPr dirty="0" spc="-60"/>
              <a:t> </a:t>
            </a:r>
            <a:r>
              <a:rPr dirty="0"/>
              <a:t>home</a:t>
            </a:r>
            <a:r>
              <a:rPr dirty="0" spc="-25"/>
              <a:t> </a:t>
            </a:r>
            <a:r>
              <a:rPr dirty="0"/>
              <a:t>blood</a:t>
            </a:r>
            <a:r>
              <a:rPr dirty="0" spc="-95"/>
              <a:t> </a:t>
            </a:r>
            <a:r>
              <a:rPr dirty="0"/>
              <a:t>collection</a:t>
            </a:r>
            <a:r>
              <a:rPr dirty="0" spc="-120"/>
              <a:t> </a:t>
            </a:r>
            <a:r>
              <a:rPr dirty="0"/>
              <a:t>scheduling,</a:t>
            </a:r>
            <a:r>
              <a:rPr dirty="0" spc="-105"/>
              <a:t> </a:t>
            </a:r>
            <a:r>
              <a:rPr dirty="0"/>
              <a:t>automated</a:t>
            </a:r>
            <a:r>
              <a:rPr dirty="0" spc="-95"/>
              <a:t> </a:t>
            </a:r>
            <a:r>
              <a:rPr dirty="0" spc="-10"/>
              <a:t>doctor </a:t>
            </a:r>
            <a:r>
              <a:rPr dirty="0"/>
              <a:t>appointment</a:t>
            </a:r>
            <a:r>
              <a:rPr dirty="0" spc="-90"/>
              <a:t> </a:t>
            </a:r>
            <a:r>
              <a:rPr dirty="0"/>
              <a:t>requests</a:t>
            </a:r>
            <a:r>
              <a:rPr dirty="0" spc="-100"/>
              <a:t> </a:t>
            </a:r>
            <a:r>
              <a:rPr dirty="0"/>
              <a:t>via</a:t>
            </a:r>
            <a:r>
              <a:rPr dirty="0" spc="-35"/>
              <a:t> </a:t>
            </a:r>
            <a:r>
              <a:rPr dirty="0"/>
              <a:t>email,</a:t>
            </a:r>
            <a:r>
              <a:rPr dirty="0" spc="-45"/>
              <a:t> </a:t>
            </a:r>
            <a:r>
              <a:rPr dirty="0"/>
              <a:t>real-</a:t>
            </a:r>
            <a:r>
              <a:rPr dirty="0" spc="-10"/>
              <a:t>time</a:t>
            </a:r>
            <a:r>
              <a:rPr dirty="0" spc="-195"/>
              <a:t> </a:t>
            </a:r>
            <a:r>
              <a:rPr dirty="0"/>
              <a:t>AI</a:t>
            </a:r>
            <a:r>
              <a:rPr dirty="0" spc="5"/>
              <a:t> </a:t>
            </a:r>
            <a:r>
              <a:rPr dirty="0"/>
              <a:t>chatbot</a:t>
            </a:r>
            <a:r>
              <a:rPr dirty="0" spc="-80"/>
              <a:t> </a:t>
            </a:r>
            <a:r>
              <a:rPr dirty="0"/>
              <a:t>assistance,</a:t>
            </a:r>
            <a:r>
              <a:rPr dirty="0" spc="-90"/>
              <a:t> </a:t>
            </a:r>
            <a:r>
              <a:rPr dirty="0"/>
              <a:t>personalized</a:t>
            </a:r>
            <a:r>
              <a:rPr dirty="0" spc="-100"/>
              <a:t> </a:t>
            </a:r>
            <a:r>
              <a:rPr dirty="0" spc="-10"/>
              <a:t>health </a:t>
            </a:r>
            <a:r>
              <a:rPr dirty="0"/>
              <a:t>insurance</a:t>
            </a:r>
            <a:r>
              <a:rPr dirty="0" spc="-35"/>
              <a:t> </a:t>
            </a:r>
            <a:r>
              <a:rPr dirty="0"/>
              <a:t>plans,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wellness</a:t>
            </a:r>
            <a:r>
              <a:rPr dirty="0" spc="-100"/>
              <a:t> </a:t>
            </a:r>
            <a:r>
              <a:rPr dirty="0"/>
              <a:t>programs</a:t>
            </a:r>
            <a:r>
              <a:rPr dirty="0" spc="-35"/>
              <a:t> </a:t>
            </a:r>
            <a:r>
              <a:rPr dirty="0"/>
              <a:t>like</a:t>
            </a:r>
            <a:r>
              <a:rPr dirty="0" spc="-60"/>
              <a:t> </a:t>
            </a:r>
            <a:r>
              <a:rPr dirty="0"/>
              <a:t>yoga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meditation,</a:t>
            </a:r>
            <a:r>
              <a:rPr dirty="0" spc="-90"/>
              <a:t> </a:t>
            </a:r>
            <a:r>
              <a:rPr dirty="0" spc="-10"/>
              <a:t>MediFusion</a:t>
            </a:r>
            <a:r>
              <a:rPr dirty="0" spc="-240"/>
              <a:t> </a:t>
            </a:r>
            <a:r>
              <a:rPr dirty="0"/>
              <a:t>AI</a:t>
            </a:r>
            <a:r>
              <a:rPr dirty="0" spc="5"/>
              <a:t> </a:t>
            </a:r>
            <a:r>
              <a:rPr dirty="0" spc="-10"/>
              <a:t>ensures </a:t>
            </a:r>
            <a:r>
              <a:rPr dirty="0"/>
              <a:t>accessible,</a:t>
            </a:r>
            <a:r>
              <a:rPr dirty="0" spc="-80"/>
              <a:t> </a:t>
            </a:r>
            <a:r>
              <a:rPr dirty="0"/>
              <a:t>efficient,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proactive</a:t>
            </a:r>
            <a:r>
              <a:rPr dirty="0" spc="-90"/>
              <a:t> </a:t>
            </a:r>
            <a:r>
              <a:rPr dirty="0"/>
              <a:t>healthcare</a:t>
            </a:r>
            <a:r>
              <a:rPr dirty="0" spc="-90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all,</a:t>
            </a:r>
            <a:r>
              <a:rPr dirty="0" spc="-75"/>
              <a:t> </a:t>
            </a:r>
            <a:r>
              <a:rPr dirty="0"/>
              <a:t>improving</a:t>
            </a:r>
            <a:r>
              <a:rPr dirty="0" spc="-85"/>
              <a:t> </a:t>
            </a:r>
            <a:r>
              <a:rPr dirty="0"/>
              <a:t>outcomes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10"/>
              <a:t>reducing costs.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6733" rIns="0" bIns="0" rtlCol="0" vert="horz">
            <a:spAutoFit/>
          </a:bodyPr>
          <a:lstStyle/>
          <a:p>
            <a:pPr marL="191135">
              <a:lnSpc>
                <a:spcPct val="100000"/>
              </a:lnSpc>
              <a:spcBef>
                <a:spcPts val="105"/>
              </a:spcBef>
            </a:pPr>
            <a:r>
              <a:rPr dirty="0" sz="3400" spc="-45"/>
              <a:t>MediFusion</a:t>
            </a:r>
            <a:r>
              <a:rPr dirty="0" sz="3400" spc="-229"/>
              <a:t> </a:t>
            </a:r>
            <a:r>
              <a:rPr dirty="0" sz="3400" spc="-175"/>
              <a:t>AI:</a:t>
            </a:r>
            <a:r>
              <a:rPr dirty="0" sz="3400" spc="-165"/>
              <a:t> </a:t>
            </a:r>
            <a:r>
              <a:rPr dirty="0" sz="3400" spc="-10"/>
              <a:t>Approach</a:t>
            </a:r>
            <a:endParaRPr sz="3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1502663"/>
            <a:ext cx="2429256" cy="150266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98728" y="3197479"/>
            <a:ext cx="294259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0">
                <a:solidFill>
                  <a:srgbClr val="151513"/>
                </a:solidFill>
                <a:latin typeface="Lucida Sans Unicode"/>
                <a:cs typeface="Lucida Sans Unicode"/>
              </a:rPr>
              <a:t>Data</a:t>
            </a:r>
            <a:r>
              <a:rPr dirty="0" sz="1700" spc="-11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">
                <a:solidFill>
                  <a:srgbClr val="151513"/>
                </a:solidFill>
                <a:latin typeface="Lucida Sans Unicode"/>
                <a:cs typeface="Lucida Sans Unicode"/>
              </a:rPr>
              <a:t>Preparation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Clean,</a:t>
            </a:r>
            <a:r>
              <a:rPr dirty="0" sz="1350" spc="-4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preprocess,</a:t>
            </a:r>
            <a:r>
              <a:rPr dirty="0" sz="1350" spc="-6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and</a:t>
            </a:r>
            <a:r>
              <a:rPr dirty="0" sz="1350" spc="-8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analyze</a:t>
            </a:r>
            <a:r>
              <a:rPr dirty="0" sz="1350" spc="-1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151513"/>
                </a:solidFill>
                <a:latin typeface="Arial MT"/>
                <a:cs typeface="Arial MT"/>
              </a:rPr>
              <a:t>health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data</a:t>
            </a:r>
            <a:r>
              <a:rPr dirty="0" sz="1350" spc="-3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for</a:t>
            </a:r>
            <a:r>
              <a:rPr dirty="0" sz="1350" spc="-5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trends</a:t>
            </a:r>
            <a:r>
              <a:rPr dirty="0" sz="1350" spc="-3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and</a:t>
            </a:r>
            <a:r>
              <a:rPr dirty="0" sz="1350" spc="-10">
                <a:solidFill>
                  <a:srgbClr val="151513"/>
                </a:solidFill>
                <a:latin typeface="Arial MT"/>
                <a:cs typeface="Arial MT"/>
              </a:rPr>
              <a:t> insights.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9455" y="1502663"/>
            <a:ext cx="2429255" cy="150266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016755" y="3197479"/>
            <a:ext cx="297688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20">
                <a:solidFill>
                  <a:srgbClr val="151513"/>
                </a:solidFill>
                <a:latin typeface="Lucida Sans Unicode"/>
                <a:cs typeface="Lucida Sans Unicode"/>
              </a:rPr>
              <a:t>Model</a:t>
            </a:r>
            <a:r>
              <a:rPr dirty="0" sz="1700" spc="-95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">
                <a:solidFill>
                  <a:srgbClr val="151513"/>
                </a:solidFill>
                <a:latin typeface="Lucida Sans Unicode"/>
                <a:cs typeface="Lucida Sans Unicode"/>
              </a:rPr>
              <a:t>Development</a:t>
            </a:r>
            <a:endParaRPr sz="1700">
              <a:latin typeface="Lucida Sans Unicode"/>
              <a:cs typeface="Lucida Sans Unicode"/>
            </a:endParaRPr>
          </a:p>
          <a:p>
            <a:pPr marL="12700" marR="5080">
              <a:lnSpc>
                <a:spcPct val="134800"/>
              </a:lnSpc>
              <a:spcBef>
                <a:spcPts val="790"/>
              </a:spcBef>
            </a:pPr>
            <a:r>
              <a:rPr dirty="0" sz="1350" spc="-25">
                <a:solidFill>
                  <a:srgbClr val="151513"/>
                </a:solidFill>
                <a:latin typeface="Arial MT"/>
                <a:cs typeface="Arial MT"/>
              </a:rPr>
              <a:t>Train</a:t>
            </a:r>
            <a:r>
              <a:rPr dirty="0" sz="1350" spc="-6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ML</a:t>
            </a:r>
            <a:r>
              <a:rPr dirty="0" sz="1350" spc="-14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models</a:t>
            </a:r>
            <a:r>
              <a:rPr dirty="0" sz="1350" spc="2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for</a:t>
            </a:r>
            <a:r>
              <a:rPr dirty="0" sz="1350" spc="-3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accurate </a:t>
            </a:r>
            <a:r>
              <a:rPr dirty="0" sz="1350" spc="-10">
                <a:solidFill>
                  <a:srgbClr val="151513"/>
                </a:solidFill>
                <a:latin typeface="Arial MT"/>
                <a:cs typeface="Arial MT"/>
              </a:rPr>
              <a:t>symptom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prediction</a:t>
            </a:r>
            <a:r>
              <a:rPr dirty="0" sz="1350" spc="-5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and</a:t>
            </a:r>
            <a:r>
              <a:rPr dirty="0" sz="1350" spc="-10">
                <a:solidFill>
                  <a:srgbClr val="151513"/>
                </a:solidFill>
                <a:latin typeface="Arial MT"/>
                <a:cs typeface="Arial MT"/>
              </a:rPr>
              <a:t> recommendations.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46264" y="1502663"/>
            <a:ext cx="2429255" cy="150266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435088" y="3197479"/>
            <a:ext cx="2652395" cy="1221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0">
                <a:solidFill>
                  <a:srgbClr val="151513"/>
                </a:solidFill>
                <a:latin typeface="Lucida Sans Unicode"/>
                <a:cs typeface="Lucida Sans Unicode"/>
              </a:rPr>
              <a:t>Automation</a:t>
            </a:r>
            <a:endParaRPr sz="1700">
              <a:latin typeface="Lucida Sans Unicode"/>
              <a:cs typeface="Lucida Sans Unicode"/>
            </a:endParaRPr>
          </a:p>
          <a:p>
            <a:pPr marL="12700" marR="5080">
              <a:lnSpc>
                <a:spcPct val="135600"/>
              </a:lnSpc>
              <a:spcBef>
                <a:spcPts val="775"/>
              </a:spcBef>
            </a:pP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Automated</a:t>
            </a:r>
            <a:r>
              <a:rPr dirty="0" sz="1350" spc="-2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blood</a:t>
            </a:r>
            <a:r>
              <a:rPr dirty="0" sz="1350" spc="-7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collection</a:t>
            </a:r>
            <a:r>
              <a:rPr dirty="0" sz="1350" spc="-2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151513"/>
                </a:solidFill>
                <a:latin typeface="Arial MT"/>
                <a:cs typeface="Arial MT"/>
              </a:rPr>
              <a:t>and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appointment</a:t>
            </a:r>
            <a:r>
              <a:rPr dirty="0" sz="1350" spc="-5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scheduling</a:t>
            </a:r>
            <a:r>
              <a:rPr dirty="0" sz="1350" spc="-4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with</a:t>
            </a:r>
            <a:r>
              <a:rPr dirty="0" sz="1350" spc="-6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 spc="-20">
                <a:solidFill>
                  <a:srgbClr val="151513"/>
                </a:solidFill>
                <a:latin typeface="Arial MT"/>
                <a:cs typeface="Arial MT"/>
              </a:rPr>
              <a:t>email </a:t>
            </a:r>
            <a:r>
              <a:rPr dirty="0" sz="1350" spc="-10">
                <a:solidFill>
                  <a:srgbClr val="151513"/>
                </a:solidFill>
                <a:latin typeface="Arial MT"/>
                <a:cs typeface="Arial MT"/>
              </a:rPr>
              <a:t>notifications.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63071" y="1502663"/>
            <a:ext cx="2429256" cy="150266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0853166" y="3197479"/>
            <a:ext cx="290068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151513"/>
                </a:solidFill>
                <a:latin typeface="Lucida Sans Unicode"/>
                <a:cs typeface="Lucida Sans Unicode"/>
              </a:rPr>
              <a:t>Chatbot</a:t>
            </a:r>
            <a:r>
              <a:rPr dirty="0" sz="1700" spc="-9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">
                <a:solidFill>
                  <a:srgbClr val="151513"/>
                </a:solidFill>
                <a:latin typeface="Lucida Sans Unicode"/>
                <a:cs typeface="Lucida Sans Unicode"/>
              </a:rPr>
              <a:t>Integration</a:t>
            </a:r>
            <a:endParaRPr sz="1700">
              <a:latin typeface="Lucida Sans Unicode"/>
              <a:cs typeface="Lucida Sans Unicode"/>
            </a:endParaRPr>
          </a:p>
          <a:p>
            <a:pPr marL="12700" marR="5080">
              <a:lnSpc>
                <a:spcPct val="134800"/>
              </a:lnSpc>
              <a:spcBef>
                <a:spcPts val="790"/>
              </a:spcBef>
            </a:pP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AI</a:t>
            </a:r>
            <a:r>
              <a:rPr dirty="0" sz="1350" spc="-3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chatbot</a:t>
            </a:r>
            <a:r>
              <a:rPr dirty="0" sz="1350" spc="-5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for</a:t>
            </a:r>
            <a:r>
              <a:rPr dirty="0" sz="1350" spc="-3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real-time</a:t>
            </a:r>
            <a:r>
              <a:rPr dirty="0" sz="1350" spc="2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health </a:t>
            </a:r>
            <a:r>
              <a:rPr dirty="0" sz="1350" spc="-10">
                <a:solidFill>
                  <a:srgbClr val="151513"/>
                </a:solidFill>
                <a:latin typeface="Arial MT"/>
                <a:cs typeface="Arial MT"/>
              </a:rPr>
              <a:t>support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and</a:t>
            </a:r>
            <a:r>
              <a:rPr dirty="0" sz="1350" spc="-4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151513"/>
                </a:solidFill>
                <a:latin typeface="Arial MT"/>
                <a:cs typeface="Arial MT"/>
              </a:rPr>
              <a:t>recommendations.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2648" y="4965191"/>
            <a:ext cx="2429256" cy="1499616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98728" y="6658736"/>
            <a:ext cx="292481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30">
                <a:solidFill>
                  <a:srgbClr val="151513"/>
                </a:solidFill>
                <a:latin typeface="Lucida Sans Unicode"/>
                <a:cs typeface="Lucida Sans Unicode"/>
              </a:rPr>
              <a:t>Health</a:t>
            </a:r>
            <a:r>
              <a:rPr dirty="0" sz="1700" spc="-114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">
                <a:solidFill>
                  <a:srgbClr val="151513"/>
                </a:solidFill>
                <a:latin typeface="Lucida Sans Unicode"/>
                <a:cs typeface="Lucida Sans Unicode"/>
              </a:rPr>
              <a:t>Plans</a:t>
            </a:r>
            <a:r>
              <a:rPr dirty="0" sz="1700" spc="-10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80">
                <a:solidFill>
                  <a:srgbClr val="151513"/>
                </a:solidFill>
                <a:latin typeface="Lucida Sans Unicode"/>
                <a:cs typeface="Lucida Sans Unicode"/>
              </a:rPr>
              <a:t>&amp;</a:t>
            </a:r>
            <a:r>
              <a:rPr dirty="0" sz="1700" spc="-10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">
                <a:solidFill>
                  <a:srgbClr val="151513"/>
                </a:solidFill>
                <a:latin typeface="Lucida Sans Unicode"/>
                <a:cs typeface="Lucida Sans Unicode"/>
              </a:rPr>
              <a:t>Wellness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350" spc="-20">
                <a:solidFill>
                  <a:srgbClr val="151513"/>
                </a:solidFill>
                <a:latin typeface="Arial MT"/>
                <a:cs typeface="Arial MT"/>
              </a:rPr>
              <a:t>Personalized</a:t>
            </a:r>
            <a:r>
              <a:rPr dirty="0" sz="1350" spc="-1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insurance</a:t>
            </a:r>
            <a:r>
              <a:rPr dirty="0" sz="1350" spc="-4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plans</a:t>
            </a:r>
            <a:r>
              <a:rPr dirty="0" sz="1350" spc="-2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151513"/>
                </a:solidFill>
                <a:latin typeface="Arial MT"/>
                <a:cs typeface="Arial MT"/>
              </a:rPr>
              <a:t>and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350" spc="-10">
                <a:solidFill>
                  <a:srgbClr val="151513"/>
                </a:solidFill>
                <a:latin typeface="Arial MT"/>
                <a:cs typeface="Arial MT"/>
              </a:rPr>
              <a:t>wellness</a:t>
            </a:r>
            <a:r>
              <a:rPr dirty="0" sz="1350" spc="5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programs</a:t>
            </a:r>
            <a:r>
              <a:rPr dirty="0" sz="1350" spc="-5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(yoga,</a:t>
            </a:r>
            <a:r>
              <a:rPr dirty="0" sz="1350" spc="-9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151513"/>
                </a:solidFill>
                <a:latin typeface="Arial MT"/>
                <a:cs typeface="Arial MT"/>
              </a:rPr>
              <a:t>meditation).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29455" y="4965191"/>
            <a:ext cx="2429255" cy="1499616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4016755" y="6658736"/>
            <a:ext cx="227647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>
                <a:solidFill>
                  <a:srgbClr val="151513"/>
                </a:solidFill>
                <a:latin typeface="Lucida Sans Unicode"/>
                <a:cs typeface="Lucida Sans Unicode"/>
              </a:rPr>
              <a:t>Deployment</a:t>
            </a:r>
            <a:endParaRPr sz="1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Web</a:t>
            </a:r>
            <a:r>
              <a:rPr dirty="0" sz="1350" spc="-9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and</a:t>
            </a:r>
            <a:r>
              <a:rPr dirty="0" sz="1350" spc="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mobile</a:t>
            </a:r>
            <a:r>
              <a:rPr dirty="0" sz="1350" spc="-3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platforms</a:t>
            </a:r>
            <a:r>
              <a:rPr dirty="0" sz="1350" spc="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 spc="-25">
                <a:solidFill>
                  <a:srgbClr val="151513"/>
                </a:solidFill>
                <a:latin typeface="Arial MT"/>
                <a:cs typeface="Arial MT"/>
              </a:rPr>
              <a:t>for</a:t>
            </a: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accessibility</a:t>
            </a:r>
            <a:r>
              <a:rPr dirty="0" sz="1350" spc="-5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151513"/>
                </a:solidFill>
                <a:latin typeface="Arial MT"/>
                <a:cs typeface="Arial MT"/>
              </a:rPr>
              <a:t>and</a:t>
            </a:r>
            <a:r>
              <a:rPr dirty="0" sz="1350" spc="-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350" spc="-10">
                <a:solidFill>
                  <a:srgbClr val="151513"/>
                </a:solidFill>
                <a:latin typeface="Arial MT"/>
                <a:cs typeface="Arial MT"/>
              </a:rPr>
              <a:t>scalability.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1197609"/>
            <a:ext cx="134162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End</a:t>
            </a:r>
            <a:r>
              <a:rPr dirty="0" sz="3600" spc="-7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Goal:</a:t>
            </a:r>
            <a:r>
              <a:rPr dirty="0" sz="3600" spc="-6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Pioneering</a:t>
            </a:r>
            <a:r>
              <a:rPr dirty="0" sz="3600" spc="-11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3600" spc="-7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Future</a:t>
            </a:r>
            <a:r>
              <a:rPr dirty="0" sz="3600" spc="-8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3600" spc="-7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spc="-20" b="1">
                <a:solidFill>
                  <a:srgbClr val="000000"/>
                </a:solidFill>
                <a:latin typeface="Calibri"/>
                <a:cs typeface="Calibri"/>
              </a:rPr>
              <a:t>Personalized,</a:t>
            </a:r>
            <a:r>
              <a:rPr dirty="0" sz="3600" spc="-12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000000"/>
                </a:solidFill>
                <a:latin typeface="Calibri"/>
                <a:cs typeface="Calibri"/>
              </a:rPr>
              <a:t>Accessible</a:t>
            </a:r>
            <a:r>
              <a:rPr dirty="0" sz="3600" spc="-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000000"/>
                </a:solidFill>
                <a:latin typeface="Calibri"/>
                <a:cs typeface="Calibri"/>
              </a:rPr>
              <a:t>Healthcare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2295144"/>
            <a:ext cx="3005327" cy="185927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81304" y="4413325"/>
            <a:ext cx="2900045" cy="1954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>
                <a:solidFill>
                  <a:srgbClr val="151513"/>
                </a:solidFill>
                <a:latin typeface="Lucida Sans Unicode"/>
                <a:cs typeface="Lucida Sans Unicode"/>
              </a:rPr>
              <a:t>Empowers</a:t>
            </a:r>
            <a:r>
              <a:rPr dirty="0" sz="2200" spc="-20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30">
                <a:solidFill>
                  <a:srgbClr val="151513"/>
                </a:solidFill>
                <a:latin typeface="Lucida Sans Unicode"/>
                <a:cs typeface="Lucida Sans Unicode"/>
              </a:rPr>
              <a:t>Individuals</a:t>
            </a:r>
            <a:endParaRPr sz="2200">
              <a:latin typeface="Lucida Sans Unicode"/>
              <a:cs typeface="Lucida Sans Unicode"/>
            </a:endParaRPr>
          </a:p>
          <a:p>
            <a:pPr marL="12700" marR="83820">
              <a:lnSpc>
                <a:spcPct val="137900"/>
              </a:lnSpc>
              <a:spcBef>
                <a:spcPts val="950"/>
              </a:spcBef>
            </a:pPr>
            <a:r>
              <a:rPr dirty="0" sz="1750" spc="-25">
                <a:solidFill>
                  <a:srgbClr val="151513"/>
                </a:solidFill>
                <a:latin typeface="Arial MT"/>
                <a:cs typeface="Arial MT"/>
              </a:rPr>
              <a:t>Personalized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 health</a:t>
            </a:r>
            <a:r>
              <a:rPr dirty="0" sz="1750" spc="-5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151513"/>
                </a:solidFill>
                <a:latin typeface="Arial MT"/>
                <a:cs typeface="Arial MT"/>
              </a:rPr>
              <a:t>insights,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symptom</a:t>
            </a:r>
            <a:r>
              <a:rPr dirty="0" sz="1750" spc="-8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predictions,</a:t>
            </a:r>
            <a:r>
              <a:rPr dirty="0" sz="1750" spc="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25">
                <a:solidFill>
                  <a:srgbClr val="151513"/>
                </a:solidFill>
                <a:latin typeface="Arial MT"/>
                <a:cs typeface="Arial MT"/>
              </a:rPr>
              <a:t>and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tailored</a:t>
            </a:r>
            <a:r>
              <a:rPr dirty="0" sz="1750" spc="-7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151513"/>
                </a:solidFill>
                <a:latin typeface="Arial MT"/>
                <a:cs typeface="Arial MT"/>
              </a:rPr>
              <a:t>recommendations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enhance</a:t>
            </a:r>
            <a:r>
              <a:rPr dirty="0" sz="1750" spc="-4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151513"/>
                </a:solidFill>
                <a:latin typeface="Arial MT"/>
                <a:cs typeface="Arial MT"/>
              </a:rPr>
              <a:t>well-being.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9184" y="2295144"/>
            <a:ext cx="3005327" cy="185927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127753" y="4396045"/>
            <a:ext cx="2898140" cy="232600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2200">
                <a:solidFill>
                  <a:srgbClr val="151513"/>
                </a:solidFill>
                <a:latin typeface="Lucida Sans Unicode"/>
                <a:cs typeface="Lucida Sans Unicode"/>
              </a:rPr>
              <a:t>Enhances</a:t>
            </a:r>
            <a:r>
              <a:rPr dirty="0" sz="2200" spc="-114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151513"/>
                </a:solidFill>
                <a:latin typeface="Lucida Sans Unicode"/>
                <a:cs typeface="Lucida Sans Unicode"/>
              </a:rPr>
              <a:t>Healthcare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200" spc="-10">
                <a:solidFill>
                  <a:srgbClr val="151513"/>
                </a:solidFill>
                <a:latin typeface="Lucida Sans Unicode"/>
                <a:cs typeface="Lucida Sans Unicode"/>
              </a:rPr>
              <a:t>Efficiency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37900"/>
              </a:lnSpc>
              <a:spcBef>
                <a:spcPts val="955"/>
              </a:spcBef>
            </a:pP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Streamlines</a:t>
            </a:r>
            <a:r>
              <a:rPr dirty="0" sz="1750" spc="-7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151513"/>
                </a:solidFill>
                <a:latin typeface="Arial MT"/>
                <a:cs typeface="Arial MT"/>
              </a:rPr>
              <a:t>interactions,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automates</a:t>
            </a:r>
            <a:r>
              <a:rPr dirty="0" sz="1750" spc="-9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processes,</a:t>
            </a:r>
            <a:r>
              <a:rPr dirty="0" sz="1750" spc="-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25">
                <a:solidFill>
                  <a:srgbClr val="151513"/>
                </a:solidFill>
                <a:latin typeface="Arial MT"/>
                <a:cs typeface="Arial MT"/>
              </a:rPr>
              <a:t>and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optimizes</a:t>
            </a:r>
            <a:r>
              <a:rPr dirty="0" sz="1750" spc="-7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resource</a:t>
            </a:r>
            <a:r>
              <a:rPr dirty="0" sz="1750" spc="-3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151513"/>
                </a:solidFill>
                <a:latin typeface="Arial MT"/>
                <a:cs typeface="Arial MT"/>
              </a:rPr>
              <a:t>allocation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for</a:t>
            </a:r>
            <a:r>
              <a:rPr dirty="0" sz="1750" spc="-7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better</a:t>
            </a:r>
            <a:r>
              <a:rPr dirty="0" sz="1750" spc="-2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151513"/>
                </a:solidFill>
                <a:latin typeface="Arial MT"/>
                <a:cs typeface="Arial MT"/>
              </a:rPr>
              <a:t>outcomes.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5888" y="2295144"/>
            <a:ext cx="3005328" cy="185927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474077" y="4396045"/>
            <a:ext cx="2778760" cy="232600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2200">
                <a:solidFill>
                  <a:srgbClr val="151513"/>
                </a:solidFill>
                <a:latin typeface="Lucida Sans Unicode"/>
                <a:cs typeface="Lucida Sans Unicode"/>
              </a:rPr>
              <a:t>Promotes</a:t>
            </a:r>
            <a:r>
              <a:rPr dirty="0" sz="2200" spc="-15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151513"/>
                </a:solidFill>
                <a:latin typeface="Lucida Sans Unicode"/>
                <a:cs typeface="Lucida Sans Unicode"/>
              </a:rPr>
              <a:t>Holistic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200" spc="-10">
                <a:solidFill>
                  <a:srgbClr val="151513"/>
                </a:solidFill>
                <a:latin typeface="Lucida Sans Unicode"/>
                <a:cs typeface="Lucida Sans Unicode"/>
              </a:rPr>
              <a:t>Health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37900"/>
              </a:lnSpc>
              <a:spcBef>
                <a:spcPts val="955"/>
              </a:spcBef>
            </a:pPr>
            <a:r>
              <a:rPr dirty="0" sz="1750" spc="-10">
                <a:solidFill>
                  <a:srgbClr val="151513"/>
                </a:solidFill>
                <a:latin typeface="Arial MT"/>
                <a:cs typeface="Arial MT"/>
              </a:rPr>
              <a:t>Integrates</a:t>
            </a:r>
            <a:r>
              <a:rPr dirty="0" sz="1750" spc="-7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yoga,</a:t>
            </a:r>
            <a:r>
              <a:rPr dirty="0" sz="1750" spc="-3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151513"/>
                </a:solidFill>
                <a:latin typeface="Arial MT"/>
                <a:cs typeface="Arial MT"/>
              </a:rPr>
              <a:t>meditation,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and</a:t>
            </a:r>
            <a:r>
              <a:rPr dirty="0" sz="1750" spc="-2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lifestyle</a:t>
            </a:r>
            <a:r>
              <a:rPr dirty="0" sz="1750" spc="-2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programs</a:t>
            </a:r>
            <a:r>
              <a:rPr dirty="0" sz="1750" spc="-114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25">
                <a:solidFill>
                  <a:srgbClr val="151513"/>
                </a:solidFill>
                <a:latin typeface="Arial MT"/>
                <a:cs typeface="Arial MT"/>
              </a:rPr>
              <a:t>to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support</a:t>
            </a:r>
            <a:r>
              <a:rPr dirty="0" sz="1750" spc="-8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both</a:t>
            </a:r>
            <a:r>
              <a:rPr dirty="0" sz="1750" spc="-11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physical</a:t>
            </a:r>
            <a:r>
              <a:rPr dirty="0" sz="1750" spc="4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25">
                <a:solidFill>
                  <a:srgbClr val="151513"/>
                </a:solidFill>
                <a:latin typeface="Arial MT"/>
                <a:cs typeface="Arial MT"/>
              </a:rPr>
              <a:t>and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mental</a:t>
            </a:r>
            <a:r>
              <a:rPr dirty="0" sz="1750" spc="-10">
                <a:solidFill>
                  <a:srgbClr val="151513"/>
                </a:solidFill>
                <a:latin typeface="Arial MT"/>
                <a:cs typeface="Arial MT"/>
              </a:rPr>
              <a:t> well-being.</a:t>
            </a:r>
            <a:endParaRPr sz="175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29543" y="2295144"/>
            <a:ext cx="3008375" cy="185927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0820781" y="4413325"/>
            <a:ext cx="2908300" cy="19545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>
                <a:solidFill>
                  <a:srgbClr val="151513"/>
                </a:solidFill>
                <a:latin typeface="Lucida Sans Unicode"/>
                <a:cs typeface="Lucida Sans Unicode"/>
              </a:rPr>
              <a:t>Fosters</a:t>
            </a:r>
            <a:r>
              <a:rPr dirty="0" sz="2200" spc="-13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151513"/>
                </a:solidFill>
                <a:latin typeface="Lucida Sans Unicode"/>
                <a:cs typeface="Lucida Sans Unicode"/>
              </a:rPr>
              <a:t>Accessibility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ct val="137900"/>
              </a:lnSpc>
              <a:spcBef>
                <a:spcPts val="950"/>
              </a:spcBef>
            </a:pP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Makes</a:t>
            </a:r>
            <a:r>
              <a:rPr dirty="0" sz="1750" spc="-2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healthcare</a:t>
            </a:r>
            <a:r>
              <a:rPr dirty="0" sz="1750" spc="-2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151513"/>
                </a:solidFill>
                <a:latin typeface="Arial MT"/>
                <a:cs typeface="Arial MT"/>
              </a:rPr>
              <a:t>services,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like</a:t>
            </a:r>
            <a:r>
              <a:rPr dirty="0" sz="1750" spc="-1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home</a:t>
            </a:r>
            <a:r>
              <a:rPr dirty="0" sz="1750" spc="-7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blood</a:t>
            </a:r>
            <a:r>
              <a:rPr dirty="0" sz="1750" spc="-8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tests</a:t>
            </a:r>
            <a:r>
              <a:rPr dirty="0" sz="1750" spc="2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and</a:t>
            </a:r>
            <a:r>
              <a:rPr dirty="0" sz="1750" spc="-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25">
                <a:solidFill>
                  <a:srgbClr val="151513"/>
                </a:solidFill>
                <a:latin typeface="Arial MT"/>
                <a:cs typeface="Arial MT"/>
              </a:rPr>
              <a:t>AI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chatbots,</a:t>
            </a:r>
            <a:r>
              <a:rPr dirty="0" sz="1750" spc="-8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easily</a:t>
            </a:r>
            <a:r>
              <a:rPr dirty="0" sz="1750" spc="-7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151513"/>
                </a:solidFill>
                <a:latin typeface="Arial MT"/>
                <a:cs typeface="Arial MT"/>
              </a:rPr>
              <a:t>accessible</a:t>
            </a:r>
            <a:r>
              <a:rPr dirty="0" sz="1750" spc="-7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1750" spc="-25">
                <a:solidFill>
                  <a:srgbClr val="151513"/>
                </a:solidFill>
                <a:latin typeface="Arial MT"/>
                <a:cs typeface="Arial MT"/>
              </a:rPr>
              <a:t>to </a:t>
            </a:r>
            <a:r>
              <a:rPr dirty="0" sz="1750" spc="-10">
                <a:solidFill>
                  <a:srgbClr val="151513"/>
                </a:solidFill>
                <a:latin typeface="Arial MT"/>
                <a:cs typeface="Arial MT"/>
              </a:rPr>
              <a:t>everyone.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964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90"/>
              </a:spcBef>
            </a:pPr>
            <a:r>
              <a:rPr dirty="0" sz="2650" spc="-20"/>
              <a:t>Future</a:t>
            </a:r>
            <a:r>
              <a:rPr dirty="0" sz="2650" spc="-175"/>
              <a:t> </a:t>
            </a:r>
            <a:r>
              <a:rPr dirty="0" sz="2650" spc="60"/>
              <a:t>Scope</a:t>
            </a:r>
            <a:r>
              <a:rPr dirty="0" sz="2650" spc="-135"/>
              <a:t> </a:t>
            </a:r>
            <a:r>
              <a:rPr dirty="0" sz="2650" spc="-65"/>
              <a:t>of</a:t>
            </a:r>
            <a:r>
              <a:rPr dirty="0" sz="2650" spc="-175"/>
              <a:t> </a:t>
            </a:r>
            <a:r>
              <a:rPr dirty="0" sz="2650" spc="-35"/>
              <a:t>MediFusion</a:t>
            </a:r>
            <a:r>
              <a:rPr dirty="0" sz="2650" spc="-110"/>
              <a:t> </a:t>
            </a:r>
            <a:r>
              <a:rPr dirty="0" sz="2650" spc="-25"/>
              <a:t>AI</a:t>
            </a:r>
            <a:endParaRPr sz="26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1274063"/>
            <a:ext cx="1962912" cy="121310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64007" y="2564454"/>
            <a:ext cx="3155315" cy="1894839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300" spc="-25">
                <a:solidFill>
                  <a:srgbClr val="151513"/>
                </a:solidFill>
                <a:latin typeface="Lucida Sans Unicode"/>
                <a:cs typeface="Lucida Sans Unicode"/>
              </a:rPr>
              <a:t>Personalized</a:t>
            </a:r>
            <a:r>
              <a:rPr dirty="0" sz="1300" spc="-4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5">
                <a:solidFill>
                  <a:srgbClr val="151513"/>
                </a:solidFill>
                <a:latin typeface="Lucida Sans Unicode"/>
                <a:cs typeface="Lucida Sans Unicode"/>
              </a:rPr>
              <a:t>Health</a:t>
            </a:r>
            <a:r>
              <a:rPr dirty="0" sz="1300" spc="-5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151513"/>
                </a:solidFill>
                <a:latin typeface="Lucida Sans Unicode"/>
                <a:cs typeface="Lucida Sans Unicode"/>
              </a:rPr>
              <a:t>Dashboards</a:t>
            </a: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ct val="101200"/>
              </a:lnSpc>
              <a:spcBef>
                <a:spcPts val="635"/>
              </a:spcBef>
            </a:pP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Interactive</a:t>
            </a:r>
            <a:r>
              <a:rPr dirty="0" sz="1400" spc="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dashboards</a:t>
            </a:r>
            <a:r>
              <a:rPr dirty="0" sz="1400" spc="-1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provide comprehensive</a:t>
            </a:r>
            <a:r>
              <a:rPr dirty="0" sz="1400" spc="2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health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overviews,</a:t>
            </a:r>
            <a:r>
              <a:rPr dirty="0" sz="1400" spc="1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including personalized</a:t>
            </a:r>
            <a:r>
              <a:rPr dirty="0" sz="1400" spc="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insights,</a:t>
            </a:r>
            <a:r>
              <a:rPr dirty="0" sz="1400" spc="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trends,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and</a:t>
            </a:r>
            <a:r>
              <a:rPr dirty="0" sz="1400" spc="-5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actionable recommendations.</a:t>
            </a:r>
            <a:r>
              <a:rPr dirty="0" sz="1400" spc="3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Users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can</a:t>
            </a:r>
            <a:r>
              <a:rPr dirty="0" sz="1400" spc="-5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easily</a:t>
            </a:r>
            <a:r>
              <a:rPr dirty="0" sz="1400" spc="-1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track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their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progress</a:t>
            </a:r>
            <a:r>
              <a:rPr dirty="0" sz="1400" spc="-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towards</a:t>
            </a:r>
            <a:r>
              <a:rPr dirty="0" sz="1400" spc="-6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health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goals,</a:t>
            </a:r>
            <a:r>
              <a:rPr dirty="0" sz="1400" spc="-5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access educational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 resources,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and</a:t>
            </a:r>
            <a:r>
              <a:rPr dirty="0" sz="1400" spc="-5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receive</a:t>
            </a:r>
            <a:r>
              <a:rPr dirty="0" sz="1400" spc="-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timely alerts.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7159" y="1274063"/>
            <a:ext cx="1959864" cy="121310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935095" y="2564454"/>
            <a:ext cx="3223895" cy="167830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300">
                <a:solidFill>
                  <a:srgbClr val="151513"/>
                </a:solidFill>
                <a:latin typeface="Lucida Sans Unicode"/>
                <a:cs typeface="Lucida Sans Unicode"/>
              </a:rPr>
              <a:t>Wearable</a:t>
            </a:r>
            <a:r>
              <a:rPr dirty="0" sz="1300" spc="6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151513"/>
                </a:solidFill>
                <a:latin typeface="Lucida Sans Unicode"/>
                <a:cs typeface="Lucida Sans Unicode"/>
              </a:rPr>
              <a:t>Device</a:t>
            </a:r>
            <a:r>
              <a:rPr dirty="0" sz="1300" spc="-5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151513"/>
                </a:solidFill>
                <a:latin typeface="Lucida Sans Unicode"/>
                <a:cs typeface="Lucida Sans Unicode"/>
              </a:rPr>
              <a:t>Integration</a:t>
            </a: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ct val="101200"/>
              </a:lnSpc>
              <a:spcBef>
                <a:spcPts val="635"/>
              </a:spcBef>
            </a:pP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Seamless integration with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wearables</a:t>
            </a:r>
            <a:r>
              <a:rPr dirty="0" sz="1400" spc="-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such</a:t>
            </a:r>
            <a:r>
              <a:rPr dirty="0" sz="1400" spc="-4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as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smartwatches</a:t>
            </a:r>
            <a:r>
              <a:rPr dirty="0" sz="1400" spc="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and</a:t>
            </a:r>
            <a:r>
              <a:rPr dirty="0" sz="1400" spc="-5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fitness</a:t>
            </a:r>
            <a:r>
              <a:rPr dirty="0" sz="1400" spc="-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trackers</a:t>
            </a:r>
            <a:r>
              <a:rPr dirty="0" sz="1400" spc="-6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allows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for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continuous</a:t>
            </a:r>
            <a:r>
              <a:rPr dirty="0" sz="1400" spc="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monitoring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of</a:t>
            </a:r>
            <a:r>
              <a:rPr dirty="0" sz="1400" spc="-7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vital</a:t>
            </a:r>
            <a:r>
              <a:rPr dirty="0" sz="1400" spc="-1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signs,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activity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levels,</a:t>
            </a:r>
            <a:r>
              <a:rPr dirty="0" sz="1400" spc="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and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sleep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patterns. Data</a:t>
            </a:r>
            <a:r>
              <a:rPr dirty="0" sz="1400" spc="-4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is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automatically</a:t>
            </a:r>
            <a:r>
              <a:rPr dirty="0" sz="1400" spc="-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synced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with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the</a:t>
            </a:r>
            <a:r>
              <a:rPr dirty="0" sz="1400" spc="-4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MediFusion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platform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for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</a:t>
            </a:r>
            <a:r>
              <a:rPr dirty="0" sz="1400" spc="-4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holistic</a:t>
            </a:r>
            <a:r>
              <a:rPr dirty="0" sz="1400" spc="4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view</a:t>
            </a:r>
            <a:r>
              <a:rPr dirty="0" sz="1400" spc="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of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health.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8831" y="1274063"/>
            <a:ext cx="1959864" cy="121310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406131" y="2564454"/>
            <a:ext cx="3257550" cy="167830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300">
                <a:solidFill>
                  <a:srgbClr val="151513"/>
                </a:solidFill>
                <a:latin typeface="Lucida Sans Unicode"/>
                <a:cs typeface="Lucida Sans Unicode"/>
              </a:rPr>
              <a:t>Predictive</a:t>
            </a:r>
            <a:r>
              <a:rPr dirty="0" sz="1300" spc="7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151513"/>
                </a:solidFill>
                <a:latin typeface="Lucida Sans Unicode"/>
                <a:cs typeface="Lucida Sans Unicode"/>
              </a:rPr>
              <a:t>Analytics</a:t>
            </a: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ct val="101200"/>
              </a:lnSpc>
              <a:spcBef>
                <a:spcPts val="635"/>
              </a:spcBef>
            </a:pP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Advanced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predictive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analytics</a:t>
            </a:r>
            <a:r>
              <a:rPr dirty="0" sz="1400" spc="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uses</a:t>
            </a:r>
            <a:r>
              <a:rPr dirty="0" sz="1400" spc="-5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machine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learning</a:t>
            </a:r>
            <a:r>
              <a:rPr dirty="0" sz="1400" spc="-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algorithms</a:t>
            </a:r>
            <a:r>
              <a:rPr dirty="0" sz="1400" spc="2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to</a:t>
            </a:r>
            <a:r>
              <a:rPr dirty="0" sz="1400" spc="-8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identify</a:t>
            </a:r>
            <a:r>
              <a:rPr dirty="0" sz="1400" spc="-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potential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health</a:t>
            </a:r>
            <a:r>
              <a:rPr dirty="0" sz="1400" spc="-1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risks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and</a:t>
            </a:r>
            <a:r>
              <a:rPr dirty="0" sz="1400" spc="-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provide</a:t>
            </a:r>
            <a:r>
              <a:rPr dirty="0" sz="1400" spc="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proactive interventions.</a:t>
            </a:r>
            <a:r>
              <a:rPr dirty="0" sz="1400" spc="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This</a:t>
            </a:r>
            <a:r>
              <a:rPr dirty="0" sz="1400" spc="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helps</a:t>
            </a:r>
            <a:r>
              <a:rPr dirty="0" sz="1400" spc="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in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early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detection 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of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diseases,</a:t>
            </a:r>
            <a:r>
              <a:rPr dirty="0" sz="1400" spc="-7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personalized</a:t>
            </a:r>
            <a:r>
              <a:rPr dirty="0" sz="1400" spc="-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preventative care,</a:t>
            </a:r>
            <a:r>
              <a:rPr dirty="0" sz="1400" spc="-7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and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improved health</a:t>
            </a:r>
            <a:r>
              <a:rPr dirty="0" sz="1400" spc="-5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outcomes.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87456" y="1274063"/>
            <a:ext cx="1962911" cy="121310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0877168" y="2564454"/>
            <a:ext cx="3209925" cy="167830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300" spc="-10">
                <a:solidFill>
                  <a:srgbClr val="151513"/>
                </a:solidFill>
                <a:latin typeface="Lucida Sans Unicode"/>
                <a:cs typeface="Lucida Sans Unicode"/>
              </a:rPr>
              <a:t>Telemedicine</a:t>
            </a:r>
            <a:r>
              <a:rPr dirty="0" sz="1300" spc="-10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50">
                <a:solidFill>
                  <a:srgbClr val="151513"/>
                </a:solidFill>
                <a:latin typeface="Lucida Sans Unicode"/>
                <a:cs typeface="Lucida Sans Unicode"/>
              </a:rPr>
              <a:t>&amp;</a:t>
            </a:r>
            <a:r>
              <a:rPr dirty="0" sz="1300" spc="-7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151513"/>
                </a:solidFill>
                <a:latin typeface="Lucida Sans Unicode"/>
                <a:cs typeface="Lucida Sans Unicode"/>
              </a:rPr>
              <a:t>Remote</a:t>
            </a:r>
            <a:r>
              <a:rPr dirty="0" sz="1300" spc="-5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151513"/>
                </a:solidFill>
                <a:latin typeface="Lucida Sans Unicode"/>
                <a:cs typeface="Lucida Sans Unicode"/>
              </a:rPr>
              <a:t>Monitoring</a:t>
            </a: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ct val="101200"/>
              </a:lnSpc>
              <a:spcBef>
                <a:spcPts val="635"/>
              </a:spcBef>
            </a:pP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Supports</a:t>
            </a:r>
            <a:r>
              <a:rPr dirty="0" sz="1400" spc="-1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remote</a:t>
            </a:r>
            <a:r>
              <a:rPr dirty="0" sz="1400" spc="-1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monitoring</a:t>
            </a:r>
            <a:r>
              <a:rPr dirty="0" sz="1400" spc="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of</a:t>
            </a:r>
            <a:r>
              <a:rPr dirty="0" sz="1400" spc="-6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patients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through wearable</a:t>
            </a:r>
            <a:r>
              <a:rPr dirty="0" sz="1400" spc="-5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devices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and</a:t>
            </a:r>
            <a:r>
              <a:rPr dirty="0" sz="1400" spc="-5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regular</a:t>
            </a:r>
            <a:r>
              <a:rPr dirty="0" sz="1400" spc="-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check-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ins,</a:t>
            </a:r>
            <a:r>
              <a:rPr dirty="0" sz="1400" spc="-3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enabling</a:t>
            </a:r>
            <a:r>
              <a:rPr dirty="0" sz="1400" spc="1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timely</a:t>
            </a:r>
            <a:r>
              <a:rPr dirty="0" sz="1400" spc="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interventions</a:t>
            </a:r>
            <a:r>
              <a:rPr dirty="0" sz="1400" spc="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and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reducing</a:t>
            </a:r>
            <a:r>
              <a:rPr dirty="0" sz="1400" spc="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the</a:t>
            </a:r>
            <a:r>
              <a:rPr dirty="0" sz="1400" spc="-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need</a:t>
            </a:r>
            <a:r>
              <a:rPr dirty="0" sz="1400" spc="-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for</a:t>
            </a:r>
            <a:r>
              <a:rPr dirty="0" sz="1400" spc="-4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frequent</a:t>
            </a:r>
            <a:r>
              <a:rPr dirty="0" sz="1400" spc="2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151513"/>
                </a:solidFill>
                <a:latin typeface="Times New Roman"/>
                <a:cs typeface="Times New Roman"/>
              </a:rPr>
              <a:t>in-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person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visits.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Virtual consultations</a:t>
            </a:r>
            <a:r>
              <a:rPr dirty="0" sz="1400" spc="4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offer</a:t>
            </a:r>
            <a:r>
              <a:rPr dirty="0" sz="1400" spc="-3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convenient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access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to</a:t>
            </a:r>
            <a:r>
              <a:rPr dirty="0" sz="1400" spc="-7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healthcare</a:t>
            </a:r>
            <a:r>
              <a:rPr dirty="0" sz="1400" spc="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professionals.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5487" y="4669535"/>
            <a:ext cx="1962912" cy="1210056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464007" y="5958402"/>
            <a:ext cx="3262629" cy="1894839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300" spc="-65">
                <a:solidFill>
                  <a:srgbClr val="151513"/>
                </a:solidFill>
                <a:latin typeface="Lucida Sans Unicode"/>
                <a:cs typeface="Lucida Sans Unicode"/>
              </a:rPr>
              <a:t>AI-</a:t>
            </a:r>
            <a:r>
              <a:rPr dirty="0" sz="1300" spc="-30">
                <a:solidFill>
                  <a:srgbClr val="151513"/>
                </a:solidFill>
                <a:latin typeface="Lucida Sans Unicode"/>
                <a:cs typeface="Lucida Sans Unicode"/>
              </a:rPr>
              <a:t>Driven</a:t>
            </a:r>
            <a:r>
              <a:rPr dirty="0" sz="1300" spc="-7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0">
                <a:solidFill>
                  <a:srgbClr val="151513"/>
                </a:solidFill>
                <a:latin typeface="Lucida Sans Unicode"/>
                <a:cs typeface="Lucida Sans Unicode"/>
              </a:rPr>
              <a:t>Health</a:t>
            </a:r>
            <a:r>
              <a:rPr dirty="0" sz="1300" spc="-35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151513"/>
                </a:solidFill>
                <a:latin typeface="Lucida Sans Unicode"/>
                <a:cs typeface="Lucida Sans Unicode"/>
              </a:rPr>
              <a:t>Goals</a:t>
            </a: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ct val="101200"/>
              </a:lnSpc>
              <a:spcBef>
                <a:spcPts val="635"/>
              </a:spcBef>
            </a:pP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AI-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powered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health goals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and</a:t>
            </a:r>
            <a:r>
              <a:rPr dirty="0" sz="1400" spc="-4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action</a:t>
            </a:r>
            <a:r>
              <a:rPr dirty="0" sz="1400" spc="-3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plans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are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personalized</a:t>
            </a:r>
            <a:r>
              <a:rPr dirty="0" sz="1400" spc="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based</a:t>
            </a:r>
            <a:r>
              <a:rPr dirty="0" sz="1400" spc="-4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on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individual</a:t>
            </a:r>
            <a:r>
              <a:rPr dirty="0" sz="1400" spc="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needs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and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preferences.</a:t>
            </a:r>
            <a:r>
              <a:rPr dirty="0" sz="1400" spc="-4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This approach</a:t>
            </a:r>
            <a:r>
              <a:rPr dirty="0" sz="1400" spc="-6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helps</a:t>
            </a:r>
            <a:r>
              <a:rPr dirty="0" sz="1400" spc="-1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users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maintain</a:t>
            </a:r>
            <a:r>
              <a:rPr dirty="0" sz="1400" spc="-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motivation,</a:t>
            </a:r>
            <a:r>
              <a:rPr dirty="0" sz="1400" spc="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track</a:t>
            </a:r>
            <a:r>
              <a:rPr dirty="0" sz="1400" spc="-8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their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progress,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and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stay</a:t>
            </a:r>
            <a:r>
              <a:rPr dirty="0" sz="1400" spc="-6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engaged</a:t>
            </a:r>
            <a:r>
              <a:rPr dirty="0" sz="1400" spc="-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in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their</a:t>
            </a:r>
            <a:r>
              <a:rPr dirty="0" sz="1400" spc="-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health</a:t>
            </a:r>
            <a:r>
              <a:rPr dirty="0" sz="1400" spc="-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journey.</a:t>
            </a:r>
            <a:r>
              <a:rPr dirty="0" sz="1400" spc="-1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The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system</a:t>
            </a:r>
            <a:r>
              <a:rPr dirty="0" sz="1400" spc="-5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provides</a:t>
            </a:r>
            <a:r>
              <a:rPr dirty="0" sz="1400" spc="-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reminders</a:t>
            </a:r>
            <a:r>
              <a:rPr dirty="0" sz="1400" spc="3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and</a:t>
            </a:r>
            <a:r>
              <a:rPr dirty="0" sz="1400" spc="-5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encourages consistent</a:t>
            </a:r>
            <a:r>
              <a:rPr dirty="0" sz="1400" spc="2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effort.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47159" y="4669535"/>
            <a:ext cx="1959864" cy="1210056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3935095" y="5958402"/>
            <a:ext cx="3108325" cy="167830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300" spc="-20">
                <a:solidFill>
                  <a:srgbClr val="151513"/>
                </a:solidFill>
                <a:latin typeface="Lucida Sans Unicode"/>
                <a:cs typeface="Lucida Sans Unicode"/>
              </a:rPr>
              <a:t>Holistic</a:t>
            </a:r>
            <a:r>
              <a:rPr dirty="0" sz="1300" spc="-4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151513"/>
                </a:solidFill>
                <a:latin typeface="Lucida Sans Unicode"/>
                <a:cs typeface="Lucida Sans Unicode"/>
              </a:rPr>
              <a:t>Wellness</a:t>
            </a:r>
            <a:r>
              <a:rPr dirty="0" sz="1300" spc="-65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151513"/>
                </a:solidFill>
                <a:latin typeface="Lucida Sans Unicode"/>
                <a:cs typeface="Lucida Sans Unicode"/>
              </a:rPr>
              <a:t>Programs</a:t>
            </a: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ct val="101200"/>
              </a:lnSpc>
              <a:spcBef>
                <a:spcPts val="635"/>
              </a:spcBef>
            </a:pP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MediFusion</a:t>
            </a:r>
            <a:r>
              <a:rPr dirty="0" sz="1400" spc="-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integrates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comprehensive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wellness</a:t>
            </a:r>
            <a:r>
              <a:rPr dirty="0" sz="1400" spc="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programs</a:t>
            </a:r>
            <a:r>
              <a:rPr dirty="0" sz="1400" spc="3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that</a:t>
            </a:r>
            <a:r>
              <a:rPr dirty="0" sz="1400" spc="-4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focus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on</a:t>
            </a:r>
            <a:r>
              <a:rPr dirty="0" sz="1400" spc="-5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all</a:t>
            </a:r>
            <a:r>
              <a:rPr dirty="0" sz="1400" spc="-4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aspects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of</a:t>
            </a:r>
            <a:r>
              <a:rPr dirty="0" sz="1400" spc="-5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30">
                <a:solidFill>
                  <a:srgbClr val="151513"/>
                </a:solidFill>
                <a:latin typeface="Times New Roman"/>
                <a:cs typeface="Times New Roman"/>
              </a:rPr>
              <a:t>well-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being.</a:t>
            </a:r>
            <a:r>
              <a:rPr dirty="0" sz="1400" spc="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These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programs</a:t>
            </a:r>
            <a:r>
              <a:rPr dirty="0" sz="1400" spc="3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include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guided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meditation</a:t>
            </a:r>
            <a:r>
              <a:rPr dirty="0" sz="1400" spc="-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sessions,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personalized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yoga</a:t>
            </a:r>
            <a:r>
              <a:rPr dirty="0" sz="1400" spc="-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routines, and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nutritional</a:t>
            </a:r>
            <a:r>
              <a:rPr dirty="0" sz="1400" spc="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guidance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tailored to</a:t>
            </a:r>
            <a:r>
              <a:rPr dirty="0" sz="1400" spc="-6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individual</a:t>
            </a:r>
            <a:r>
              <a:rPr dirty="0" sz="1400" spc="2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needs.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18831" y="4669535"/>
            <a:ext cx="1959864" cy="1210056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7406131" y="5958402"/>
            <a:ext cx="3207385" cy="167830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300">
                <a:solidFill>
                  <a:srgbClr val="151513"/>
                </a:solidFill>
                <a:latin typeface="Lucida Sans Unicode"/>
                <a:cs typeface="Lucida Sans Unicode"/>
              </a:rPr>
              <a:t>Enhanced</a:t>
            </a:r>
            <a:r>
              <a:rPr dirty="0" sz="1300" spc="-95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151513"/>
                </a:solidFill>
                <a:latin typeface="Lucida Sans Unicode"/>
                <a:cs typeface="Lucida Sans Unicode"/>
              </a:rPr>
              <a:t>Healthcare</a:t>
            </a:r>
            <a:r>
              <a:rPr dirty="0" sz="1300" spc="-4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151513"/>
                </a:solidFill>
                <a:latin typeface="Lucida Sans Unicode"/>
                <a:cs typeface="Lucida Sans Unicode"/>
              </a:rPr>
              <a:t>Integration</a:t>
            </a:r>
            <a:endParaRPr sz="1300">
              <a:latin typeface="Lucida Sans Unicode"/>
              <a:cs typeface="Lucida Sans Unicode"/>
            </a:endParaRPr>
          </a:p>
          <a:p>
            <a:pPr marL="12700" marR="5080">
              <a:lnSpc>
                <a:spcPct val="101200"/>
              </a:lnSpc>
              <a:spcBef>
                <a:spcPts val="635"/>
              </a:spcBef>
            </a:pP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MediFusion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seamlessly</a:t>
            </a:r>
            <a:r>
              <a:rPr dirty="0" sz="1400" spc="-3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integrates</a:t>
            </a:r>
            <a:r>
              <a:rPr dirty="0" sz="1400" spc="-1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151513"/>
                </a:solidFill>
                <a:latin typeface="Times New Roman"/>
                <a:cs typeface="Times New Roman"/>
              </a:rPr>
              <a:t>with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existing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electronic</a:t>
            </a:r>
            <a:r>
              <a:rPr dirty="0" sz="1400" spc="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health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records</a:t>
            </a:r>
            <a:r>
              <a:rPr dirty="0" sz="1400" spc="-6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(EHR)</a:t>
            </a:r>
            <a:r>
              <a:rPr dirty="0" sz="1400" spc="-3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and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other</a:t>
            </a:r>
            <a:r>
              <a:rPr dirty="0" sz="1400" spc="-6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healthcare</a:t>
            </a:r>
            <a:r>
              <a:rPr dirty="0" sz="1400" spc="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systems.</a:t>
            </a:r>
            <a:r>
              <a:rPr dirty="0" sz="1400" spc="-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This</a:t>
            </a:r>
            <a:r>
              <a:rPr dirty="0" sz="1400" spc="-2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enables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improved</a:t>
            </a:r>
            <a:r>
              <a:rPr dirty="0" sz="1400" spc="1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data</a:t>
            </a:r>
            <a:r>
              <a:rPr dirty="0" sz="1400" spc="-7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sharing,</a:t>
            </a:r>
            <a:r>
              <a:rPr dirty="0" sz="1400" spc="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reduces</a:t>
            </a:r>
            <a:r>
              <a:rPr dirty="0" sz="1400" spc="-5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redundancy,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and</a:t>
            </a:r>
            <a:r>
              <a:rPr dirty="0" sz="1400" spc="-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streamlines</a:t>
            </a:r>
            <a:r>
              <a:rPr dirty="0" sz="1400" spc="6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processes</a:t>
            </a:r>
            <a:r>
              <a:rPr dirty="0" sz="1400" spc="-45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151513"/>
                </a:solidFill>
                <a:latin typeface="Times New Roman"/>
                <a:cs typeface="Times New Roman"/>
              </a:rPr>
              <a:t>for</a:t>
            </a:r>
            <a:r>
              <a:rPr dirty="0" sz="1400" spc="-30">
                <a:solidFill>
                  <a:srgbClr val="151513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151513"/>
                </a:solidFill>
                <a:latin typeface="Times New Roman"/>
                <a:cs typeface="Times New Roman"/>
              </a:rPr>
              <a:t>healthcare professionals.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308864"/>
            <a:ext cx="5255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/>
              <a:t>MediFusion</a:t>
            </a:r>
            <a:r>
              <a:rPr dirty="0" sz="2400" spc="-135"/>
              <a:t> </a:t>
            </a:r>
            <a:r>
              <a:rPr dirty="0" sz="2400" spc="-70"/>
              <a:t>AI</a:t>
            </a:r>
            <a:r>
              <a:rPr dirty="0" sz="2400" spc="-145"/>
              <a:t> </a:t>
            </a:r>
            <a:r>
              <a:rPr dirty="0" sz="2400" spc="-25"/>
              <a:t>Platform</a:t>
            </a:r>
            <a:r>
              <a:rPr dirty="0" sz="2400" spc="-135"/>
              <a:t> </a:t>
            </a:r>
            <a:r>
              <a:rPr dirty="0" sz="2400" spc="-10"/>
              <a:t>Architecture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1222654" y="1074241"/>
            <a:ext cx="3491865" cy="47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51513"/>
                </a:solidFill>
                <a:latin typeface="Lucida Sans Unicode"/>
                <a:cs typeface="Lucida Sans Unicode"/>
              </a:rPr>
              <a:t>User</a:t>
            </a:r>
            <a:r>
              <a:rPr dirty="0" sz="1200" spc="-6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151513"/>
                </a:solidFill>
                <a:latin typeface="Lucida Sans Unicode"/>
                <a:cs typeface="Lucida Sans Unicode"/>
              </a:rPr>
              <a:t>Inputs</a:t>
            </a:r>
            <a:r>
              <a:rPr dirty="0" sz="1200" spc="-4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151513"/>
                </a:solidFill>
                <a:latin typeface="Lucida Sans Unicode"/>
                <a:cs typeface="Lucida Sans Unicode"/>
              </a:rPr>
              <a:t>Issue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Users</a:t>
            </a:r>
            <a:r>
              <a:rPr dirty="0" sz="950" spc="1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enter</a:t>
            </a:r>
            <a:r>
              <a:rPr dirty="0" sz="950" spc="-3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their</a:t>
            </a:r>
            <a:r>
              <a:rPr dirty="0" sz="950" spc="-6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health</a:t>
            </a:r>
            <a:r>
              <a:rPr dirty="0" sz="950" spc="-3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issue</a:t>
            </a:r>
            <a:r>
              <a:rPr dirty="0" sz="950" spc="5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or</a:t>
            </a:r>
            <a:r>
              <a:rPr dirty="0" sz="950" spc="-6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symptoms</a:t>
            </a:r>
            <a:r>
              <a:rPr dirty="0" sz="950" spc="-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via</a:t>
            </a:r>
            <a:r>
              <a:rPr dirty="0" sz="950" spc="-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the</a:t>
            </a:r>
            <a:r>
              <a:rPr dirty="0" sz="950" spc="-6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user</a:t>
            </a:r>
            <a:r>
              <a:rPr dirty="0" sz="950" spc="7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interface.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2654" y="2063241"/>
            <a:ext cx="6903720" cy="478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solidFill>
                  <a:srgbClr val="151513"/>
                </a:solidFill>
                <a:latin typeface="Lucida Sans Unicode"/>
                <a:cs typeface="Lucida Sans Unicode"/>
              </a:rPr>
              <a:t>AI</a:t>
            </a:r>
            <a:r>
              <a:rPr dirty="0" sz="1200" spc="-8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151513"/>
                </a:solidFill>
                <a:latin typeface="Lucida Sans Unicode"/>
                <a:cs typeface="Lucida Sans Unicode"/>
              </a:rPr>
              <a:t>Prediction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The</a:t>
            </a:r>
            <a:r>
              <a:rPr dirty="0" sz="950" spc="-8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system</a:t>
            </a:r>
            <a:r>
              <a:rPr dirty="0" sz="950" spc="2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analyzes</a:t>
            </a:r>
            <a:r>
              <a:rPr dirty="0" sz="950" spc="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user</a:t>
            </a:r>
            <a:r>
              <a:rPr dirty="0" sz="950" spc="7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input</a:t>
            </a:r>
            <a:r>
              <a:rPr dirty="0" sz="950" spc="-5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and</a:t>
            </a:r>
            <a:r>
              <a:rPr dirty="0" sz="950" spc="1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predicts</a:t>
            </a:r>
            <a:r>
              <a:rPr dirty="0" sz="950" spc="-6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potential</a:t>
            </a:r>
            <a:r>
              <a:rPr dirty="0" sz="950" spc="-5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causes,</a:t>
            </a:r>
            <a:r>
              <a:rPr dirty="0" sz="950" spc="7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recommends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 medications,</a:t>
            </a:r>
            <a:r>
              <a:rPr dirty="0" sz="950" spc="5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and</a:t>
            </a:r>
            <a:r>
              <a:rPr dirty="0" sz="950" spc="-1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creates</a:t>
            </a:r>
            <a:r>
              <a:rPr dirty="0" sz="950" spc="1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a</a:t>
            </a:r>
            <a:r>
              <a:rPr dirty="0" sz="950" spc="-6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personalized</a:t>
            </a:r>
            <a:r>
              <a:rPr dirty="0" sz="950" spc="5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health</a:t>
            </a:r>
            <a:r>
              <a:rPr dirty="0" sz="950" spc="-4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plan.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22654" y="3051809"/>
            <a:ext cx="3665220" cy="478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151513"/>
                </a:solidFill>
                <a:latin typeface="Lucida Sans Unicode"/>
                <a:cs typeface="Lucida Sans Unicode"/>
              </a:rPr>
              <a:t>Doctor</a:t>
            </a:r>
            <a:r>
              <a:rPr dirty="0" sz="1200" spc="-4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151513"/>
                </a:solidFill>
                <a:latin typeface="Lucida Sans Unicode"/>
                <a:cs typeface="Lucida Sans Unicode"/>
              </a:rPr>
              <a:t>Appointment</a:t>
            </a:r>
            <a:r>
              <a:rPr dirty="0" sz="1200" spc="-7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151513"/>
                </a:solidFill>
                <a:latin typeface="Lucida Sans Unicode"/>
                <a:cs typeface="Lucida Sans Unicode"/>
              </a:rPr>
              <a:t>Booking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Users</a:t>
            </a:r>
            <a:r>
              <a:rPr dirty="0" sz="950" spc="5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can</a:t>
            </a:r>
            <a:r>
              <a:rPr dirty="0" sz="950" spc="8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schedule</a:t>
            </a:r>
            <a:r>
              <a:rPr dirty="0" sz="950" spc="7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appointments</a:t>
            </a:r>
            <a:r>
              <a:rPr dirty="0" sz="950" spc="-10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with</a:t>
            </a:r>
            <a:r>
              <a:rPr dirty="0" sz="950" spc="-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doctors</a:t>
            </a:r>
            <a:r>
              <a:rPr dirty="0" sz="950" spc="-7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through</a:t>
            </a:r>
            <a:r>
              <a:rPr dirty="0" sz="950" spc="-10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the</a:t>
            </a:r>
            <a:r>
              <a:rPr dirty="0" sz="950" spc="-6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platform.</a:t>
            </a:r>
            <a:endParaRPr sz="95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816" y="972311"/>
            <a:ext cx="615696" cy="691896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22654" y="4039946"/>
            <a:ext cx="3290570" cy="47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151513"/>
                </a:solidFill>
                <a:latin typeface="Lucida Sans Unicode"/>
                <a:cs typeface="Lucida Sans Unicode"/>
              </a:rPr>
              <a:t>Blood</a:t>
            </a:r>
            <a:r>
              <a:rPr dirty="0" sz="1200" spc="-85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151513"/>
                </a:solidFill>
                <a:latin typeface="Lucida Sans Unicode"/>
                <a:cs typeface="Lucida Sans Unicode"/>
              </a:rPr>
              <a:t>Test</a:t>
            </a:r>
            <a:r>
              <a:rPr dirty="0" sz="1200" spc="-65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151513"/>
                </a:solidFill>
                <a:latin typeface="Lucida Sans Unicode"/>
                <a:cs typeface="Lucida Sans Unicode"/>
              </a:rPr>
              <a:t>Booking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Users</a:t>
            </a:r>
            <a:r>
              <a:rPr dirty="0" sz="950" spc="1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can</a:t>
            </a:r>
            <a:r>
              <a:rPr dirty="0" sz="950" spc="5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request</a:t>
            </a:r>
            <a:r>
              <a:rPr dirty="0" sz="950" spc="8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home</a:t>
            </a:r>
            <a:r>
              <a:rPr dirty="0" sz="950" spc="-5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blood</a:t>
            </a:r>
            <a:r>
              <a:rPr dirty="0" sz="950" spc="-8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collection</a:t>
            </a:r>
            <a:r>
              <a:rPr dirty="0" sz="950" spc="-3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by</a:t>
            </a:r>
            <a:r>
              <a:rPr dirty="0" sz="950" spc="-4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filling</a:t>
            </a:r>
            <a:r>
              <a:rPr dirty="0" sz="950" spc="-6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out</a:t>
            </a:r>
            <a:r>
              <a:rPr dirty="0" sz="950" spc="-5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a</a:t>
            </a:r>
            <a:r>
              <a:rPr dirty="0" sz="950" spc="-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151513"/>
                </a:solidFill>
                <a:latin typeface="Arial MT"/>
                <a:cs typeface="Arial MT"/>
              </a:rPr>
              <a:t>form.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22654" y="5028945"/>
            <a:ext cx="4980305" cy="478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51513"/>
                </a:solidFill>
                <a:latin typeface="Lucida Sans Unicode"/>
                <a:cs typeface="Lucida Sans Unicode"/>
              </a:rPr>
              <a:t>Chatbot</a:t>
            </a:r>
            <a:r>
              <a:rPr dirty="0" sz="1200" spc="-2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151513"/>
                </a:solidFill>
                <a:latin typeface="Lucida Sans Unicode"/>
                <a:cs typeface="Lucida Sans Unicode"/>
              </a:rPr>
              <a:t>Assistance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Users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can</a:t>
            </a:r>
            <a:r>
              <a:rPr dirty="0" sz="950" spc="5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interact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with</a:t>
            </a:r>
            <a:r>
              <a:rPr dirty="0" sz="950" spc="-6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an</a:t>
            </a:r>
            <a:r>
              <a:rPr dirty="0" sz="950" spc="1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AI-powered</a:t>
            </a:r>
            <a:r>
              <a:rPr dirty="0" sz="950" spc="-5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chatbot</a:t>
            </a:r>
            <a:r>
              <a:rPr dirty="0" sz="950" spc="-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for</a:t>
            </a:r>
            <a:r>
              <a:rPr dirty="0" sz="950" spc="-6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additional</a:t>
            </a:r>
            <a:r>
              <a:rPr dirty="0" sz="950" spc="-2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health</a:t>
            </a:r>
            <a:r>
              <a:rPr dirty="0" sz="950" spc="-3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information</a:t>
            </a:r>
            <a:r>
              <a:rPr dirty="0" sz="950" spc="-8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and</a:t>
            </a:r>
            <a:r>
              <a:rPr dirty="0" sz="950" spc="-1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guidance.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22654" y="6017514"/>
            <a:ext cx="3885565" cy="478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151513"/>
                </a:solidFill>
                <a:latin typeface="Lucida Sans Unicode"/>
                <a:cs typeface="Lucida Sans Unicode"/>
              </a:rPr>
              <a:t>Health</a:t>
            </a:r>
            <a:r>
              <a:rPr dirty="0" sz="1200" spc="-6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151513"/>
                </a:solidFill>
                <a:latin typeface="Lucida Sans Unicode"/>
                <a:cs typeface="Lucida Sans Unicode"/>
              </a:rPr>
              <a:t>Insurance</a:t>
            </a:r>
            <a:r>
              <a:rPr dirty="0" sz="1200" spc="-11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151513"/>
                </a:solidFill>
                <a:latin typeface="Lucida Sans Unicode"/>
                <a:cs typeface="Lucida Sans Unicode"/>
              </a:rPr>
              <a:t>Plan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Users</a:t>
            </a:r>
            <a:r>
              <a:rPr dirty="0" sz="950" spc="-2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can</a:t>
            </a:r>
            <a:r>
              <a:rPr dirty="0" sz="950" spc="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choose</a:t>
            </a:r>
            <a:r>
              <a:rPr dirty="0" sz="950" spc="1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a</a:t>
            </a:r>
            <a:r>
              <a:rPr dirty="0" sz="950" spc="-6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suitable</a:t>
            </a:r>
            <a:r>
              <a:rPr dirty="0" sz="950" spc="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health</a:t>
            </a:r>
            <a:r>
              <a:rPr dirty="0" sz="950" spc="-5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insurance</a:t>
            </a:r>
            <a:r>
              <a:rPr dirty="0" sz="950" spc="2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plan</a:t>
            </a:r>
            <a:r>
              <a:rPr dirty="0" sz="950" spc="-3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based</a:t>
            </a:r>
            <a:r>
              <a:rPr dirty="0" sz="950" spc="4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on</a:t>
            </a:r>
            <a:r>
              <a:rPr dirty="0" sz="950" spc="-6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their</a:t>
            </a:r>
            <a:r>
              <a:rPr dirty="0" sz="950" spc="-6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needs.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22654" y="7006234"/>
            <a:ext cx="4302125" cy="478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51513"/>
                </a:solidFill>
                <a:latin typeface="Lucida Sans Unicode"/>
                <a:cs typeface="Lucida Sans Unicode"/>
              </a:rPr>
              <a:t>Wellness</a:t>
            </a:r>
            <a:r>
              <a:rPr dirty="0" sz="1200" spc="-5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151513"/>
                </a:solidFill>
                <a:latin typeface="Lucida Sans Unicode"/>
                <a:cs typeface="Lucida Sans Unicode"/>
              </a:rPr>
              <a:t>Plan</a:t>
            </a: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Users</a:t>
            </a:r>
            <a:r>
              <a:rPr dirty="0" sz="950" spc="-2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can</a:t>
            </a:r>
            <a:r>
              <a:rPr dirty="0" sz="950" spc="4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book</a:t>
            </a:r>
            <a:r>
              <a:rPr dirty="0" sz="950" spc="-7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wellness</a:t>
            </a:r>
            <a:r>
              <a:rPr dirty="0" sz="950" spc="2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services</a:t>
            </a:r>
            <a:r>
              <a:rPr dirty="0" sz="950" spc="5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like</a:t>
            </a:r>
            <a:r>
              <a:rPr dirty="0" sz="950" spc="-4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yoga,</a:t>
            </a:r>
            <a:r>
              <a:rPr dirty="0" sz="950" spc="-2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stress</a:t>
            </a:r>
            <a:r>
              <a:rPr dirty="0" sz="950" spc="5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relief,</a:t>
            </a:r>
            <a:r>
              <a:rPr dirty="0" sz="950" spc="-6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or</a:t>
            </a:r>
            <a:r>
              <a:rPr dirty="0" sz="950" spc="-65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51513"/>
                </a:solidFill>
                <a:latin typeface="Arial MT"/>
                <a:cs typeface="Arial MT"/>
              </a:rPr>
              <a:t>meditation</a:t>
            </a:r>
            <a:r>
              <a:rPr dirty="0" sz="950" spc="-80">
                <a:solidFill>
                  <a:srgbClr val="15151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3"/>
                </a:solidFill>
                <a:latin typeface="Arial MT"/>
                <a:cs typeface="Arial MT"/>
              </a:rPr>
              <a:t>sessions.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2143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MediFusion</a:t>
            </a:r>
            <a:r>
              <a:rPr dirty="0" spc="-254"/>
              <a:t> </a:t>
            </a:r>
            <a:r>
              <a:rPr dirty="0" spc="-215"/>
              <a:t>AI:</a:t>
            </a:r>
            <a:r>
              <a:rPr dirty="0" spc="-254"/>
              <a:t> </a:t>
            </a:r>
            <a:r>
              <a:rPr dirty="0"/>
              <a:t>A</a:t>
            </a:r>
            <a:r>
              <a:rPr dirty="0" spc="-254"/>
              <a:t> </a:t>
            </a:r>
            <a:r>
              <a:rPr dirty="0" spc="55"/>
              <a:t>Staircase</a:t>
            </a:r>
            <a:r>
              <a:rPr dirty="0" spc="-300"/>
              <a:t> </a:t>
            </a:r>
            <a:r>
              <a:rPr dirty="0"/>
              <a:t>to</a:t>
            </a:r>
            <a:r>
              <a:rPr dirty="0" spc="-250"/>
              <a:t> </a:t>
            </a:r>
            <a:r>
              <a:rPr dirty="0" spc="75"/>
              <a:t>Better</a:t>
            </a:r>
            <a:r>
              <a:rPr dirty="0" spc="-254"/>
              <a:t> </a:t>
            </a:r>
            <a:r>
              <a:rPr dirty="0" spc="-10"/>
              <a:t>Healthcare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31519" y="1798320"/>
            <a:ext cx="1645920" cy="1207135"/>
          </a:xfrm>
          <a:custGeom>
            <a:avLst/>
            <a:gdLst/>
            <a:ahLst/>
            <a:cxnLst/>
            <a:rect l="l" t="t" r="r" b="b"/>
            <a:pathLst>
              <a:path w="1645920" h="1207135">
                <a:moveTo>
                  <a:pt x="1614551" y="0"/>
                </a:moveTo>
                <a:lnTo>
                  <a:pt x="31419" y="0"/>
                </a:lnTo>
                <a:lnTo>
                  <a:pt x="19191" y="2472"/>
                </a:lnTo>
                <a:lnTo>
                  <a:pt x="9204" y="9207"/>
                </a:lnTo>
                <a:lnTo>
                  <a:pt x="2469" y="19180"/>
                </a:lnTo>
                <a:lnTo>
                  <a:pt x="0" y="31368"/>
                </a:lnTo>
                <a:lnTo>
                  <a:pt x="0" y="1175639"/>
                </a:lnTo>
                <a:lnTo>
                  <a:pt x="2469" y="1187827"/>
                </a:lnTo>
                <a:lnTo>
                  <a:pt x="9204" y="1197800"/>
                </a:lnTo>
                <a:lnTo>
                  <a:pt x="19191" y="1204535"/>
                </a:lnTo>
                <a:lnTo>
                  <a:pt x="31419" y="1207007"/>
                </a:lnTo>
                <a:lnTo>
                  <a:pt x="1614551" y="1207007"/>
                </a:lnTo>
                <a:lnTo>
                  <a:pt x="1626739" y="1204535"/>
                </a:lnTo>
                <a:lnTo>
                  <a:pt x="1636712" y="1197800"/>
                </a:lnTo>
                <a:lnTo>
                  <a:pt x="1643447" y="1187827"/>
                </a:lnTo>
                <a:lnTo>
                  <a:pt x="1645920" y="1175639"/>
                </a:lnTo>
                <a:lnTo>
                  <a:pt x="1645920" y="31368"/>
                </a:lnTo>
                <a:lnTo>
                  <a:pt x="1643447" y="19180"/>
                </a:lnTo>
                <a:lnTo>
                  <a:pt x="1636712" y="9207"/>
                </a:lnTo>
                <a:lnTo>
                  <a:pt x="1626739" y="2472"/>
                </a:lnTo>
                <a:lnTo>
                  <a:pt x="1614551" y="0"/>
                </a:lnTo>
                <a:close/>
              </a:path>
            </a:pathLst>
          </a:custGeom>
          <a:solidFill>
            <a:srgbClr val="EC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28522" y="2235454"/>
            <a:ext cx="10985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700">
                <a:solidFill>
                  <a:srgbClr val="151513"/>
                </a:solidFill>
                <a:latin typeface="Lucida Sans Unicode"/>
                <a:cs typeface="Lucida Sans Unicode"/>
              </a:rPr>
              <a:t>1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74798" y="1983994"/>
            <a:ext cx="5296535" cy="777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>
                <a:solidFill>
                  <a:srgbClr val="151513"/>
                </a:solidFill>
                <a:latin typeface="Lucida Sans Unicode"/>
                <a:cs typeface="Lucida Sans Unicode"/>
              </a:rPr>
              <a:t>Empowered</a:t>
            </a:r>
            <a:r>
              <a:rPr dirty="0" sz="2050" spc="-11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10">
                <a:solidFill>
                  <a:srgbClr val="151513"/>
                </a:solidFill>
                <a:latin typeface="Lucida Sans Unicode"/>
                <a:cs typeface="Lucida Sans Unicode"/>
              </a:rPr>
              <a:t>Individuals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Personalized</a:t>
            </a:r>
            <a:r>
              <a:rPr dirty="0" sz="1600" spc="-7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care</a:t>
            </a:r>
            <a:r>
              <a:rPr dirty="0" sz="1600" spc="114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and</a:t>
            </a:r>
            <a:r>
              <a:rPr dirty="0" sz="1600" spc="-1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proactive</a:t>
            </a:r>
            <a:r>
              <a:rPr dirty="0" sz="1600" spc="114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health</a:t>
            </a:r>
            <a:r>
              <a:rPr dirty="0" sz="1600" spc="3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management</a:t>
            </a:r>
            <a:r>
              <a:rPr dirty="0" sz="1600" spc="-2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 spc="-10">
                <a:solidFill>
                  <a:srgbClr val="151513"/>
                </a:solidFill>
                <a:latin typeface="Malgun Gothic Semilight"/>
                <a:cs typeface="Malgun Gothic Semilight"/>
              </a:rPr>
              <a:t>tools.</a:t>
            </a:r>
            <a:endParaRPr sz="1600">
              <a:latin typeface="Malgun Gothic Semilight"/>
              <a:cs typeface="Malgun Gothic Semiligh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481072" y="2993135"/>
            <a:ext cx="11314430" cy="12700"/>
          </a:xfrm>
          <a:custGeom>
            <a:avLst/>
            <a:gdLst/>
            <a:ahLst/>
            <a:cxnLst/>
            <a:rect l="l" t="t" r="r" b="b"/>
            <a:pathLst>
              <a:path w="11314430" h="12700">
                <a:moveTo>
                  <a:pt x="11311509" y="0"/>
                </a:moveTo>
                <a:lnTo>
                  <a:pt x="2666" y="0"/>
                </a:lnTo>
                <a:lnTo>
                  <a:pt x="0" y="2666"/>
                </a:lnTo>
                <a:lnTo>
                  <a:pt x="0" y="6096"/>
                </a:lnTo>
                <a:lnTo>
                  <a:pt x="0" y="9525"/>
                </a:lnTo>
                <a:lnTo>
                  <a:pt x="2666" y="12191"/>
                </a:lnTo>
                <a:lnTo>
                  <a:pt x="11311509" y="12191"/>
                </a:lnTo>
                <a:lnTo>
                  <a:pt x="11314176" y="9525"/>
                </a:lnTo>
                <a:lnTo>
                  <a:pt x="11314176" y="2666"/>
                </a:lnTo>
                <a:lnTo>
                  <a:pt x="11311509" y="0"/>
                </a:lnTo>
                <a:close/>
              </a:path>
            </a:pathLst>
          </a:custGeom>
          <a:solidFill>
            <a:srgbClr val="D2D1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31519" y="3108960"/>
            <a:ext cx="3291840" cy="1203960"/>
          </a:xfrm>
          <a:custGeom>
            <a:avLst/>
            <a:gdLst/>
            <a:ahLst/>
            <a:cxnLst/>
            <a:rect l="l" t="t" r="r" b="b"/>
            <a:pathLst>
              <a:path w="3291840" h="1203960">
                <a:moveTo>
                  <a:pt x="3260470" y="0"/>
                </a:moveTo>
                <a:lnTo>
                  <a:pt x="31343" y="0"/>
                </a:lnTo>
                <a:lnTo>
                  <a:pt x="19143" y="2454"/>
                </a:lnTo>
                <a:lnTo>
                  <a:pt x="9180" y="9159"/>
                </a:lnTo>
                <a:lnTo>
                  <a:pt x="2463" y="19127"/>
                </a:lnTo>
                <a:lnTo>
                  <a:pt x="0" y="31368"/>
                </a:lnTo>
                <a:lnTo>
                  <a:pt x="0" y="1172590"/>
                </a:lnTo>
                <a:lnTo>
                  <a:pt x="2463" y="1184832"/>
                </a:lnTo>
                <a:lnTo>
                  <a:pt x="9180" y="1194800"/>
                </a:lnTo>
                <a:lnTo>
                  <a:pt x="19143" y="1201505"/>
                </a:lnTo>
                <a:lnTo>
                  <a:pt x="31343" y="1203960"/>
                </a:lnTo>
                <a:lnTo>
                  <a:pt x="3260470" y="1203960"/>
                </a:lnTo>
                <a:lnTo>
                  <a:pt x="3272712" y="1201505"/>
                </a:lnTo>
                <a:lnTo>
                  <a:pt x="3282680" y="1194800"/>
                </a:lnTo>
                <a:lnTo>
                  <a:pt x="3289385" y="1184832"/>
                </a:lnTo>
                <a:lnTo>
                  <a:pt x="3291840" y="1172590"/>
                </a:lnTo>
                <a:lnTo>
                  <a:pt x="3291840" y="31368"/>
                </a:lnTo>
                <a:lnTo>
                  <a:pt x="3289385" y="19127"/>
                </a:lnTo>
                <a:lnTo>
                  <a:pt x="3282680" y="9159"/>
                </a:lnTo>
                <a:lnTo>
                  <a:pt x="3272712" y="2454"/>
                </a:lnTo>
                <a:lnTo>
                  <a:pt x="3260470" y="0"/>
                </a:lnTo>
                <a:close/>
              </a:path>
            </a:pathLst>
          </a:custGeom>
          <a:solidFill>
            <a:srgbClr val="EC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28522" y="3545585"/>
            <a:ext cx="17399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80">
                <a:solidFill>
                  <a:srgbClr val="151513"/>
                </a:solidFill>
                <a:latin typeface="Lucida Sans Unicode"/>
                <a:cs typeface="Lucida Sans Unicode"/>
              </a:rPr>
              <a:t>2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20971" y="3294126"/>
            <a:ext cx="6014720" cy="777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>
                <a:solidFill>
                  <a:srgbClr val="151513"/>
                </a:solidFill>
                <a:latin typeface="Lucida Sans Unicode"/>
                <a:cs typeface="Lucida Sans Unicode"/>
              </a:rPr>
              <a:t>Enhanced</a:t>
            </a:r>
            <a:r>
              <a:rPr dirty="0" sz="2050" spc="-135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2050">
                <a:solidFill>
                  <a:srgbClr val="151513"/>
                </a:solidFill>
                <a:latin typeface="Lucida Sans Unicode"/>
                <a:cs typeface="Lucida Sans Unicode"/>
              </a:rPr>
              <a:t>Healthcare</a:t>
            </a:r>
            <a:r>
              <a:rPr dirty="0" sz="2050" spc="-95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10">
                <a:solidFill>
                  <a:srgbClr val="151513"/>
                </a:solidFill>
                <a:latin typeface="Lucida Sans Unicode"/>
                <a:cs typeface="Lucida Sans Unicode"/>
              </a:rPr>
              <a:t>Efficiency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Streamlined</a:t>
            </a:r>
            <a:r>
              <a:rPr dirty="0" sz="1600" spc="8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workflows,</a:t>
            </a:r>
            <a:r>
              <a:rPr dirty="0" sz="1600" spc="9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reduced</a:t>
            </a:r>
            <a:r>
              <a:rPr dirty="0" sz="1600" spc="3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costs,</a:t>
            </a:r>
            <a:r>
              <a:rPr dirty="0" sz="1600" spc="14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and</a:t>
            </a:r>
            <a:r>
              <a:rPr dirty="0" sz="1600" spc="-2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 spc="-10">
                <a:solidFill>
                  <a:srgbClr val="151513"/>
                </a:solidFill>
                <a:latin typeface="Malgun Gothic Semilight"/>
                <a:cs typeface="Malgun Gothic Semilight"/>
              </a:rPr>
              <a:t>improved</a:t>
            </a:r>
            <a:r>
              <a:rPr dirty="0" sz="1600" spc="-4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data</a:t>
            </a:r>
            <a:r>
              <a:rPr dirty="0" sz="1600" spc="10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 spc="-10">
                <a:solidFill>
                  <a:srgbClr val="151513"/>
                </a:solidFill>
                <a:latin typeface="Malgun Gothic Semilight"/>
                <a:cs typeface="Malgun Gothic Semilight"/>
              </a:rPr>
              <a:t>sharing.</a:t>
            </a:r>
            <a:endParaRPr sz="1600">
              <a:latin typeface="Malgun Gothic Semilight"/>
              <a:cs typeface="Malgun Gothic Semilight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126991" y="4303776"/>
            <a:ext cx="9668510" cy="12700"/>
          </a:xfrm>
          <a:custGeom>
            <a:avLst/>
            <a:gdLst/>
            <a:ahLst/>
            <a:cxnLst/>
            <a:rect l="l" t="t" r="r" b="b"/>
            <a:pathLst>
              <a:path w="9668510" h="12700">
                <a:moveTo>
                  <a:pt x="9665589" y="0"/>
                </a:moveTo>
                <a:lnTo>
                  <a:pt x="2667" y="0"/>
                </a:lnTo>
                <a:lnTo>
                  <a:pt x="0" y="2666"/>
                </a:lnTo>
                <a:lnTo>
                  <a:pt x="0" y="6096"/>
                </a:lnTo>
                <a:lnTo>
                  <a:pt x="0" y="9525"/>
                </a:lnTo>
                <a:lnTo>
                  <a:pt x="2667" y="12191"/>
                </a:lnTo>
                <a:lnTo>
                  <a:pt x="9665589" y="12191"/>
                </a:lnTo>
                <a:lnTo>
                  <a:pt x="9668256" y="9525"/>
                </a:lnTo>
                <a:lnTo>
                  <a:pt x="9668256" y="2666"/>
                </a:lnTo>
                <a:lnTo>
                  <a:pt x="9665589" y="0"/>
                </a:lnTo>
                <a:close/>
              </a:path>
            </a:pathLst>
          </a:custGeom>
          <a:solidFill>
            <a:srgbClr val="D2D1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31519" y="4416552"/>
            <a:ext cx="4937760" cy="1207135"/>
          </a:xfrm>
          <a:custGeom>
            <a:avLst/>
            <a:gdLst/>
            <a:ahLst/>
            <a:cxnLst/>
            <a:rect l="l" t="t" r="r" b="b"/>
            <a:pathLst>
              <a:path w="4937760" h="1207135">
                <a:moveTo>
                  <a:pt x="4906391" y="0"/>
                </a:moveTo>
                <a:lnTo>
                  <a:pt x="31419" y="0"/>
                </a:lnTo>
                <a:lnTo>
                  <a:pt x="19191" y="2472"/>
                </a:lnTo>
                <a:lnTo>
                  <a:pt x="9204" y="9207"/>
                </a:lnTo>
                <a:lnTo>
                  <a:pt x="2469" y="19180"/>
                </a:lnTo>
                <a:lnTo>
                  <a:pt x="0" y="31369"/>
                </a:lnTo>
                <a:lnTo>
                  <a:pt x="0" y="1175639"/>
                </a:lnTo>
                <a:lnTo>
                  <a:pt x="2469" y="1187827"/>
                </a:lnTo>
                <a:lnTo>
                  <a:pt x="9204" y="1197800"/>
                </a:lnTo>
                <a:lnTo>
                  <a:pt x="19191" y="1204535"/>
                </a:lnTo>
                <a:lnTo>
                  <a:pt x="31419" y="1207008"/>
                </a:lnTo>
                <a:lnTo>
                  <a:pt x="4906391" y="1207008"/>
                </a:lnTo>
                <a:lnTo>
                  <a:pt x="4918579" y="1204535"/>
                </a:lnTo>
                <a:lnTo>
                  <a:pt x="4928552" y="1197800"/>
                </a:lnTo>
                <a:lnTo>
                  <a:pt x="4935287" y="1187827"/>
                </a:lnTo>
                <a:lnTo>
                  <a:pt x="4937759" y="1175639"/>
                </a:lnTo>
                <a:lnTo>
                  <a:pt x="4937759" y="31369"/>
                </a:lnTo>
                <a:lnTo>
                  <a:pt x="4935287" y="19180"/>
                </a:lnTo>
                <a:lnTo>
                  <a:pt x="4928552" y="9207"/>
                </a:lnTo>
                <a:lnTo>
                  <a:pt x="4918579" y="2472"/>
                </a:lnTo>
                <a:lnTo>
                  <a:pt x="4906391" y="0"/>
                </a:lnTo>
                <a:close/>
              </a:path>
            </a:pathLst>
          </a:custGeom>
          <a:solidFill>
            <a:srgbClr val="EC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929132" y="4855590"/>
            <a:ext cx="17907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0">
                <a:solidFill>
                  <a:srgbClr val="151513"/>
                </a:solidFill>
                <a:latin typeface="Lucida Sans Unicode"/>
                <a:cs typeface="Lucida Sans Unicode"/>
              </a:rPr>
              <a:t>3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67146" y="4604130"/>
            <a:ext cx="6527165" cy="777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20">
                <a:solidFill>
                  <a:srgbClr val="151513"/>
                </a:solidFill>
                <a:latin typeface="Lucida Sans Unicode"/>
                <a:cs typeface="Lucida Sans Unicode"/>
              </a:rPr>
              <a:t>Improved</a:t>
            </a:r>
            <a:r>
              <a:rPr dirty="0" sz="2050" spc="-10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10">
                <a:solidFill>
                  <a:srgbClr val="151513"/>
                </a:solidFill>
                <a:latin typeface="Lucida Sans Unicode"/>
                <a:cs typeface="Lucida Sans Unicode"/>
              </a:rPr>
              <a:t>Healthcare</a:t>
            </a:r>
            <a:r>
              <a:rPr dirty="0" sz="2050" spc="-80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10">
                <a:solidFill>
                  <a:srgbClr val="151513"/>
                </a:solidFill>
                <a:latin typeface="Lucida Sans Unicode"/>
                <a:cs typeface="Lucida Sans Unicode"/>
              </a:rPr>
              <a:t>Quality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Better</a:t>
            </a:r>
            <a:r>
              <a:rPr dirty="0" sz="1600" spc="-5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diagnostics,</a:t>
            </a:r>
            <a:r>
              <a:rPr dirty="0" sz="1600" spc="7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 spc="-10">
                <a:solidFill>
                  <a:srgbClr val="151513"/>
                </a:solidFill>
                <a:latin typeface="Malgun Gothic Semilight"/>
                <a:cs typeface="Malgun Gothic Semilight"/>
              </a:rPr>
              <a:t>improved</a:t>
            </a:r>
            <a:r>
              <a:rPr dirty="0" sz="1600" spc="-5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patient</a:t>
            </a:r>
            <a:r>
              <a:rPr dirty="0" sz="1600" spc="-10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outcomes,</a:t>
            </a:r>
            <a:r>
              <a:rPr dirty="0" sz="1600" spc="15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and</a:t>
            </a:r>
            <a:r>
              <a:rPr dirty="0" sz="1600" spc="-5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 spc="-20">
                <a:solidFill>
                  <a:srgbClr val="151513"/>
                </a:solidFill>
                <a:latin typeface="Malgun Gothic Semilight"/>
                <a:cs typeface="Malgun Gothic Semilight"/>
              </a:rPr>
              <a:t>data-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driven</a:t>
            </a:r>
            <a:r>
              <a:rPr dirty="0" sz="1600" spc="14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 spc="-10">
                <a:solidFill>
                  <a:srgbClr val="151513"/>
                </a:solidFill>
                <a:latin typeface="Malgun Gothic Semilight"/>
                <a:cs typeface="Malgun Gothic Semilight"/>
              </a:rPr>
              <a:t>insights.</a:t>
            </a:r>
            <a:endParaRPr sz="1600">
              <a:latin typeface="Malgun Gothic Semilight"/>
              <a:cs typeface="Malgun Gothic Semiligh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772911" y="5614415"/>
            <a:ext cx="8022590" cy="9525"/>
          </a:xfrm>
          <a:custGeom>
            <a:avLst/>
            <a:gdLst/>
            <a:ahLst/>
            <a:cxnLst/>
            <a:rect l="l" t="t" r="r" b="b"/>
            <a:pathLst>
              <a:path w="8022590" h="9525">
                <a:moveTo>
                  <a:pt x="8020304" y="0"/>
                </a:moveTo>
                <a:lnTo>
                  <a:pt x="2032" y="0"/>
                </a:lnTo>
                <a:lnTo>
                  <a:pt x="0" y="2031"/>
                </a:lnTo>
                <a:lnTo>
                  <a:pt x="0" y="4571"/>
                </a:lnTo>
                <a:lnTo>
                  <a:pt x="0" y="7111"/>
                </a:lnTo>
                <a:lnTo>
                  <a:pt x="2032" y="9143"/>
                </a:lnTo>
                <a:lnTo>
                  <a:pt x="8020304" y="9143"/>
                </a:lnTo>
                <a:lnTo>
                  <a:pt x="8022336" y="7111"/>
                </a:lnTo>
                <a:lnTo>
                  <a:pt x="8022336" y="2031"/>
                </a:lnTo>
                <a:lnTo>
                  <a:pt x="8020304" y="0"/>
                </a:lnTo>
                <a:close/>
              </a:path>
            </a:pathLst>
          </a:custGeom>
          <a:solidFill>
            <a:srgbClr val="D2D1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31519" y="5727191"/>
            <a:ext cx="6583680" cy="1203960"/>
          </a:xfrm>
          <a:custGeom>
            <a:avLst/>
            <a:gdLst/>
            <a:ahLst/>
            <a:cxnLst/>
            <a:rect l="l" t="t" r="r" b="b"/>
            <a:pathLst>
              <a:path w="6583680" h="1203959">
                <a:moveTo>
                  <a:pt x="6552310" y="0"/>
                </a:moveTo>
                <a:lnTo>
                  <a:pt x="31343" y="0"/>
                </a:lnTo>
                <a:lnTo>
                  <a:pt x="19143" y="2454"/>
                </a:lnTo>
                <a:lnTo>
                  <a:pt x="9180" y="9159"/>
                </a:lnTo>
                <a:lnTo>
                  <a:pt x="2463" y="19127"/>
                </a:lnTo>
                <a:lnTo>
                  <a:pt x="0" y="31368"/>
                </a:lnTo>
                <a:lnTo>
                  <a:pt x="0" y="1172590"/>
                </a:lnTo>
                <a:lnTo>
                  <a:pt x="2463" y="1184832"/>
                </a:lnTo>
                <a:lnTo>
                  <a:pt x="9180" y="1194800"/>
                </a:lnTo>
                <a:lnTo>
                  <a:pt x="19143" y="1201505"/>
                </a:lnTo>
                <a:lnTo>
                  <a:pt x="31343" y="1203959"/>
                </a:lnTo>
                <a:lnTo>
                  <a:pt x="6552310" y="1203959"/>
                </a:lnTo>
                <a:lnTo>
                  <a:pt x="6564552" y="1201505"/>
                </a:lnTo>
                <a:lnTo>
                  <a:pt x="6574520" y="1194800"/>
                </a:lnTo>
                <a:lnTo>
                  <a:pt x="6581225" y="1184832"/>
                </a:lnTo>
                <a:lnTo>
                  <a:pt x="6583680" y="1172590"/>
                </a:lnTo>
                <a:lnTo>
                  <a:pt x="6583680" y="31368"/>
                </a:lnTo>
                <a:lnTo>
                  <a:pt x="6581225" y="19127"/>
                </a:lnTo>
                <a:lnTo>
                  <a:pt x="6574520" y="9159"/>
                </a:lnTo>
                <a:lnTo>
                  <a:pt x="6564552" y="2454"/>
                </a:lnTo>
                <a:lnTo>
                  <a:pt x="6552310" y="0"/>
                </a:lnTo>
                <a:close/>
              </a:path>
            </a:pathLst>
          </a:custGeom>
          <a:solidFill>
            <a:srgbClr val="EC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928827" y="6165596"/>
            <a:ext cx="18732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0">
                <a:solidFill>
                  <a:srgbClr val="151513"/>
                </a:solidFill>
                <a:latin typeface="Lucida Sans Unicode"/>
                <a:cs typeface="Lucida Sans Unicode"/>
              </a:rPr>
              <a:t>4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513066" y="5914135"/>
            <a:ext cx="5073650" cy="7778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10">
                <a:solidFill>
                  <a:srgbClr val="151513"/>
                </a:solidFill>
                <a:latin typeface="Lucida Sans Unicode"/>
                <a:cs typeface="Lucida Sans Unicode"/>
              </a:rPr>
              <a:t>Sustainable</a:t>
            </a:r>
            <a:r>
              <a:rPr dirty="0" sz="2050" spc="-95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10">
                <a:solidFill>
                  <a:srgbClr val="151513"/>
                </a:solidFill>
                <a:latin typeface="Lucida Sans Unicode"/>
                <a:cs typeface="Lucida Sans Unicode"/>
              </a:rPr>
              <a:t>Healthcare</a:t>
            </a:r>
            <a:r>
              <a:rPr dirty="0" sz="2050" spc="-95">
                <a:solidFill>
                  <a:srgbClr val="151513"/>
                </a:solidFill>
                <a:latin typeface="Lucida Sans Unicode"/>
                <a:cs typeface="Lucida Sans Unicode"/>
              </a:rPr>
              <a:t> </a:t>
            </a:r>
            <a:r>
              <a:rPr dirty="0" sz="2050" spc="-10">
                <a:solidFill>
                  <a:srgbClr val="151513"/>
                </a:solidFill>
                <a:latin typeface="Lucida Sans Unicode"/>
                <a:cs typeface="Lucida Sans Unicode"/>
              </a:rPr>
              <a:t>Ecosystem</a:t>
            </a:r>
            <a:endParaRPr sz="20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Reduced</a:t>
            </a:r>
            <a:r>
              <a:rPr dirty="0" sz="1600" spc="16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costs,</a:t>
            </a:r>
            <a:r>
              <a:rPr dirty="0" sz="1600" spc="19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 spc="-10">
                <a:solidFill>
                  <a:srgbClr val="151513"/>
                </a:solidFill>
                <a:latin typeface="Malgun Gothic Semilight"/>
                <a:cs typeface="Malgun Gothic Semilight"/>
              </a:rPr>
              <a:t>improved</a:t>
            </a:r>
            <a:r>
              <a:rPr dirty="0" sz="1600" spc="-1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risk</a:t>
            </a:r>
            <a:r>
              <a:rPr dirty="0" sz="1600" spc="114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management</a:t>
            </a:r>
            <a:r>
              <a:rPr dirty="0" sz="1600" spc="3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for</a:t>
            </a:r>
            <a:r>
              <a:rPr dirty="0" sz="1600" spc="-1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 spc="-10">
                <a:solidFill>
                  <a:srgbClr val="151513"/>
                </a:solidFill>
                <a:latin typeface="Malgun Gothic Semilight"/>
                <a:cs typeface="Malgun Gothic Semilight"/>
              </a:rPr>
              <a:t>insurers.</a:t>
            </a:r>
            <a:endParaRPr sz="1600">
              <a:latin typeface="Malgun Gothic Semilight"/>
              <a:cs typeface="Malgun Gothic Semiligh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19429" y="7200696"/>
            <a:ext cx="1114234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MediFusion</a:t>
            </a:r>
            <a:r>
              <a:rPr dirty="0" sz="1600" spc="-18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AI</a:t>
            </a:r>
            <a:r>
              <a:rPr dirty="0" sz="1600" spc="-1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is</a:t>
            </a:r>
            <a:r>
              <a:rPr dirty="0" sz="1600" spc="10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a</a:t>
            </a:r>
            <a:r>
              <a:rPr dirty="0" sz="1600" spc="6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 spc="-10">
                <a:solidFill>
                  <a:srgbClr val="151513"/>
                </a:solidFill>
                <a:latin typeface="Malgun Gothic Semilight"/>
                <a:cs typeface="Malgun Gothic Semilight"/>
              </a:rPr>
              <a:t>paradigm</a:t>
            </a:r>
            <a:r>
              <a:rPr dirty="0" sz="1600" spc="8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shift</a:t>
            </a:r>
            <a:r>
              <a:rPr dirty="0" sz="1600" spc="-10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in</a:t>
            </a:r>
            <a:r>
              <a:rPr dirty="0" sz="1600" spc="-2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how</a:t>
            </a:r>
            <a:r>
              <a:rPr dirty="0" sz="1600" spc="-6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we</a:t>
            </a:r>
            <a:r>
              <a:rPr dirty="0" sz="1600" spc="6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approach</a:t>
            </a:r>
            <a:r>
              <a:rPr dirty="0" sz="1600" spc="5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healthcare,</a:t>
            </a:r>
            <a:r>
              <a:rPr dirty="0" sz="1600" spc="21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making</a:t>
            </a:r>
            <a:r>
              <a:rPr dirty="0" sz="1600" spc="-2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personalized</a:t>
            </a:r>
            <a:r>
              <a:rPr dirty="0" sz="1600" spc="-8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and</a:t>
            </a:r>
            <a:r>
              <a:rPr dirty="0" sz="1600" spc="-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proactive</a:t>
            </a:r>
            <a:r>
              <a:rPr dirty="0" sz="1600" spc="3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care</a:t>
            </a:r>
            <a:r>
              <a:rPr dirty="0" sz="1600" spc="110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>
                <a:solidFill>
                  <a:srgbClr val="151513"/>
                </a:solidFill>
                <a:latin typeface="Malgun Gothic Semilight"/>
                <a:cs typeface="Malgun Gothic Semilight"/>
              </a:rPr>
              <a:t>more</a:t>
            </a:r>
            <a:r>
              <a:rPr dirty="0" sz="1600" spc="-5">
                <a:solidFill>
                  <a:srgbClr val="151513"/>
                </a:solidFill>
                <a:latin typeface="Malgun Gothic Semilight"/>
                <a:cs typeface="Malgun Gothic Semilight"/>
              </a:rPr>
              <a:t> </a:t>
            </a:r>
            <a:r>
              <a:rPr dirty="0" sz="1600" spc="-10">
                <a:solidFill>
                  <a:srgbClr val="151513"/>
                </a:solidFill>
                <a:latin typeface="Malgun Gothic Semilight"/>
                <a:cs typeface="Malgun Gothic Semilight"/>
              </a:rPr>
              <a:t>accessible.</a:t>
            </a:r>
            <a:endParaRPr sz="1600">
              <a:latin typeface="Malgun Gothic Semilight"/>
              <a:cs typeface="Malgun Gothic Semi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2024-12-20T19:36:47Z</dcterms:created>
  <dcterms:modified xsi:type="dcterms:W3CDTF">2024-12-20T19:36:47Z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2024-12-20T00:00:00Z</vt:filetime>
  </property>
  <property fmtid="{D5CDD505-2E9C-101B-9397-08002B2CF9AE}" pid="5" name="Producer">
    <vt:lpwstr>www.ilovepdf.com</vt:lpwstr>
  </property>
</Properties>
</file>