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9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92" r:id="rId33"/>
    <p:sldId id="286" r:id="rId34"/>
    <p:sldId id="289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5DEF7-0173-43E5-B6A2-74BB4665D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 Logistic Regression Model on PL_XSELL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6B3E11-366F-40CE-963D-07477E6C5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136907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44CAD7-AA8B-4719-83DC-ED72C600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. Check Hypothesis using Information Value.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952551-A93D-486E-B25B-ABC90B79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r>
              <a:rPr lang="en-US" dirty="0"/>
              <a:t>library(woe)</a:t>
            </a:r>
          </a:p>
          <a:p>
            <a:r>
              <a:rPr lang="en-US" dirty="0" err="1"/>
              <a:t>iv.plot.summary</a:t>
            </a:r>
            <a:r>
              <a:rPr lang="en-US" dirty="0"/>
              <a:t>(</a:t>
            </a:r>
            <a:r>
              <a:rPr lang="en-US" dirty="0" err="1"/>
              <a:t>iv.mult</a:t>
            </a:r>
            <a:r>
              <a:rPr lang="en-US" dirty="0"/>
              <a:t>(d2[,!names(d2) %in% c("CUST_ID")],</a:t>
            </a:r>
          </a:p>
          <a:p>
            <a:r>
              <a:rPr lang="en-US" dirty="0"/>
              <a:t>                        "TARGET",TRUE, verbose = TRUE))</a:t>
            </a:r>
          </a:p>
          <a:p>
            <a:r>
              <a:rPr lang="en-US" dirty="0"/>
              <a:t>iv &lt;- </a:t>
            </a:r>
            <a:r>
              <a:rPr lang="en-US" dirty="0" err="1"/>
              <a:t>iv.mult</a:t>
            </a:r>
            <a:r>
              <a:rPr lang="en-US" dirty="0"/>
              <a:t>(d2[,!names(d2) %in% c("CUST_ID")],</a:t>
            </a:r>
          </a:p>
          <a:p>
            <a:r>
              <a:rPr lang="en-US" dirty="0"/>
              <a:t>             "TARGET",FALSE)</a:t>
            </a:r>
          </a:p>
          <a:p>
            <a:endParaRPr lang="en-US" dirty="0"/>
          </a:p>
          <a:p>
            <a:r>
              <a:rPr lang="en-US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42074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020B61-3BC3-4EF5-B3D7-462837B5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814387"/>
            <a:ext cx="7496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2998F-5D11-4BB4-8F11-7E31ADD0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Check Hypothesis using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D1AC9-68E1-4FF3-B3AD-46096098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install_github</a:t>
            </a:r>
            <a:r>
              <a:rPr lang="en-US" dirty="0"/>
              <a:t>("K2Analytics/</a:t>
            </a:r>
            <a:r>
              <a:rPr lang="en-US" dirty="0" err="1"/>
              <a:t>BinaryTargetViz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BinaryTargetViz</a:t>
            </a:r>
            <a:r>
              <a:rPr lang="en-US" dirty="0"/>
              <a:t>)</a:t>
            </a:r>
          </a:p>
          <a:p>
            <a:r>
              <a:rPr lang="en-US" dirty="0"/>
              <a:t>x &lt;-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sapply</a:t>
            </a:r>
            <a:r>
              <a:rPr lang="en-US" dirty="0"/>
              <a:t>(ls(), get), </a:t>
            </a:r>
            <a:r>
              <a:rPr lang="en-US" dirty="0" err="1"/>
              <a:t>is.data.frame</a:t>
            </a:r>
            <a:r>
              <a:rPr lang="en-US" dirty="0"/>
              <a:t>)</a:t>
            </a:r>
          </a:p>
          <a:p>
            <a:r>
              <a:rPr lang="en-US" dirty="0"/>
              <a:t>m &lt;- </a:t>
            </a:r>
            <a:r>
              <a:rPr lang="en-US" dirty="0" err="1"/>
              <a:t>data.frame</a:t>
            </a:r>
            <a:r>
              <a:rPr lang="en-US" dirty="0"/>
              <a:t>(names(x)[(x == TRUE)])</a:t>
            </a:r>
          </a:p>
          <a:p>
            <a:r>
              <a:rPr lang="en-US" dirty="0" err="1"/>
              <a:t>BinaryTargetViz</a:t>
            </a:r>
            <a:r>
              <a:rPr lang="en-US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21619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640" y="162756"/>
            <a:ext cx="10423115" cy="55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79" y="97655"/>
            <a:ext cx="10594021" cy="6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5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328474"/>
            <a:ext cx="10576264" cy="60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1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F7458-5B2A-45FF-8B66-BED287AF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Do necessary Variable Transformation.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15A4E-A8B6-4C3B-AD64-DC81032E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View(metadata)</a:t>
            </a:r>
          </a:p>
          <a:p>
            <a:r>
              <a:rPr lang="en-US" dirty="0"/>
              <a:t># Let's check </a:t>
            </a:r>
            <a:r>
              <a:rPr lang="en-US" dirty="0" err="1"/>
              <a:t>multicolinearity</a:t>
            </a:r>
            <a:r>
              <a:rPr lang="en-US" dirty="0"/>
              <a:t> between variables related to No of transactions</a:t>
            </a:r>
          </a:p>
          <a:p>
            <a:r>
              <a:rPr lang="en-US" dirty="0" err="1"/>
              <a:t>cor</a:t>
            </a:r>
            <a:r>
              <a:rPr lang="en-US" dirty="0"/>
              <a:t>(d2[,12:19])</a:t>
            </a:r>
          </a:p>
          <a:p>
            <a:r>
              <a:rPr lang="en-US" dirty="0"/>
              <a:t># Let's check </a:t>
            </a:r>
            <a:r>
              <a:rPr lang="en-US" dirty="0" err="1"/>
              <a:t>multicolinearity</a:t>
            </a:r>
            <a:r>
              <a:rPr lang="en-US" dirty="0"/>
              <a:t> between variables related to Amount of transactions</a:t>
            </a:r>
          </a:p>
          <a:p>
            <a:r>
              <a:rPr lang="en-US" dirty="0" err="1"/>
              <a:t>cor</a:t>
            </a:r>
            <a:r>
              <a:rPr lang="en-US" dirty="0"/>
              <a:t>(d2[,21:27])</a:t>
            </a:r>
          </a:p>
          <a:p>
            <a:r>
              <a:rPr lang="en-US" dirty="0"/>
              <a:t># Let's check </a:t>
            </a:r>
            <a:r>
              <a:rPr lang="en-US" dirty="0" err="1"/>
              <a:t>multicolinearity</a:t>
            </a:r>
            <a:r>
              <a:rPr lang="en-US" dirty="0"/>
              <a:t> between variables related to </a:t>
            </a:r>
            <a:r>
              <a:rPr lang="en-US" dirty="0" err="1"/>
              <a:t>Avg</a:t>
            </a:r>
            <a:r>
              <a:rPr lang="en-US" dirty="0"/>
              <a:t> Amount of transactions</a:t>
            </a:r>
          </a:p>
          <a:p>
            <a:r>
              <a:rPr lang="en-US" dirty="0" err="1"/>
              <a:t>cor</a:t>
            </a:r>
            <a:r>
              <a:rPr lang="en-US" dirty="0"/>
              <a:t>(d2[,28:36])</a:t>
            </a:r>
          </a:p>
          <a:p>
            <a:r>
              <a:rPr lang="en-US" dirty="0"/>
              <a:t># Let's check </a:t>
            </a:r>
            <a:r>
              <a:rPr lang="en-US" dirty="0" err="1"/>
              <a:t>multicolinearity</a:t>
            </a:r>
            <a:r>
              <a:rPr lang="en-US" dirty="0"/>
              <a:t> between variables related to </a:t>
            </a:r>
            <a:r>
              <a:rPr lang="en-US" dirty="0" err="1"/>
              <a:t>Avg</a:t>
            </a:r>
            <a:r>
              <a:rPr lang="en-US" dirty="0"/>
              <a:t> Amount and Amount of transactions</a:t>
            </a:r>
          </a:p>
          <a:p>
            <a:r>
              <a:rPr lang="en-US" dirty="0" err="1"/>
              <a:t>cor</a:t>
            </a:r>
            <a:r>
              <a:rPr lang="en-US" dirty="0"/>
              <a:t>(d2[,c(21,22,23,24,25,26,32,33,34,35,36)])</a:t>
            </a:r>
          </a:p>
        </p:txBody>
      </p:sp>
    </p:spTree>
    <p:extLst>
      <p:ext uri="{BB962C8B-B14F-4D97-AF65-F5344CB8AC3E}">
        <p14:creationId xmlns:p14="http://schemas.microsoft.com/office/powerpoint/2010/main" val="213856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9D8BD0-F739-43D9-8F5B-1BA921FC5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91"/>
          <a:stretch/>
        </p:blipFill>
        <p:spPr>
          <a:xfrm>
            <a:off x="1622219" y="0"/>
            <a:ext cx="437218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6AE625-BA7F-4CD9-B20B-88C9787A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0"/>
            <a:ext cx="5887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ADC7CA-CBAE-4654-9C7E-E479E12E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908" y="415635"/>
            <a:ext cx="9149110" cy="5994043"/>
          </a:xfrm>
        </p:spPr>
        <p:txBody>
          <a:bodyPr>
            <a:normAutofit/>
          </a:bodyPr>
          <a:lstStyle/>
          <a:p>
            <a:r>
              <a:rPr lang="en-US" dirty="0"/>
              <a:t>## Running Regression Process to check which variable is useful</a:t>
            </a:r>
          </a:p>
          <a:p>
            <a:endParaRPr lang="en-US" dirty="0"/>
          </a:p>
          <a:p>
            <a:r>
              <a:rPr lang="en-US" dirty="0"/>
              <a:t>d2$NO_TXN = d2$NO_OF_BR_CSH_WDL_DR_TXNS+d2$NO_OF_L_CR_TXNS+d2$NO_OF_CHQ_DR_TXNS</a:t>
            </a:r>
          </a:p>
          <a:p>
            <a:r>
              <a:rPr lang="en-US" dirty="0"/>
              <a:t>d2$AMT_DR = d2$AVG_AMT_PER_CHQ_TXN+d2$AVG_AMT_PER_NET_TXN+d2$AVG_AMT_PER_ATM_TXN+d2$AVG_AMT_PER_MOB_TXN</a:t>
            </a:r>
          </a:p>
          <a:p>
            <a:endParaRPr lang="en-US" dirty="0"/>
          </a:p>
          <a:p>
            <a:r>
              <a:rPr lang="en-US" dirty="0" err="1"/>
              <a:t>mylog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(TARGET ~+NO_TXN+AMT_DR+FLG_HAS_CC+LEN_OF_RLTN_IN_MNTH+</a:t>
            </a:r>
          </a:p>
          <a:p>
            <a:r>
              <a:rPr lang="en-US" dirty="0"/>
              <a:t>               GENDER+BALANCE+OCCUPATION+SCR+HOLDING_PERIOD</a:t>
            </a:r>
          </a:p>
          <a:p>
            <a:r>
              <a:rPr lang="en-US" dirty="0"/>
              <a:t>            ,data = d2, family = "binomial")</a:t>
            </a:r>
          </a:p>
          <a:p>
            <a:r>
              <a:rPr lang="en-US" dirty="0"/>
              <a:t>summary(</a:t>
            </a:r>
            <a:r>
              <a:rPr lang="en-US" dirty="0" err="1"/>
              <a:t>mylog</a:t>
            </a:r>
            <a:r>
              <a:rPr lang="en-US" dirty="0"/>
              <a:t>)</a:t>
            </a:r>
          </a:p>
          <a:p>
            <a:r>
              <a:rPr lang="en-US" dirty="0"/>
              <a:t>library(car)</a:t>
            </a:r>
          </a:p>
          <a:p>
            <a:r>
              <a:rPr lang="en-US" dirty="0" err="1"/>
              <a:t>vif</a:t>
            </a:r>
            <a:r>
              <a:rPr lang="en-US" dirty="0"/>
              <a:t>(</a:t>
            </a:r>
            <a:r>
              <a:rPr lang="en-US" dirty="0" err="1"/>
              <a:t>mylog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7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3FC8EE-F1CA-4AB3-A731-EE295371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39" y="71021"/>
            <a:ext cx="6308498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1475081"/>
            <a:ext cx="4286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1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1F677-8490-4D3F-B937-73437BF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Import Dataset and understand the data.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16DE72-8429-4718-8067-BE227F4D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setwd</a:t>
            </a:r>
            <a:r>
              <a:rPr lang="en-US" dirty="0"/>
              <a:t>("C:/Users/Ashish/Desktop/GL/Day3/Homework")</a:t>
            </a:r>
          </a:p>
          <a:p>
            <a:r>
              <a:rPr lang="en-US" dirty="0"/>
              <a:t>d = read.csv("PL_XSELL_201708.csv")</a:t>
            </a:r>
          </a:p>
          <a:p>
            <a:r>
              <a:rPr lang="en-US" dirty="0"/>
              <a:t>metadata = read.csv("PL_XSELL_METADATA.csv")</a:t>
            </a:r>
          </a:p>
          <a:p>
            <a:r>
              <a:rPr lang="en-US" dirty="0" err="1"/>
              <a:t>str</a:t>
            </a:r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17697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151" y="292963"/>
            <a:ext cx="9774315" cy="6462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## We need to treat Occupation &amp; Gender Variable</a:t>
            </a:r>
          </a:p>
          <a:p>
            <a:r>
              <a:rPr lang="en-US" dirty="0"/>
              <a:t>pp &lt;- </a:t>
            </a:r>
            <a:r>
              <a:rPr lang="en-US" dirty="0" err="1"/>
              <a:t>as.data.frame.matrix</a:t>
            </a:r>
            <a:r>
              <a:rPr lang="en-US" dirty="0"/>
              <a:t>(table(d2$OCCUPATION, d2$TARGET))</a:t>
            </a:r>
          </a:p>
          <a:p>
            <a:r>
              <a:rPr lang="en-US" dirty="0" err="1"/>
              <a:t>pp$total</a:t>
            </a:r>
            <a:r>
              <a:rPr lang="en-US" dirty="0"/>
              <a:t> &lt;- (pp$`0` + pp$`1`)</a:t>
            </a:r>
          </a:p>
          <a:p>
            <a:r>
              <a:rPr lang="en-US" dirty="0" err="1"/>
              <a:t>pp$rrate</a:t>
            </a:r>
            <a:r>
              <a:rPr lang="en-US" dirty="0"/>
              <a:t> &lt;- round(pp$`1` * 100 / (pp$`0` + pp$`1`), 3)</a:t>
            </a:r>
          </a:p>
          <a:p>
            <a:r>
              <a:rPr lang="en-US" dirty="0" smtClean="0"/>
              <a:t>pp</a:t>
            </a:r>
            <a:endParaRPr lang="en-US" dirty="0"/>
          </a:p>
          <a:p>
            <a:r>
              <a:rPr lang="en-US" dirty="0"/>
              <a:t>d2$DV_OCC = </a:t>
            </a:r>
            <a:r>
              <a:rPr lang="en-US" dirty="0" err="1"/>
              <a:t>ifelse</a:t>
            </a:r>
            <a:r>
              <a:rPr lang="en-US" dirty="0"/>
              <a:t> ( d2$OCCUPATION %in% c("SAL", "PROF"), "SAL-PROF",</a:t>
            </a:r>
          </a:p>
          <a:p>
            <a:r>
              <a:rPr lang="en-US" dirty="0"/>
              <a:t>                             </a:t>
            </a:r>
            <a:r>
              <a:rPr lang="en-US" dirty="0" err="1"/>
              <a:t>ifelse</a:t>
            </a:r>
            <a:r>
              <a:rPr lang="en-US" dirty="0"/>
              <a:t> (</a:t>
            </a:r>
          </a:p>
          <a:p>
            <a:r>
              <a:rPr lang="en-US" dirty="0"/>
              <a:t>                               d2$OCCUPATION %in% c("SELF-EMP", "SENP"), "SELF_EMP-SENP",</a:t>
            </a:r>
          </a:p>
          <a:p>
            <a:r>
              <a:rPr lang="en-US" dirty="0"/>
              <a:t>                               </a:t>
            </a:r>
            <a:r>
              <a:rPr lang="en-US" dirty="0" smtClean="0"/>
              <a:t>d2$OCCUPATION ))</a:t>
            </a:r>
          </a:p>
          <a:p>
            <a:r>
              <a:rPr lang="en-US" dirty="0" smtClean="0"/>
              <a:t>table(d2$DV_OCC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pp2 &lt;- </a:t>
            </a:r>
            <a:r>
              <a:rPr lang="en-US" dirty="0" err="1"/>
              <a:t>as.data.frame.matrix</a:t>
            </a:r>
            <a:r>
              <a:rPr lang="en-US" dirty="0"/>
              <a:t>(table(d2$GENDER ,d2$TARGET))</a:t>
            </a:r>
          </a:p>
          <a:p>
            <a:r>
              <a:rPr lang="en-US" dirty="0"/>
              <a:t>pp2$total &lt;- (pp2$`0` + pp2$`1`)</a:t>
            </a:r>
          </a:p>
          <a:p>
            <a:r>
              <a:rPr lang="en-US" dirty="0"/>
              <a:t>pp2$rrate &lt;- round(pp2$`1` * 100 / (pp2$`0` + pp2$`1`), 3)</a:t>
            </a:r>
          </a:p>
          <a:p>
            <a:r>
              <a:rPr lang="en-US" dirty="0" smtClean="0"/>
              <a:t>pp2</a:t>
            </a:r>
            <a:endParaRPr lang="en-US" dirty="0"/>
          </a:p>
          <a:p>
            <a:r>
              <a:rPr lang="en-US" dirty="0"/>
              <a:t>d2$DV_G = </a:t>
            </a:r>
            <a:r>
              <a:rPr lang="en-US" dirty="0" err="1"/>
              <a:t>ifelse</a:t>
            </a:r>
            <a:r>
              <a:rPr lang="en-US" dirty="0"/>
              <a:t> ( d2$GENDER %in% c("F","O"), "F-O",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ifelse</a:t>
            </a:r>
            <a:r>
              <a:rPr lang="en-US" dirty="0"/>
              <a:t> (</a:t>
            </a:r>
          </a:p>
          <a:p>
            <a:r>
              <a:rPr lang="en-US" dirty="0"/>
              <a:t>                             d2$GENDER %in% c("M"), "M",</a:t>
            </a:r>
          </a:p>
          <a:p>
            <a:r>
              <a:rPr lang="en-US" dirty="0"/>
              <a:t>                             </a:t>
            </a:r>
            <a:r>
              <a:rPr lang="en-US" dirty="0" smtClean="0"/>
              <a:t>d2$GENDER))</a:t>
            </a:r>
            <a:endParaRPr lang="en-US" dirty="0"/>
          </a:p>
          <a:p>
            <a:r>
              <a:rPr lang="en-US" dirty="0"/>
              <a:t>table(d2$DV_G)</a:t>
            </a:r>
          </a:p>
        </p:txBody>
      </p:sp>
    </p:spTree>
    <p:extLst>
      <p:ext uri="{BB962C8B-B14F-4D97-AF65-F5344CB8AC3E}">
        <p14:creationId xmlns:p14="http://schemas.microsoft.com/office/powerpoint/2010/main" val="238554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 </a:t>
            </a:r>
            <a:r>
              <a:rPr lang="en-US" dirty="0"/>
              <a:t>Split dataset in Dev-Val-Hold Out samples.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mydata</a:t>
            </a:r>
            <a:r>
              <a:rPr lang="en-US" dirty="0"/>
              <a:t> = d2[, names(d2)%in% c("CUST_ID", "NO_TXN","AMT_DR","FLG_HAS_CC","LEN_OF_RLTN_IN_MNTH",</a:t>
            </a:r>
          </a:p>
          <a:p>
            <a:r>
              <a:rPr lang="en-US" dirty="0"/>
              <a:t>              "DV_G","BALANCE","DV_OCC","SCR","HOLDING_PERIOD","random","TARGET")]</a:t>
            </a:r>
          </a:p>
          <a:p>
            <a:r>
              <a:rPr lang="en-US" dirty="0"/>
              <a:t>View(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 err="1"/>
              <a:t>mydata$random</a:t>
            </a:r>
            <a:r>
              <a:rPr lang="en-US" dirty="0"/>
              <a:t> &lt;- </a:t>
            </a:r>
            <a:r>
              <a:rPr lang="en-US" dirty="0" err="1"/>
              <a:t>runif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), 0, 1)</a:t>
            </a:r>
          </a:p>
          <a:p>
            <a:r>
              <a:rPr lang="en-US" dirty="0" err="1"/>
              <a:t>mydata.dev</a:t>
            </a:r>
            <a:r>
              <a:rPr lang="en-US" dirty="0"/>
              <a:t> &lt;- </a:t>
            </a:r>
            <a:r>
              <a:rPr lang="en-US" dirty="0" err="1"/>
              <a:t>mydata</a:t>
            </a:r>
            <a:r>
              <a:rPr lang="en-US" dirty="0"/>
              <a:t>[which(</a:t>
            </a:r>
            <a:r>
              <a:rPr lang="en-US" dirty="0" err="1"/>
              <a:t>mydata$random</a:t>
            </a:r>
            <a:r>
              <a:rPr lang="en-US" dirty="0"/>
              <a:t> &lt;= 0.6),]</a:t>
            </a:r>
          </a:p>
          <a:p>
            <a:r>
              <a:rPr lang="en-US" dirty="0" err="1"/>
              <a:t>mydata.val</a:t>
            </a:r>
            <a:r>
              <a:rPr lang="en-US" dirty="0"/>
              <a:t> &lt;- </a:t>
            </a:r>
            <a:r>
              <a:rPr lang="en-US" dirty="0" err="1"/>
              <a:t>mydata</a:t>
            </a:r>
            <a:r>
              <a:rPr lang="en-US" dirty="0"/>
              <a:t>[which(</a:t>
            </a:r>
            <a:r>
              <a:rPr lang="en-US" dirty="0" err="1"/>
              <a:t>mydata$random</a:t>
            </a:r>
            <a:r>
              <a:rPr lang="en-US" dirty="0"/>
              <a:t> &gt; 0.6 </a:t>
            </a:r>
          </a:p>
          <a:p>
            <a:r>
              <a:rPr lang="en-US" dirty="0"/>
              <a:t>                           &amp; </a:t>
            </a:r>
            <a:r>
              <a:rPr lang="en-US" dirty="0" err="1"/>
              <a:t>mydata$random</a:t>
            </a:r>
            <a:r>
              <a:rPr lang="en-US" dirty="0"/>
              <a:t> &lt;= 0.8 ),]</a:t>
            </a:r>
          </a:p>
          <a:p>
            <a:r>
              <a:rPr lang="en-US" dirty="0" err="1"/>
              <a:t>mydata.hold</a:t>
            </a:r>
            <a:r>
              <a:rPr lang="en-US" dirty="0"/>
              <a:t> &lt;- </a:t>
            </a:r>
            <a:r>
              <a:rPr lang="en-US" dirty="0" err="1"/>
              <a:t>mydata</a:t>
            </a:r>
            <a:r>
              <a:rPr lang="en-US" dirty="0"/>
              <a:t>[which(</a:t>
            </a:r>
            <a:r>
              <a:rPr lang="en-US" dirty="0" err="1"/>
              <a:t>mydata$random</a:t>
            </a:r>
            <a:r>
              <a:rPr lang="en-US" dirty="0"/>
              <a:t> &gt; 0.8),]</a:t>
            </a:r>
          </a:p>
        </p:txBody>
      </p:sp>
    </p:spTree>
    <p:extLst>
      <p:ext uri="{BB962C8B-B14F-4D97-AF65-F5344CB8AC3E}">
        <p14:creationId xmlns:p14="http://schemas.microsoft.com/office/powerpoint/2010/main" val="316630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/>
              <a:t>Build Logistics Regression Model on Dev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mylog1 = </a:t>
            </a:r>
            <a:r>
              <a:rPr lang="en-US" dirty="0" err="1"/>
              <a:t>glm</a:t>
            </a:r>
            <a:r>
              <a:rPr lang="en-US" dirty="0"/>
              <a:t>(TARGET ~+NO_TXN+AMT_DR+FLG_HAS_CC+</a:t>
            </a:r>
          </a:p>
          <a:p>
            <a:r>
              <a:rPr lang="en-US" dirty="0"/>
              <a:t>               DV_G+BALANCE+DV_OCC+SCR+HOLDING_PERIOD</a:t>
            </a:r>
          </a:p>
          <a:p>
            <a:r>
              <a:rPr lang="en-US" dirty="0"/>
              <a:t>             ,data = </a:t>
            </a:r>
            <a:r>
              <a:rPr lang="en-US" dirty="0" err="1"/>
              <a:t>mydata.dev</a:t>
            </a:r>
            <a:r>
              <a:rPr lang="en-US" dirty="0"/>
              <a:t>, family = "binomial")</a:t>
            </a:r>
          </a:p>
          <a:p>
            <a:r>
              <a:rPr lang="en-US" dirty="0"/>
              <a:t>summary(mylog1)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0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47662"/>
            <a:ext cx="61817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 </a:t>
            </a:r>
            <a:r>
              <a:rPr lang="en-US" dirty="0"/>
              <a:t>Ensure No Multi Collinearity between variables.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vif</a:t>
            </a:r>
            <a:r>
              <a:rPr lang="en-US" dirty="0"/>
              <a:t>(mylog1)</a:t>
            </a:r>
          </a:p>
          <a:p>
            <a:endParaRPr lang="en-US" dirty="0"/>
          </a:p>
          <a:p>
            <a:r>
              <a:rPr lang="en-US" dirty="0"/>
              <a:t>predict1 = predict(mylog1,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mydata.dev</a:t>
            </a:r>
            <a:r>
              <a:rPr lang="en-US" dirty="0"/>
              <a:t>, type = "response")</a:t>
            </a:r>
          </a:p>
          <a:p>
            <a:r>
              <a:rPr lang="en-US" dirty="0"/>
              <a:t>table(</a:t>
            </a:r>
            <a:r>
              <a:rPr lang="en-US" dirty="0" err="1"/>
              <a:t>mydata.dev$TARGET</a:t>
            </a:r>
            <a:r>
              <a:rPr lang="en-US" dirty="0"/>
              <a:t>, predict1 &gt; 0.5)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841933"/>
            <a:ext cx="8454609" cy="30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5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Check </a:t>
            </a:r>
            <a:r>
              <a:rPr lang="en-US" dirty="0"/>
              <a:t>Model Performance Measures.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## </a:t>
            </a:r>
            <a:r>
              <a:rPr lang="en-US" dirty="0"/>
              <a:t>Rank Ordering </a:t>
            </a:r>
            <a:r>
              <a:rPr lang="en-US" dirty="0" smtClean="0"/>
              <a:t>Test##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0023"/>
            <a:ext cx="8800838" cy="5117977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 err="1"/>
              <a:t>mydata.dev$prob</a:t>
            </a:r>
            <a:r>
              <a:rPr lang="en-US" sz="4000" dirty="0"/>
              <a:t> &lt;- predict(mylog1, </a:t>
            </a:r>
            <a:r>
              <a:rPr lang="en-US" sz="4000" dirty="0" err="1"/>
              <a:t>mydata.dev</a:t>
            </a:r>
            <a:r>
              <a:rPr lang="en-US" sz="4000" dirty="0"/>
              <a:t>, type="response")</a:t>
            </a:r>
          </a:p>
          <a:p>
            <a:r>
              <a:rPr lang="en-US" sz="4000" dirty="0" err="1"/>
              <a:t>mydata.dev$deciles</a:t>
            </a:r>
            <a:r>
              <a:rPr lang="en-US" sz="4000" dirty="0"/>
              <a:t> &lt;- decile(</a:t>
            </a:r>
            <a:r>
              <a:rPr lang="en-US" sz="4000" dirty="0" err="1"/>
              <a:t>mydata.dev$prob</a:t>
            </a:r>
            <a:r>
              <a:rPr lang="en-US" sz="4000" dirty="0" smtClean="0"/>
              <a:t>)</a:t>
            </a:r>
            <a:endParaRPr lang="en-US" sz="4000" dirty="0"/>
          </a:p>
          <a:p>
            <a:r>
              <a:rPr lang="en-US" sz="4000" dirty="0" smtClean="0"/>
              <a:t>library(</a:t>
            </a:r>
            <a:r>
              <a:rPr lang="en-US" sz="4000" dirty="0" err="1" smtClean="0"/>
              <a:t>data.table</a:t>
            </a:r>
            <a:r>
              <a:rPr lang="en-US" sz="4000" dirty="0"/>
              <a:t>)</a:t>
            </a:r>
          </a:p>
          <a:p>
            <a:r>
              <a:rPr lang="en-US" sz="4000" dirty="0"/>
              <a:t>library(scales</a:t>
            </a:r>
            <a:r>
              <a:rPr lang="en-US" sz="4000" dirty="0" smtClean="0"/>
              <a:t>)</a:t>
            </a:r>
            <a:endParaRPr lang="en-US" sz="4000" dirty="0"/>
          </a:p>
          <a:p>
            <a:r>
              <a:rPr lang="en-US" sz="4000" dirty="0" err="1"/>
              <a:t>tmp_DT</a:t>
            </a:r>
            <a:r>
              <a:rPr lang="en-US" sz="4000" dirty="0"/>
              <a:t> = </a:t>
            </a:r>
            <a:r>
              <a:rPr lang="en-US" sz="4000" dirty="0" err="1"/>
              <a:t>data.table</a:t>
            </a:r>
            <a:r>
              <a:rPr lang="en-US" sz="4000" dirty="0"/>
              <a:t>(</a:t>
            </a:r>
            <a:r>
              <a:rPr lang="en-US" sz="4000" dirty="0" err="1"/>
              <a:t>mydata.dev</a:t>
            </a:r>
            <a:r>
              <a:rPr lang="en-US" sz="4000" dirty="0"/>
              <a:t>)</a:t>
            </a:r>
          </a:p>
          <a:p>
            <a:r>
              <a:rPr lang="en-US" sz="4000" dirty="0"/>
              <a:t>rank &lt;- </a:t>
            </a:r>
            <a:r>
              <a:rPr lang="en-US" sz="4000" dirty="0" err="1"/>
              <a:t>tmp_DT</a:t>
            </a:r>
            <a:r>
              <a:rPr lang="en-US" sz="4000" dirty="0"/>
              <a:t>[, list(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cnt</a:t>
            </a:r>
            <a:r>
              <a:rPr lang="en-US" sz="4000" dirty="0"/>
              <a:t> = length(TARGET), 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cnt_resp</a:t>
            </a:r>
            <a:r>
              <a:rPr lang="en-US" sz="4000" dirty="0"/>
              <a:t> = sum(TARGET), 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cnt_non_resp</a:t>
            </a:r>
            <a:r>
              <a:rPr lang="en-US" sz="4000" dirty="0"/>
              <a:t> = sum(TARGET == 0)) , </a:t>
            </a:r>
          </a:p>
          <a:p>
            <a:r>
              <a:rPr lang="en-US" sz="4000" dirty="0"/>
              <a:t>  by=deciles][order(-deciles)]</a:t>
            </a:r>
          </a:p>
          <a:p>
            <a:r>
              <a:rPr lang="en-US" sz="4000" dirty="0" err="1"/>
              <a:t>rank$rrate</a:t>
            </a:r>
            <a:r>
              <a:rPr lang="en-US" sz="4000" dirty="0"/>
              <a:t> &lt;- round (</a:t>
            </a:r>
            <a:r>
              <a:rPr lang="en-US" sz="4000" dirty="0" err="1"/>
              <a:t>rank$cnt_resp</a:t>
            </a:r>
            <a:r>
              <a:rPr lang="en-US" sz="4000" dirty="0"/>
              <a:t> / rank$cnt,3);</a:t>
            </a:r>
          </a:p>
          <a:p>
            <a:r>
              <a:rPr lang="en-US" sz="4000" dirty="0" err="1"/>
              <a:t>rank$cum_resp</a:t>
            </a:r>
            <a:r>
              <a:rPr lang="en-US" sz="4000" dirty="0"/>
              <a:t> &lt;- </a:t>
            </a:r>
            <a:r>
              <a:rPr lang="en-US" sz="4000" dirty="0" err="1"/>
              <a:t>cumsum</a:t>
            </a:r>
            <a:r>
              <a:rPr lang="en-US" sz="4000" dirty="0"/>
              <a:t>(</a:t>
            </a:r>
            <a:r>
              <a:rPr lang="en-US" sz="4000" dirty="0" err="1"/>
              <a:t>rank$cnt_resp</a:t>
            </a:r>
            <a:r>
              <a:rPr lang="en-US" sz="4000" dirty="0"/>
              <a:t>)</a:t>
            </a:r>
          </a:p>
          <a:p>
            <a:r>
              <a:rPr lang="en-US" sz="4000" dirty="0" err="1"/>
              <a:t>rank$cum_non_resp</a:t>
            </a:r>
            <a:r>
              <a:rPr lang="en-US" sz="4000" dirty="0"/>
              <a:t> &lt;- </a:t>
            </a:r>
            <a:r>
              <a:rPr lang="en-US" sz="4000" dirty="0" err="1"/>
              <a:t>cumsum</a:t>
            </a:r>
            <a:r>
              <a:rPr lang="en-US" sz="4000" dirty="0"/>
              <a:t>(</a:t>
            </a:r>
            <a:r>
              <a:rPr lang="en-US" sz="4000" dirty="0" err="1"/>
              <a:t>rank$cnt_non_resp</a:t>
            </a:r>
            <a:r>
              <a:rPr lang="en-US" sz="4000" dirty="0"/>
              <a:t>)</a:t>
            </a:r>
          </a:p>
          <a:p>
            <a:r>
              <a:rPr lang="en-US" sz="4000" dirty="0" err="1"/>
              <a:t>rank$cum_rel_resp</a:t>
            </a:r>
            <a:r>
              <a:rPr lang="en-US" sz="4000" dirty="0"/>
              <a:t> &lt;- round(</a:t>
            </a:r>
            <a:r>
              <a:rPr lang="en-US" sz="4000" dirty="0" err="1"/>
              <a:t>rank$cum_resp</a:t>
            </a:r>
            <a:r>
              <a:rPr lang="en-US" sz="4000" dirty="0"/>
              <a:t> / sum(</a:t>
            </a:r>
            <a:r>
              <a:rPr lang="en-US" sz="4000" dirty="0" err="1"/>
              <a:t>rank$cnt_resp</a:t>
            </a:r>
            <a:r>
              <a:rPr lang="en-US" sz="4000" dirty="0"/>
              <a:t>),3);</a:t>
            </a:r>
          </a:p>
          <a:p>
            <a:r>
              <a:rPr lang="en-US" sz="4000" dirty="0" err="1"/>
              <a:t>rank$cum_rel_non_resp</a:t>
            </a:r>
            <a:r>
              <a:rPr lang="en-US" sz="4000" dirty="0"/>
              <a:t> &lt;- round(</a:t>
            </a:r>
            <a:r>
              <a:rPr lang="en-US" sz="4000" dirty="0" err="1"/>
              <a:t>rank$cum_non_resp</a:t>
            </a:r>
            <a:r>
              <a:rPr lang="en-US" sz="4000" dirty="0"/>
              <a:t> / sum(</a:t>
            </a:r>
            <a:r>
              <a:rPr lang="en-US" sz="4000" dirty="0" err="1"/>
              <a:t>rank$cnt_non_resp</a:t>
            </a:r>
            <a:r>
              <a:rPr lang="en-US" sz="4000" dirty="0"/>
              <a:t>),3);</a:t>
            </a:r>
          </a:p>
          <a:p>
            <a:r>
              <a:rPr lang="en-US" sz="4000" dirty="0" err="1"/>
              <a:t>rank$ks</a:t>
            </a:r>
            <a:r>
              <a:rPr lang="en-US" sz="4000" dirty="0"/>
              <a:t> &lt;- percent(abs(</a:t>
            </a:r>
            <a:r>
              <a:rPr lang="en-US" sz="4000" dirty="0" err="1"/>
              <a:t>rank$cum_rel_resp</a:t>
            </a:r>
            <a:r>
              <a:rPr lang="en-US" sz="4000" dirty="0"/>
              <a:t> - </a:t>
            </a:r>
            <a:r>
              <a:rPr lang="en-US" sz="4000" dirty="0" err="1"/>
              <a:t>rank$cum_rel_non_resp</a:t>
            </a:r>
            <a:r>
              <a:rPr lang="en-US" sz="4000" dirty="0"/>
              <a:t>));</a:t>
            </a:r>
          </a:p>
          <a:p>
            <a:r>
              <a:rPr lang="en-US" sz="4000" dirty="0" err="1"/>
              <a:t>rank$rrate</a:t>
            </a:r>
            <a:r>
              <a:rPr lang="en-US" sz="4000" dirty="0"/>
              <a:t> &lt;- percent(</a:t>
            </a:r>
            <a:r>
              <a:rPr lang="en-US" sz="4000" dirty="0" err="1"/>
              <a:t>rank$rrate</a:t>
            </a:r>
            <a:r>
              <a:rPr lang="en-US" sz="4000" dirty="0"/>
              <a:t>)</a:t>
            </a:r>
          </a:p>
          <a:p>
            <a:r>
              <a:rPr lang="en-US" sz="4000" dirty="0" err="1"/>
              <a:t>rank$cum_rel_resp</a:t>
            </a:r>
            <a:r>
              <a:rPr lang="en-US" sz="4000" dirty="0"/>
              <a:t> &lt;- percent(</a:t>
            </a:r>
            <a:r>
              <a:rPr lang="en-US" sz="4000" dirty="0" err="1"/>
              <a:t>rank$cum_rel_resp</a:t>
            </a:r>
            <a:r>
              <a:rPr lang="en-US" sz="4000" dirty="0"/>
              <a:t>)</a:t>
            </a:r>
          </a:p>
          <a:p>
            <a:r>
              <a:rPr lang="en-US" sz="4000" dirty="0" err="1"/>
              <a:t>rank$cum_rel_non_resp</a:t>
            </a:r>
            <a:r>
              <a:rPr lang="en-US" sz="4000" dirty="0"/>
              <a:t> &lt;- percent(</a:t>
            </a:r>
            <a:r>
              <a:rPr lang="en-US" sz="4000" dirty="0" err="1"/>
              <a:t>rank$cum_rel_non_resp</a:t>
            </a:r>
            <a:r>
              <a:rPr lang="en-US" sz="4000" dirty="0" smtClean="0"/>
              <a:t>)</a:t>
            </a:r>
            <a:endParaRPr lang="en-US" sz="4000" dirty="0"/>
          </a:p>
          <a:p>
            <a:r>
              <a:rPr lang="en-US" sz="4000" dirty="0"/>
              <a:t>View(rank)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8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4" y="1426483"/>
            <a:ext cx="11251936" cy="417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7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####### </a:t>
            </a:r>
            <a:r>
              <a:rPr lang="en-US" dirty="0"/>
              <a:t>Goodness of Fit: </a:t>
            </a:r>
            <a:r>
              <a:rPr lang="en-US" dirty="0" smtClean="0"/>
              <a:t>######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206" y="1349406"/>
            <a:ext cx="5628443" cy="4998128"/>
          </a:xfrm>
        </p:spPr>
        <p:txBody>
          <a:bodyPr>
            <a:noAutofit/>
          </a:bodyPr>
          <a:lstStyle/>
          <a:p>
            <a:r>
              <a:rPr lang="en-US" sz="1200" dirty="0" err="1"/>
              <a:t>ttt</a:t>
            </a:r>
            <a:r>
              <a:rPr lang="en-US" sz="1200" dirty="0"/>
              <a:t> &lt;- </a:t>
            </a:r>
            <a:r>
              <a:rPr lang="en-US" sz="1200" dirty="0" err="1"/>
              <a:t>data.table</a:t>
            </a:r>
            <a:r>
              <a:rPr lang="en-US" sz="1200" dirty="0"/>
              <a:t>(</a:t>
            </a:r>
            <a:r>
              <a:rPr lang="en-US" sz="1200" dirty="0" err="1"/>
              <a:t>mydata.dev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sqldf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sqldf</a:t>
            </a:r>
            <a:r>
              <a:rPr lang="en-US" sz="1200" dirty="0"/>
              <a:t>('select deciles, count(1) as </a:t>
            </a:r>
            <a:r>
              <a:rPr lang="en-US" sz="1200" dirty="0" err="1"/>
              <a:t>cnt_cust</a:t>
            </a:r>
            <a:r>
              <a:rPr lang="en-US" sz="1200" dirty="0"/>
              <a:t>,</a:t>
            </a:r>
          </a:p>
          <a:p>
            <a:r>
              <a:rPr lang="en-US" sz="1200" dirty="0"/>
              <a:t>      sum(TARGET) as </a:t>
            </a:r>
            <a:r>
              <a:rPr lang="en-US" sz="1200" dirty="0" err="1"/>
              <a:t>cnt_resp</a:t>
            </a:r>
            <a:r>
              <a:rPr lang="en-US" sz="1200" dirty="0"/>
              <a:t>,</a:t>
            </a:r>
          </a:p>
          <a:p>
            <a:r>
              <a:rPr lang="en-US" sz="1200" dirty="0"/>
              <a:t>      sum(</a:t>
            </a:r>
            <a:r>
              <a:rPr lang="en-US" sz="1200" dirty="0" err="1"/>
              <a:t>prob</a:t>
            </a:r>
            <a:r>
              <a:rPr lang="en-US" sz="1200" dirty="0"/>
              <a:t>) as </a:t>
            </a:r>
            <a:r>
              <a:rPr lang="en-US" sz="1200" dirty="0" err="1"/>
              <a:t>est_rep</a:t>
            </a:r>
            <a:endParaRPr lang="en-US" sz="1200" dirty="0"/>
          </a:p>
          <a:p>
            <a:r>
              <a:rPr lang="en-US" sz="1200" dirty="0"/>
              <a:t>      from </a:t>
            </a:r>
            <a:r>
              <a:rPr lang="en-US" sz="1200" dirty="0" err="1"/>
              <a:t>ttt</a:t>
            </a:r>
            <a:endParaRPr lang="en-US" sz="1200" dirty="0"/>
          </a:p>
          <a:p>
            <a:r>
              <a:rPr lang="en-US" sz="1200" dirty="0"/>
              <a:t>      group by deciles</a:t>
            </a:r>
            <a:r>
              <a:rPr lang="en-US" sz="1200" dirty="0" smtClean="0"/>
              <a:t>')</a:t>
            </a:r>
            <a:endParaRPr lang="en-US" sz="1200" dirty="0"/>
          </a:p>
          <a:p>
            <a:r>
              <a:rPr lang="en-US" sz="1200" dirty="0" err="1"/>
              <a:t>hosmerlem</a:t>
            </a:r>
            <a:r>
              <a:rPr lang="en-US" sz="1200" dirty="0"/>
              <a:t> &lt;- function (y, </a:t>
            </a:r>
            <a:r>
              <a:rPr lang="en-US" sz="1200" dirty="0" err="1"/>
              <a:t>yhat</a:t>
            </a:r>
            <a:r>
              <a:rPr lang="en-US" sz="1200" dirty="0"/>
              <a:t>, g = 10)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cutyhat</a:t>
            </a:r>
            <a:r>
              <a:rPr lang="en-US" sz="1200" dirty="0"/>
              <a:t> &lt;- cut(</a:t>
            </a:r>
            <a:r>
              <a:rPr lang="en-US" sz="1200" dirty="0" err="1"/>
              <a:t>yhat</a:t>
            </a:r>
            <a:r>
              <a:rPr lang="en-US" sz="1200" dirty="0"/>
              <a:t>, breaks = quantile(</a:t>
            </a:r>
            <a:r>
              <a:rPr lang="en-US" sz="1200" dirty="0" err="1"/>
              <a:t>yhat</a:t>
            </a:r>
            <a:r>
              <a:rPr lang="en-US" sz="1200" dirty="0"/>
              <a:t>, </a:t>
            </a:r>
            <a:r>
              <a:rPr lang="en-US" sz="1200" dirty="0" err="1"/>
              <a:t>probs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(0, </a:t>
            </a:r>
          </a:p>
          <a:p>
            <a:r>
              <a:rPr lang="en-US" sz="1200" dirty="0"/>
              <a:t>                                                             1, 1/g)), </a:t>
            </a:r>
            <a:r>
              <a:rPr lang="en-US" sz="1200" dirty="0" err="1"/>
              <a:t>include.lowest</a:t>
            </a:r>
            <a:r>
              <a:rPr lang="en-US" sz="1200" dirty="0"/>
              <a:t> = T)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obs</a:t>
            </a:r>
            <a:r>
              <a:rPr lang="en-US" sz="1200" dirty="0"/>
              <a:t> &lt;- </a:t>
            </a:r>
            <a:r>
              <a:rPr lang="en-US" sz="1200" dirty="0" err="1"/>
              <a:t>xtabs</a:t>
            </a:r>
            <a:r>
              <a:rPr lang="en-US" sz="1200" dirty="0"/>
              <a:t>(</a:t>
            </a:r>
            <a:r>
              <a:rPr lang="en-US" sz="1200" dirty="0" err="1"/>
              <a:t>cbind</a:t>
            </a:r>
            <a:r>
              <a:rPr lang="en-US" sz="1200" dirty="0"/>
              <a:t>(1 - y, y) ~ </a:t>
            </a:r>
            <a:r>
              <a:rPr lang="en-US" sz="1200" dirty="0" err="1"/>
              <a:t>cutyhat</a:t>
            </a:r>
            <a:r>
              <a:rPr lang="en-US" sz="1200" dirty="0"/>
              <a:t>)</a:t>
            </a:r>
          </a:p>
          <a:p>
            <a:r>
              <a:rPr lang="en-US" sz="1200" dirty="0"/>
              <a:t>    expect &lt;- </a:t>
            </a:r>
            <a:r>
              <a:rPr lang="en-US" sz="1200" dirty="0" err="1"/>
              <a:t>xtabs</a:t>
            </a:r>
            <a:r>
              <a:rPr lang="en-US" sz="1200" dirty="0"/>
              <a:t>(</a:t>
            </a:r>
            <a:r>
              <a:rPr lang="en-US" sz="1200" dirty="0" err="1"/>
              <a:t>cbind</a:t>
            </a:r>
            <a:r>
              <a:rPr lang="en-US" sz="1200" dirty="0"/>
              <a:t>(1 - </a:t>
            </a:r>
            <a:r>
              <a:rPr lang="en-US" sz="1200" dirty="0" err="1"/>
              <a:t>yhat</a:t>
            </a:r>
            <a:r>
              <a:rPr lang="en-US" sz="1200" dirty="0"/>
              <a:t>, </a:t>
            </a:r>
            <a:r>
              <a:rPr lang="en-US" sz="1200" dirty="0" err="1"/>
              <a:t>yhat</a:t>
            </a:r>
            <a:r>
              <a:rPr lang="en-US" sz="1200" dirty="0"/>
              <a:t>) ~ </a:t>
            </a:r>
            <a:r>
              <a:rPr lang="en-US" sz="1200" dirty="0" err="1"/>
              <a:t>cutyhat</a:t>
            </a:r>
            <a:r>
              <a:rPr lang="en-US" sz="1200" dirty="0"/>
              <a:t>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chisq</a:t>
            </a:r>
            <a:r>
              <a:rPr lang="en-US" sz="1200" dirty="0"/>
              <a:t> &lt;- sum((</a:t>
            </a:r>
            <a:r>
              <a:rPr lang="en-US" sz="1200" dirty="0" err="1"/>
              <a:t>obs</a:t>
            </a:r>
            <a:r>
              <a:rPr lang="en-US" sz="1200" dirty="0"/>
              <a:t> - expect)^2/expect)</a:t>
            </a:r>
          </a:p>
          <a:p>
            <a:r>
              <a:rPr lang="en-US" sz="1200" dirty="0"/>
              <a:t>    P &lt;- 1 - </a:t>
            </a:r>
            <a:r>
              <a:rPr lang="en-US" sz="1200" dirty="0" err="1"/>
              <a:t>pchisq</a:t>
            </a:r>
            <a:r>
              <a:rPr lang="en-US" sz="1200" dirty="0"/>
              <a:t>(</a:t>
            </a:r>
            <a:r>
              <a:rPr lang="en-US" sz="1200" dirty="0" err="1"/>
              <a:t>chisq</a:t>
            </a:r>
            <a:r>
              <a:rPr lang="en-US" sz="1200" dirty="0"/>
              <a:t>, g - 2)</a:t>
            </a:r>
          </a:p>
          <a:p>
            <a:r>
              <a:rPr lang="en-US" sz="1200" dirty="0"/>
              <a:t>    c("X^2" = </a:t>
            </a:r>
            <a:r>
              <a:rPr lang="en-US" sz="1200" dirty="0" err="1"/>
              <a:t>chisq</a:t>
            </a:r>
            <a:r>
              <a:rPr lang="en-US" sz="1200" dirty="0"/>
              <a:t>, </a:t>
            </a:r>
            <a:r>
              <a:rPr lang="en-US" sz="1200" dirty="0" err="1"/>
              <a:t>Df</a:t>
            </a:r>
            <a:r>
              <a:rPr lang="en-US" sz="1200" dirty="0"/>
              <a:t> = g - 2, "P(&gt;Chi)" = P</a:t>
            </a:r>
            <a:r>
              <a:rPr lang="en-US" sz="1200" dirty="0" smtClean="0"/>
              <a:t>)}</a:t>
            </a:r>
            <a:endParaRPr lang="en-US" sz="1200" dirty="0"/>
          </a:p>
          <a:p>
            <a:r>
              <a:rPr lang="en-US" sz="1200" dirty="0" err="1"/>
              <a:t>hl_gof</a:t>
            </a:r>
            <a:r>
              <a:rPr lang="en-US" sz="1200" dirty="0"/>
              <a:t> = </a:t>
            </a:r>
            <a:r>
              <a:rPr lang="en-US" sz="1200" dirty="0" err="1"/>
              <a:t>hosmerlem</a:t>
            </a:r>
            <a:r>
              <a:rPr lang="en-US" sz="1200" dirty="0"/>
              <a:t>(</a:t>
            </a:r>
            <a:r>
              <a:rPr lang="en-US" sz="1200" dirty="0" err="1"/>
              <a:t>mydata.dev$TARGET</a:t>
            </a:r>
            <a:r>
              <a:rPr lang="en-US" sz="1200" dirty="0"/>
              <a:t>, </a:t>
            </a:r>
            <a:r>
              <a:rPr lang="en-US" sz="1200" dirty="0" err="1"/>
              <a:t>mydata.dev$prob</a:t>
            </a:r>
            <a:r>
              <a:rPr lang="en-US" sz="1200" dirty="0"/>
              <a:t> )</a:t>
            </a:r>
          </a:p>
          <a:p>
            <a:r>
              <a:rPr lang="en-US" sz="1200" dirty="0" err="1"/>
              <a:t>hl_gof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649" y="5947484"/>
            <a:ext cx="2933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1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#***FUNCTION TO CALCULATE CONCORDANCE AND DISCORDANCE***#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4322" y="1837678"/>
            <a:ext cx="72086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concordance=function(y, </a:t>
            </a:r>
            <a:r>
              <a:rPr lang="en-US" sz="1000" dirty="0" err="1"/>
              <a:t>yhat</a:t>
            </a:r>
            <a:r>
              <a:rPr lang="en-US" sz="1000" dirty="0"/>
              <a:t>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Con_Dis_Data</a:t>
            </a:r>
            <a:r>
              <a:rPr lang="en-US" sz="1000" dirty="0"/>
              <a:t> = </a:t>
            </a:r>
            <a:r>
              <a:rPr lang="en-US" sz="1000" dirty="0" err="1"/>
              <a:t>cbind</a:t>
            </a:r>
            <a:r>
              <a:rPr lang="en-US" sz="1000" dirty="0"/>
              <a:t>(y, </a:t>
            </a:r>
            <a:r>
              <a:rPr lang="en-US" sz="1000" dirty="0" err="1"/>
              <a:t>yhat</a:t>
            </a:r>
            <a:r>
              <a:rPr lang="en-US" sz="1000" dirty="0"/>
              <a:t>) </a:t>
            </a:r>
          </a:p>
          <a:p>
            <a:r>
              <a:rPr lang="en-US" sz="1000" dirty="0"/>
              <a:t>  ones = </a:t>
            </a:r>
            <a:r>
              <a:rPr lang="en-US" sz="1000" dirty="0" err="1"/>
              <a:t>Con_Dis_Data</a:t>
            </a:r>
            <a:r>
              <a:rPr lang="en-US" sz="1000" dirty="0"/>
              <a:t>[</a:t>
            </a:r>
            <a:r>
              <a:rPr lang="en-US" sz="1000" dirty="0" err="1"/>
              <a:t>Con_Dis_Data</a:t>
            </a:r>
            <a:r>
              <a:rPr lang="en-US" sz="1000" dirty="0"/>
              <a:t>[,1] == 1,]</a:t>
            </a:r>
          </a:p>
          <a:p>
            <a:r>
              <a:rPr lang="en-US" sz="1000" dirty="0"/>
              <a:t>  zeros = </a:t>
            </a:r>
            <a:r>
              <a:rPr lang="en-US" sz="1000" dirty="0" err="1"/>
              <a:t>Con_Dis_Data</a:t>
            </a:r>
            <a:r>
              <a:rPr lang="en-US" sz="1000" dirty="0"/>
              <a:t>[</a:t>
            </a:r>
            <a:r>
              <a:rPr lang="en-US" sz="1000" dirty="0" err="1"/>
              <a:t>Con_Dis_Data</a:t>
            </a:r>
            <a:r>
              <a:rPr lang="en-US" sz="1000" dirty="0"/>
              <a:t>[,1] == 0,]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conc</a:t>
            </a:r>
            <a:r>
              <a:rPr lang="en-US" sz="1000" dirty="0"/>
              <a:t>=matrix(0, dim(zeros)[1], dim(ones)[1])</a:t>
            </a:r>
          </a:p>
          <a:p>
            <a:r>
              <a:rPr lang="en-US" sz="1000" dirty="0"/>
              <a:t>  disc=matrix(0, dim(zeros)[1], dim(ones)[1])</a:t>
            </a:r>
          </a:p>
          <a:p>
            <a:r>
              <a:rPr lang="en-US" sz="1000" dirty="0"/>
              <a:t>  ties=matrix(0, dim(zeros)[1], dim(ones)[1])</a:t>
            </a:r>
          </a:p>
          <a:p>
            <a:r>
              <a:rPr lang="en-US" sz="1000" dirty="0"/>
              <a:t>  for (j in 1:dim(zeros)[1])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    for (</a:t>
            </a:r>
            <a:r>
              <a:rPr lang="en-US" sz="1000" dirty="0" err="1"/>
              <a:t>i</a:t>
            </a:r>
            <a:r>
              <a:rPr lang="en-US" sz="1000" dirty="0"/>
              <a:t> in 1:dim(ones)[1])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if (ones[i,2]&gt;zeros[j,2])</a:t>
            </a:r>
          </a:p>
          <a:p>
            <a:r>
              <a:rPr lang="en-US" sz="1000" dirty="0"/>
              <a:t>      {</a:t>
            </a:r>
            <a:r>
              <a:rPr lang="en-US" sz="1000" dirty="0" err="1"/>
              <a:t>conc</a:t>
            </a:r>
            <a:r>
              <a:rPr lang="en-US" sz="1000" dirty="0"/>
              <a:t>[</a:t>
            </a:r>
            <a:r>
              <a:rPr lang="en-US" sz="1000" dirty="0" err="1"/>
              <a:t>j,i</a:t>
            </a:r>
            <a:r>
              <a:rPr lang="en-US" sz="1000" dirty="0"/>
              <a:t>]=1}</a:t>
            </a:r>
          </a:p>
          <a:p>
            <a:r>
              <a:rPr lang="en-US" sz="1000" dirty="0"/>
              <a:t>      else if (ones[i,2]&lt;zeros[j,2])</a:t>
            </a:r>
          </a:p>
          <a:p>
            <a:r>
              <a:rPr lang="en-US" sz="1000" dirty="0"/>
              <a:t>      {disc[</a:t>
            </a:r>
            <a:r>
              <a:rPr lang="en-US" sz="1000" dirty="0" err="1"/>
              <a:t>j,i</a:t>
            </a:r>
            <a:r>
              <a:rPr lang="en-US" sz="1000" dirty="0"/>
              <a:t>]=1}</a:t>
            </a:r>
          </a:p>
          <a:p>
            <a:r>
              <a:rPr lang="en-US" sz="1000" dirty="0"/>
              <a:t>      else if (ones[i,2]==zeros[j,2])</a:t>
            </a:r>
          </a:p>
          <a:p>
            <a:r>
              <a:rPr lang="en-US" sz="1000" dirty="0"/>
              <a:t>      {ties[</a:t>
            </a:r>
            <a:r>
              <a:rPr lang="en-US" sz="1000" dirty="0" err="1"/>
              <a:t>j,i</a:t>
            </a:r>
            <a:r>
              <a:rPr lang="en-US" sz="1000" dirty="0"/>
              <a:t>]=1}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Pairs=dim(zeros)[1]*dim(ones)[1]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PercentConcordance</a:t>
            </a:r>
            <a:r>
              <a:rPr lang="en-US" sz="1000" dirty="0"/>
              <a:t>=(sum(</a:t>
            </a:r>
            <a:r>
              <a:rPr lang="en-US" sz="1000" dirty="0" err="1"/>
              <a:t>conc</a:t>
            </a:r>
            <a:r>
              <a:rPr lang="en-US" sz="1000" dirty="0"/>
              <a:t>)/Pairs)*100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PercentDiscordance</a:t>
            </a:r>
            <a:r>
              <a:rPr lang="en-US" sz="1000" dirty="0"/>
              <a:t>=(sum(disc)/Pairs)*100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PercentTied</a:t>
            </a:r>
            <a:r>
              <a:rPr lang="en-US" sz="1000" dirty="0"/>
              <a:t>=(sum(ties)/Pairs)*100</a:t>
            </a:r>
          </a:p>
          <a:p>
            <a:r>
              <a:rPr lang="en-US" sz="1000" dirty="0"/>
              <a:t>  return(list("Percent Concordance"=</a:t>
            </a:r>
            <a:r>
              <a:rPr lang="en-US" sz="1000" dirty="0" err="1"/>
              <a:t>PercentConcordance</a:t>
            </a:r>
            <a:r>
              <a:rPr lang="en-US" sz="1000" dirty="0"/>
              <a:t>,"Percent Discordance"=</a:t>
            </a:r>
            <a:r>
              <a:rPr lang="en-US" sz="1000" dirty="0" err="1"/>
              <a:t>PercentDiscordance</a:t>
            </a:r>
            <a:r>
              <a:rPr lang="en-US" sz="1000" dirty="0"/>
              <a:t>,"Percent Tied"=</a:t>
            </a:r>
            <a:r>
              <a:rPr lang="en-US" sz="1000" dirty="0" err="1"/>
              <a:t>PercentTied</a:t>
            </a:r>
            <a:r>
              <a:rPr lang="en-US" sz="1000" dirty="0"/>
              <a:t>,"Pairs"=Pairs))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53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#***FUNCTION TO CALCULATE CONCORDANCE AND DISCORDANCE ENDS***#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concordance_output</a:t>
            </a:r>
            <a:r>
              <a:rPr lang="en-US" dirty="0"/>
              <a:t> = concordance(</a:t>
            </a:r>
            <a:r>
              <a:rPr lang="en-US" dirty="0" err="1"/>
              <a:t>mydata.dev$TARGET</a:t>
            </a:r>
            <a:r>
              <a:rPr lang="en-US" dirty="0"/>
              <a:t>, </a:t>
            </a:r>
            <a:r>
              <a:rPr lang="en-US" dirty="0" err="1"/>
              <a:t>mydata.dev$prob</a:t>
            </a:r>
            <a:r>
              <a:rPr lang="en-US" dirty="0"/>
              <a:t>)</a:t>
            </a:r>
          </a:p>
          <a:p>
            <a:r>
              <a:rPr lang="en-US" dirty="0" err="1" smtClean="0"/>
              <a:t>concordance_output</a:t>
            </a:r>
            <a:endParaRPr lang="en-US" dirty="0" smtClean="0"/>
          </a:p>
          <a:p>
            <a:r>
              <a:rPr lang="en-US" dirty="0" err="1"/>
              <a:t>mydata.dev$Class</a:t>
            </a:r>
            <a:r>
              <a:rPr lang="en-US" dirty="0"/>
              <a:t> = </a:t>
            </a:r>
            <a:r>
              <a:rPr lang="en-US" dirty="0" err="1"/>
              <a:t>ifelse</a:t>
            </a:r>
            <a:r>
              <a:rPr lang="en-US" dirty="0"/>
              <a:t> (</a:t>
            </a:r>
            <a:r>
              <a:rPr lang="en-US" dirty="0" err="1"/>
              <a:t>mydata.dev$prob</a:t>
            </a:r>
            <a:r>
              <a:rPr lang="en-US" dirty="0"/>
              <a:t>&gt;0.2, 1, 0)</a:t>
            </a:r>
          </a:p>
          <a:p>
            <a:r>
              <a:rPr lang="en-US" dirty="0"/>
              <a:t>table(</a:t>
            </a:r>
            <a:r>
              <a:rPr lang="en-US" dirty="0" err="1"/>
              <a:t>mydata.dev$TARGET</a:t>
            </a:r>
            <a:r>
              <a:rPr lang="en-US" dirty="0"/>
              <a:t>, </a:t>
            </a:r>
            <a:r>
              <a:rPr lang="en-US" dirty="0" err="1"/>
              <a:t>mydata.dev$Class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43" y="4167604"/>
            <a:ext cx="283845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96" y="4262715"/>
            <a:ext cx="2443287" cy="11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23B829D-7122-41A3-BCD8-A6105EC9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8" y="0"/>
            <a:ext cx="7752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######## </a:t>
            </a:r>
            <a:r>
              <a:rPr lang="en-US" dirty="0"/>
              <a:t>GINI Index </a:t>
            </a:r>
            <a:r>
              <a:rPr lang="en-US" dirty="0" smtClean="0"/>
              <a:t>########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ineq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ineq</a:t>
            </a:r>
            <a:r>
              <a:rPr lang="en-US" dirty="0"/>
              <a:t>)</a:t>
            </a:r>
          </a:p>
          <a:p>
            <a:r>
              <a:rPr lang="en-US" dirty="0" err="1"/>
              <a:t>gini</a:t>
            </a:r>
            <a:r>
              <a:rPr lang="en-US" dirty="0"/>
              <a:t> = </a:t>
            </a:r>
            <a:r>
              <a:rPr lang="en-US" dirty="0" err="1"/>
              <a:t>ineq</a:t>
            </a:r>
            <a:r>
              <a:rPr lang="en-US" dirty="0"/>
              <a:t>(</a:t>
            </a:r>
            <a:r>
              <a:rPr lang="en-US" dirty="0" err="1"/>
              <a:t>mydata.dev$prob</a:t>
            </a:r>
            <a:r>
              <a:rPr lang="en-US" dirty="0"/>
              <a:t>, type="Gini")</a:t>
            </a:r>
          </a:p>
          <a:p>
            <a:r>
              <a:rPr lang="en-US" dirty="0" err="1" smtClean="0"/>
              <a:t>gini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77" y="3927160"/>
            <a:ext cx="2996440" cy="4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0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## </a:t>
            </a:r>
            <a:r>
              <a:rPr lang="en-US" dirty="0"/>
              <a:t>Calculating AUC using ROC Curve and KS for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6119782" cy="37776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("ROCR")</a:t>
            </a:r>
          </a:p>
          <a:p>
            <a:r>
              <a:rPr lang="en-US" dirty="0"/>
              <a:t>library(ROCR)</a:t>
            </a:r>
          </a:p>
          <a:p>
            <a:r>
              <a:rPr lang="en-US" dirty="0" err="1"/>
              <a:t>pred</a:t>
            </a:r>
            <a:r>
              <a:rPr lang="en-US" dirty="0"/>
              <a:t> &lt;- prediction(</a:t>
            </a:r>
            <a:r>
              <a:rPr lang="en-US" dirty="0" err="1"/>
              <a:t>mydata.dev$prob</a:t>
            </a:r>
            <a:r>
              <a:rPr lang="en-US" dirty="0"/>
              <a:t>, </a:t>
            </a:r>
            <a:r>
              <a:rPr lang="en-US" dirty="0" err="1"/>
              <a:t>mydata.dev$TARGET</a:t>
            </a:r>
            <a:r>
              <a:rPr lang="en-US" dirty="0"/>
              <a:t>)</a:t>
            </a:r>
          </a:p>
          <a:p>
            <a:r>
              <a:rPr lang="en-US" dirty="0"/>
              <a:t>perf &lt;- performance(</a:t>
            </a:r>
            <a:r>
              <a:rPr lang="en-US" dirty="0" err="1"/>
              <a:t>pred</a:t>
            </a:r>
            <a:r>
              <a:rPr lang="en-US" dirty="0"/>
              <a:t>, "</a:t>
            </a:r>
            <a:r>
              <a:rPr lang="en-US" dirty="0" err="1"/>
              <a:t>tpr</a:t>
            </a:r>
            <a:r>
              <a:rPr lang="en-US" dirty="0"/>
              <a:t>", "</a:t>
            </a:r>
            <a:r>
              <a:rPr lang="en-US" dirty="0" err="1"/>
              <a:t>fpr</a:t>
            </a:r>
            <a:r>
              <a:rPr lang="en-US" dirty="0"/>
              <a:t>")</a:t>
            </a:r>
          </a:p>
          <a:p>
            <a:r>
              <a:rPr lang="en-US" dirty="0"/>
              <a:t>plot(perf, col="green", </a:t>
            </a:r>
            <a:r>
              <a:rPr lang="en-US" dirty="0" err="1"/>
              <a:t>lwd</a:t>
            </a:r>
            <a:r>
              <a:rPr lang="en-US" dirty="0"/>
              <a:t>=2, main="ROC Curve")</a:t>
            </a:r>
          </a:p>
          <a:p>
            <a:r>
              <a:rPr lang="en-US" dirty="0" err="1"/>
              <a:t>abline</a:t>
            </a:r>
            <a:r>
              <a:rPr lang="en-US" dirty="0"/>
              <a:t>(a=0,b=1,lwd=2,lty=2,col="gray")</a:t>
            </a:r>
          </a:p>
          <a:p>
            <a:endParaRPr lang="en-US" dirty="0"/>
          </a:p>
          <a:p>
            <a:r>
              <a:rPr lang="en-US" dirty="0"/>
              <a:t>KS &lt;- max(</a:t>
            </a:r>
            <a:r>
              <a:rPr lang="en-US" dirty="0" err="1"/>
              <a:t>attr</a:t>
            </a:r>
            <a:r>
              <a:rPr lang="en-US" dirty="0"/>
              <a:t>(perf, '</a:t>
            </a:r>
            <a:r>
              <a:rPr lang="en-US" dirty="0" err="1"/>
              <a:t>y.values</a:t>
            </a:r>
            <a:r>
              <a:rPr lang="en-US" dirty="0"/>
              <a:t>')[[1]]-</a:t>
            </a:r>
            <a:r>
              <a:rPr lang="en-US" dirty="0" err="1"/>
              <a:t>attr</a:t>
            </a:r>
            <a:r>
              <a:rPr lang="en-US" dirty="0"/>
              <a:t>(perf, '</a:t>
            </a:r>
            <a:r>
              <a:rPr lang="en-US" dirty="0" err="1"/>
              <a:t>x.values</a:t>
            </a:r>
            <a:r>
              <a:rPr lang="en-US" dirty="0"/>
              <a:t>')[[1]])</a:t>
            </a:r>
          </a:p>
          <a:p>
            <a:r>
              <a:rPr lang="en-US" dirty="0" err="1"/>
              <a:t>auc</a:t>
            </a:r>
            <a:r>
              <a:rPr lang="en-US" dirty="0"/>
              <a:t> &lt;- performance(</a:t>
            </a:r>
            <a:r>
              <a:rPr lang="en-US" dirty="0" err="1"/>
              <a:t>pred</a:t>
            </a:r>
            <a:r>
              <a:rPr lang="en-US" dirty="0"/>
              <a:t>,"</a:t>
            </a:r>
            <a:r>
              <a:rPr lang="en-US" dirty="0" err="1"/>
              <a:t>auc</a:t>
            </a:r>
            <a:r>
              <a:rPr lang="en-US" dirty="0"/>
              <a:t>"); </a:t>
            </a:r>
          </a:p>
          <a:p>
            <a:r>
              <a:rPr lang="en-US" dirty="0" err="1"/>
              <a:t>auc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auc@y.values</a:t>
            </a:r>
            <a:r>
              <a:rPr lang="en-US" dirty="0"/>
              <a:t>)</a:t>
            </a:r>
          </a:p>
          <a:p>
            <a:r>
              <a:rPr lang="en-US" dirty="0"/>
              <a:t>KS</a:t>
            </a:r>
          </a:p>
          <a:p>
            <a:r>
              <a:rPr lang="en-US" dirty="0" err="1"/>
              <a:t>auc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90" y="5208499"/>
            <a:ext cx="1495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72" y="3177221"/>
            <a:ext cx="5220152" cy="36807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14" y="949913"/>
            <a:ext cx="3877868" cy="27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11.Validate the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3390"/>
            <a:ext cx="8703184" cy="419783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predict1 = predict(mylog1,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mydata.dev</a:t>
            </a:r>
            <a:r>
              <a:rPr lang="en-US" dirty="0"/>
              <a:t>, type = "response")</a:t>
            </a:r>
          </a:p>
          <a:p>
            <a:r>
              <a:rPr lang="en-US" dirty="0"/>
              <a:t>table(</a:t>
            </a:r>
            <a:r>
              <a:rPr lang="en-US" dirty="0" err="1"/>
              <a:t>mydata.dev$TARGET</a:t>
            </a:r>
            <a:r>
              <a:rPr lang="en-US" dirty="0"/>
              <a:t>, predict1 &gt; 0.5)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Confident % = 87.4 %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#library(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r>
              <a:rPr lang="en-US" dirty="0"/>
              <a:t>#</a:t>
            </a:r>
            <a:r>
              <a:rPr lang="en-US" dirty="0" err="1"/>
              <a:t>install_github</a:t>
            </a:r>
            <a:r>
              <a:rPr lang="en-US" dirty="0"/>
              <a:t>("K2Analytics/</a:t>
            </a:r>
            <a:r>
              <a:rPr lang="en-US" dirty="0" err="1"/>
              <a:t>logisticmodelcreation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logisticmodelcreation</a:t>
            </a:r>
            <a:r>
              <a:rPr lang="en-US" dirty="0"/>
              <a:t>)</a:t>
            </a:r>
          </a:p>
          <a:p>
            <a:r>
              <a:rPr lang="en-US" dirty="0"/>
              <a:t>x &lt;-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sapply</a:t>
            </a:r>
            <a:r>
              <a:rPr lang="en-US" dirty="0"/>
              <a:t>(ls(), get), </a:t>
            </a:r>
            <a:r>
              <a:rPr lang="en-US" dirty="0" err="1"/>
              <a:t>is.data.frame</a:t>
            </a:r>
            <a:r>
              <a:rPr lang="en-US" dirty="0"/>
              <a:t>)</a:t>
            </a:r>
          </a:p>
          <a:p>
            <a:r>
              <a:rPr lang="en-US" dirty="0"/>
              <a:t>m &lt;- </a:t>
            </a:r>
            <a:r>
              <a:rPr lang="en-US" dirty="0" err="1"/>
              <a:t>data.frame</a:t>
            </a:r>
            <a:r>
              <a:rPr lang="en-US" dirty="0"/>
              <a:t>(names(x)[(x == TRUE)])</a:t>
            </a:r>
          </a:p>
          <a:p>
            <a:r>
              <a:rPr lang="en-US" dirty="0" err="1"/>
              <a:t>logisticmodelcreation</a:t>
            </a:r>
            <a:r>
              <a:rPr lang="en-US" dirty="0"/>
              <a:t>(m)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987" r="23638"/>
          <a:stretch/>
        </p:blipFill>
        <p:spPr>
          <a:xfrm>
            <a:off x="8194088" y="3861787"/>
            <a:ext cx="3969785" cy="21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7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12.Finally </a:t>
            </a:r>
            <a:r>
              <a:rPr lang="en-US" dirty="0"/>
              <a:t>check model performance on Hold Out.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# Rank Hold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014" y="2924622"/>
            <a:ext cx="8353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5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# Goodness of FIT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39062"/>
            <a:ext cx="2933700" cy="390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474" y="1858041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#CALCULATE </a:t>
            </a:r>
            <a:r>
              <a:rPr lang="en-US" dirty="0"/>
              <a:t>CONCORDANCE AND DISCORDANCE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16" y="2314112"/>
            <a:ext cx="1971675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791138"/>
            <a:ext cx="1514475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2925" y="4358559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#GINI INDEX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640" y="2887501"/>
            <a:ext cx="5220152" cy="3680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925" y="5693073"/>
            <a:ext cx="1371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1F677-8490-4D3F-B937-73437BF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Perform Exploratory Data Analysis.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16DE72-8429-4718-8067-BE227F4D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apply(d[,</a:t>
            </a:r>
            <a:r>
              <a:rPr lang="en-US" dirty="0" err="1"/>
              <a:t>sapply</a:t>
            </a:r>
            <a:r>
              <a:rPr lang="en-US" dirty="0"/>
              <a:t>(d, </a:t>
            </a:r>
            <a:r>
              <a:rPr lang="en-US" dirty="0" err="1"/>
              <a:t>is.numeric</a:t>
            </a:r>
            <a:r>
              <a:rPr lang="en-US" dirty="0"/>
              <a:t>)], </a:t>
            </a:r>
          </a:p>
          <a:p>
            <a:pPr marL="0" indent="0">
              <a:buNone/>
            </a:pPr>
            <a:r>
              <a:rPr lang="en-US" dirty="0"/>
              <a:t>      2, quantile,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probs</a:t>
            </a:r>
            <a:r>
              <a:rPr lang="en-US" dirty="0"/>
              <a:t>=c(0.01, 0.05, 0.1, 0.25, 0.50, 0.75, 0.90, 0.95, 0.99, 1),</a:t>
            </a:r>
          </a:p>
          <a:p>
            <a:pPr marL="0" indent="0">
              <a:buNone/>
            </a:pPr>
            <a:r>
              <a:rPr lang="en-US" dirty="0"/>
              <a:t>      na.rm=T)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boxplot(</a:t>
            </a:r>
            <a:r>
              <a:rPr lang="en-US" dirty="0" err="1"/>
              <a:t>d$BALANCE</a:t>
            </a:r>
            <a:r>
              <a:rPr lang="en-US" dirty="0"/>
              <a:t> , </a:t>
            </a:r>
          </a:p>
          <a:p>
            <a:pPr marL="0" indent="0">
              <a:buNone/>
            </a:pPr>
            <a:r>
              <a:rPr lang="en-US" dirty="0"/>
              <a:t>        main= "Balance Box Plot" 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xlab</a:t>
            </a:r>
            <a:r>
              <a:rPr lang="en-US" dirty="0"/>
              <a:t> = "Overall Base")</a:t>
            </a:r>
          </a:p>
        </p:txBody>
      </p:sp>
    </p:spTree>
    <p:extLst>
      <p:ext uri="{BB962C8B-B14F-4D97-AF65-F5344CB8AC3E}">
        <p14:creationId xmlns:p14="http://schemas.microsoft.com/office/powerpoint/2010/main" val="400839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0E409B4-46EE-42FD-849E-D334775B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28" y="0"/>
            <a:ext cx="44098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53932F2-F667-48D3-9B76-EB462AE2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12" y="0"/>
            <a:ext cx="4548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1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5B4F96-AFB5-4B0F-9E32-545C2E0F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86" y="110305"/>
            <a:ext cx="557212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ECF782-4692-41B6-BCB3-D0CA5DC8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67" y="2255317"/>
            <a:ext cx="6738631" cy="460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1F677-8490-4D3F-B937-73437BF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Perform Exploratory Data Analysis.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16DE72-8429-4718-8067-BE227F4D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d1$BALANCE = </a:t>
            </a:r>
            <a:r>
              <a:rPr lang="en-US" dirty="0" err="1"/>
              <a:t>ifelse</a:t>
            </a:r>
            <a:r>
              <a:rPr lang="en-US" dirty="0"/>
              <a:t>(d1$BALANCE &gt; 3412762 ,3412762, d1$BALANCE)</a:t>
            </a:r>
          </a:p>
          <a:p>
            <a:pPr marL="0" indent="0">
              <a:buNone/>
            </a:pPr>
            <a:r>
              <a:rPr lang="en-US" dirty="0"/>
              <a:t>d1$TOT_NO_OF_L_TXNS = </a:t>
            </a:r>
            <a:r>
              <a:rPr lang="en-US" dirty="0" err="1"/>
              <a:t>ifelse</a:t>
            </a:r>
            <a:r>
              <a:rPr lang="en-US" dirty="0"/>
              <a:t>(d1$TOT_NO_OF_L_TXNS &gt; 80, 80,d1$TOT_NO_OF_L_TXNS)</a:t>
            </a:r>
          </a:p>
          <a:p>
            <a:pPr marL="0" indent="0">
              <a:buNone/>
            </a:pPr>
            <a:r>
              <a:rPr lang="en-US" dirty="0"/>
              <a:t>d1$NO_OF_ATM_DR_TXNS = </a:t>
            </a:r>
            <a:r>
              <a:rPr lang="en-US" dirty="0" err="1"/>
              <a:t>ifelse</a:t>
            </a:r>
            <a:r>
              <a:rPr lang="en-US" dirty="0"/>
              <a:t>(d1$NO_OF_ATM_DR_TXNS &gt; 5, 5 ,d1$NO_OF_ATM_DR_TXNS)</a:t>
            </a:r>
          </a:p>
          <a:p>
            <a:pPr marL="0" indent="0">
              <a:buNone/>
            </a:pPr>
            <a:r>
              <a:rPr lang="en-US" dirty="0"/>
              <a:t>d1$NO_OF_NET_DR_TXNS = </a:t>
            </a:r>
            <a:r>
              <a:rPr lang="en-US" dirty="0" err="1"/>
              <a:t>ifelse</a:t>
            </a:r>
            <a:r>
              <a:rPr lang="en-US" dirty="0"/>
              <a:t>(d1$NO_OF_NET_DR_TXNS &gt; 10 , 10 , d1$NO_OF_NET_DR_TXNS)</a:t>
            </a:r>
          </a:p>
          <a:p>
            <a:pPr marL="0" indent="0">
              <a:buNone/>
            </a:pPr>
            <a:r>
              <a:rPr lang="en-US" dirty="0"/>
              <a:t>d1$NO_OF_MOB_DR_TXNS = </a:t>
            </a:r>
            <a:r>
              <a:rPr lang="en-US" dirty="0" err="1"/>
              <a:t>ifelse</a:t>
            </a:r>
            <a:r>
              <a:rPr lang="en-US" dirty="0"/>
              <a:t>(d1$NO_OF_MOB_DR_TXNS &gt; 5 ,5 ,d1$NO_OF_MOB_DR_TXNS)</a:t>
            </a:r>
          </a:p>
          <a:p>
            <a:pPr marL="0" indent="0">
              <a:buNone/>
            </a:pPr>
            <a:r>
              <a:rPr lang="en-US" dirty="0"/>
              <a:t>d1$AMT_ATM_DR = </a:t>
            </a:r>
            <a:r>
              <a:rPr lang="en-US" dirty="0" err="1"/>
              <a:t>ifelse</a:t>
            </a:r>
            <a:r>
              <a:rPr lang="en-US" dirty="0"/>
              <a:t>(d1$AMT_ATM_DR &gt; 70000 , 70000 , d1$AMT_ATM_DR)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summary(d1)</a:t>
            </a:r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(d1)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d1$ACC_OP_DATE = </a:t>
            </a:r>
            <a:r>
              <a:rPr lang="en-US" dirty="0" err="1"/>
              <a:t>as.Date</a:t>
            </a:r>
            <a:r>
              <a:rPr lang="en-US" dirty="0"/>
              <a:t>(d1$ACC_OP_DATE , "%m/%d/%Y")</a:t>
            </a:r>
          </a:p>
          <a:p>
            <a:pPr marL="0" indent="0">
              <a:buNone/>
            </a:pPr>
            <a:r>
              <a:rPr lang="en-US" dirty="0"/>
              <a:t>d1$NO_OF_DAYS =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Sys.Date</a:t>
            </a:r>
            <a:r>
              <a:rPr lang="en-US" dirty="0"/>
              <a:t>()-d1$ACC_OP_DATE)</a:t>
            </a:r>
          </a:p>
          <a:p>
            <a:pPr marL="0" indent="0">
              <a:buNone/>
            </a:pPr>
            <a:r>
              <a:rPr lang="en-US" dirty="0"/>
              <a:t>d2 = d1[, !names(d1)%in% "ACC_OP_DATE"]</a:t>
            </a:r>
          </a:p>
        </p:txBody>
      </p:sp>
    </p:spTree>
    <p:extLst>
      <p:ext uri="{BB962C8B-B14F-4D97-AF65-F5344CB8AC3E}">
        <p14:creationId xmlns:p14="http://schemas.microsoft.com/office/powerpoint/2010/main" val="68762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B7E5E8D-08EE-46E8-8ECB-E885AA3E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56" y="0"/>
            <a:ext cx="418781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FDD3E42-A480-46E2-BE0D-C751C281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89" y="0"/>
            <a:ext cx="4456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1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44CAD7-AA8B-4719-83DC-ED72C600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. Build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952551-A93D-486E-B25B-ABC90B79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Probability </a:t>
            </a:r>
            <a:r>
              <a:rPr lang="en-US" altLang="en-US" dirty="0"/>
              <a:t>of a </a:t>
            </a:r>
            <a:r>
              <a:rPr lang="en-US" altLang="en-US" dirty="0" smtClean="0"/>
              <a:t>TARGET is as </a:t>
            </a:r>
            <a:r>
              <a:rPr lang="en-US" altLang="en-US" dirty="0"/>
              <a:t>a function of the predictor variable(s)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3FC8EE-F1CA-4AB3-A731-EE295371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36669"/>
            <a:ext cx="6903302" cy="38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721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1297</TotalTime>
  <Words>1380</Words>
  <Application>Microsoft Office PowerPoint</Application>
  <PresentationFormat>Widescreen</PresentationFormat>
  <Paragraphs>212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Wisp</vt:lpstr>
      <vt:lpstr>Build Logistic Regression Model on PL_XSELL dataset</vt:lpstr>
      <vt:lpstr>1. Import Dataset and understand the data. </vt:lpstr>
      <vt:lpstr>PowerPoint Presentation</vt:lpstr>
      <vt:lpstr>2. Perform Exploratory Data Analysis. </vt:lpstr>
      <vt:lpstr>PowerPoint Presentation</vt:lpstr>
      <vt:lpstr>PowerPoint Presentation</vt:lpstr>
      <vt:lpstr>2. Perform Exploratory Data Analysis. </vt:lpstr>
      <vt:lpstr>PowerPoint Presentation</vt:lpstr>
      <vt:lpstr>3 . Build Hypothesis</vt:lpstr>
      <vt:lpstr>4 . Check Hypothesis using Information Value. </vt:lpstr>
      <vt:lpstr>PowerPoint Presentation</vt:lpstr>
      <vt:lpstr>5. Check Hypothesis using Visualization</vt:lpstr>
      <vt:lpstr>PowerPoint Presentation</vt:lpstr>
      <vt:lpstr>PowerPoint Presentation</vt:lpstr>
      <vt:lpstr>PowerPoint Presentation</vt:lpstr>
      <vt:lpstr>6. Do necessary Variable Transformation. </vt:lpstr>
      <vt:lpstr>PowerPoint Presentation</vt:lpstr>
      <vt:lpstr>PowerPoint Presentation</vt:lpstr>
      <vt:lpstr>PowerPoint Presentation</vt:lpstr>
      <vt:lpstr>PowerPoint Presentation</vt:lpstr>
      <vt:lpstr>7. Split dataset in Dev-Val-Hold Out samples. </vt:lpstr>
      <vt:lpstr>8. Build Logistics Regression Model on Dev</vt:lpstr>
      <vt:lpstr>PowerPoint Presentation</vt:lpstr>
      <vt:lpstr>9. Ensure No Multi Collinearity between variables. </vt:lpstr>
      <vt:lpstr>10. Check Model Performance Measures.                ## Rank Ordering Test##</vt:lpstr>
      <vt:lpstr>PowerPoint Presentation</vt:lpstr>
      <vt:lpstr>####### Goodness of Fit: ######</vt:lpstr>
      <vt:lpstr>#***FUNCTION TO CALCULATE CONCORDANCE AND DISCORDANCE***#</vt:lpstr>
      <vt:lpstr>#***FUNCTION TO CALCULATE CONCORDANCE AND DISCORDANCE ENDS***#</vt:lpstr>
      <vt:lpstr>######## GINI Index ######## </vt:lpstr>
      <vt:lpstr>## Calculating AUC using ROC Curve and KS for the model</vt:lpstr>
      <vt:lpstr>PowerPoint Presentation</vt:lpstr>
      <vt:lpstr> 11.Validate the Model </vt:lpstr>
      <vt:lpstr>PowerPoint Presentation</vt:lpstr>
      <vt:lpstr>12.Finally check model performance on Hold Out.   # Rank Hold</vt:lpstr>
      <vt:lpstr># Goodness of FIT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Logistic Regression Model on PL_XSELL dataset</dc:title>
  <dc:creator>ashishpal.ece15@udml.ac.in</dc:creator>
  <cp:lastModifiedBy>ashishpal.ece15@udml.ac.in</cp:lastModifiedBy>
  <cp:revision>109</cp:revision>
  <dcterms:created xsi:type="dcterms:W3CDTF">2017-11-04T19:06:20Z</dcterms:created>
  <dcterms:modified xsi:type="dcterms:W3CDTF">2017-11-05T17:06:30Z</dcterms:modified>
</cp:coreProperties>
</file>