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79" r:id="rId11"/>
    <p:sldId id="278" r:id="rId12"/>
  </p:sldIdLst>
  <p:sldSz cx="9144000" cy="5143500" type="screen16x9"/>
  <p:notesSz cx="6858000" cy="9144000"/>
  <p:embeddedFontLst>
    <p:embeddedFont>
      <p:font typeface="Lexend Deca"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Pandey" initials="AP" lastIdx="1" clrIdx="0">
    <p:extLst>
      <p:ext uri="{19B8F6BF-5375-455C-9EA6-DF929625EA0E}">
        <p15:presenceInfo xmlns:p15="http://schemas.microsoft.com/office/powerpoint/2012/main" userId="3f27348a0d6120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47D53E-0686-4156-9358-A6BAD458EC43}">
  <a:tblStyle styleId="{3047D53E-0686-4156-9358-A6BAD458EC4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712375-7D45-4997-BDC8-13F478D098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0T00:36:10.34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t>Intrusion Detection System Using Machine Learning</a:t>
            </a:r>
            <a:endParaRPr sz="3600"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2" name="TextBox 1">
            <a:extLst>
              <a:ext uri="{FF2B5EF4-FFF2-40B4-BE49-F238E27FC236}">
                <a16:creationId xmlns:a16="http://schemas.microsoft.com/office/drawing/2014/main" id="{A4DE7BC8-4BC9-6144-30B1-AB81F1F404F1}"/>
              </a:ext>
            </a:extLst>
          </p:cNvPr>
          <p:cNvSpPr txBox="1"/>
          <p:nvPr/>
        </p:nvSpPr>
        <p:spPr>
          <a:xfrm>
            <a:off x="6762417" y="4720876"/>
            <a:ext cx="2276585" cy="307777"/>
          </a:xfrm>
          <a:prstGeom prst="rect">
            <a:avLst/>
          </a:prstGeom>
          <a:noFill/>
        </p:spPr>
        <p:txBody>
          <a:bodyPr wrap="none" rtlCol="0">
            <a:spAutoFit/>
          </a:bodyPr>
          <a:lstStyle/>
          <a:p>
            <a:r>
              <a:rPr lang="en-US" dirty="0"/>
              <a:t>-By Ashish Kumar Pandey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382D-65B5-7AB9-7E93-A86D69C05304}"/>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9778A66-68CC-1273-81A5-282FA61CAD2E}"/>
              </a:ext>
            </a:extLst>
          </p:cNvPr>
          <p:cNvSpPr>
            <a:spLocks noGrp="1"/>
          </p:cNvSpPr>
          <p:nvPr>
            <p:ph type="body" idx="1"/>
          </p:nvPr>
        </p:nvSpPr>
        <p:spPr/>
        <p:txBody>
          <a:bodyPr/>
          <a:lstStyle/>
          <a:p>
            <a:r>
              <a:rPr lang="en-US" sz="1800" dirty="0"/>
              <a:t>IDS systems leveraging machine learning represent a critical component of modern cybersecurity defenses, providing organizations with the tools and intelligence needed to detect and respond to cyber threats effectively.</a:t>
            </a:r>
            <a:endParaRPr lang="en-IN" sz="1800" dirty="0"/>
          </a:p>
        </p:txBody>
      </p:sp>
      <p:sp>
        <p:nvSpPr>
          <p:cNvPr id="4" name="Slide Number Placeholder 3">
            <a:extLst>
              <a:ext uri="{FF2B5EF4-FFF2-40B4-BE49-F238E27FC236}">
                <a16:creationId xmlns:a16="http://schemas.microsoft.com/office/drawing/2014/main" id="{8FE6A88E-13D4-7DD9-BD20-E8D1ED7382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590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 You!!</a:t>
            </a:r>
            <a:endParaRPr sz="7200" dirty="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800" dirty="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prstGeom prst="rect">
            <a:avLst/>
          </a:prstGeom>
        </p:spPr>
        <p:txBody>
          <a:bodyPr spcFirstLastPara="1" wrap="square" lIns="0" tIns="0" rIns="0" bIns="0" anchor="b" anchorCtr="0">
            <a:noAutofit/>
          </a:bodyPr>
          <a:lstStyle/>
          <a:p>
            <a:r>
              <a:rPr lang="en-IN" b="1" dirty="0"/>
              <a:t>Understanding Network Intrusion Detection System</a:t>
            </a:r>
          </a:p>
        </p:txBody>
      </p:sp>
      <p:sp>
        <p:nvSpPr>
          <p:cNvPr id="73" name="Google Shape;73;p14"/>
          <p:cNvSpPr txBox="1">
            <a:spLocks noGrp="1"/>
          </p:cNvSpPr>
          <p:nvPr>
            <p:ph type="body" idx="1"/>
          </p:nvPr>
        </p:nvSpPr>
        <p:spPr>
          <a:prstGeom prst="rect">
            <a:avLst/>
          </a:prstGeom>
        </p:spPr>
        <p:txBody>
          <a:bodyPr spcFirstLastPara="1" wrap="square" lIns="0" tIns="0" rIns="0" bIns="0" anchor="t" anchorCtr="0">
            <a:noAutofit/>
          </a:bodyPr>
          <a:lstStyle/>
          <a:p>
            <a:endParaRPr lang="en-US" sz="1100" b="1" dirty="0"/>
          </a:p>
          <a:p>
            <a:r>
              <a:rPr lang="en-US" sz="1600" b="1" dirty="0"/>
              <a:t>Definition of Intrusion</a:t>
            </a:r>
          </a:p>
          <a:p>
            <a:r>
              <a:rPr lang="en-US" sz="1100" dirty="0"/>
              <a:t>An intrusion detection system (IDS) is a software application that monitors network or system activities for malicious activities or policy violations and produces reports to a management station</a:t>
            </a:r>
          </a:p>
        </p:txBody>
      </p:sp>
      <p:sp>
        <p:nvSpPr>
          <p:cNvPr id="72" name="Google Shape;72;p14"/>
          <p:cNvSpPr txBox="1">
            <a:spLocks noGrp="1"/>
          </p:cNvSpPr>
          <p:nvPr>
            <p:ph type="body" idx="2"/>
          </p:nvPr>
        </p:nvSpPr>
        <p:spPr>
          <a:xfrm>
            <a:off x="2780447" y="1352550"/>
            <a:ext cx="2199896" cy="3202200"/>
          </a:xfrm>
          <a:prstGeom prst="rect">
            <a:avLst/>
          </a:prstGeom>
        </p:spPr>
        <p:txBody>
          <a:bodyPr spcFirstLastPara="1" wrap="square" lIns="0" tIns="0" rIns="0" bIns="0" anchor="t" anchorCtr="0">
            <a:noAutofit/>
          </a:bodyPr>
          <a:lstStyle/>
          <a:p>
            <a:pPr marL="101600" indent="0">
              <a:buNone/>
            </a:pPr>
            <a:endParaRPr lang="en-US" sz="1100" b="1" dirty="0"/>
          </a:p>
          <a:p>
            <a:r>
              <a:rPr lang="en-US" sz="1600" b="1" dirty="0"/>
              <a:t>Types of Intrusions</a:t>
            </a:r>
          </a:p>
          <a:p>
            <a:r>
              <a:rPr lang="en-US" sz="1100" dirty="0"/>
              <a:t>Network intrusions can be categorized as unauthorized access, denial of service, and malicious software activities, all of which pose significant threats to network security.</a:t>
            </a:r>
          </a:p>
          <a:p>
            <a:pPr marL="0" lvl="0" indent="0" algn="l" rtl="0">
              <a:spcBef>
                <a:spcPts val="600"/>
              </a:spcBef>
              <a:spcAft>
                <a:spcPts val="0"/>
              </a:spcAft>
              <a:buClr>
                <a:schemeClr val="dk1"/>
              </a:buClr>
              <a:buSzPts val="1100"/>
              <a:buFont typeface="Arial"/>
              <a:buNone/>
            </a:pPr>
            <a:endParaRPr sz="1200" b="1" dirty="0"/>
          </a:p>
        </p:txBody>
      </p:sp>
      <p:sp>
        <p:nvSpPr>
          <p:cNvPr id="74" name="Google Shape;74;p14"/>
          <p:cNvSpPr txBox="1">
            <a:spLocks noGrp="1"/>
          </p:cNvSpPr>
          <p:nvPr>
            <p:ph type="body" idx="3"/>
          </p:nvPr>
        </p:nvSpPr>
        <p:spPr>
          <a:xfrm>
            <a:off x="4980343" y="1352550"/>
            <a:ext cx="2217467" cy="3202200"/>
          </a:xfrm>
          <a:prstGeom prst="rect">
            <a:avLst/>
          </a:prstGeom>
        </p:spPr>
        <p:txBody>
          <a:bodyPr spcFirstLastPara="1" wrap="square" lIns="0" tIns="0" rIns="0" bIns="0" anchor="t" anchorCtr="0">
            <a:noAutofit/>
          </a:bodyPr>
          <a:lstStyle/>
          <a:p>
            <a:pPr marL="127000" indent="0">
              <a:buNone/>
            </a:pPr>
            <a:endParaRPr lang="en-US" sz="1050" b="1" dirty="0"/>
          </a:p>
          <a:p>
            <a:r>
              <a:rPr lang="en-US" b="1" dirty="0"/>
              <a:t>Importance of IDS</a:t>
            </a:r>
          </a:p>
          <a:p>
            <a:r>
              <a:rPr lang="en-US" sz="1100" dirty="0"/>
              <a:t>IDS plays a crucial role in identifying and responding to security breaches, providing an additional layer of defense against cyber threats.</a:t>
            </a:r>
          </a:p>
          <a:p>
            <a:pPr marL="0" lvl="0" indent="0" algn="l" rtl="0">
              <a:spcBef>
                <a:spcPts val="0"/>
              </a:spcBef>
              <a:spcAft>
                <a:spcPts val="0"/>
              </a:spcAft>
              <a:buNone/>
            </a:pPr>
            <a:endParaRPr sz="1000" dirty="0">
              <a:solidFill>
                <a:schemeClr val="accent4"/>
              </a:solidFill>
            </a:endParaRPr>
          </a:p>
        </p:txBody>
      </p:sp>
      <p:sp>
        <p:nvSpPr>
          <p:cNvPr id="75" name="Google Shape;75;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prstGeom prst="rect">
            <a:avLst/>
          </a:prstGeom>
        </p:spPr>
        <p:txBody>
          <a:bodyPr spcFirstLastPara="1" wrap="square" lIns="0" tIns="0" rIns="0" bIns="0" anchor="b" anchorCtr="0">
            <a:noAutofit/>
          </a:bodyPr>
          <a:lstStyle/>
          <a:p>
            <a:br>
              <a:rPr lang="en-IN" sz="2800" b="1" dirty="0"/>
            </a:br>
            <a:br>
              <a:rPr lang="en-IN" sz="2800" b="1" dirty="0"/>
            </a:br>
            <a:br>
              <a:rPr lang="en-IN" sz="2800" b="1" dirty="0"/>
            </a:br>
            <a:r>
              <a:rPr lang="en-IN" sz="2800" b="1" dirty="0"/>
              <a:t>Traditional IDS vs. ML-Based IDS</a:t>
            </a:r>
            <a:endParaRPr sz="2800" dirty="0"/>
          </a:p>
        </p:txBody>
      </p:sp>
      <p:sp>
        <p:nvSpPr>
          <p:cNvPr id="2" name="Subtitle 1">
            <a:extLst>
              <a:ext uri="{FF2B5EF4-FFF2-40B4-BE49-F238E27FC236}">
                <a16:creationId xmlns:a16="http://schemas.microsoft.com/office/drawing/2014/main" id="{B58817F1-E7A8-3CF0-300F-442E619FAF9B}"/>
              </a:ext>
            </a:extLst>
          </p:cNvPr>
          <p:cNvSpPr>
            <a:spLocks noGrp="1"/>
          </p:cNvSpPr>
          <p:nvPr>
            <p:ph type="body" idx="1"/>
          </p:nvPr>
        </p:nvSpPr>
        <p:spPr/>
        <p:txBody>
          <a:bodyPr/>
          <a:lstStyle/>
          <a:p>
            <a:r>
              <a:rPr lang="en-US" b="1" dirty="0"/>
              <a:t>Traditional IDS</a:t>
            </a:r>
          </a:p>
          <a:p>
            <a:r>
              <a:rPr lang="en-US" sz="1600" dirty="0"/>
              <a:t>Signature-based IDS relies on a database of known attack patterns, making it effective but limited in detecting new and unknown threats.</a:t>
            </a:r>
          </a:p>
          <a:p>
            <a:endParaRPr lang="en-IN" dirty="0"/>
          </a:p>
        </p:txBody>
      </p:sp>
      <p:sp>
        <p:nvSpPr>
          <p:cNvPr id="3" name="Text Placeholder 2">
            <a:extLst>
              <a:ext uri="{FF2B5EF4-FFF2-40B4-BE49-F238E27FC236}">
                <a16:creationId xmlns:a16="http://schemas.microsoft.com/office/drawing/2014/main" id="{D0D8877D-8077-E6EE-B9C3-C1FB50695B5C}"/>
              </a:ext>
            </a:extLst>
          </p:cNvPr>
          <p:cNvSpPr>
            <a:spLocks noGrp="1"/>
          </p:cNvSpPr>
          <p:nvPr>
            <p:ph type="body" idx="2"/>
          </p:nvPr>
        </p:nvSpPr>
        <p:spPr/>
        <p:txBody>
          <a:bodyPr/>
          <a:lstStyle/>
          <a:p>
            <a:r>
              <a:rPr lang="en-US" b="1" dirty="0"/>
              <a:t>ML-Based IDS</a:t>
            </a:r>
          </a:p>
          <a:p>
            <a:r>
              <a:rPr lang="en-US" sz="1600" dirty="0"/>
              <a:t>Machine learning-based IDS leverages algorithms to analyze network traffic patterns, enabling the detection of anomalies and previously unseen attack patterns, enhancing the overall security posture.</a:t>
            </a:r>
          </a:p>
          <a:p>
            <a:endParaRPr lang="en-IN" dirty="0"/>
          </a:p>
        </p:txBody>
      </p:sp>
      <p:sp>
        <p:nvSpPr>
          <p:cNvPr id="83" name="Google Shape;83;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itle 1">
            <a:extLst>
              <a:ext uri="{FF2B5EF4-FFF2-40B4-BE49-F238E27FC236}">
                <a16:creationId xmlns:a16="http://schemas.microsoft.com/office/drawing/2014/main" id="{164D5F9B-A823-4BE2-F6D8-49A6379C70BE}"/>
              </a:ext>
            </a:extLst>
          </p:cNvPr>
          <p:cNvSpPr>
            <a:spLocks noGrp="1"/>
          </p:cNvSpPr>
          <p:nvPr>
            <p:ph type="title"/>
          </p:nvPr>
        </p:nvSpPr>
        <p:spPr/>
        <p:txBody>
          <a:bodyPr/>
          <a:lstStyle/>
          <a:p>
            <a:r>
              <a:rPr lang="en-US" dirty="0"/>
              <a:t>Advantage of ML-Based IDS</a:t>
            </a:r>
            <a:endParaRPr lang="en-IN" dirty="0"/>
          </a:p>
        </p:txBody>
      </p:sp>
      <p:sp>
        <p:nvSpPr>
          <p:cNvPr id="88" name="Google Shape;88;p16"/>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dirty="0"/>
              <a:t>1.Improved Detection Accuracy</a:t>
            </a:r>
          </a:p>
          <a:p>
            <a:pPr marL="0" lvl="0" indent="0" algn="l" rtl="0">
              <a:spcBef>
                <a:spcPts val="600"/>
              </a:spcBef>
              <a:spcAft>
                <a:spcPts val="0"/>
              </a:spcAft>
              <a:buNone/>
            </a:pPr>
            <a:r>
              <a:rPr lang="en-IN" dirty="0"/>
              <a:t>2. Adaptability to Evolving Threats</a:t>
            </a:r>
          </a:p>
          <a:p>
            <a:pPr marL="0" lvl="0" indent="0" algn="l" rtl="0">
              <a:spcBef>
                <a:spcPts val="600"/>
              </a:spcBef>
              <a:spcAft>
                <a:spcPts val="0"/>
              </a:spcAft>
              <a:buNone/>
            </a:pPr>
            <a:r>
              <a:rPr lang="en-IN" dirty="0"/>
              <a:t>3. Reduced False Positives</a:t>
            </a:r>
          </a:p>
          <a:p>
            <a:pPr marL="0" lvl="0" indent="0" algn="l" rtl="0">
              <a:spcBef>
                <a:spcPts val="600"/>
              </a:spcBef>
              <a:spcAft>
                <a:spcPts val="0"/>
              </a:spcAft>
              <a:buNone/>
            </a:pPr>
            <a:r>
              <a:rPr lang="en-IN" dirty="0"/>
              <a:t>4. Detection of Unknown Threats</a:t>
            </a:r>
          </a:p>
          <a:p>
            <a:pPr marL="0" lvl="0" indent="0" algn="l" rtl="0">
              <a:spcBef>
                <a:spcPts val="600"/>
              </a:spcBef>
              <a:spcAft>
                <a:spcPts val="0"/>
              </a:spcAft>
              <a:buNone/>
            </a:pPr>
            <a:r>
              <a:rPr lang="en-IN" dirty="0"/>
              <a:t>5. Automated Response and Remediation</a:t>
            </a:r>
          </a:p>
          <a:p>
            <a:pPr marL="0" lvl="0" indent="0" algn="l" rtl="0">
              <a:spcBef>
                <a:spcPts val="600"/>
              </a:spcBef>
              <a:spcAft>
                <a:spcPts val="0"/>
              </a:spcAft>
              <a:buNone/>
            </a:pPr>
            <a:r>
              <a:rPr lang="en-IN" dirty="0"/>
              <a:t>6. Scalability and Efficiency</a:t>
            </a:r>
          </a:p>
        </p:txBody>
      </p:sp>
      <p:sp>
        <p:nvSpPr>
          <p:cNvPr id="89" name="Google Shape;89;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Title 1">
            <a:extLst>
              <a:ext uri="{FF2B5EF4-FFF2-40B4-BE49-F238E27FC236}">
                <a16:creationId xmlns:a16="http://schemas.microsoft.com/office/drawing/2014/main" id="{0757115A-D7E7-7B88-6E48-8B4E2564B95B}"/>
              </a:ext>
            </a:extLst>
          </p:cNvPr>
          <p:cNvSpPr>
            <a:spLocks noGrp="1"/>
          </p:cNvSpPr>
          <p:nvPr>
            <p:ph type="title"/>
          </p:nvPr>
        </p:nvSpPr>
        <p:spPr>
          <a:xfrm>
            <a:off x="580550" y="479025"/>
            <a:ext cx="6014400" cy="584350"/>
          </a:xfrm>
        </p:spPr>
        <p:txBody>
          <a:bodyPr/>
          <a:lstStyle/>
          <a:p>
            <a:br>
              <a:rPr lang="en-IN" b="1" dirty="0"/>
            </a:br>
            <a:br>
              <a:rPr lang="en-IN" b="1" dirty="0"/>
            </a:br>
            <a:r>
              <a:rPr lang="en-IN" b="1" dirty="0"/>
              <a:t>Supervised Learning for IDS</a:t>
            </a:r>
            <a:br>
              <a:rPr lang="en-IN" b="1" dirty="0"/>
            </a:br>
            <a:endParaRPr lang="en-IN" dirty="0"/>
          </a:p>
        </p:txBody>
      </p:sp>
      <p:sp>
        <p:nvSpPr>
          <p:cNvPr id="6" name="Text Placeholder 5">
            <a:extLst>
              <a:ext uri="{FF2B5EF4-FFF2-40B4-BE49-F238E27FC236}">
                <a16:creationId xmlns:a16="http://schemas.microsoft.com/office/drawing/2014/main" id="{AA48257A-DE10-3B4A-0584-4FE090BDDD98}"/>
              </a:ext>
            </a:extLst>
          </p:cNvPr>
          <p:cNvSpPr>
            <a:spLocks noGrp="1"/>
          </p:cNvSpPr>
          <p:nvPr>
            <p:ph type="body" idx="1"/>
          </p:nvPr>
        </p:nvSpPr>
        <p:spPr/>
        <p:txBody>
          <a:bodyPr/>
          <a:lstStyle/>
          <a:p>
            <a:r>
              <a:rPr lang="en-IN" b="1" dirty="0"/>
              <a:t>Training Data</a:t>
            </a:r>
          </a:p>
          <a:p>
            <a:r>
              <a:rPr lang="en-US" sz="1600" dirty="0"/>
              <a:t>Supervised learning algorithms utilize labeled datasets to train models to recognize patterns associated with normal and malicious network behavior.</a:t>
            </a:r>
          </a:p>
          <a:p>
            <a:endParaRPr lang="en-IN" dirty="0"/>
          </a:p>
        </p:txBody>
      </p:sp>
      <p:sp>
        <p:nvSpPr>
          <p:cNvPr id="7" name="Text Placeholder 6">
            <a:extLst>
              <a:ext uri="{FF2B5EF4-FFF2-40B4-BE49-F238E27FC236}">
                <a16:creationId xmlns:a16="http://schemas.microsoft.com/office/drawing/2014/main" id="{E699A993-1FC0-14D2-B852-F6DDA35FD0BD}"/>
              </a:ext>
            </a:extLst>
          </p:cNvPr>
          <p:cNvSpPr>
            <a:spLocks noGrp="1"/>
          </p:cNvSpPr>
          <p:nvPr>
            <p:ph type="body" idx="2"/>
          </p:nvPr>
        </p:nvSpPr>
        <p:spPr/>
        <p:txBody>
          <a:bodyPr/>
          <a:lstStyle/>
          <a:p>
            <a:r>
              <a:rPr lang="en-IN" b="1" dirty="0"/>
              <a:t>Classification Algorithms</a:t>
            </a:r>
          </a:p>
          <a:p>
            <a:r>
              <a:rPr lang="en-US" sz="1600" dirty="0"/>
              <a:t>Techniques such as decision trees, random forests, and support vector machines are commonly employed to classify network traffic as benign or malicious.</a:t>
            </a:r>
          </a:p>
          <a:p>
            <a:endParaRPr lang="en-IN" dirty="0"/>
          </a:p>
        </p:txBody>
      </p:sp>
      <p:pic>
        <p:nvPicPr>
          <p:cNvPr id="96" name="Google Shape;96;p17"/>
          <p:cNvPicPr preferRelativeResize="0"/>
          <p:nvPr/>
        </p:nvPicPr>
        <p:blipFill>
          <a:blip r:embed="rId3">
            <a:alphaModFix/>
          </a:blip>
          <a:stretch>
            <a:fillRect/>
          </a:stretch>
        </p:blipFill>
        <p:spPr>
          <a:xfrm>
            <a:off x="6412340" y="2155902"/>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7060761" y="1149664"/>
            <a:ext cx="1032700" cy="12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40957"/>
            <a:ext cx="6014400" cy="822417"/>
          </a:xfrm>
          <a:prstGeom prst="rect">
            <a:avLst/>
          </a:prstGeom>
        </p:spPr>
        <p:txBody>
          <a:bodyPr spcFirstLastPara="1" wrap="square" lIns="0" tIns="0" rIns="0" bIns="0" anchor="b" anchorCtr="0">
            <a:noAutofit/>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sz="2000" b="1" dirty="0"/>
              <a:t>Unsupervised Learning for Anomaly Detection</a:t>
            </a:r>
            <a:br>
              <a:rPr lang="en-US" sz="2400" b="1" dirty="0"/>
            </a:br>
            <a:endParaRPr sz="2400" dirty="0"/>
          </a:p>
        </p:txBody>
      </p:sp>
      <p:sp>
        <p:nvSpPr>
          <p:cNvPr id="104" name="Google Shape;104;p18"/>
          <p:cNvSpPr txBox="1">
            <a:spLocks noGrp="1"/>
          </p:cNvSpPr>
          <p:nvPr>
            <p:ph type="body" idx="1"/>
          </p:nvPr>
        </p:nvSpPr>
        <p:spPr>
          <a:prstGeom prst="rect">
            <a:avLst/>
          </a:prstGeom>
        </p:spPr>
        <p:txBody>
          <a:bodyPr spcFirstLastPara="1" wrap="square" lIns="0" tIns="0" rIns="0" bIns="0" anchor="t" anchorCtr="0">
            <a:noAutofit/>
          </a:bodyPr>
          <a:lstStyle/>
          <a:p>
            <a:pPr indent="-381000">
              <a:buSzPts val="2400"/>
            </a:pPr>
            <a:r>
              <a:rPr lang="en-IN" b="1" dirty="0"/>
              <a:t>Identifying Anomalies</a:t>
            </a:r>
          </a:p>
          <a:p>
            <a:pPr indent="-381000">
              <a:buSzPts val="2400"/>
            </a:pPr>
            <a:r>
              <a:rPr lang="en-US" sz="1400" dirty="0"/>
              <a:t>Unsupervised learning algorithms, including clustering and autoencoders, are adept at detecting deviations from normal network behavior without the need for labeled data.</a:t>
            </a:r>
          </a:p>
          <a:p>
            <a:pPr marL="457200" lvl="0" indent="-381000" algn="l" rtl="0">
              <a:spcBef>
                <a:spcPts val="600"/>
              </a:spcBef>
              <a:spcAft>
                <a:spcPts val="0"/>
              </a:spcAft>
              <a:buSzPts val="2400"/>
              <a:buChar char="⬡"/>
            </a:pPr>
            <a:endParaRPr dirty="0"/>
          </a:p>
        </p:txBody>
      </p:sp>
      <p:sp>
        <p:nvSpPr>
          <p:cNvPr id="2" name="Text Placeholder 1">
            <a:extLst>
              <a:ext uri="{FF2B5EF4-FFF2-40B4-BE49-F238E27FC236}">
                <a16:creationId xmlns:a16="http://schemas.microsoft.com/office/drawing/2014/main" id="{8F774A45-BE57-BDFB-5E72-5BCB84E36A88}"/>
              </a:ext>
            </a:extLst>
          </p:cNvPr>
          <p:cNvSpPr>
            <a:spLocks noGrp="1"/>
          </p:cNvSpPr>
          <p:nvPr>
            <p:ph type="body" idx="2"/>
          </p:nvPr>
        </p:nvSpPr>
        <p:spPr/>
        <p:txBody>
          <a:bodyPr/>
          <a:lstStyle/>
          <a:p>
            <a:r>
              <a:rPr lang="en-IN" b="1" dirty="0"/>
              <a:t>Novelty Detection</a:t>
            </a:r>
          </a:p>
          <a:p>
            <a:r>
              <a:rPr lang="en-US" sz="1400" dirty="0"/>
              <a:t>Anomaly detection techniques are instrumental in identifying previously unseen attack patterns and zero-day exploits, enhancing the IDS's ability to adapt to evolving threats.</a:t>
            </a:r>
          </a:p>
          <a:p>
            <a:endParaRPr lang="en-IN" dirty="0"/>
          </a:p>
        </p:txBody>
      </p:sp>
      <p:sp>
        <p:nvSpPr>
          <p:cNvPr id="105" name="Google Shape;105;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3" name="Google Shape;11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11" name="Google Shape;111;p19"/>
          <p:cNvSpPr txBox="1">
            <a:spLocks noGrp="1"/>
          </p:cNvSpPr>
          <p:nvPr>
            <p:ph type="ctrTitle" idx="4294967295"/>
          </p:nvPr>
        </p:nvSpPr>
        <p:spPr>
          <a:xfrm>
            <a:off x="3351802" y="7438"/>
            <a:ext cx="3332163" cy="19796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Actual Vs Predicted</a:t>
            </a:r>
            <a:endParaRPr dirty="0"/>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E5B7314-5C1C-5EF6-382D-C4CCC53EB84D}"/>
              </a:ext>
            </a:extLst>
          </p:cNvPr>
          <p:cNvPicPr>
            <a:picLocks noChangeAspect="1"/>
          </p:cNvPicPr>
          <p:nvPr/>
        </p:nvPicPr>
        <p:blipFill>
          <a:blip r:embed="rId13"/>
          <a:stretch>
            <a:fillRect/>
          </a:stretch>
        </p:blipFill>
        <p:spPr>
          <a:xfrm>
            <a:off x="1003130" y="1370716"/>
            <a:ext cx="6839465" cy="3441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Mitigatin Steps for Any Intrusion</a:t>
            </a:r>
            <a:endParaRPr dirty="0"/>
          </a:p>
        </p:txBody>
      </p:sp>
      <p:sp>
        <p:nvSpPr>
          <p:cNvPr id="133" name="Google Shape;133;p20"/>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t>Isolation and Containment</a:t>
            </a:r>
            <a:r>
              <a:rPr lang="en-US" sz="1200" dirty="0"/>
              <a:t>: Immediately isolate affected systems or networks to prevent further read of the intrusion. Disconnect compromised devices from the network to contain the damage and limit the attacker's ability to move laterally.</a:t>
            </a:r>
          </a:p>
          <a:p>
            <a:pPr marL="0" lvl="0" indent="0" algn="l" rtl="0">
              <a:spcBef>
                <a:spcPts val="600"/>
              </a:spcBef>
              <a:spcAft>
                <a:spcPts val="0"/>
              </a:spcAft>
              <a:buNone/>
            </a:pPr>
            <a:r>
              <a:rPr lang="en-US" sz="1200" b="1" dirty="0"/>
              <a:t>Change Credentials</a:t>
            </a:r>
            <a:r>
              <a:rPr lang="en-US" sz="1200" dirty="0"/>
              <a:t>: Reset passwords and revoke compromised credentials to prevent unauthorized access. Encourage users to update their passwords following best practices for password hygiene, such as using strong and unique passwords for each account.</a:t>
            </a:r>
          </a:p>
          <a:p>
            <a:pPr marL="0" lvl="0" indent="0" algn="l" rtl="0">
              <a:spcBef>
                <a:spcPts val="600"/>
              </a:spcBef>
              <a:spcAft>
                <a:spcPts val="0"/>
              </a:spcAft>
              <a:buNone/>
            </a:pPr>
            <a:r>
              <a:rPr lang="en-US" sz="1200" b="1" dirty="0"/>
              <a:t>Patch and Update</a:t>
            </a:r>
            <a:r>
              <a:rPr lang="en-US" sz="1200" dirty="0"/>
              <a:t>: Identify and patch vulnerabilities exploited by the intruder to prevent similar attacks in the future. Apply security updates and patches to software, operating systems, and firmware to address known vulnerabilities and strengthen the security posture of the infrastructure.</a:t>
            </a:r>
          </a:p>
          <a:p>
            <a:pPr marL="0" lvl="0" indent="0" algn="l" rtl="0">
              <a:spcBef>
                <a:spcPts val="600"/>
              </a:spcBef>
              <a:spcAft>
                <a:spcPts val="0"/>
              </a:spcAft>
              <a:buNone/>
            </a:pPr>
            <a:r>
              <a:rPr lang="en-US" sz="1200" b="1" dirty="0"/>
              <a:t>Implement Defense in Depth</a:t>
            </a:r>
            <a:r>
              <a:rPr lang="en-US" sz="1200" dirty="0"/>
              <a:t>: Deploy multiple layers of defense, including firewalls, antivirus software, intrusion detection systems, and access controls, to protect against various attack vectors. Implementing a defense-in-depth strategy helps mitigate the risk of successful intrusions by providing multiple layers of protection.</a:t>
            </a:r>
            <a:endParaRPr sz="1200" dirty="0"/>
          </a:p>
        </p:txBody>
      </p:sp>
      <p:sp>
        <p:nvSpPr>
          <p:cNvPr id="136" name="Google Shape;136;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5" name="Google Shape;135;p20"/>
          <p:cNvSpPr txBox="1">
            <a:spLocks noGrp="1"/>
          </p:cNvSpPr>
          <p:nvPr>
            <p:ph type="body" idx="4294967295"/>
          </p:nvPr>
        </p:nvSpPr>
        <p:spPr>
          <a:xfrm flipH="1">
            <a:off x="9144000" y="1352550"/>
            <a:ext cx="420130" cy="1304153"/>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itle 1">
            <a:extLst>
              <a:ext uri="{FF2B5EF4-FFF2-40B4-BE49-F238E27FC236}">
                <a16:creationId xmlns:a16="http://schemas.microsoft.com/office/drawing/2014/main" id="{23330C9E-2873-2975-6F00-C65551F86188}"/>
              </a:ext>
            </a:extLst>
          </p:cNvPr>
          <p:cNvSpPr>
            <a:spLocks noGrp="1"/>
          </p:cNvSpPr>
          <p:nvPr>
            <p:ph type="title"/>
          </p:nvPr>
        </p:nvSpPr>
        <p:spPr/>
        <p:txBody>
          <a:bodyPr/>
          <a:lstStyle/>
          <a:p>
            <a:r>
              <a:rPr lang="en-US" dirty="0"/>
              <a:t>Screenshots of Code</a:t>
            </a:r>
            <a:endParaRPr lang="en-IN" dirty="0"/>
          </a:p>
        </p:txBody>
      </p:sp>
      <p:sp>
        <p:nvSpPr>
          <p:cNvPr id="145" name="Google Shape;145;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7AF3C44D-9222-FDAA-B842-1317EF3E6278}"/>
              </a:ext>
            </a:extLst>
          </p:cNvPr>
          <p:cNvPicPr>
            <a:picLocks noChangeAspect="1"/>
          </p:cNvPicPr>
          <p:nvPr/>
        </p:nvPicPr>
        <p:blipFill>
          <a:blip r:embed="rId3"/>
          <a:stretch>
            <a:fillRect/>
          </a:stretch>
        </p:blipFill>
        <p:spPr>
          <a:xfrm>
            <a:off x="462503" y="1435942"/>
            <a:ext cx="3442232" cy="3200826"/>
          </a:xfrm>
          <a:prstGeom prst="rect">
            <a:avLst/>
          </a:prstGeom>
        </p:spPr>
      </p:pic>
      <p:pic>
        <p:nvPicPr>
          <p:cNvPr id="4" name="Picture 3">
            <a:extLst>
              <a:ext uri="{FF2B5EF4-FFF2-40B4-BE49-F238E27FC236}">
                <a16:creationId xmlns:a16="http://schemas.microsoft.com/office/drawing/2014/main" id="{5A633E88-25B6-2108-510A-D941C22ECC66}"/>
              </a:ext>
            </a:extLst>
          </p:cNvPr>
          <p:cNvPicPr>
            <a:picLocks noChangeAspect="1"/>
          </p:cNvPicPr>
          <p:nvPr/>
        </p:nvPicPr>
        <p:blipFill>
          <a:blip r:embed="rId4"/>
          <a:stretch>
            <a:fillRect/>
          </a:stretch>
        </p:blipFill>
        <p:spPr>
          <a:xfrm>
            <a:off x="4709091" y="1408669"/>
            <a:ext cx="3667777" cy="3228099"/>
          </a:xfrm>
          <a:prstGeom prst="rect">
            <a:avLst/>
          </a:prstGeom>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644</Words>
  <Application>Microsoft Office PowerPoint</Application>
  <PresentationFormat>On-screen Show (16:9)</PresentationFormat>
  <Paragraphs>53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Muli</vt:lpstr>
      <vt:lpstr>Arial</vt:lpstr>
      <vt:lpstr>Lexend Deca</vt:lpstr>
      <vt:lpstr>Aliena template</vt:lpstr>
      <vt:lpstr>Intrusion Detection System Using Machine Learning</vt:lpstr>
      <vt:lpstr>Understanding Network Intrusion Detection System</vt:lpstr>
      <vt:lpstr>   Traditional IDS vs. ML-Based IDS</vt:lpstr>
      <vt:lpstr>Advantage of ML-Based IDS</vt:lpstr>
      <vt:lpstr>  Supervised Learning for IDS </vt:lpstr>
      <vt:lpstr>                                                                                               Unsupervised Learning for Anomaly Detection </vt:lpstr>
      <vt:lpstr>Actual Vs Predicted</vt:lpstr>
      <vt:lpstr>Mitigatin Steps for Any Intrusion</vt:lpstr>
      <vt:lpstr>Screenshots of Code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Machine Learning</dc:title>
  <cp:lastModifiedBy>Ashish Pandey</cp:lastModifiedBy>
  <cp:revision>3</cp:revision>
  <dcterms:modified xsi:type="dcterms:W3CDTF">2024-04-09T19:30:57Z</dcterms:modified>
</cp:coreProperties>
</file>