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6" r:id="rId2"/>
    <p:sldId id="257" r:id="rId3"/>
    <p:sldId id="258" r:id="rId4"/>
    <p:sldId id="267" r:id="rId5"/>
    <p:sldId id="268" r:id="rId6"/>
    <p:sldId id="269" r:id="rId7"/>
    <p:sldId id="259" r:id="rId8"/>
    <p:sldId id="270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6FA"/>
    <a:srgbClr val="D4FCE8"/>
    <a:srgbClr val="3366FF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94660"/>
  </p:normalViewPr>
  <p:slideViewPr>
    <p:cSldViewPr>
      <p:cViewPr>
        <p:scale>
          <a:sx n="78" d="100"/>
          <a:sy n="78" d="100"/>
        </p:scale>
        <p:origin x="6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2D0F1-929D-4848-9161-3D914FB38B7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80339-6019-4D16-84A6-99EDAF181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83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80339-6019-4D16-84A6-99EDAF181B2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1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P Paper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1D90-85D3-4B38-A7C4-7A9628681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7644" y="1478443"/>
            <a:ext cx="6408712" cy="33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algn="ctr">
              <a:spcBef>
                <a:spcPts val="1200"/>
              </a:spcBef>
              <a:spcAft>
                <a:spcPts val="1200"/>
              </a:spcAft>
              <a:defRPr lang="en-I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lvl="0">
              <a:lnSpc>
                <a:spcPct val="89000"/>
              </a:lnSpc>
            </a:pPr>
            <a:r>
              <a:rPr lang="en-IN" dirty="0"/>
              <a:t>Paper Title and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750B7B-2346-46F2-AD41-2A6C3FB10B67}"/>
              </a:ext>
            </a:extLst>
          </p:cNvPr>
          <p:cNvCxnSpPr/>
          <p:nvPr userDrawn="1"/>
        </p:nvCxnSpPr>
        <p:spPr>
          <a:xfrm flipH="1">
            <a:off x="8802854" y="-39460"/>
            <a:ext cx="17823" cy="5144492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246663-EEF6-4675-BF45-B0CF3E515F77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273"/>
            <a:ext cx="2502662" cy="9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D55C13-8EB3-4B6C-800B-BD7DEA4F32F6}"/>
              </a:ext>
            </a:extLst>
          </p:cNvPr>
          <p:cNvSpPr txBox="1"/>
          <p:nvPr userDrawn="1"/>
        </p:nvSpPr>
        <p:spPr>
          <a:xfrm>
            <a:off x="323529" y="4140156"/>
            <a:ext cx="8479326" cy="96488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sz="15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5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5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 </a:t>
            </a:r>
          </a:p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sz="15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March 12th - 14th, 2022</a:t>
            </a:r>
          </a:p>
          <a:p>
            <a:pPr algn="ctr"/>
            <a:r>
              <a:rPr lang="en-US" sz="1500" b="1" cap="none" spc="0" dirty="0">
                <a:ln w="0">
                  <a:solidFill>
                    <a:srgbClr val="00B050"/>
                  </a:solidFill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Organized By</a:t>
            </a:r>
            <a:r>
              <a:rPr lang="en-US" sz="1500" b="1" cap="none" spc="0" dirty="0">
                <a:ln w="0">
                  <a:solidFill>
                    <a:srgbClr val="00B050"/>
                  </a:solidFill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5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Engineering, National Institute of Technology Raipur, India</a:t>
            </a:r>
            <a:endParaRPr lang="en-IN" sz="1500" b="1" dirty="0">
              <a:solidFill>
                <a:schemeClr val="tx2"/>
              </a:solidFill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3024FC-2203-4125-A8FF-0C47FF9732B0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8826"/>
            <a:ext cx="2274405" cy="9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FE4A2A-16E8-4023-94B4-7746643864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9" y="38464"/>
            <a:ext cx="831339" cy="9286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6D38F0-A797-4915-B881-E4DF91CCA6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7645" y="2818953"/>
            <a:ext cx="6408711" cy="4528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Name of the Presenter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D2F51B8-C41E-4F3C-A59D-7A4446A6BC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7645" y="3271835"/>
            <a:ext cx="6408711" cy="4528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Affiliation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142576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7FB28AAD-1B74-464C-A5DF-D87B52848ADA}"/>
              </a:ext>
            </a:extLst>
          </p:cNvPr>
          <p:cNvSpPr/>
          <p:nvPr userDrawn="1"/>
        </p:nvSpPr>
        <p:spPr>
          <a:xfrm flipV="1">
            <a:off x="1122671" y="1332386"/>
            <a:ext cx="1205480" cy="247872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81529B38-85CB-4916-B3CD-3EE2BB095107}"/>
              </a:ext>
            </a:extLst>
          </p:cNvPr>
          <p:cNvSpPr/>
          <p:nvPr userDrawn="1"/>
        </p:nvSpPr>
        <p:spPr>
          <a:xfrm flipV="1">
            <a:off x="1039977" y="1264314"/>
            <a:ext cx="1370868" cy="2627738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B3B00CD0-98DB-4F5E-91B6-F0977CA46E37}"/>
              </a:ext>
            </a:extLst>
          </p:cNvPr>
          <p:cNvSpPr/>
          <p:nvPr userDrawn="1"/>
        </p:nvSpPr>
        <p:spPr>
          <a:xfrm rot="10800000" flipV="1">
            <a:off x="6605527" y="1386997"/>
            <a:ext cx="1050624" cy="2340654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640B0F2A-4B3A-4CE2-B52D-4D42D106AE97}"/>
              </a:ext>
            </a:extLst>
          </p:cNvPr>
          <p:cNvSpPr/>
          <p:nvPr userDrawn="1"/>
        </p:nvSpPr>
        <p:spPr>
          <a:xfrm flipH="1">
            <a:off x="6545586" y="1329748"/>
            <a:ext cx="1194766" cy="2481365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4D69E6-6D38-4419-BCED-4BE8376066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0934"/>
            <a:ext cx="3137297" cy="752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1CA6A-18C3-453E-90A1-298945C64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23" y="119209"/>
            <a:ext cx="2624325" cy="752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E5C49E-7640-4172-B688-BCB158E8F4E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0266"/>
            <a:ext cx="817840" cy="913531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E5B90789-7C2E-4656-B5E2-A57D2F35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528" y="4784672"/>
            <a:ext cx="1094304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3A14B0D-2594-4718-B44C-230FB133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7832" y="4784672"/>
            <a:ext cx="7114609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36AA0EB-901C-400B-BEFB-F566EDE4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41" y="4781243"/>
            <a:ext cx="586052" cy="33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04217AD-86FE-41B0-8CC8-7205EC84C39F}" type="slidenum">
              <a:rPr lang="en-IN" smtClean="0"/>
              <a:pPr algn="ctr"/>
              <a:t>‹#›</a:t>
            </a:fld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5A251-3960-41C3-BF01-5607EE8D5568}"/>
              </a:ext>
            </a:extLst>
          </p:cNvPr>
          <p:cNvCxnSpPr>
            <a:cxnSpLocks/>
            <a:endCxn id="21" idx="0"/>
          </p:cNvCxnSpPr>
          <p:nvPr userDrawn="1"/>
        </p:nvCxnSpPr>
        <p:spPr>
          <a:xfrm>
            <a:off x="8820677" y="-39460"/>
            <a:ext cx="4790" cy="482070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7841DA-F4CF-48BD-A425-C33840C060F9}"/>
              </a:ext>
            </a:extLst>
          </p:cNvPr>
          <p:cNvSpPr txBox="1"/>
          <p:nvPr userDrawn="1"/>
        </p:nvSpPr>
        <p:spPr>
          <a:xfrm>
            <a:off x="2766323" y="2139300"/>
            <a:ext cx="3611355" cy="16312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8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803222"/>
            <a:ext cx="1094302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7831" y="4803222"/>
            <a:ext cx="7114609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4799793"/>
            <a:ext cx="586052" cy="33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04217AD-86FE-41B0-8CC8-7205EC84C39F}" type="slidenum">
              <a:rPr lang="en-IN" smtClean="0"/>
              <a:pPr algn="ctr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B8CD-E1B9-4273-9B7C-3FF40FED6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40" y="546109"/>
            <a:ext cx="1281620" cy="30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BB3EE-255F-43E8-BBDE-C9B794B352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23" y="190274"/>
            <a:ext cx="1137254" cy="32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A84A5-A1AA-48CA-BF9C-6F9D56B75A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1602"/>
            <a:ext cx="742405" cy="8292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4F0CA7-5E78-4E70-854D-FAC68DF7E7F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3568" y="1255174"/>
            <a:ext cx="7992888" cy="3188784"/>
          </a:xfrm>
          <a:prstGeom prst="rect">
            <a:avLst/>
          </a:prstGeom>
        </p:spPr>
        <p:txBody>
          <a:bodyPr/>
          <a:lstStyle>
            <a:lvl1pPr algn="just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Section Title-1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dirty="0"/>
              <a:t>Section Title-2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E2F79-D833-4136-8787-F74C1711B7B4}"/>
              </a:ext>
            </a:extLst>
          </p:cNvPr>
          <p:cNvSpPr txBox="1"/>
          <p:nvPr userDrawn="1"/>
        </p:nvSpPr>
        <p:spPr>
          <a:xfrm>
            <a:off x="2799755" y="200493"/>
            <a:ext cx="35444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noProof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3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1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795896"/>
            <a:ext cx="1094302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7832" y="4803025"/>
            <a:ext cx="7114609" cy="31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4803763"/>
            <a:ext cx="586052" cy="3093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04217AD-86FE-41B0-8CC8-7205EC84C39F}" type="slidenum">
              <a:rPr lang="en-IN" smtClean="0"/>
              <a:pPr algn="ctr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B8CD-E1B9-4273-9B7C-3FF40FED6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40" y="546109"/>
            <a:ext cx="1281620" cy="30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BB3EE-255F-43E8-BBDE-C9B794B352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23" y="178496"/>
            <a:ext cx="1137254" cy="32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A84A5-A1AA-48CA-BF9C-6F9D56B75A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824"/>
            <a:ext cx="742405" cy="8292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8AFA40-00EA-4B15-8B54-0E1B43E8CB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3568" y="1255174"/>
            <a:ext cx="8330792" cy="3188784"/>
          </a:xfrm>
          <a:prstGeom prst="rect">
            <a:avLst/>
          </a:prstGeom>
        </p:spPr>
        <p:txBody>
          <a:bodyPr/>
          <a:lstStyle>
            <a:lvl1pPr algn="just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Point wise description of the background details may be provided. Background details-1</a:t>
            </a:r>
          </a:p>
          <a:p>
            <a:r>
              <a:rPr lang="en-IN" dirty="0"/>
              <a:t>Background details-2.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9A355-C411-4AE9-B34D-9842EC5AF297}"/>
              </a:ext>
            </a:extLst>
          </p:cNvPr>
          <p:cNvSpPr txBox="1"/>
          <p:nvPr userDrawn="1"/>
        </p:nvSpPr>
        <p:spPr>
          <a:xfrm>
            <a:off x="3059832" y="145544"/>
            <a:ext cx="30243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noProof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IN" sz="3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 Surv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803222"/>
            <a:ext cx="1094302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7830" y="4803222"/>
            <a:ext cx="7114609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4799793"/>
            <a:ext cx="586052" cy="33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04217AD-86FE-41B0-8CC8-7205EC84C39F}" type="slidenum">
              <a:rPr lang="en-IN" smtClean="0"/>
              <a:pPr algn="ctr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B8CD-E1B9-4273-9B7C-3FF40FED6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40" y="546109"/>
            <a:ext cx="1281620" cy="30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BB3EE-255F-43E8-BBDE-C9B794B352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23" y="174966"/>
            <a:ext cx="1137254" cy="32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A84A5-A1AA-48CA-BF9C-6F9D56B75A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2592"/>
            <a:ext cx="742405" cy="8292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8AFA40-00EA-4B15-8B54-0E1B43E8CB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3568" y="1255174"/>
            <a:ext cx="7992888" cy="3188784"/>
          </a:xfrm>
          <a:prstGeom prst="rect">
            <a:avLst/>
          </a:prstGeom>
        </p:spPr>
        <p:txBody>
          <a:bodyPr/>
          <a:lstStyle>
            <a:lvl1pPr algn="just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Brief Literature review of important/baseline papers may be provided here.</a:t>
            </a:r>
          </a:p>
          <a:p>
            <a:r>
              <a:rPr lang="en-IN" dirty="0"/>
              <a:t>Point wise description of the review papers.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DA450-8E38-4F3F-8DC0-568F43E8E69A}"/>
              </a:ext>
            </a:extLst>
          </p:cNvPr>
          <p:cNvSpPr txBox="1"/>
          <p:nvPr userDrawn="1"/>
        </p:nvSpPr>
        <p:spPr>
          <a:xfrm>
            <a:off x="2987824" y="240229"/>
            <a:ext cx="31683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1857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Identific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803222"/>
            <a:ext cx="1094302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7831" y="4803222"/>
            <a:ext cx="7114609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4799793"/>
            <a:ext cx="586052" cy="33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04217AD-86FE-41B0-8CC8-7205EC84C39F}" type="slidenum">
              <a:rPr lang="en-IN" smtClean="0"/>
              <a:pPr algn="ctr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B8CD-E1B9-4273-9B7C-3FF40FED6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40" y="546109"/>
            <a:ext cx="1281620" cy="30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BB3EE-255F-43E8-BBDE-C9B794B352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23" y="180801"/>
            <a:ext cx="1137254" cy="32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A84A5-A1AA-48CA-BF9C-6F9D56B75A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473"/>
            <a:ext cx="742405" cy="8292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8AFA40-00EA-4B15-8B54-0E1B43E8CB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3568" y="1275606"/>
            <a:ext cx="7992888" cy="3188784"/>
          </a:xfrm>
          <a:prstGeom prst="rect">
            <a:avLst/>
          </a:prstGeom>
        </p:spPr>
        <p:txBody>
          <a:bodyPr/>
          <a:lstStyle>
            <a:lvl1pPr algn="just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Problem description-1.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dirty="0"/>
              <a:t>Problem description-2.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0D1BA0-2392-44F3-B590-452A8A2AC85D}"/>
              </a:ext>
            </a:extLst>
          </p:cNvPr>
          <p:cNvSpPr txBox="1"/>
          <p:nvPr userDrawn="1"/>
        </p:nvSpPr>
        <p:spPr>
          <a:xfrm>
            <a:off x="2555776" y="223285"/>
            <a:ext cx="40324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 Description</a:t>
            </a:r>
            <a:endParaRPr lang="en-IN" sz="3000" b="1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hodolo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803222"/>
            <a:ext cx="1094302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7831" y="4803222"/>
            <a:ext cx="7114609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4799793"/>
            <a:ext cx="586052" cy="33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04217AD-86FE-41B0-8CC8-7205EC84C39F}" type="slidenum">
              <a:rPr lang="en-IN" smtClean="0"/>
              <a:pPr algn="ctr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B8CD-E1B9-4273-9B7C-3FF40FED6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40" y="546109"/>
            <a:ext cx="1281620" cy="30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BB3EE-255F-43E8-BBDE-C9B794B352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23" y="174966"/>
            <a:ext cx="1137254" cy="32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A84A5-A1AA-48CA-BF9C-6F9D56B75A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473"/>
            <a:ext cx="742405" cy="8292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8AFA40-00EA-4B15-8B54-0E1B43E8CB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3568" y="1255174"/>
            <a:ext cx="7992888" cy="3188784"/>
          </a:xfrm>
          <a:prstGeom prst="rect">
            <a:avLst/>
          </a:prstGeom>
        </p:spPr>
        <p:txBody>
          <a:bodyPr/>
          <a:lstStyle>
            <a:lvl1pPr algn="just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Description regarding the proposed methodology.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309A9-1D72-48B0-A3FA-54CA09F19F8D}"/>
              </a:ext>
            </a:extLst>
          </p:cNvPr>
          <p:cNvSpPr txBox="1"/>
          <p:nvPr userDrawn="1"/>
        </p:nvSpPr>
        <p:spPr>
          <a:xfrm>
            <a:off x="2280558" y="151217"/>
            <a:ext cx="45828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25660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 and Discus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7710" y="4803222"/>
            <a:ext cx="1080120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7831" y="4803222"/>
            <a:ext cx="7114609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4799793"/>
            <a:ext cx="586052" cy="33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04217AD-86FE-41B0-8CC8-7205EC84C39F}" type="slidenum">
              <a:rPr lang="en-IN" smtClean="0"/>
              <a:pPr algn="ctr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B8CD-E1B9-4273-9B7C-3FF40FED6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40" y="546109"/>
            <a:ext cx="1281620" cy="30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BB3EE-255F-43E8-BBDE-C9B794B352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23" y="168822"/>
            <a:ext cx="1137254" cy="32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A84A5-A1AA-48CA-BF9C-6F9D56B75A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473"/>
            <a:ext cx="742405" cy="8292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8AFA40-00EA-4B15-8B54-0E1B43E8C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255174"/>
            <a:ext cx="7992888" cy="3188784"/>
          </a:xfrm>
          <a:prstGeom prst="rect">
            <a:avLst/>
          </a:prstGeom>
        </p:spPr>
        <p:txBody>
          <a:bodyPr/>
          <a:lstStyle>
            <a:lvl1pPr algn="just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0EEDF-C9E1-4DE9-9849-9D8F2E262282}"/>
              </a:ext>
            </a:extLst>
          </p:cNvPr>
          <p:cNvSpPr txBox="1"/>
          <p:nvPr userDrawn="1"/>
        </p:nvSpPr>
        <p:spPr>
          <a:xfrm>
            <a:off x="2555776" y="223931"/>
            <a:ext cx="40324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and Discussions</a:t>
            </a:r>
            <a:endParaRPr lang="en-IN" sz="3000" b="1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803222"/>
            <a:ext cx="1094302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7831" y="4803222"/>
            <a:ext cx="7114609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4799793"/>
            <a:ext cx="586052" cy="33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04217AD-86FE-41B0-8CC8-7205EC84C39F}" type="slidenum">
              <a:rPr lang="en-IN" smtClean="0"/>
              <a:pPr algn="ctr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B8CD-E1B9-4273-9B7C-3FF40FED6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40" y="546109"/>
            <a:ext cx="1281620" cy="30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BB3EE-255F-43E8-BBDE-C9B794B352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23" y="174966"/>
            <a:ext cx="1137254" cy="32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A84A5-A1AA-48CA-BF9C-6F9D56B75A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473"/>
            <a:ext cx="742405" cy="8292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8AFA40-00EA-4B15-8B54-0E1B43E8C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255174"/>
            <a:ext cx="7992888" cy="3188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9D454-D24F-4A2D-931F-3A61E4CF937E}"/>
              </a:ext>
            </a:extLst>
          </p:cNvPr>
          <p:cNvSpPr txBox="1"/>
          <p:nvPr userDrawn="1"/>
        </p:nvSpPr>
        <p:spPr>
          <a:xfrm>
            <a:off x="3167844" y="178641"/>
            <a:ext cx="28083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Conclusions</a:t>
            </a:r>
            <a:endParaRPr lang="en-IN" sz="3000" b="1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2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803222"/>
            <a:ext cx="1094302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7831" y="4803222"/>
            <a:ext cx="7114609" cy="325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 dirty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4799793"/>
            <a:ext cx="586052" cy="33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lang="en-IN" sz="1400" b="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fld id="{104217AD-86FE-41B0-8CC8-7205EC84C39F}" type="slidenum">
              <a:rPr lang="en-IN" smtClean="0"/>
              <a:pPr algn="ctr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B8CD-E1B9-4273-9B7C-3FF40FED6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40" y="546109"/>
            <a:ext cx="1281620" cy="30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BB3EE-255F-43E8-BBDE-C9B794B352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23" y="165261"/>
            <a:ext cx="1137254" cy="32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A84A5-A1AA-48CA-BF9C-6F9D56B75A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473"/>
            <a:ext cx="742405" cy="8292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8AFA40-00EA-4B15-8B54-0E1B43E8C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255174"/>
            <a:ext cx="7992888" cy="3188784"/>
          </a:xfrm>
          <a:prstGeom prst="rect">
            <a:avLst/>
          </a:prstGeom>
        </p:spPr>
        <p:txBody>
          <a:bodyPr/>
          <a:lstStyle>
            <a:lvl1pPr algn="just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4A057-E381-4C5C-9126-FB5F2F221B61}"/>
              </a:ext>
            </a:extLst>
          </p:cNvPr>
          <p:cNvSpPr txBox="1"/>
          <p:nvPr userDrawn="1"/>
        </p:nvSpPr>
        <p:spPr>
          <a:xfrm>
            <a:off x="2951820" y="207750"/>
            <a:ext cx="32403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  <a:endParaRPr lang="en-IN" sz="3000" b="1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 userDrawn="1"/>
        </p:nvCxnSpPr>
        <p:spPr>
          <a:xfrm flipH="1">
            <a:off x="323528" y="-35616"/>
            <a:ext cx="17823" cy="5144492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0" y="98757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2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1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CF7C-290C-47CA-BEAE-0C92A6BE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4" y="1478443"/>
            <a:ext cx="6408712" cy="646331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Efficient Prediction of Annual Yield from Stocks Using Hybrid Deep Learning (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ID:135)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1BC85-7B6A-47C5-9EB6-9B838F7C6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Ashish Papanai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7A911-1E50-4015-916A-963B25962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Maharaja Agrasen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49673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69B09-A527-4330-B3E0-E2560B5F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E30C9-09F3-4638-8EFE-B77368FE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A0BC3-A27C-45AA-BCBB-D92D14D3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10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A5135-E394-4EB1-9A8C-07070299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9BC97-A336-4864-91ED-333F125A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32220-AB80-4426-BE42-04F4C6BF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A32BC-78B2-4028-BFA6-ED9A9E84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11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16055-F113-4D3E-9056-F4E44DAB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4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2AF81-BF00-44C7-B7A4-FDDDA7C8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B061-4D8A-4697-A190-3A470A31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EF2D6-C9D3-4164-A93F-188C6C86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12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8F224-293F-45C4-BE3D-7DC3260A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6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8EBD9-9933-4331-9098-4988052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57EE5-42A5-4FFA-9DD6-0BE02FEF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997D-AB39-4216-AA8C-50825D4D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13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ADDCB-C711-4439-9693-56EBAA22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4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3FB60-A43B-4B39-9FCC-6EEDB15C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B63FD-FA7A-4FFA-8F27-7D3A2E9E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91D2D-F4E6-4DC2-BE17-38ED2E5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29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5308F-77E0-45B6-82D2-074B8E54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0CE58-52EA-4892-82B5-D75F0679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BC9CD-BFE1-4C96-A461-6EAFF5F5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62B44-84CF-4F85-9C12-3500DAB9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Problem Description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Results and Discussion</a:t>
            </a:r>
          </a:p>
          <a:p>
            <a:r>
              <a:rPr lang="en-IN" dirty="0"/>
              <a:t>Conclusion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37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1990D-DF60-4831-8FA2-DBBAF3A5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9D8A8-98D6-4D19-A8BA-5DEFDF39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C121F-D704-4B76-A7B8-113B32DB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7DA7D-C164-4024-BE0D-56A2E52C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financial and non-financial factors which govern the outcome of investing in a particular company or business. </a:t>
            </a:r>
          </a:p>
          <a:p>
            <a:r>
              <a:rPr lang="en-US" dirty="0"/>
              <a:t>The financial factors include: Performance of the business (historical data), cash-flow, dividend, discount rate, risk rate, et cetera </a:t>
            </a:r>
          </a:p>
          <a:p>
            <a:r>
              <a:rPr lang="en-US" dirty="0"/>
              <a:t>The non-financial factors governing stock prices are: ESG (Environment, Social, Governance)</a:t>
            </a:r>
          </a:p>
          <a:p>
            <a:r>
              <a:rPr lang="en-US" dirty="0"/>
              <a:t>This study focuses on analysis of </a:t>
            </a:r>
            <a:r>
              <a:rPr lang="en-US" dirty="0">
                <a:solidFill>
                  <a:srgbClr val="FF0000"/>
                </a:solidFill>
              </a:rPr>
              <a:t>financial factors</a:t>
            </a:r>
            <a:r>
              <a:rPr lang="en-US" dirty="0"/>
              <a:t>, specifically dealing with </a:t>
            </a:r>
            <a:r>
              <a:rPr lang="en-US" dirty="0">
                <a:solidFill>
                  <a:srgbClr val="FF0000"/>
                </a:solidFill>
              </a:rPr>
              <a:t>Historical Stock Data to predict the annual yield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913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1990D-DF60-4831-8FA2-DBBAF3A5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9D8A8-98D6-4D19-A8BA-5DEFDF39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C121F-D704-4B76-A7B8-113B32DB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7DA7D-C164-4024-BE0D-56A2E52C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statistical and mathematical models available in public domain</a:t>
            </a:r>
          </a:p>
          <a:p>
            <a:pPr lvl="1"/>
            <a:r>
              <a:rPr lang="en-US" dirty="0"/>
              <a:t>Statistical Models:</a:t>
            </a:r>
          </a:p>
          <a:p>
            <a:pPr lvl="2"/>
            <a:r>
              <a:rPr lang="en-US" dirty="0"/>
              <a:t>AR (Auto Regression)</a:t>
            </a:r>
          </a:p>
          <a:p>
            <a:pPr lvl="2"/>
            <a:r>
              <a:rPr lang="en-US" dirty="0"/>
              <a:t>MA (Moving Average)</a:t>
            </a:r>
          </a:p>
          <a:p>
            <a:pPr lvl="2"/>
            <a:r>
              <a:rPr lang="en-US" dirty="0"/>
              <a:t>ARMA (Auto Regression Moving Average)</a:t>
            </a:r>
          </a:p>
          <a:p>
            <a:pPr lvl="2"/>
            <a:r>
              <a:rPr lang="en-US" dirty="0"/>
              <a:t>ARIMA (Auto Regression Integration Moving Average)</a:t>
            </a:r>
          </a:p>
        </p:txBody>
      </p:sp>
    </p:spTree>
    <p:extLst>
      <p:ext uri="{BB962C8B-B14F-4D97-AF65-F5344CB8AC3E}">
        <p14:creationId xmlns:p14="http://schemas.microsoft.com/office/powerpoint/2010/main" val="22583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50D2A-C07D-4446-AF2B-876D7D13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38784-0397-49E8-8B24-C4B022B2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8BA27-33EF-4ACE-B35E-0ED8DCCE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419133-1771-4EA4-8652-8963C884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mathematical models for stock price predictions are computationally expensive, and require working knowledge of mathematical and statistical concepts to make accurate predictions. </a:t>
            </a:r>
          </a:p>
          <a:p>
            <a:pPr lvl="1"/>
            <a:r>
              <a:rPr lang="en-IN" dirty="0"/>
              <a:t>Mathematical Models:</a:t>
            </a:r>
          </a:p>
          <a:p>
            <a:pPr lvl="2"/>
            <a:r>
              <a:rPr lang="en-IN" dirty="0"/>
              <a:t>Black Scholes Model (</a:t>
            </a:r>
            <a:r>
              <a:rPr lang="en-IN" dirty="0">
                <a:solidFill>
                  <a:srgbClr val="FF0000"/>
                </a:solidFill>
              </a:rPr>
              <a:t>for options pricing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Monte Carlo Simulations (</a:t>
            </a:r>
            <a:r>
              <a:rPr lang="en-IN" dirty="0">
                <a:solidFill>
                  <a:srgbClr val="FF0000"/>
                </a:solidFill>
              </a:rPr>
              <a:t>Heuristic Approach</a:t>
            </a:r>
            <a:r>
              <a:rPr lang="en-IN" dirty="0"/>
              <a:t>)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0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25927-A71F-47C6-92DB-DF19211E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B3E15-0891-44CF-A0B9-A22D83EB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698D-39AD-41A6-957D-DE7BB075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77AC19-38C0-4F3C-A1B3-EF773396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Apart from the Mathematical and Statistical various black box deep learning models are developed which were reviewed and studied as a part of this study. </a:t>
            </a:r>
          </a:p>
          <a:p>
            <a:pPr lvl="1"/>
            <a:r>
              <a:rPr lang="en-IN" dirty="0"/>
              <a:t>Deep Learning Models for time series prediction:</a:t>
            </a:r>
          </a:p>
          <a:p>
            <a:pPr lvl="2"/>
            <a:r>
              <a:rPr lang="en-IN" dirty="0"/>
              <a:t>RNNs [</a:t>
            </a:r>
            <a:r>
              <a:rPr lang="en-IN" dirty="0">
                <a:solidFill>
                  <a:srgbClr val="FF0000"/>
                </a:solidFill>
              </a:rPr>
              <a:t>Vanishing Gradients problem</a:t>
            </a:r>
            <a:r>
              <a:rPr lang="en-IN" dirty="0"/>
              <a:t>]</a:t>
            </a:r>
          </a:p>
          <a:p>
            <a:pPr lvl="2"/>
            <a:r>
              <a:rPr lang="en-IN" dirty="0"/>
              <a:t>LSTMs [</a:t>
            </a:r>
            <a:r>
              <a:rPr lang="en-IN" dirty="0">
                <a:solidFill>
                  <a:srgbClr val="FF0000"/>
                </a:solidFill>
              </a:rPr>
              <a:t>Computationally Expensive</a:t>
            </a:r>
            <a:r>
              <a:rPr lang="en-IN" dirty="0"/>
              <a:t>]</a:t>
            </a:r>
          </a:p>
          <a:p>
            <a:pPr lvl="2"/>
            <a:r>
              <a:rPr lang="en-IN" dirty="0"/>
              <a:t>Hybrid-Ensembled Models [</a:t>
            </a:r>
            <a:r>
              <a:rPr lang="en-IN" dirty="0">
                <a:solidFill>
                  <a:srgbClr val="FF0000"/>
                </a:solidFill>
              </a:rPr>
              <a:t>Complex to implement</a:t>
            </a:r>
            <a:r>
              <a:rPr lang="en-IN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71978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4FC05-8B68-4E76-8DF2-E3F21823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E15D5-A313-47C8-8194-332A34B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6188B-1155-4718-B00C-9851115D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7</a:t>
            </a:fld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5F0E5D-9E55-4836-BB89-1D38B604D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211085"/>
              </p:ext>
            </p:extLst>
          </p:nvPr>
        </p:nvGraphicFramePr>
        <p:xfrm>
          <a:off x="684212" y="1255713"/>
          <a:ext cx="813626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065">
                  <a:extLst>
                    <a:ext uri="{9D8B030D-6E8A-4147-A177-3AD203B41FA5}">
                      <a16:colId xmlns:a16="http://schemas.microsoft.com/office/drawing/2014/main" val="2115274203"/>
                    </a:ext>
                  </a:extLst>
                </a:gridCol>
                <a:gridCol w="2034065">
                  <a:extLst>
                    <a:ext uri="{9D8B030D-6E8A-4147-A177-3AD203B41FA5}">
                      <a16:colId xmlns:a16="http://schemas.microsoft.com/office/drawing/2014/main" val="2022147834"/>
                    </a:ext>
                  </a:extLst>
                </a:gridCol>
                <a:gridCol w="2034065">
                  <a:extLst>
                    <a:ext uri="{9D8B030D-6E8A-4147-A177-3AD203B41FA5}">
                      <a16:colId xmlns:a16="http://schemas.microsoft.com/office/drawing/2014/main" val="350225577"/>
                    </a:ext>
                  </a:extLst>
                </a:gridCol>
                <a:gridCol w="2034065">
                  <a:extLst>
                    <a:ext uri="{9D8B030D-6E8A-4147-A177-3AD203B41FA5}">
                      <a16:colId xmlns:a16="http://schemas.microsoft.com/office/drawing/2014/main" val="103295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Architecture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Computation Requirements </a:t>
                      </a:r>
                    </a:p>
                    <a:p>
                      <a:r>
                        <a:rPr lang="en-IN" dirty="0"/>
                        <a:t>(Experimental)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Month,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1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FinRL-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Podracer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(Li et al.)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 Learning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256 CPU cores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of Dual AMD Rome 7742 running</a:t>
                      </a:r>
                    </a:p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at 2.25GHz. </a:t>
                      </a:r>
                    </a:p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 A100 GPUs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and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320 GB GPU memory</a:t>
                      </a:r>
                      <a:endParaRPr lang="en-IN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+mn-lt"/>
                        </a:rPr>
                        <a:t>November,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FinRL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Xiong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et al.)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 Learning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Nvidia Titan GPUs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n-lt"/>
                        </a:rPr>
                        <a:t>November,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8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 et al.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CNN-LSTM Architecture 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i7-4700H 2.6 GHz, 12 GBs of RAM, 500 GB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n-lt"/>
                        </a:rPr>
                        <a:t>October,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05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0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4FC05-8B68-4E76-8DF2-E3F21823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E15D5-A313-47C8-8194-332A34B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6188B-1155-4718-B00C-9851115D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8</a:t>
            </a:fld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5F0E5D-9E55-4836-BB89-1D38B604D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869106"/>
              </p:ext>
            </p:extLst>
          </p:nvPr>
        </p:nvGraphicFramePr>
        <p:xfrm>
          <a:off x="684212" y="1255713"/>
          <a:ext cx="813626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065">
                  <a:extLst>
                    <a:ext uri="{9D8B030D-6E8A-4147-A177-3AD203B41FA5}">
                      <a16:colId xmlns:a16="http://schemas.microsoft.com/office/drawing/2014/main" val="2115274203"/>
                    </a:ext>
                  </a:extLst>
                </a:gridCol>
                <a:gridCol w="2034065">
                  <a:extLst>
                    <a:ext uri="{9D8B030D-6E8A-4147-A177-3AD203B41FA5}">
                      <a16:colId xmlns:a16="http://schemas.microsoft.com/office/drawing/2014/main" val="2022147834"/>
                    </a:ext>
                  </a:extLst>
                </a:gridCol>
                <a:gridCol w="2034065">
                  <a:extLst>
                    <a:ext uri="{9D8B030D-6E8A-4147-A177-3AD203B41FA5}">
                      <a16:colId xmlns:a16="http://schemas.microsoft.com/office/drawing/2014/main" val="350225577"/>
                    </a:ext>
                  </a:extLst>
                </a:gridCol>
                <a:gridCol w="2034065">
                  <a:extLst>
                    <a:ext uri="{9D8B030D-6E8A-4147-A177-3AD203B41FA5}">
                      <a16:colId xmlns:a16="http://schemas.microsoft.com/office/drawing/2014/main" val="103295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Architecture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Computation Requirements </a:t>
                      </a:r>
                    </a:p>
                    <a:p>
                      <a:r>
                        <a:rPr lang="en-IN" dirty="0"/>
                        <a:t>(Experimental)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Month,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1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Bao et al.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Multi-Agent Reinforcement Learning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Multiple NVIDIA Titan X GPUs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June, 2019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9229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StockDL</a:t>
                      </a:r>
                    </a:p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(Our Model)</a:t>
                      </a:r>
                      <a:endParaRPr lang="en-IN" sz="1400" b="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Hybrid CNN-LSTM ensembled with statistical MA model</a:t>
                      </a:r>
                      <a:endParaRPr lang="en-US" sz="1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Single NVIDIA Titan GPU for results in </a:t>
                      </a:r>
                      <a:r>
                        <a:rPr lang="en-US" sz="1400" b="0" i="0" u="non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120 seconds. </a:t>
                      </a:r>
                      <a:endParaRPr lang="en-US" sz="14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Intel i5 10</a:t>
                      </a:r>
                      <a:r>
                        <a:rPr lang="en-US" sz="1400" b="0" i="0" u="non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Generation with 2GB NVIDIA Mx250, results in </a:t>
                      </a:r>
                      <a:r>
                        <a:rPr lang="en-US" sz="1400" b="0" i="0" u="non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600 seconds.</a:t>
                      </a:r>
                      <a:endParaRPr lang="en-US" sz="14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dirty="0">
                          <a:solidFill>
                            <a:schemeClr val="tx1"/>
                          </a:solidFill>
                          <a:latin typeface="+mn-lt"/>
                        </a:rPr>
                        <a:t>February, 2021 </a:t>
                      </a:r>
                    </a:p>
                    <a:p>
                      <a:pPr algn="l"/>
                      <a:r>
                        <a:rPr lang="en-IN" sz="1400" u="none" dirty="0">
                          <a:solidFill>
                            <a:schemeClr val="tx1"/>
                          </a:solidFill>
                          <a:latin typeface="+mn-lt"/>
                        </a:rPr>
                        <a:t>(v0.01 [Beta])</a:t>
                      </a:r>
                    </a:p>
                    <a:p>
                      <a:pPr algn="l"/>
                      <a:endParaRPr lang="en-IN" sz="14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n-IN" sz="1400" u="none" dirty="0">
                          <a:solidFill>
                            <a:schemeClr val="tx1"/>
                          </a:solidFill>
                          <a:latin typeface="+mn-lt"/>
                        </a:rPr>
                        <a:t>Public presentation March, 2022 (v1.0)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8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61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C46A4-FFE2-4506-B47A-5370F85B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869F3BD-257E-450F-9B30-59A4B7BEB5F3}" type="datetime1">
              <a:rPr lang="en-IN" smtClean="0"/>
              <a:pPr algn="ctr"/>
              <a:t>24-02-2022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63DB5-96B8-414A-A069-DB843297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sz="1400" b="1" cap="none" spc="0" baseline="3000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</a:t>
            </a:r>
            <a:r>
              <a:rPr lang="en-US" sz="1400" b="1" cap="none" spc="0">
                <a:ln w="0"/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International Conference on Machine Intelligence and Signal Processing (MISP-2022)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C71A8-101E-4008-BDE9-1BB65A81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04217AD-86FE-41B0-8CC8-7205EC84C39F}" type="slidenum">
              <a:rPr lang="en-IN" smtClean="0"/>
              <a:pPr algn="ctr"/>
              <a:t>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AFD67-F0F6-46E3-9BB3-3E6A2A80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09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586</Words>
  <Application>Microsoft Office PowerPoint</Application>
  <PresentationFormat>On-screen Show (16:9)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Efficient Prediction of Annual Yield from Stocks Using Hybrid Deep Learning (ID:135)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NABARUN</dc:creator>
  <cp:lastModifiedBy>Ashish Papanai</cp:lastModifiedBy>
  <cp:revision>114</cp:revision>
  <dcterms:created xsi:type="dcterms:W3CDTF">2021-11-30T21:56:39Z</dcterms:created>
  <dcterms:modified xsi:type="dcterms:W3CDTF">2022-02-24T08:10:21Z</dcterms:modified>
</cp:coreProperties>
</file>