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66" r:id="rId2"/>
    <p:sldId id="257" r:id="rId3"/>
    <p:sldId id="258" r:id="rId4"/>
    <p:sldId id="267" r:id="rId5"/>
    <p:sldId id="268" r:id="rId6"/>
    <p:sldId id="269" r:id="rId7"/>
    <p:sldId id="259" r:id="rId8"/>
    <p:sldId id="270" r:id="rId9"/>
    <p:sldId id="260" r:id="rId10"/>
    <p:sldId id="271" r:id="rId11"/>
    <p:sldId id="272" r:id="rId12"/>
    <p:sldId id="261" r:id="rId13"/>
    <p:sldId id="273" r:id="rId14"/>
    <p:sldId id="274" r:id="rId15"/>
    <p:sldId id="275" r:id="rId16"/>
    <p:sldId id="276" r:id="rId17"/>
    <p:sldId id="278" r:id="rId18"/>
    <p:sldId id="279" r:id="rId19"/>
    <p:sldId id="277" r:id="rId20"/>
    <p:sldId id="262" r:id="rId21"/>
    <p:sldId id="280" r:id="rId22"/>
    <p:sldId id="281" r:id="rId23"/>
    <p:sldId id="263" r:id="rId24"/>
    <p:sldId id="264" r:id="rId25"/>
    <p:sldId id="265"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6FA"/>
    <a:srgbClr val="D4FCE8"/>
    <a:srgbClr val="3366FF"/>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80" autoAdjust="0"/>
    <p:restoredTop sz="60680" autoAdjust="0"/>
  </p:normalViewPr>
  <p:slideViewPr>
    <p:cSldViewPr>
      <p:cViewPr varScale="1">
        <p:scale>
          <a:sx n="53" d="100"/>
          <a:sy n="53" d="100"/>
        </p:scale>
        <p:origin x="1384" y="4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0" d="100"/>
          <a:sy n="50" d="100"/>
        </p:scale>
        <p:origin x="2708"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7CF0D7-6A2C-4E97-B605-4E49E1E0029E}" type="doc">
      <dgm:prSet loTypeId="urn:microsoft.com/office/officeart/2005/8/layout/cycle5" loCatId="cycle" qsTypeId="urn:microsoft.com/office/officeart/2005/8/quickstyle/simple2" qsCatId="simple" csTypeId="urn:microsoft.com/office/officeart/2005/8/colors/colorful1" csCatId="colorful" phldr="1"/>
      <dgm:spPr/>
      <dgm:t>
        <a:bodyPr/>
        <a:lstStyle/>
        <a:p>
          <a:endParaRPr lang="en-IN"/>
        </a:p>
      </dgm:t>
    </dgm:pt>
    <dgm:pt modelId="{84AA3904-2D61-46AC-AB0E-DFC2B68AE598}">
      <dgm:prSet phldrT="[Text]"/>
      <dgm:spPr/>
      <dgm:t>
        <a:bodyPr/>
        <a:lstStyle/>
        <a:p>
          <a:r>
            <a:rPr lang="en-IN" dirty="0"/>
            <a:t>Data Collection </a:t>
          </a:r>
          <a:r>
            <a:rPr lang="en-IN"/>
            <a:t>(yahoo-finance </a:t>
          </a:r>
          <a:r>
            <a:rPr lang="en-IN" dirty="0" err="1"/>
            <a:t>api</a:t>
          </a:r>
          <a:r>
            <a:rPr lang="en-IN" dirty="0"/>
            <a:t>)</a:t>
          </a:r>
        </a:p>
      </dgm:t>
    </dgm:pt>
    <dgm:pt modelId="{0A4E58DF-C282-4C0E-890F-D132B857CD4B}" type="parTrans" cxnId="{CAD7071D-3ED7-4C51-BD95-A7E57935EE48}">
      <dgm:prSet/>
      <dgm:spPr/>
      <dgm:t>
        <a:bodyPr/>
        <a:lstStyle/>
        <a:p>
          <a:endParaRPr lang="en-IN"/>
        </a:p>
      </dgm:t>
    </dgm:pt>
    <dgm:pt modelId="{94CD6D10-7E1A-4580-88BB-EF094BD54745}" type="sibTrans" cxnId="{CAD7071D-3ED7-4C51-BD95-A7E57935EE48}">
      <dgm:prSet/>
      <dgm:spPr/>
      <dgm:t>
        <a:bodyPr/>
        <a:lstStyle/>
        <a:p>
          <a:endParaRPr lang="en-IN"/>
        </a:p>
      </dgm:t>
    </dgm:pt>
    <dgm:pt modelId="{87A75EF1-5E0A-492A-8230-608F1E154F83}">
      <dgm:prSet phldrT="[Text]"/>
      <dgm:spPr/>
      <dgm:t>
        <a:bodyPr/>
        <a:lstStyle/>
        <a:p>
          <a:r>
            <a:rPr lang="en-IN" dirty="0"/>
            <a:t>Data Pre-Processing</a:t>
          </a:r>
        </a:p>
      </dgm:t>
    </dgm:pt>
    <dgm:pt modelId="{94D1342E-6FBC-4E75-8207-B5DC372D2A13}" type="parTrans" cxnId="{52F33FB0-5C46-404D-9028-D2573E05B559}">
      <dgm:prSet/>
      <dgm:spPr/>
      <dgm:t>
        <a:bodyPr/>
        <a:lstStyle/>
        <a:p>
          <a:endParaRPr lang="en-IN"/>
        </a:p>
      </dgm:t>
    </dgm:pt>
    <dgm:pt modelId="{B4A0667F-D509-4A28-A8F2-CCAAFE843938}" type="sibTrans" cxnId="{52F33FB0-5C46-404D-9028-D2573E05B559}">
      <dgm:prSet/>
      <dgm:spPr/>
      <dgm:t>
        <a:bodyPr/>
        <a:lstStyle/>
        <a:p>
          <a:endParaRPr lang="en-IN"/>
        </a:p>
      </dgm:t>
    </dgm:pt>
    <dgm:pt modelId="{DC3F4DE8-D753-4AB7-BFC2-E092D9E376C2}">
      <dgm:prSet phldrT="[Text]"/>
      <dgm:spPr/>
      <dgm:t>
        <a:bodyPr/>
        <a:lstStyle/>
        <a:p>
          <a:r>
            <a:rPr lang="en-IN" dirty="0"/>
            <a:t>Dynamic Model Training</a:t>
          </a:r>
        </a:p>
      </dgm:t>
    </dgm:pt>
    <dgm:pt modelId="{A18FB009-4357-446E-AA6A-6D4CFF690990}" type="parTrans" cxnId="{4135DBB3-36AA-49E1-B529-D371A25A4D80}">
      <dgm:prSet/>
      <dgm:spPr/>
      <dgm:t>
        <a:bodyPr/>
        <a:lstStyle/>
        <a:p>
          <a:endParaRPr lang="en-IN"/>
        </a:p>
      </dgm:t>
    </dgm:pt>
    <dgm:pt modelId="{05D94E40-43FA-4421-8CDC-576F8D376818}" type="sibTrans" cxnId="{4135DBB3-36AA-49E1-B529-D371A25A4D80}">
      <dgm:prSet/>
      <dgm:spPr/>
      <dgm:t>
        <a:bodyPr/>
        <a:lstStyle/>
        <a:p>
          <a:endParaRPr lang="en-IN"/>
        </a:p>
      </dgm:t>
    </dgm:pt>
    <dgm:pt modelId="{4EDA6C8D-DE90-4C4B-ABB4-0736D6A87747}">
      <dgm:prSet phldrT="[Text]"/>
      <dgm:spPr/>
      <dgm:t>
        <a:bodyPr/>
        <a:lstStyle/>
        <a:p>
          <a:r>
            <a:rPr lang="en-IN" dirty="0"/>
            <a:t>Calculations based on devised strategy. </a:t>
          </a:r>
        </a:p>
      </dgm:t>
    </dgm:pt>
    <dgm:pt modelId="{F7BBF166-1FBD-48B1-8821-B84729690E52}" type="parTrans" cxnId="{C4C7D17B-5264-4E19-B179-83F8A516788D}">
      <dgm:prSet/>
      <dgm:spPr/>
      <dgm:t>
        <a:bodyPr/>
        <a:lstStyle/>
        <a:p>
          <a:endParaRPr lang="en-IN"/>
        </a:p>
      </dgm:t>
    </dgm:pt>
    <dgm:pt modelId="{1551A7CE-1319-404D-BCF7-A3C706140010}" type="sibTrans" cxnId="{C4C7D17B-5264-4E19-B179-83F8A516788D}">
      <dgm:prSet/>
      <dgm:spPr/>
      <dgm:t>
        <a:bodyPr/>
        <a:lstStyle/>
        <a:p>
          <a:endParaRPr lang="en-IN"/>
        </a:p>
      </dgm:t>
    </dgm:pt>
    <dgm:pt modelId="{F313A1A3-AF90-4929-9508-D50E16E81F3C}">
      <dgm:prSet phldrT="[Text]"/>
      <dgm:spPr/>
      <dgm:t>
        <a:bodyPr/>
        <a:lstStyle/>
        <a:p>
          <a:r>
            <a:rPr lang="en-IN" dirty="0"/>
            <a:t>Generating Results and Plots</a:t>
          </a:r>
        </a:p>
      </dgm:t>
    </dgm:pt>
    <dgm:pt modelId="{39707B5C-DCB1-47FF-B1C9-910D8D3919D3}" type="parTrans" cxnId="{B6E2AE36-DF46-461F-928F-41D05AC1F545}">
      <dgm:prSet/>
      <dgm:spPr/>
      <dgm:t>
        <a:bodyPr/>
        <a:lstStyle/>
        <a:p>
          <a:endParaRPr lang="en-IN"/>
        </a:p>
      </dgm:t>
    </dgm:pt>
    <dgm:pt modelId="{94D0E553-3348-4153-A57D-B7B813F5956D}" type="sibTrans" cxnId="{B6E2AE36-DF46-461F-928F-41D05AC1F545}">
      <dgm:prSet/>
      <dgm:spPr/>
      <dgm:t>
        <a:bodyPr/>
        <a:lstStyle/>
        <a:p>
          <a:endParaRPr lang="en-IN"/>
        </a:p>
      </dgm:t>
    </dgm:pt>
    <dgm:pt modelId="{C7F53F8A-9003-459F-A1F0-00B9FD1E5E10}" type="pres">
      <dgm:prSet presAssocID="{B47CF0D7-6A2C-4E97-B605-4E49E1E0029E}" presName="cycle" presStyleCnt="0">
        <dgm:presLayoutVars>
          <dgm:dir/>
          <dgm:resizeHandles val="exact"/>
        </dgm:presLayoutVars>
      </dgm:prSet>
      <dgm:spPr/>
    </dgm:pt>
    <dgm:pt modelId="{DF8E00CE-7BD1-4935-828D-54C042B88664}" type="pres">
      <dgm:prSet presAssocID="{84AA3904-2D61-46AC-AB0E-DFC2B68AE598}" presName="node" presStyleLbl="node1" presStyleIdx="0" presStyleCnt="5" custRadScaleRad="100027" custRadScaleInc="-792">
        <dgm:presLayoutVars>
          <dgm:bulletEnabled val="1"/>
        </dgm:presLayoutVars>
      </dgm:prSet>
      <dgm:spPr/>
    </dgm:pt>
    <dgm:pt modelId="{A0CC3309-9C79-44D4-BA16-F257EAB71CB4}" type="pres">
      <dgm:prSet presAssocID="{84AA3904-2D61-46AC-AB0E-DFC2B68AE598}" presName="spNode" presStyleCnt="0"/>
      <dgm:spPr/>
    </dgm:pt>
    <dgm:pt modelId="{E3E8CE4C-4A05-4E65-98A2-01494D30104F}" type="pres">
      <dgm:prSet presAssocID="{94CD6D10-7E1A-4580-88BB-EF094BD54745}" presName="sibTrans" presStyleLbl="sibTrans1D1" presStyleIdx="0" presStyleCnt="5"/>
      <dgm:spPr/>
    </dgm:pt>
    <dgm:pt modelId="{254722FF-D194-4596-9E47-675D41901BD0}" type="pres">
      <dgm:prSet presAssocID="{87A75EF1-5E0A-492A-8230-608F1E154F83}" presName="node" presStyleLbl="node1" presStyleIdx="1" presStyleCnt="5">
        <dgm:presLayoutVars>
          <dgm:bulletEnabled val="1"/>
        </dgm:presLayoutVars>
      </dgm:prSet>
      <dgm:spPr/>
    </dgm:pt>
    <dgm:pt modelId="{4A2BB541-661D-4F2B-82A8-A0E17981239A}" type="pres">
      <dgm:prSet presAssocID="{87A75EF1-5E0A-492A-8230-608F1E154F83}" presName="spNode" presStyleCnt="0"/>
      <dgm:spPr/>
    </dgm:pt>
    <dgm:pt modelId="{18C8D186-F7AD-4B53-B293-A535CB40006C}" type="pres">
      <dgm:prSet presAssocID="{B4A0667F-D509-4A28-A8F2-CCAAFE843938}" presName="sibTrans" presStyleLbl="sibTrans1D1" presStyleIdx="1" presStyleCnt="5"/>
      <dgm:spPr/>
    </dgm:pt>
    <dgm:pt modelId="{82B1698B-0168-474A-B453-92504AEC3AC2}" type="pres">
      <dgm:prSet presAssocID="{DC3F4DE8-D753-4AB7-BFC2-E092D9E376C2}" presName="node" presStyleLbl="node1" presStyleIdx="2" presStyleCnt="5">
        <dgm:presLayoutVars>
          <dgm:bulletEnabled val="1"/>
        </dgm:presLayoutVars>
      </dgm:prSet>
      <dgm:spPr/>
    </dgm:pt>
    <dgm:pt modelId="{FC908842-A46D-4CBC-B22F-E8C905BC5626}" type="pres">
      <dgm:prSet presAssocID="{DC3F4DE8-D753-4AB7-BFC2-E092D9E376C2}" presName="spNode" presStyleCnt="0"/>
      <dgm:spPr/>
    </dgm:pt>
    <dgm:pt modelId="{9093EC27-B9E3-49AA-8315-B7C0D311C086}" type="pres">
      <dgm:prSet presAssocID="{05D94E40-43FA-4421-8CDC-576F8D376818}" presName="sibTrans" presStyleLbl="sibTrans1D1" presStyleIdx="2" presStyleCnt="5"/>
      <dgm:spPr/>
    </dgm:pt>
    <dgm:pt modelId="{1B6FCAB6-8A58-4EE4-B0E1-4ABAF4D71695}" type="pres">
      <dgm:prSet presAssocID="{4EDA6C8D-DE90-4C4B-ABB4-0736D6A87747}" presName="node" presStyleLbl="node1" presStyleIdx="3" presStyleCnt="5">
        <dgm:presLayoutVars>
          <dgm:bulletEnabled val="1"/>
        </dgm:presLayoutVars>
      </dgm:prSet>
      <dgm:spPr/>
    </dgm:pt>
    <dgm:pt modelId="{22C7A9BC-F28E-4A23-8A38-62907E35041E}" type="pres">
      <dgm:prSet presAssocID="{4EDA6C8D-DE90-4C4B-ABB4-0736D6A87747}" presName="spNode" presStyleCnt="0"/>
      <dgm:spPr/>
    </dgm:pt>
    <dgm:pt modelId="{9A0BF662-D980-4C86-8AE2-8767F1FB6F82}" type="pres">
      <dgm:prSet presAssocID="{1551A7CE-1319-404D-BCF7-A3C706140010}" presName="sibTrans" presStyleLbl="sibTrans1D1" presStyleIdx="3" presStyleCnt="5"/>
      <dgm:spPr/>
    </dgm:pt>
    <dgm:pt modelId="{FFD40EF0-6373-43F8-BA8B-779F50949D71}" type="pres">
      <dgm:prSet presAssocID="{F313A1A3-AF90-4929-9508-D50E16E81F3C}" presName="node" presStyleLbl="node1" presStyleIdx="4" presStyleCnt="5">
        <dgm:presLayoutVars>
          <dgm:bulletEnabled val="1"/>
        </dgm:presLayoutVars>
      </dgm:prSet>
      <dgm:spPr/>
    </dgm:pt>
    <dgm:pt modelId="{74824260-700D-4BFB-BEE7-C8FDFDAEE759}" type="pres">
      <dgm:prSet presAssocID="{F313A1A3-AF90-4929-9508-D50E16E81F3C}" presName="spNode" presStyleCnt="0"/>
      <dgm:spPr/>
    </dgm:pt>
    <dgm:pt modelId="{FD7D14EA-735E-4FA8-8A18-495EFC0DAB23}" type="pres">
      <dgm:prSet presAssocID="{94D0E553-3348-4153-A57D-B7B813F5956D}" presName="sibTrans" presStyleLbl="sibTrans1D1" presStyleIdx="4" presStyleCnt="5"/>
      <dgm:spPr/>
    </dgm:pt>
  </dgm:ptLst>
  <dgm:cxnLst>
    <dgm:cxn modelId="{CAD7071D-3ED7-4C51-BD95-A7E57935EE48}" srcId="{B47CF0D7-6A2C-4E97-B605-4E49E1E0029E}" destId="{84AA3904-2D61-46AC-AB0E-DFC2B68AE598}" srcOrd="0" destOrd="0" parTransId="{0A4E58DF-C282-4C0E-890F-D132B857CD4B}" sibTransId="{94CD6D10-7E1A-4580-88BB-EF094BD54745}"/>
    <dgm:cxn modelId="{B6E2AE36-DF46-461F-928F-41D05AC1F545}" srcId="{B47CF0D7-6A2C-4E97-B605-4E49E1E0029E}" destId="{F313A1A3-AF90-4929-9508-D50E16E81F3C}" srcOrd="4" destOrd="0" parTransId="{39707B5C-DCB1-47FF-B1C9-910D8D3919D3}" sibTransId="{94D0E553-3348-4153-A57D-B7B813F5956D}"/>
    <dgm:cxn modelId="{DD85AC45-885E-4D50-8D67-435E252FC5CC}" type="presOf" srcId="{4EDA6C8D-DE90-4C4B-ABB4-0736D6A87747}" destId="{1B6FCAB6-8A58-4EE4-B0E1-4ABAF4D71695}" srcOrd="0" destOrd="0" presId="urn:microsoft.com/office/officeart/2005/8/layout/cycle5"/>
    <dgm:cxn modelId="{45461F46-1073-4E41-B832-C136F637EB7B}" type="presOf" srcId="{B4A0667F-D509-4A28-A8F2-CCAAFE843938}" destId="{18C8D186-F7AD-4B53-B293-A535CB40006C}" srcOrd="0" destOrd="0" presId="urn:microsoft.com/office/officeart/2005/8/layout/cycle5"/>
    <dgm:cxn modelId="{4C55BC6E-7046-4B58-9F54-C3C971AA2B45}" type="presOf" srcId="{84AA3904-2D61-46AC-AB0E-DFC2B68AE598}" destId="{DF8E00CE-7BD1-4935-828D-54C042B88664}" srcOrd="0" destOrd="0" presId="urn:microsoft.com/office/officeart/2005/8/layout/cycle5"/>
    <dgm:cxn modelId="{E2703C51-BCB1-490E-9920-1F84E1DB77F7}" type="presOf" srcId="{1551A7CE-1319-404D-BCF7-A3C706140010}" destId="{9A0BF662-D980-4C86-8AE2-8767F1FB6F82}" srcOrd="0" destOrd="0" presId="urn:microsoft.com/office/officeart/2005/8/layout/cycle5"/>
    <dgm:cxn modelId="{5208A274-37B5-4A13-899F-D3A658CB32BC}" type="presOf" srcId="{B47CF0D7-6A2C-4E97-B605-4E49E1E0029E}" destId="{C7F53F8A-9003-459F-A1F0-00B9FD1E5E10}" srcOrd="0" destOrd="0" presId="urn:microsoft.com/office/officeart/2005/8/layout/cycle5"/>
    <dgm:cxn modelId="{B5C7B654-77E9-4C7E-9F04-CD555F422F41}" type="presOf" srcId="{87A75EF1-5E0A-492A-8230-608F1E154F83}" destId="{254722FF-D194-4596-9E47-675D41901BD0}" srcOrd="0" destOrd="0" presId="urn:microsoft.com/office/officeart/2005/8/layout/cycle5"/>
    <dgm:cxn modelId="{C4C7D17B-5264-4E19-B179-83F8A516788D}" srcId="{B47CF0D7-6A2C-4E97-B605-4E49E1E0029E}" destId="{4EDA6C8D-DE90-4C4B-ABB4-0736D6A87747}" srcOrd="3" destOrd="0" parTransId="{F7BBF166-1FBD-48B1-8821-B84729690E52}" sibTransId="{1551A7CE-1319-404D-BCF7-A3C706140010}"/>
    <dgm:cxn modelId="{6C412E87-566F-4281-A1B0-F16063D993DD}" type="presOf" srcId="{94D0E553-3348-4153-A57D-B7B813F5956D}" destId="{FD7D14EA-735E-4FA8-8A18-495EFC0DAB23}" srcOrd="0" destOrd="0" presId="urn:microsoft.com/office/officeart/2005/8/layout/cycle5"/>
    <dgm:cxn modelId="{3B04C587-E8AE-45A0-B05D-6E258265ACF0}" type="presOf" srcId="{F313A1A3-AF90-4929-9508-D50E16E81F3C}" destId="{FFD40EF0-6373-43F8-BA8B-779F50949D71}" srcOrd="0" destOrd="0" presId="urn:microsoft.com/office/officeart/2005/8/layout/cycle5"/>
    <dgm:cxn modelId="{648C129F-AA6C-4312-9BBB-1F2557BE5364}" type="presOf" srcId="{05D94E40-43FA-4421-8CDC-576F8D376818}" destId="{9093EC27-B9E3-49AA-8315-B7C0D311C086}" srcOrd="0" destOrd="0" presId="urn:microsoft.com/office/officeart/2005/8/layout/cycle5"/>
    <dgm:cxn modelId="{9E9831A9-743B-4F65-B8A7-3EE7554C27F8}" type="presOf" srcId="{DC3F4DE8-D753-4AB7-BFC2-E092D9E376C2}" destId="{82B1698B-0168-474A-B453-92504AEC3AC2}" srcOrd="0" destOrd="0" presId="urn:microsoft.com/office/officeart/2005/8/layout/cycle5"/>
    <dgm:cxn modelId="{52F33FB0-5C46-404D-9028-D2573E05B559}" srcId="{B47CF0D7-6A2C-4E97-B605-4E49E1E0029E}" destId="{87A75EF1-5E0A-492A-8230-608F1E154F83}" srcOrd="1" destOrd="0" parTransId="{94D1342E-6FBC-4E75-8207-B5DC372D2A13}" sibTransId="{B4A0667F-D509-4A28-A8F2-CCAAFE843938}"/>
    <dgm:cxn modelId="{4135DBB3-36AA-49E1-B529-D371A25A4D80}" srcId="{B47CF0D7-6A2C-4E97-B605-4E49E1E0029E}" destId="{DC3F4DE8-D753-4AB7-BFC2-E092D9E376C2}" srcOrd="2" destOrd="0" parTransId="{A18FB009-4357-446E-AA6A-6D4CFF690990}" sibTransId="{05D94E40-43FA-4421-8CDC-576F8D376818}"/>
    <dgm:cxn modelId="{1F0481C1-6624-4747-A3A0-DD8218B2B299}" type="presOf" srcId="{94CD6D10-7E1A-4580-88BB-EF094BD54745}" destId="{E3E8CE4C-4A05-4E65-98A2-01494D30104F}" srcOrd="0" destOrd="0" presId="urn:microsoft.com/office/officeart/2005/8/layout/cycle5"/>
    <dgm:cxn modelId="{D5BCC8B6-CA0C-4AF0-B9E8-F009B0AD2F89}" type="presParOf" srcId="{C7F53F8A-9003-459F-A1F0-00B9FD1E5E10}" destId="{DF8E00CE-7BD1-4935-828D-54C042B88664}" srcOrd="0" destOrd="0" presId="urn:microsoft.com/office/officeart/2005/8/layout/cycle5"/>
    <dgm:cxn modelId="{CCE94940-0558-4583-918F-F0F037C67065}" type="presParOf" srcId="{C7F53F8A-9003-459F-A1F0-00B9FD1E5E10}" destId="{A0CC3309-9C79-44D4-BA16-F257EAB71CB4}" srcOrd="1" destOrd="0" presId="urn:microsoft.com/office/officeart/2005/8/layout/cycle5"/>
    <dgm:cxn modelId="{A2C0193E-3C07-4C33-844A-B799D2CA7CB0}" type="presParOf" srcId="{C7F53F8A-9003-459F-A1F0-00B9FD1E5E10}" destId="{E3E8CE4C-4A05-4E65-98A2-01494D30104F}" srcOrd="2" destOrd="0" presId="urn:microsoft.com/office/officeart/2005/8/layout/cycle5"/>
    <dgm:cxn modelId="{5563BA00-F4C0-4F50-877F-E5EC44F8B03D}" type="presParOf" srcId="{C7F53F8A-9003-459F-A1F0-00B9FD1E5E10}" destId="{254722FF-D194-4596-9E47-675D41901BD0}" srcOrd="3" destOrd="0" presId="urn:microsoft.com/office/officeart/2005/8/layout/cycle5"/>
    <dgm:cxn modelId="{2EF69A41-C348-4A48-9184-F27FC33E5AC0}" type="presParOf" srcId="{C7F53F8A-9003-459F-A1F0-00B9FD1E5E10}" destId="{4A2BB541-661D-4F2B-82A8-A0E17981239A}" srcOrd="4" destOrd="0" presId="urn:microsoft.com/office/officeart/2005/8/layout/cycle5"/>
    <dgm:cxn modelId="{DFB4AC55-84DE-470D-97E4-EAC234F0356B}" type="presParOf" srcId="{C7F53F8A-9003-459F-A1F0-00B9FD1E5E10}" destId="{18C8D186-F7AD-4B53-B293-A535CB40006C}" srcOrd="5" destOrd="0" presId="urn:microsoft.com/office/officeart/2005/8/layout/cycle5"/>
    <dgm:cxn modelId="{06235E7D-98CD-4735-8DC9-D41E6F7CB9C9}" type="presParOf" srcId="{C7F53F8A-9003-459F-A1F0-00B9FD1E5E10}" destId="{82B1698B-0168-474A-B453-92504AEC3AC2}" srcOrd="6" destOrd="0" presId="urn:microsoft.com/office/officeart/2005/8/layout/cycle5"/>
    <dgm:cxn modelId="{BA2146D9-86D1-4643-A6F6-9CDD24FB0EB1}" type="presParOf" srcId="{C7F53F8A-9003-459F-A1F0-00B9FD1E5E10}" destId="{FC908842-A46D-4CBC-B22F-E8C905BC5626}" srcOrd="7" destOrd="0" presId="urn:microsoft.com/office/officeart/2005/8/layout/cycle5"/>
    <dgm:cxn modelId="{7448441D-A20D-4DA5-A3A6-FCCC672B159B}" type="presParOf" srcId="{C7F53F8A-9003-459F-A1F0-00B9FD1E5E10}" destId="{9093EC27-B9E3-49AA-8315-B7C0D311C086}" srcOrd="8" destOrd="0" presId="urn:microsoft.com/office/officeart/2005/8/layout/cycle5"/>
    <dgm:cxn modelId="{5E1F4ACE-C475-46B9-839B-70A205B5366F}" type="presParOf" srcId="{C7F53F8A-9003-459F-A1F0-00B9FD1E5E10}" destId="{1B6FCAB6-8A58-4EE4-B0E1-4ABAF4D71695}" srcOrd="9" destOrd="0" presId="urn:microsoft.com/office/officeart/2005/8/layout/cycle5"/>
    <dgm:cxn modelId="{01D9CA33-0A54-47D1-9979-D01D55AA329C}" type="presParOf" srcId="{C7F53F8A-9003-459F-A1F0-00B9FD1E5E10}" destId="{22C7A9BC-F28E-4A23-8A38-62907E35041E}" srcOrd="10" destOrd="0" presId="urn:microsoft.com/office/officeart/2005/8/layout/cycle5"/>
    <dgm:cxn modelId="{727947D0-189C-4F9B-A115-51C05D94927D}" type="presParOf" srcId="{C7F53F8A-9003-459F-A1F0-00B9FD1E5E10}" destId="{9A0BF662-D980-4C86-8AE2-8767F1FB6F82}" srcOrd="11" destOrd="0" presId="urn:microsoft.com/office/officeart/2005/8/layout/cycle5"/>
    <dgm:cxn modelId="{C260B003-E300-48A3-A06A-1B0D40C45226}" type="presParOf" srcId="{C7F53F8A-9003-459F-A1F0-00B9FD1E5E10}" destId="{FFD40EF0-6373-43F8-BA8B-779F50949D71}" srcOrd="12" destOrd="0" presId="urn:microsoft.com/office/officeart/2005/8/layout/cycle5"/>
    <dgm:cxn modelId="{C51B7C1F-2D6C-4CB5-AA24-A0C8E8A27FE6}" type="presParOf" srcId="{C7F53F8A-9003-459F-A1F0-00B9FD1E5E10}" destId="{74824260-700D-4BFB-BEE7-C8FDFDAEE759}" srcOrd="13" destOrd="0" presId="urn:microsoft.com/office/officeart/2005/8/layout/cycle5"/>
    <dgm:cxn modelId="{1059820A-0F7E-4B22-9E2E-742E9AFAA79B}" type="presParOf" srcId="{C7F53F8A-9003-459F-A1F0-00B9FD1E5E10}" destId="{FD7D14EA-735E-4FA8-8A18-495EFC0DAB23}" srcOrd="14"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7CF0D7-6A2C-4E97-B605-4E49E1E0029E}" type="doc">
      <dgm:prSet loTypeId="urn:microsoft.com/office/officeart/2005/8/layout/cycle5" loCatId="cycle" qsTypeId="urn:microsoft.com/office/officeart/2005/8/quickstyle/simple2" qsCatId="simple" csTypeId="urn:microsoft.com/office/officeart/2005/8/colors/colorful1" csCatId="colorful" phldr="1"/>
      <dgm:spPr/>
      <dgm:t>
        <a:bodyPr/>
        <a:lstStyle/>
        <a:p>
          <a:endParaRPr lang="en-IN"/>
        </a:p>
      </dgm:t>
    </dgm:pt>
    <dgm:pt modelId="{84AA3904-2D61-46AC-AB0E-DFC2B68AE598}">
      <dgm:prSet phldrT="[Text]"/>
      <dgm:spPr/>
      <dgm:t>
        <a:bodyPr/>
        <a:lstStyle/>
        <a:p>
          <a:r>
            <a:rPr lang="en-IN" dirty="0"/>
            <a:t>Data Collection </a:t>
          </a:r>
          <a:r>
            <a:rPr lang="en-IN"/>
            <a:t>(yahoo-finance </a:t>
          </a:r>
          <a:r>
            <a:rPr lang="en-IN" dirty="0" err="1"/>
            <a:t>api</a:t>
          </a:r>
          <a:r>
            <a:rPr lang="en-IN" dirty="0"/>
            <a:t>)</a:t>
          </a:r>
        </a:p>
      </dgm:t>
    </dgm:pt>
    <dgm:pt modelId="{0A4E58DF-C282-4C0E-890F-D132B857CD4B}" type="parTrans" cxnId="{CAD7071D-3ED7-4C51-BD95-A7E57935EE48}">
      <dgm:prSet/>
      <dgm:spPr/>
      <dgm:t>
        <a:bodyPr/>
        <a:lstStyle/>
        <a:p>
          <a:endParaRPr lang="en-IN"/>
        </a:p>
      </dgm:t>
    </dgm:pt>
    <dgm:pt modelId="{94CD6D10-7E1A-4580-88BB-EF094BD54745}" type="sibTrans" cxnId="{CAD7071D-3ED7-4C51-BD95-A7E57935EE48}">
      <dgm:prSet/>
      <dgm:spPr/>
      <dgm:t>
        <a:bodyPr/>
        <a:lstStyle/>
        <a:p>
          <a:endParaRPr lang="en-IN"/>
        </a:p>
      </dgm:t>
    </dgm:pt>
    <dgm:pt modelId="{87A75EF1-5E0A-492A-8230-608F1E154F83}">
      <dgm:prSet phldrT="[Text]"/>
      <dgm:spPr/>
      <dgm:t>
        <a:bodyPr/>
        <a:lstStyle/>
        <a:p>
          <a:r>
            <a:rPr lang="en-IN" dirty="0"/>
            <a:t>Data Pre-Processing</a:t>
          </a:r>
        </a:p>
      </dgm:t>
    </dgm:pt>
    <dgm:pt modelId="{94D1342E-6FBC-4E75-8207-B5DC372D2A13}" type="parTrans" cxnId="{52F33FB0-5C46-404D-9028-D2573E05B559}">
      <dgm:prSet/>
      <dgm:spPr/>
      <dgm:t>
        <a:bodyPr/>
        <a:lstStyle/>
        <a:p>
          <a:endParaRPr lang="en-IN"/>
        </a:p>
      </dgm:t>
    </dgm:pt>
    <dgm:pt modelId="{B4A0667F-D509-4A28-A8F2-CCAAFE843938}" type="sibTrans" cxnId="{52F33FB0-5C46-404D-9028-D2573E05B559}">
      <dgm:prSet/>
      <dgm:spPr/>
      <dgm:t>
        <a:bodyPr/>
        <a:lstStyle/>
        <a:p>
          <a:endParaRPr lang="en-IN"/>
        </a:p>
      </dgm:t>
    </dgm:pt>
    <dgm:pt modelId="{DC3F4DE8-D753-4AB7-BFC2-E092D9E376C2}">
      <dgm:prSet phldrT="[Text]"/>
      <dgm:spPr/>
      <dgm:t>
        <a:bodyPr/>
        <a:lstStyle/>
        <a:p>
          <a:r>
            <a:rPr lang="en-IN" dirty="0"/>
            <a:t>Dynamic Model Training</a:t>
          </a:r>
        </a:p>
      </dgm:t>
    </dgm:pt>
    <dgm:pt modelId="{A18FB009-4357-446E-AA6A-6D4CFF690990}" type="parTrans" cxnId="{4135DBB3-36AA-49E1-B529-D371A25A4D80}">
      <dgm:prSet/>
      <dgm:spPr/>
      <dgm:t>
        <a:bodyPr/>
        <a:lstStyle/>
        <a:p>
          <a:endParaRPr lang="en-IN"/>
        </a:p>
      </dgm:t>
    </dgm:pt>
    <dgm:pt modelId="{05D94E40-43FA-4421-8CDC-576F8D376818}" type="sibTrans" cxnId="{4135DBB3-36AA-49E1-B529-D371A25A4D80}">
      <dgm:prSet/>
      <dgm:spPr/>
      <dgm:t>
        <a:bodyPr/>
        <a:lstStyle/>
        <a:p>
          <a:endParaRPr lang="en-IN"/>
        </a:p>
      </dgm:t>
    </dgm:pt>
    <dgm:pt modelId="{4EDA6C8D-DE90-4C4B-ABB4-0736D6A87747}">
      <dgm:prSet phldrT="[Text]"/>
      <dgm:spPr/>
      <dgm:t>
        <a:bodyPr/>
        <a:lstStyle/>
        <a:p>
          <a:r>
            <a:rPr lang="en-IN" dirty="0"/>
            <a:t>Calculations based on devised strategy. </a:t>
          </a:r>
        </a:p>
      </dgm:t>
    </dgm:pt>
    <dgm:pt modelId="{F7BBF166-1FBD-48B1-8821-B84729690E52}" type="parTrans" cxnId="{C4C7D17B-5264-4E19-B179-83F8A516788D}">
      <dgm:prSet/>
      <dgm:spPr/>
      <dgm:t>
        <a:bodyPr/>
        <a:lstStyle/>
        <a:p>
          <a:endParaRPr lang="en-IN"/>
        </a:p>
      </dgm:t>
    </dgm:pt>
    <dgm:pt modelId="{1551A7CE-1319-404D-BCF7-A3C706140010}" type="sibTrans" cxnId="{C4C7D17B-5264-4E19-B179-83F8A516788D}">
      <dgm:prSet/>
      <dgm:spPr/>
      <dgm:t>
        <a:bodyPr/>
        <a:lstStyle/>
        <a:p>
          <a:endParaRPr lang="en-IN"/>
        </a:p>
      </dgm:t>
    </dgm:pt>
    <dgm:pt modelId="{F313A1A3-AF90-4929-9508-D50E16E81F3C}">
      <dgm:prSet phldrT="[Text]"/>
      <dgm:spPr/>
      <dgm:t>
        <a:bodyPr/>
        <a:lstStyle/>
        <a:p>
          <a:r>
            <a:rPr lang="en-IN" dirty="0"/>
            <a:t>Generating Results and Plots</a:t>
          </a:r>
        </a:p>
      </dgm:t>
    </dgm:pt>
    <dgm:pt modelId="{39707B5C-DCB1-47FF-B1C9-910D8D3919D3}" type="parTrans" cxnId="{B6E2AE36-DF46-461F-928F-41D05AC1F545}">
      <dgm:prSet/>
      <dgm:spPr/>
      <dgm:t>
        <a:bodyPr/>
        <a:lstStyle/>
        <a:p>
          <a:endParaRPr lang="en-IN"/>
        </a:p>
      </dgm:t>
    </dgm:pt>
    <dgm:pt modelId="{94D0E553-3348-4153-A57D-B7B813F5956D}" type="sibTrans" cxnId="{B6E2AE36-DF46-461F-928F-41D05AC1F545}">
      <dgm:prSet/>
      <dgm:spPr/>
      <dgm:t>
        <a:bodyPr/>
        <a:lstStyle/>
        <a:p>
          <a:endParaRPr lang="en-IN"/>
        </a:p>
      </dgm:t>
    </dgm:pt>
    <dgm:pt modelId="{C7F53F8A-9003-459F-A1F0-00B9FD1E5E10}" type="pres">
      <dgm:prSet presAssocID="{B47CF0D7-6A2C-4E97-B605-4E49E1E0029E}" presName="cycle" presStyleCnt="0">
        <dgm:presLayoutVars>
          <dgm:dir/>
          <dgm:resizeHandles val="exact"/>
        </dgm:presLayoutVars>
      </dgm:prSet>
      <dgm:spPr/>
    </dgm:pt>
    <dgm:pt modelId="{DF8E00CE-7BD1-4935-828D-54C042B88664}" type="pres">
      <dgm:prSet presAssocID="{84AA3904-2D61-46AC-AB0E-DFC2B68AE598}" presName="node" presStyleLbl="node1" presStyleIdx="0" presStyleCnt="5" custRadScaleRad="100027" custRadScaleInc="-792">
        <dgm:presLayoutVars>
          <dgm:bulletEnabled val="1"/>
        </dgm:presLayoutVars>
      </dgm:prSet>
      <dgm:spPr/>
    </dgm:pt>
    <dgm:pt modelId="{A0CC3309-9C79-44D4-BA16-F257EAB71CB4}" type="pres">
      <dgm:prSet presAssocID="{84AA3904-2D61-46AC-AB0E-DFC2B68AE598}" presName="spNode" presStyleCnt="0"/>
      <dgm:spPr/>
    </dgm:pt>
    <dgm:pt modelId="{E3E8CE4C-4A05-4E65-98A2-01494D30104F}" type="pres">
      <dgm:prSet presAssocID="{94CD6D10-7E1A-4580-88BB-EF094BD54745}" presName="sibTrans" presStyleLbl="sibTrans1D1" presStyleIdx="0" presStyleCnt="5"/>
      <dgm:spPr/>
    </dgm:pt>
    <dgm:pt modelId="{254722FF-D194-4596-9E47-675D41901BD0}" type="pres">
      <dgm:prSet presAssocID="{87A75EF1-5E0A-492A-8230-608F1E154F83}" presName="node" presStyleLbl="node1" presStyleIdx="1" presStyleCnt="5">
        <dgm:presLayoutVars>
          <dgm:bulletEnabled val="1"/>
        </dgm:presLayoutVars>
      </dgm:prSet>
      <dgm:spPr/>
    </dgm:pt>
    <dgm:pt modelId="{4A2BB541-661D-4F2B-82A8-A0E17981239A}" type="pres">
      <dgm:prSet presAssocID="{87A75EF1-5E0A-492A-8230-608F1E154F83}" presName="spNode" presStyleCnt="0"/>
      <dgm:spPr/>
    </dgm:pt>
    <dgm:pt modelId="{18C8D186-F7AD-4B53-B293-A535CB40006C}" type="pres">
      <dgm:prSet presAssocID="{B4A0667F-D509-4A28-A8F2-CCAAFE843938}" presName="sibTrans" presStyleLbl="sibTrans1D1" presStyleIdx="1" presStyleCnt="5"/>
      <dgm:spPr/>
    </dgm:pt>
    <dgm:pt modelId="{82B1698B-0168-474A-B453-92504AEC3AC2}" type="pres">
      <dgm:prSet presAssocID="{DC3F4DE8-D753-4AB7-BFC2-E092D9E376C2}" presName="node" presStyleLbl="node1" presStyleIdx="2" presStyleCnt="5">
        <dgm:presLayoutVars>
          <dgm:bulletEnabled val="1"/>
        </dgm:presLayoutVars>
      </dgm:prSet>
      <dgm:spPr/>
    </dgm:pt>
    <dgm:pt modelId="{FC908842-A46D-4CBC-B22F-E8C905BC5626}" type="pres">
      <dgm:prSet presAssocID="{DC3F4DE8-D753-4AB7-BFC2-E092D9E376C2}" presName="spNode" presStyleCnt="0"/>
      <dgm:spPr/>
    </dgm:pt>
    <dgm:pt modelId="{9093EC27-B9E3-49AA-8315-B7C0D311C086}" type="pres">
      <dgm:prSet presAssocID="{05D94E40-43FA-4421-8CDC-576F8D376818}" presName="sibTrans" presStyleLbl="sibTrans1D1" presStyleIdx="2" presStyleCnt="5"/>
      <dgm:spPr/>
    </dgm:pt>
    <dgm:pt modelId="{1B6FCAB6-8A58-4EE4-B0E1-4ABAF4D71695}" type="pres">
      <dgm:prSet presAssocID="{4EDA6C8D-DE90-4C4B-ABB4-0736D6A87747}" presName="node" presStyleLbl="node1" presStyleIdx="3" presStyleCnt="5">
        <dgm:presLayoutVars>
          <dgm:bulletEnabled val="1"/>
        </dgm:presLayoutVars>
      </dgm:prSet>
      <dgm:spPr/>
    </dgm:pt>
    <dgm:pt modelId="{22C7A9BC-F28E-4A23-8A38-62907E35041E}" type="pres">
      <dgm:prSet presAssocID="{4EDA6C8D-DE90-4C4B-ABB4-0736D6A87747}" presName="spNode" presStyleCnt="0"/>
      <dgm:spPr/>
    </dgm:pt>
    <dgm:pt modelId="{9A0BF662-D980-4C86-8AE2-8767F1FB6F82}" type="pres">
      <dgm:prSet presAssocID="{1551A7CE-1319-404D-BCF7-A3C706140010}" presName="sibTrans" presStyleLbl="sibTrans1D1" presStyleIdx="3" presStyleCnt="5"/>
      <dgm:spPr/>
    </dgm:pt>
    <dgm:pt modelId="{FFD40EF0-6373-43F8-BA8B-779F50949D71}" type="pres">
      <dgm:prSet presAssocID="{F313A1A3-AF90-4929-9508-D50E16E81F3C}" presName="node" presStyleLbl="node1" presStyleIdx="4" presStyleCnt="5">
        <dgm:presLayoutVars>
          <dgm:bulletEnabled val="1"/>
        </dgm:presLayoutVars>
      </dgm:prSet>
      <dgm:spPr/>
    </dgm:pt>
    <dgm:pt modelId="{74824260-700D-4BFB-BEE7-C8FDFDAEE759}" type="pres">
      <dgm:prSet presAssocID="{F313A1A3-AF90-4929-9508-D50E16E81F3C}" presName="spNode" presStyleCnt="0"/>
      <dgm:spPr/>
    </dgm:pt>
    <dgm:pt modelId="{FD7D14EA-735E-4FA8-8A18-495EFC0DAB23}" type="pres">
      <dgm:prSet presAssocID="{94D0E553-3348-4153-A57D-B7B813F5956D}" presName="sibTrans" presStyleLbl="sibTrans1D1" presStyleIdx="4" presStyleCnt="5"/>
      <dgm:spPr/>
    </dgm:pt>
  </dgm:ptLst>
  <dgm:cxnLst>
    <dgm:cxn modelId="{CAD7071D-3ED7-4C51-BD95-A7E57935EE48}" srcId="{B47CF0D7-6A2C-4E97-B605-4E49E1E0029E}" destId="{84AA3904-2D61-46AC-AB0E-DFC2B68AE598}" srcOrd="0" destOrd="0" parTransId="{0A4E58DF-C282-4C0E-890F-D132B857CD4B}" sibTransId="{94CD6D10-7E1A-4580-88BB-EF094BD54745}"/>
    <dgm:cxn modelId="{B6E2AE36-DF46-461F-928F-41D05AC1F545}" srcId="{B47CF0D7-6A2C-4E97-B605-4E49E1E0029E}" destId="{F313A1A3-AF90-4929-9508-D50E16E81F3C}" srcOrd="4" destOrd="0" parTransId="{39707B5C-DCB1-47FF-B1C9-910D8D3919D3}" sibTransId="{94D0E553-3348-4153-A57D-B7B813F5956D}"/>
    <dgm:cxn modelId="{DD85AC45-885E-4D50-8D67-435E252FC5CC}" type="presOf" srcId="{4EDA6C8D-DE90-4C4B-ABB4-0736D6A87747}" destId="{1B6FCAB6-8A58-4EE4-B0E1-4ABAF4D71695}" srcOrd="0" destOrd="0" presId="urn:microsoft.com/office/officeart/2005/8/layout/cycle5"/>
    <dgm:cxn modelId="{45461F46-1073-4E41-B832-C136F637EB7B}" type="presOf" srcId="{B4A0667F-D509-4A28-A8F2-CCAAFE843938}" destId="{18C8D186-F7AD-4B53-B293-A535CB40006C}" srcOrd="0" destOrd="0" presId="urn:microsoft.com/office/officeart/2005/8/layout/cycle5"/>
    <dgm:cxn modelId="{4C55BC6E-7046-4B58-9F54-C3C971AA2B45}" type="presOf" srcId="{84AA3904-2D61-46AC-AB0E-DFC2B68AE598}" destId="{DF8E00CE-7BD1-4935-828D-54C042B88664}" srcOrd="0" destOrd="0" presId="urn:microsoft.com/office/officeart/2005/8/layout/cycle5"/>
    <dgm:cxn modelId="{E2703C51-BCB1-490E-9920-1F84E1DB77F7}" type="presOf" srcId="{1551A7CE-1319-404D-BCF7-A3C706140010}" destId="{9A0BF662-D980-4C86-8AE2-8767F1FB6F82}" srcOrd="0" destOrd="0" presId="urn:microsoft.com/office/officeart/2005/8/layout/cycle5"/>
    <dgm:cxn modelId="{5208A274-37B5-4A13-899F-D3A658CB32BC}" type="presOf" srcId="{B47CF0D7-6A2C-4E97-B605-4E49E1E0029E}" destId="{C7F53F8A-9003-459F-A1F0-00B9FD1E5E10}" srcOrd="0" destOrd="0" presId="urn:microsoft.com/office/officeart/2005/8/layout/cycle5"/>
    <dgm:cxn modelId="{B5C7B654-77E9-4C7E-9F04-CD555F422F41}" type="presOf" srcId="{87A75EF1-5E0A-492A-8230-608F1E154F83}" destId="{254722FF-D194-4596-9E47-675D41901BD0}" srcOrd="0" destOrd="0" presId="urn:microsoft.com/office/officeart/2005/8/layout/cycle5"/>
    <dgm:cxn modelId="{C4C7D17B-5264-4E19-B179-83F8A516788D}" srcId="{B47CF0D7-6A2C-4E97-B605-4E49E1E0029E}" destId="{4EDA6C8D-DE90-4C4B-ABB4-0736D6A87747}" srcOrd="3" destOrd="0" parTransId="{F7BBF166-1FBD-48B1-8821-B84729690E52}" sibTransId="{1551A7CE-1319-404D-BCF7-A3C706140010}"/>
    <dgm:cxn modelId="{6C412E87-566F-4281-A1B0-F16063D993DD}" type="presOf" srcId="{94D0E553-3348-4153-A57D-B7B813F5956D}" destId="{FD7D14EA-735E-4FA8-8A18-495EFC0DAB23}" srcOrd="0" destOrd="0" presId="urn:microsoft.com/office/officeart/2005/8/layout/cycle5"/>
    <dgm:cxn modelId="{3B04C587-E8AE-45A0-B05D-6E258265ACF0}" type="presOf" srcId="{F313A1A3-AF90-4929-9508-D50E16E81F3C}" destId="{FFD40EF0-6373-43F8-BA8B-779F50949D71}" srcOrd="0" destOrd="0" presId="urn:microsoft.com/office/officeart/2005/8/layout/cycle5"/>
    <dgm:cxn modelId="{648C129F-AA6C-4312-9BBB-1F2557BE5364}" type="presOf" srcId="{05D94E40-43FA-4421-8CDC-576F8D376818}" destId="{9093EC27-B9E3-49AA-8315-B7C0D311C086}" srcOrd="0" destOrd="0" presId="urn:microsoft.com/office/officeart/2005/8/layout/cycle5"/>
    <dgm:cxn modelId="{9E9831A9-743B-4F65-B8A7-3EE7554C27F8}" type="presOf" srcId="{DC3F4DE8-D753-4AB7-BFC2-E092D9E376C2}" destId="{82B1698B-0168-474A-B453-92504AEC3AC2}" srcOrd="0" destOrd="0" presId="urn:microsoft.com/office/officeart/2005/8/layout/cycle5"/>
    <dgm:cxn modelId="{52F33FB0-5C46-404D-9028-D2573E05B559}" srcId="{B47CF0D7-6A2C-4E97-B605-4E49E1E0029E}" destId="{87A75EF1-5E0A-492A-8230-608F1E154F83}" srcOrd="1" destOrd="0" parTransId="{94D1342E-6FBC-4E75-8207-B5DC372D2A13}" sibTransId="{B4A0667F-D509-4A28-A8F2-CCAAFE843938}"/>
    <dgm:cxn modelId="{4135DBB3-36AA-49E1-B529-D371A25A4D80}" srcId="{B47CF0D7-6A2C-4E97-B605-4E49E1E0029E}" destId="{DC3F4DE8-D753-4AB7-BFC2-E092D9E376C2}" srcOrd="2" destOrd="0" parTransId="{A18FB009-4357-446E-AA6A-6D4CFF690990}" sibTransId="{05D94E40-43FA-4421-8CDC-576F8D376818}"/>
    <dgm:cxn modelId="{1F0481C1-6624-4747-A3A0-DD8218B2B299}" type="presOf" srcId="{94CD6D10-7E1A-4580-88BB-EF094BD54745}" destId="{E3E8CE4C-4A05-4E65-98A2-01494D30104F}" srcOrd="0" destOrd="0" presId="urn:microsoft.com/office/officeart/2005/8/layout/cycle5"/>
    <dgm:cxn modelId="{D5BCC8B6-CA0C-4AF0-B9E8-F009B0AD2F89}" type="presParOf" srcId="{C7F53F8A-9003-459F-A1F0-00B9FD1E5E10}" destId="{DF8E00CE-7BD1-4935-828D-54C042B88664}" srcOrd="0" destOrd="0" presId="urn:microsoft.com/office/officeart/2005/8/layout/cycle5"/>
    <dgm:cxn modelId="{CCE94940-0558-4583-918F-F0F037C67065}" type="presParOf" srcId="{C7F53F8A-9003-459F-A1F0-00B9FD1E5E10}" destId="{A0CC3309-9C79-44D4-BA16-F257EAB71CB4}" srcOrd="1" destOrd="0" presId="urn:microsoft.com/office/officeart/2005/8/layout/cycle5"/>
    <dgm:cxn modelId="{A2C0193E-3C07-4C33-844A-B799D2CA7CB0}" type="presParOf" srcId="{C7F53F8A-9003-459F-A1F0-00B9FD1E5E10}" destId="{E3E8CE4C-4A05-4E65-98A2-01494D30104F}" srcOrd="2" destOrd="0" presId="urn:microsoft.com/office/officeart/2005/8/layout/cycle5"/>
    <dgm:cxn modelId="{5563BA00-F4C0-4F50-877F-E5EC44F8B03D}" type="presParOf" srcId="{C7F53F8A-9003-459F-A1F0-00B9FD1E5E10}" destId="{254722FF-D194-4596-9E47-675D41901BD0}" srcOrd="3" destOrd="0" presId="urn:microsoft.com/office/officeart/2005/8/layout/cycle5"/>
    <dgm:cxn modelId="{2EF69A41-C348-4A48-9184-F27FC33E5AC0}" type="presParOf" srcId="{C7F53F8A-9003-459F-A1F0-00B9FD1E5E10}" destId="{4A2BB541-661D-4F2B-82A8-A0E17981239A}" srcOrd="4" destOrd="0" presId="urn:microsoft.com/office/officeart/2005/8/layout/cycle5"/>
    <dgm:cxn modelId="{DFB4AC55-84DE-470D-97E4-EAC234F0356B}" type="presParOf" srcId="{C7F53F8A-9003-459F-A1F0-00B9FD1E5E10}" destId="{18C8D186-F7AD-4B53-B293-A535CB40006C}" srcOrd="5" destOrd="0" presId="urn:microsoft.com/office/officeart/2005/8/layout/cycle5"/>
    <dgm:cxn modelId="{06235E7D-98CD-4735-8DC9-D41E6F7CB9C9}" type="presParOf" srcId="{C7F53F8A-9003-459F-A1F0-00B9FD1E5E10}" destId="{82B1698B-0168-474A-B453-92504AEC3AC2}" srcOrd="6" destOrd="0" presId="urn:microsoft.com/office/officeart/2005/8/layout/cycle5"/>
    <dgm:cxn modelId="{BA2146D9-86D1-4643-A6F6-9CDD24FB0EB1}" type="presParOf" srcId="{C7F53F8A-9003-459F-A1F0-00B9FD1E5E10}" destId="{FC908842-A46D-4CBC-B22F-E8C905BC5626}" srcOrd="7" destOrd="0" presId="urn:microsoft.com/office/officeart/2005/8/layout/cycle5"/>
    <dgm:cxn modelId="{7448441D-A20D-4DA5-A3A6-FCCC672B159B}" type="presParOf" srcId="{C7F53F8A-9003-459F-A1F0-00B9FD1E5E10}" destId="{9093EC27-B9E3-49AA-8315-B7C0D311C086}" srcOrd="8" destOrd="0" presId="urn:microsoft.com/office/officeart/2005/8/layout/cycle5"/>
    <dgm:cxn modelId="{5E1F4ACE-C475-46B9-839B-70A205B5366F}" type="presParOf" srcId="{C7F53F8A-9003-459F-A1F0-00B9FD1E5E10}" destId="{1B6FCAB6-8A58-4EE4-B0E1-4ABAF4D71695}" srcOrd="9" destOrd="0" presId="urn:microsoft.com/office/officeart/2005/8/layout/cycle5"/>
    <dgm:cxn modelId="{01D9CA33-0A54-47D1-9979-D01D55AA329C}" type="presParOf" srcId="{C7F53F8A-9003-459F-A1F0-00B9FD1E5E10}" destId="{22C7A9BC-F28E-4A23-8A38-62907E35041E}" srcOrd="10" destOrd="0" presId="urn:microsoft.com/office/officeart/2005/8/layout/cycle5"/>
    <dgm:cxn modelId="{727947D0-189C-4F9B-A115-51C05D94927D}" type="presParOf" srcId="{C7F53F8A-9003-459F-A1F0-00B9FD1E5E10}" destId="{9A0BF662-D980-4C86-8AE2-8767F1FB6F82}" srcOrd="11" destOrd="0" presId="urn:microsoft.com/office/officeart/2005/8/layout/cycle5"/>
    <dgm:cxn modelId="{C260B003-E300-48A3-A06A-1B0D40C45226}" type="presParOf" srcId="{C7F53F8A-9003-459F-A1F0-00B9FD1E5E10}" destId="{FFD40EF0-6373-43F8-BA8B-779F50949D71}" srcOrd="12" destOrd="0" presId="urn:microsoft.com/office/officeart/2005/8/layout/cycle5"/>
    <dgm:cxn modelId="{C51B7C1F-2D6C-4CB5-AA24-A0C8E8A27FE6}" type="presParOf" srcId="{C7F53F8A-9003-459F-A1F0-00B9FD1E5E10}" destId="{74824260-700D-4BFB-BEE7-C8FDFDAEE759}" srcOrd="13" destOrd="0" presId="urn:microsoft.com/office/officeart/2005/8/layout/cycle5"/>
    <dgm:cxn modelId="{1059820A-0F7E-4B22-9E2E-742E9AFAA79B}" type="presParOf" srcId="{C7F53F8A-9003-459F-A1F0-00B9FD1E5E10}" destId="{FD7D14EA-735E-4FA8-8A18-495EFC0DAB23}"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E00CE-7BD1-4935-828D-54C042B88664}">
      <dsp:nvSpPr>
        <dsp:cNvPr id="0" name=""/>
        <dsp:cNvSpPr/>
      </dsp:nvSpPr>
      <dsp:spPr>
        <a:xfrm>
          <a:off x="1353743" y="90933"/>
          <a:ext cx="1099458" cy="714647"/>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Data Collection </a:t>
          </a:r>
          <a:r>
            <a:rPr lang="en-IN" sz="1000" kern="1200"/>
            <a:t>(yahoo-finance </a:t>
          </a:r>
          <a:r>
            <a:rPr lang="en-IN" sz="1000" kern="1200" dirty="0" err="1"/>
            <a:t>api</a:t>
          </a:r>
          <a:r>
            <a:rPr lang="en-IN" sz="1000" kern="1200" dirty="0"/>
            <a:t>)</a:t>
          </a:r>
        </a:p>
      </dsp:txBody>
      <dsp:txXfrm>
        <a:off x="1388629" y="125819"/>
        <a:ext cx="1029686" cy="644875"/>
      </dsp:txXfrm>
    </dsp:sp>
    <dsp:sp modelId="{E3E8CE4C-4A05-4E65-98A2-01494D30104F}">
      <dsp:nvSpPr>
        <dsp:cNvPr id="0" name=""/>
        <dsp:cNvSpPr/>
      </dsp:nvSpPr>
      <dsp:spPr>
        <a:xfrm>
          <a:off x="479566" y="448056"/>
          <a:ext cx="2856510" cy="2856510"/>
        </a:xfrm>
        <a:custGeom>
          <a:avLst/>
          <a:gdLst/>
          <a:ahLst/>
          <a:cxnLst/>
          <a:rect l="0" t="0" r="0" b="0"/>
          <a:pathLst>
            <a:path>
              <a:moveTo>
                <a:pt x="2122179" y="179903"/>
              </a:moveTo>
              <a:arcTo wR="1428255" hR="1428255" stAng="17944108" swAng="1220336"/>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54722FF-D194-4596-9E47-675D41901BD0}">
      <dsp:nvSpPr>
        <dsp:cNvPr id="0" name=""/>
        <dsp:cNvSpPr/>
      </dsp:nvSpPr>
      <dsp:spPr>
        <a:xfrm>
          <a:off x="2716834" y="1078211"/>
          <a:ext cx="1099458" cy="714647"/>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Data Pre-Processing</a:t>
          </a:r>
        </a:p>
      </dsp:txBody>
      <dsp:txXfrm>
        <a:off x="2751720" y="1113097"/>
        <a:ext cx="1029686" cy="644875"/>
      </dsp:txXfrm>
    </dsp:sp>
    <dsp:sp modelId="{18C8D186-F7AD-4B53-B293-A535CB40006C}">
      <dsp:nvSpPr>
        <dsp:cNvPr id="0" name=""/>
        <dsp:cNvSpPr/>
      </dsp:nvSpPr>
      <dsp:spPr>
        <a:xfrm>
          <a:off x="479956" y="448635"/>
          <a:ext cx="2856510" cy="2856510"/>
        </a:xfrm>
        <a:custGeom>
          <a:avLst/>
          <a:gdLst/>
          <a:ahLst/>
          <a:cxnLst/>
          <a:rect l="0" t="0" r="0" b="0"/>
          <a:pathLst>
            <a:path>
              <a:moveTo>
                <a:pt x="2853091" y="1527018"/>
              </a:moveTo>
              <a:arcTo wR="1428255" hR="1428255" stAng="21837909" swAng="1360321"/>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2B1698B-0168-474A-B453-92504AEC3AC2}">
      <dsp:nvSpPr>
        <dsp:cNvPr id="0" name=""/>
        <dsp:cNvSpPr/>
      </dsp:nvSpPr>
      <dsp:spPr>
        <a:xfrm>
          <a:off x="2197990" y="2675049"/>
          <a:ext cx="1099458" cy="714647"/>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Dynamic Model Training</a:t>
          </a:r>
        </a:p>
      </dsp:txBody>
      <dsp:txXfrm>
        <a:off x="2232876" y="2709935"/>
        <a:ext cx="1029686" cy="644875"/>
      </dsp:txXfrm>
    </dsp:sp>
    <dsp:sp modelId="{9093EC27-B9E3-49AA-8315-B7C0D311C086}">
      <dsp:nvSpPr>
        <dsp:cNvPr id="0" name=""/>
        <dsp:cNvSpPr/>
      </dsp:nvSpPr>
      <dsp:spPr>
        <a:xfrm>
          <a:off x="479956" y="448635"/>
          <a:ext cx="2856510" cy="2856510"/>
        </a:xfrm>
        <a:custGeom>
          <a:avLst/>
          <a:gdLst/>
          <a:ahLst/>
          <a:cxnLst/>
          <a:rect l="0" t="0" r="0" b="0"/>
          <a:pathLst>
            <a:path>
              <a:moveTo>
                <a:pt x="1603703" y="2845693"/>
              </a:moveTo>
              <a:arcTo wR="1428255" hR="1428255" stAng="4976634" swAng="846733"/>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B6FCAB6-8A58-4EE4-B0E1-4ABAF4D71695}">
      <dsp:nvSpPr>
        <dsp:cNvPr id="0" name=""/>
        <dsp:cNvSpPr/>
      </dsp:nvSpPr>
      <dsp:spPr>
        <a:xfrm>
          <a:off x="518975" y="2675049"/>
          <a:ext cx="1099458" cy="714647"/>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Calculations based on devised strategy. </a:t>
          </a:r>
        </a:p>
      </dsp:txBody>
      <dsp:txXfrm>
        <a:off x="553861" y="2709935"/>
        <a:ext cx="1029686" cy="644875"/>
      </dsp:txXfrm>
    </dsp:sp>
    <dsp:sp modelId="{9A0BF662-D980-4C86-8AE2-8767F1FB6F82}">
      <dsp:nvSpPr>
        <dsp:cNvPr id="0" name=""/>
        <dsp:cNvSpPr/>
      </dsp:nvSpPr>
      <dsp:spPr>
        <a:xfrm>
          <a:off x="479956" y="448635"/>
          <a:ext cx="2856510" cy="2856510"/>
        </a:xfrm>
        <a:custGeom>
          <a:avLst/>
          <a:gdLst/>
          <a:ahLst/>
          <a:cxnLst/>
          <a:rect l="0" t="0" r="0" b="0"/>
          <a:pathLst>
            <a:path>
              <a:moveTo>
                <a:pt x="151589" y="2068597"/>
              </a:moveTo>
              <a:arcTo wR="1428255" hR="1428255" stAng="9201770" swAng="1360321"/>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FD40EF0-6373-43F8-BA8B-779F50949D71}">
      <dsp:nvSpPr>
        <dsp:cNvPr id="0" name=""/>
        <dsp:cNvSpPr/>
      </dsp:nvSpPr>
      <dsp:spPr>
        <a:xfrm>
          <a:off x="131" y="1078211"/>
          <a:ext cx="1099458" cy="71464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Generating Results and Plots</a:t>
          </a:r>
        </a:p>
      </dsp:txBody>
      <dsp:txXfrm>
        <a:off x="35017" y="1113097"/>
        <a:ext cx="1029686" cy="644875"/>
      </dsp:txXfrm>
    </dsp:sp>
    <dsp:sp modelId="{FD7D14EA-735E-4FA8-8A18-495EFC0DAB23}">
      <dsp:nvSpPr>
        <dsp:cNvPr id="0" name=""/>
        <dsp:cNvSpPr/>
      </dsp:nvSpPr>
      <dsp:spPr>
        <a:xfrm>
          <a:off x="480350" y="448050"/>
          <a:ext cx="2856510" cy="2856510"/>
        </a:xfrm>
        <a:custGeom>
          <a:avLst/>
          <a:gdLst/>
          <a:ahLst/>
          <a:cxnLst/>
          <a:rect l="0" t="0" r="0" b="0"/>
          <a:pathLst>
            <a:path>
              <a:moveTo>
                <a:pt x="342417" y="500424"/>
              </a:moveTo>
              <a:arcTo wR="1428255" hR="1428255" stAng="13230802" swAng="1205090"/>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E00CE-7BD1-4935-828D-54C042B88664}">
      <dsp:nvSpPr>
        <dsp:cNvPr id="0" name=""/>
        <dsp:cNvSpPr/>
      </dsp:nvSpPr>
      <dsp:spPr>
        <a:xfrm>
          <a:off x="1353743" y="90933"/>
          <a:ext cx="1099458" cy="714647"/>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Data Collection </a:t>
          </a:r>
          <a:r>
            <a:rPr lang="en-IN" sz="1000" kern="1200"/>
            <a:t>(yahoo-finance </a:t>
          </a:r>
          <a:r>
            <a:rPr lang="en-IN" sz="1000" kern="1200" dirty="0" err="1"/>
            <a:t>api</a:t>
          </a:r>
          <a:r>
            <a:rPr lang="en-IN" sz="1000" kern="1200" dirty="0"/>
            <a:t>)</a:t>
          </a:r>
        </a:p>
      </dsp:txBody>
      <dsp:txXfrm>
        <a:off x="1388629" y="125819"/>
        <a:ext cx="1029686" cy="644875"/>
      </dsp:txXfrm>
    </dsp:sp>
    <dsp:sp modelId="{E3E8CE4C-4A05-4E65-98A2-01494D30104F}">
      <dsp:nvSpPr>
        <dsp:cNvPr id="0" name=""/>
        <dsp:cNvSpPr/>
      </dsp:nvSpPr>
      <dsp:spPr>
        <a:xfrm>
          <a:off x="479566" y="448056"/>
          <a:ext cx="2856510" cy="2856510"/>
        </a:xfrm>
        <a:custGeom>
          <a:avLst/>
          <a:gdLst/>
          <a:ahLst/>
          <a:cxnLst/>
          <a:rect l="0" t="0" r="0" b="0"/>
          <a:pathLst>
            <a:path>
              <a:moveTo>
                <a:pt x="2122179" y="179903"/>
              </a:moveTo>
              <a:arcTo wR="1428255" hR="1428255" stAng="17944108" swAng="1220336"/>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54722FF-D194-4596-9E47-675D41901BD0}">
      <dsp:nvSpPr>
        <dsp:cNvPr id="0" name=""/>
        <dsp:cNvSpPr/>
      </dsp:nvSpPr>
      <dsp:spPr>
        <a:xfrm>
          <a:off x="2716834" y="1078211"/>
          <a:ext cx="1099458" cy="714647"/>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Data Pre-Processing</a:t>
          </a:r>
        </a:p>
      </dsp:txBody>
      <dsp:txXfrm>
        <a:off x="2751720" y="1113097"/>
        <a:ext cx="1029686" cy="644875"/>
      </dsp:txXfrm>
    </dsp:sp>
    <dsp:sp modelId="{18C8D186-F7AD-4B53-B293-A535CB40006C}">
      <dsp:nvSpPr>
        <dsp:cNvPr id="0" name=""/>
        <dsp:cNvSpPr/>
      </dsp:nvSpPr>
      <dsp:spPr>
        <a:xfrm>
          <a:off x="479956" y="448635"/>
          <a:ext cx="2856510" cy="2856510"/>
        </a:xfrm>
        <a:custGeom>
          <a:avLst/>
          <a:gdLst/>
          <a:ahLst/>
          <a:cxnLst/>
          <a:rect l="0" t="0" r="0" b="0"/>
          <a:pathLst>
            <a:path>
              <a:moveTo>
                <a:pt x="2853091" y="1527018"/>
              </a:moveTo>
              <a:arcTo wR="1428255" hR="1428255" stAng="21837909" swAng="1360321"/>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2B1698B-0168-474A-B453-92504AEC3AC2}">
      <dsp:nvSpPr>
        <dsp:cNvPr id="0" name=""/>
        <dsp:cNvSpPr/>
      </dsp:nvSpPr>
      <dsp:spPr>
        <a:xfrm>
          <a:off x="2197990" y="2675049"/>
          <a:ext cx="1099458" cy="714647"/>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Dynamic Model Training</a:t>
          </a:r>
        </a:p>
      </dsp:txBody>
      <dsp:txXfrm>
        <a:off x="2232876" y="2709935"/>
        <a:ext cx="1029686" cy="644875"/>
      </dsp:txXfrm>
    </dsp:sp>
    <dsp:sp modelId="{9093EC27-B9E3-49AA-8315-B7C0D311C086}">
      <dsp:nvSpPr>
        <dsp:cNvPr id="0" name=""/>
        <dsp:cNvSpPr/>
      </dsp:nvSpPr>
      <dsp:spPr>
        <a:xfrm>
          <a:off x="479956" y="448635"/>
          <a:ext cx="2856510" cy="2856510"/>
        </a:xfrm>
        <a:custGeom>
          <a:avLst/>
          <a:gdLst/>
          <a:ahLst/>
          <a:cxnLst/>
          <a:rect l="0" t="0" r="0" b="0"/>
          <a:pathLst>
            <a:path>
              <a:moveTo>
                <a:pt x="1603703" y="2845693"/>
              </a:moveTo>
              <a:arcTo wR="1428255" hR="1428255" stAng="4976634" swAng="846733"/>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B6FCAB6-8A58-4EE4-B0E1-4ABAF4D71695}">
      <dsp:nvSpPr>
        <dsp:cNvPr id="0" name=""/>
        <dsp:cNvSpPr/>
      </dsp:nvSpPr>
      <dsp:spPr>
        <a:xfrm>
          <a:off x="518975" y="2675049"/>
          <a:ext cx="1099458" cy="714647"/>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Calculations based on devised strategy. </a:t>
          </a:r>
        </a:p>
      </dsp:txBody>
      <dsp:txXfrm>
        <a:off x="553861" y="2709935"/>
        <a:ext cx="1029686" cy="644875"/>
      </dsp:txXfrm>
    </dsp:sp>
    <dsp:sp modelId="{9A0BF662-D980-4C86-8AE2-8767F1FB6F82}">
      <dsp:nvSpPr>
        <dsp:cNvPr id="0" name=""/>
        <dsp:cNvSpPr/>
      </dsp:nvSpPr>
      <dsp:spPr>
        <a:xfrm>
          <a:off x="479956" y="448635"/>
          <a:ext cx="2856510" cy="2856510"/>
        </a:xfrm>
        <a:custGeom>
          <a:avLst/>
          <a:gdLst/>
          <a:ahLst/>
          <a:cxnLst/>
          <a:rect l="0" t="0" r="0" b="0"/>
          <a:pathLst>
            <a:path>
              <a:moveTo>
                <a:pt x="151589" y="2068597"/>
              </a:moveTo>
              <a:arcTo wR="1428255" hR="1428255" stAng="9201770" swAng="1360321"/>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FD40EF0-6373-43F8-BA8B-779F50949D71}">
      <dsp:nvSpPr>
        <dsp:cNvPr id="0" name=""/>
        <dsp:cNvSpPr/>
      </dsp:nvSpPr>
      <dsp:spPr>
        <a:xfrm>
          <a:off x="131" y="1078211"/>
          <a:ext cx="1099458" cy="71464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Generating Results and Plots</a:t>
          </a:r>
        </a:p>
      </dsp:txBody>
      <dsp:txXfrm>
        <a:off x="35017" y="1113097"/>
        <a:ext cx="1029686" cy="644875"/>
      </dsp:txXfrm>
    </dsp:sp>
    <dsp:sp modelId="{FD7D14EA-735E-4FA8-8A18-495EFC0DAB23}">
      <dsp:nvSpPr>
        <dsp:cNvPr id="0" name=""/>
        <dsp:cNvSpPr/>
      </dsp:nvSpPr>
      <dsp:spPr>
        <a:xfrm>
          <a:off x="480350" y="448050"/>
          <a:ext cx="2856510" cy="2856510"/>
        </a:xfrm>
        <a:custGeom>
          <a:avLst/>
          <a:gdLst/>
          <a:ahLst/>
          <a:cxnLst/>
          <a:rect l="0" t="0" r="0" b="0"/>
          <a:pathLst>
            <a:path>
              <a:moveTo>
                <a:pt x="342417" y="500424"/>
              </a:moveTo>
              <a:arcTo wR="1428255" hR="1428255" stAng="13230802" swAng="1205090"/>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B2D0F1-929D-4848-9161-3D914FB38B72}" type="datetimeFigureOut">
              <a:rPr lang="en-IN" smtClean="0"/>
              <a:t>14-03-2022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80339-6019-4D16-84A6-99EDAF181B25}" type="slidenum">
              <a:rPr lang="en-IN" smtClean="0"/>
              <a:t>‹#›</a:t>
            </a:fld>
            <a:endParaRPr lang="en-IN"/>
          </a:p>
        </p:txBody>
      </p:sp>
    </p:spTree>
    <p:extLst>
      <p:ext uri="{BB962C8B-B14F-4D97-AF65-F5344CB8AC3E}">
        <p14:creationId xmlns:p14="http://schemas.microsoft.com/office/powerpoint/2010/main" val="1769832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Hello Everyone,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 am Ashish Papanai and I am here to present the paper titled, “Efficient Prediction of Annual Yield from Stocks Using Hybrid Deep Learning”. </a:t>
            </a:r>
          </a:p>
        </p:txBody>
      </p:sp>
      <p:sp>
        <p:nvSpPr>
          <p:cNvPr id="4" name="Slide Number Placeholder 3"/>
          <p:cNvSpPr>
            <a:spLocks noGrp="1"/>
          </p:cNvSpPr>
          <p:nvPr>
            <p:ph type="sldNum" sz="quarter" idx="5"/>
          </p:nvPr>
        </p:nvSpPr>
        <p:spPr/>
        <p:txBody>
          <a:bodyPr/>
          <a:lstStyle/>
          <a:p>
            <a:fld id="{93280339-6019-4D16-84A6-99EDAF181B25}" type="slidenum">
              <a:rPr lang="en-IN" smtClean="0"/>
              <a:t>1</a:t>
            </a:fld>
            <a:endParaRPr lang="en-IN"/>
          </a:p>
        </p:txBody>
      </p:sp>
    </p:spTree>
    <p:extLst>
      <p:ext uri="{BB962C8B-B14F-4D97-AF65-F5344CB8AC3E}">
        <p14:creationId xmlns:p14="http://schemas.microsoft.com/office/powerpoint/2010/main" val="3245670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intuitive methods are uncertain and, in the best case, might lead to high profits and, in the worst, would lead to bankruptcy. </a:t>
            </a:r>
          </a:p>
          <a:p>
            <a:endParaRPr lang="en-US" dirty="0"/>
          </a:p>
          <a:p>
            <a:r>
              <a:rPr lang="en-US" dirty="0"/>
              <a:t>And the drawbacks of non-optimized deep learning architecture were discussed in the previous slide. </a:t>
            </a:r>
          </a:p>
          <a:p>
            <a:endParaRPr lang="en-IN" dirty="0"/>
          </a:p>
        </p:txBody>
      </p:sp>
      <p:sp>
        <p:nvSpPr>
          <p:cNvPr id="4" name="Slide Number Placeholder 3"/>
          <p:cNvSpPr>
            <a:spLocks noGrp="1"/>
          </p:cNvSpPr>
          <p:nvPr>
            <p:ph type="sldNum" sz="quarter" idx="5"/>
          </p:nvPr>
        </p:nvSpPr>
        <p:spPr/>
        <p:txBody>
          <a:bodyPr/>
          <a:lstStyle/>
          <a:p>
            <a:fld id="{93280339-6019-4D16-84A6-99EDAF181B25}" type="slidenum">
              <a:rPr lang="en-IN" smtClean="0"/>
              <a:t>10</a:t>
            </a:fld>
            <a:endParaRPr lang="en-IN"/>
          </a:p>
        </p:txBody>
      </p:sp>
    </p:spTree>
    <p:extLst>
      <p:ext uri="{BB962C8B-B14F-4D97-AF65-F5344CB8AC3E}">
        <p14:creationId xmlns:p14="http://schemas.microsoft.com/office/powerpoint/2010/main" val="1716879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Through this study, we present to the community a use friendly python library, a command line application and a REST API for future stock prediction web-apps. </a:t>
            </a:r>
          </a:p>
          <a:p>
            <a:endParaRPr lang="en-IN" dirty="0"/>
          </a:p>
          <a:p>
            <a:r>
              <a:rPr lang="en-IN" dirty="0"/>
              <a:t>We have reduced the response time to 120 seconds and reduced the GPU requirement from 2 NVIDIA Titan GPUs to a single NIVIDIA TITAN GPU. </a:t>
            </a:r>
          </a:p>
          <a:p>
            <a:r>
              <a:rPr lang="en-IN" dirty="0"/>
              <a:t>The response time on a hexacore 10</a:t>
            </a:r>
            <a:r>
              <a:rPr lang="en-IN" baseline="30000" dirty="0"/>
              <a:t>th</a:t>
            </a:r>
            <a:r>
              <a:rPr lang="en-IN" dirty="0"/>
              <a:t> generation intel i5 10</a:t>
            </a:r>
            <a:r>
              <a:rPr lang="en-IN" baseline="30000" dirty="0"/>
              <a:t>th</a:t>
            </a:r>
            <a:r>
              <a:rPr lang="en-IN" dirty="0"/>
              <a:t> generation CPU is 180 seconds. </a:t>
            </a:r>
          </a:p>
          <a:p>
            <a:endParaRPr lang="en-IN" dirty="0"/>
          </a:p>
          <a:p>
            <a:r>
              <a:rPr lang="en-IN" dirty="0"/>
              <a:t>This response time is reduced to a few seconds when we use pre-trained model. </a:t>
            </a:r>
          </a:p>
          <a:p>
            <a:endParaRPr lang="en-IN" dirty="0"/>
          </a:p>
          <a:p>
            <a:r>
              <a:rPr lang="en-IN" dirty="0"/>
              <a:t>We’ve refrained from generating a new dataset, and used data from Yahoo Finance API. The dynamic training strategy employed in the model makes the model predictions immune from any past shocks (like market crash, pandemic, or wars).</a:t>
            </a:r>
          </a:p>
          <a:p>
            <a:r>
              <a:rPr lang="en-IN" dirty="0"/>
              <a:t> </a:t>
            </a:r>
          </a:p>
          <a:p>
            <a:endParaRPr lang="en-IN" dirty="0"/>
          </a:p>
        </p:txBody>
      </p:sp>
      <p:sp>
        <p:nvSpPr>
          <p:cNvPr id="4" name="Slide Number Placeholder 3"/>
          <p:cNvSpPr>
            <a:spLocks noGrp="1"/>
          </p:cNvSpPr>
          <p:nvPr>
            <p:ph type="sldNum" sz="quarter" idx="5"/>
          </p:nvPr>
        </p:nvSpPr>
        <p:spPr/>
        <p:txBody>
          <a:bodyPr/>
          <a:lstStyle/>
          <a:p>
            <a:fld id="{93280339-6019-4D16-84A6-99EDAF181B25}" type="slidenum">
              <a:rPr lang="en-IN" smtClean="0"/>
              <a:t>11</a:t>
            </a:fld>
            <a:endParaRPr lang="en-IN"/>
          </a:p>
        </p:txBody>
      </p:sp>
    </p:spTree>
    <p:extLst>
      <p:ext uri="{BB962C8B-B14F-4D97-AF65-F5344CB8AC3E}">
        <p14:creationId xmlns:p14="http://schemas.microsoft.com/office/powerpoint/2010/main" val="1618917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followed a four-step pipeline to collect data and generate results: </a:t>
            </a:r>
          </a:p>
          <a:p>
            <a:r>
              <a:rPr lang="en-US" dirty="0"/>
              <a:t>We start by collecting the historical stock data from Yahoo Finance API. </a:t>
            </a:r>
          </a:p>
          <a:p>
            <a:endParaRPr lang="en-US" dirty="0"/>
          </a:p>
          <a:p>
            <a:r>
              <a:rPr lang="en-US" dirty="0"/>
              <a:t>The data is collected for a window of 6 years before the current date, the date of making the prediction. </a:t>
            </a:r>
          </a:p>
          <a:p>
            <a:r>
              <a:rPr lang="en-US" dirty="0"/>
              <a:t>After generating this six-year window, we convert the data to monthly opening prizes, which will decide if we’ll trade-in or stay out. </a:t>
            </a:r>
          </a:p>
          <a:p>
            <a:r>
              <a:rPr lang="en-US" dirty="0"/>
              <a:t>This data is finally scaled using Min-Max Scaler. </a:t>
            </a:r>
          </a:p>
          <a:p>
            <a:endParaRPr lang="en-US" dirty="0"/>
          </a:p>
          <a:p>
            <a:r>
              <a:rPr lang="en-US" dirty="0"/>
              <a:t>The scaled data is split in the ratio of 7:3 for creating the training and testing data. </a:t>
            </a:r>
            <a:endParaRPr lang="en-IN" dirty="0"/>
          </a:p>
        </p:txBody>
      </p:sp>
      <p:sp>
        <p:nvSpPr>
          <p:cNvPr id="4" name="Slide Number Placeholder 3"/>
          <p:cNvSpPr>
            <a:spLocks noGrp="1"/>
          </p:cNvSpPr>
          <p:nvPr>
            <p:ph type="sldNum" sz="quarter" idx="5"/>
          </p:nvPr>
        </p:nvSpPr>
        <p:spPr/>
        <p:txBody>
          <a:bodyPr/>
          <a:lstStyle/>
          <a:p>
            <a:fld id="{93280339-6019-4D16-84A6-99EDAF181B25}" type="slidenum">
              <a:rPr lang="en-IN" smtClean="0"/>
              <a:t>12</a:t>
            </a:fld>
            <a:endParaRPr lang="en-IN"/>
          </a:p>
        </p:txBody>
      </p:sp>
    </p:spTree>
    <p:extLst>
      <p:ext uri="{BB962C8B-B14F-4D97-AF65-F5344CB8AC3E}">
        <p14:creationId xmlns:p14="http://schemas.microsoft.com/office/powerpoint/2010/main" val="3847625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training data is finally fed to the model architecture, trained when the user makes predictions. </a:t>
            </a:r>
          </a:p>
          <a:p>
            <a:r>
              <a:rPr lang="en-US" dirty="0"/>
              <a:t>This reduces the chance of error due to unforeseen past events in the stock price data. </a:t>
            </a:r>
          </a:p>
          <a:p>
            <a:r>
              <a:rPr lang="en-US" dirty="0"/>
              <a:t>We cache the trained models to reduce the prediction time if the user wants to use the saved models. </a:t>
            </a:r>
          </a:p>
          <a:p>
            <a:endParaRPr lang="en-US" dirty="0"/>
          </a:p>
          <a:p>
            <a:r>
              <a:rPr lang="en-US" dirty="0"/>
              <a:t>The output from the model is in the form of 0 and 1. 0 signifies that we’ll stay out in that month, whereas 1 signifies that we’ll trade-in on that month. </a:t>
            </a:r>
          </a:p>
          <a:p>
            <a:endParaRPr lang="en-US" dirty="0"/>
          </a:p>
          <a:p>
            <a:r>
              <a:rPr lang="en-US" dirty="0"/>
              <a:t>Based on this strategy, the calculation module predicts the annual yield and the net yield after any potential deductions; thus, it provides the investor with a strategy to trade and his expected earnings from the trade. </a:t>
            </a:r>
            <a:endParaRPr lang="en-IN" dirty="0"/>
          </a:p>
        </p:txBody>
      </p:sp>
      <p:sp>
        <p:nvSpPr>
          <p:cNvPr id="4" name="Slide Number Placeholder 3"/>
          <p:cNvSpPr>
            <a:spLocks noGrp="1"/>
          </p:cNvSpPr>
          <p:nvPr>
            <p:ph type="sldNum" sz="quarter" idx="5"/>
          </p:nvPr>
        </p:nvSpPr>
        <p:spPr/>
        <p:txBody>
          <a:bodyPr/>
          <a:lstStyle/>
          <a:p>
            <a:fld id="{93280339-6019-4D16-84A6-99EDAF181B25}" type="slidenum">
              <a:rPr lang="en-IN" smtClean="0"/>
              <a:t>13</a:t>
            </a:fld>
            <a:endParaRPr lang="en-IN"/>
          </a:p>
        </p:txBody>
      </p:sp>
    </p:spTree>
    <p:extLst>
      <p:ext uri="{BB962C8B-B14F-4D97-AF65-F5344CB8AC3E}">
        <p14:creationId xmlns:p14="http://schemas.microsoft.com/office/powerpoint/2010/main" val="2784161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study compares the traditional Vanilla Architecture with an improved LSTM-CNN Hybrid or Ensembled model.</a:t>
            </a:r>
          </a:p>
          <a:p>
            <a:endParaRPr lang="en-US" dirty="0"/>
          </a:p>
          <a:p>
            <a:r>
              <a:rPr lang="en-US" dirty="0"/>
              <a:t>The LSTM model comprises two LSTM layers, with the first layer having 300 Nodes. </a:t>
            </a:r>
            <a:br>
              <a:rPr lang="en-US" dirty="0"/>
            </a:br>
            <a:r>
              <a:rPr lang="en-US" dirty="0"/>
              <a:t>The second LSTM layer has 200 Nodes. Each LSTM layer is followed by a dropout layer which drops 50% of neurons after each LSTM layer. </a:t>
            </a:r>
          </a:p>
          <a:p>
            <a:endParaRPr lang="en-US" dirty="0"/>
          </a:p>
          <a:p>
            <a:r>
              <a:rPr lang="en-US" dirty="0"/>
              <a:t>This helps in preventing overfitting. The final layer of the network is a dense layer that returns 0 or 1, (0 represents staying out of the market for the month, one represents staying in the market for the month to maximize the annual yield).</a:t>
            </a:r>
            <a:endParaRPr lang="en-IN" dirty="0"/>
          </a:p>
        </p:txBody>
      </p:sp>
      <p:sp>
        <p:nvSpPr>
          <p:cNvPr id="4" name="Slide Number Placeholder 3"/>
          <p:cNvSpPr>
            <a:spLocks noGrp="1"/>
          </p:cNvSpPr>
          <p:nvPr>
            <p:ph type="sldNum" sz="quarter" idx="5"/>
          </p:nvPr>
        </p:nvSpPr>
        <p:spPr/>
        <p:txBody>
          <a:bodyPr/>
          <a:lstStyle/>
          <a:p>
            <a:fld id="{93280339-6019-4D16-84A6-99EDAF181B25}" type="slidenum">
              <a:rPr lang="en-IN" smtClean="0"/>
              <a:t>14</a:t>
            </a:fld>
            <a:endParaRPr lang="en-IN"/>
          </a:p>
        </p:txBody>
      </p:sp>
    </p:spTree>
    <p:extLst>
      <p:ext uri="{BB962C8B-B14F-4D97-AF65-F5344CB8AC3E}">
        <p14:creationId xmlns:p14="http://schemas.microsoft.com/office/powerpoint/2010/main" val="3129652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is trained for 400 epochs with 48 batches at a time. We used </a:t>
            </a:r>
            <a:r>
              <a:rPr lang="en-US" dirty="0" err="1"/>
              <a:t>adam</a:t>
            </a:r>
            <a:r>
              <a:rPr lang="en-US" dirty="0"/>
              <a:t> optimizer with an adaptative learning rate. This prevents us from getting stuck in local minima. </a:t>
            </a:r>
          </a:p>
          <a:p>
            <a:endParaRPr lang="en-US" dirty="0"/>
          </a:p>
          <a:p>
            <a:r>
              <a:rPr lang="en-US" dirty="0"/>
              <a:t>We tested various regression-specific loss functions for the model, and finally, we used Mean Squared Error to evaluate the loss and reduce it eventually while training the model.</a:t>
            </a:r>
            <a:endParaRPr lang="en-IN" dirty="0"/>
          </a:p>
        </p:txBody>
      </p:sp>
      <p:sp>
        <p:nvSpPr>
          <p:cNvPr id="4" name="Slide Number Placeholder 3"/>
          <p:cNvSpPr>
            <a:spLocks noGrp="1"/>
          </p:cNvSpPr>
          <p:nvPr>
            <p:ph type="sldNum" sz="quarter" idx="5"/>
          </p:nvPr>
        </p:nvSpPr>
        <p:spPr/>
        <p:txBody>
          <a:bodyPr/>
          <a:lstStyle/>
          <a:p>
            <a:fld id="{93280339-6019-4D16-84A6-99EDAF181B25}" type="slidenum">
              <a:rPr lang="en-IN" smtClean="0"/>
              <a:t>15</a:t>
            </a:fld>
            <a:endParaRPr lang="en-IN"/>
          </a:p>
        </p:txBody>
      </p:sp>
    </p:spTree>
    <p:extLst>
      <p:ext uri="{BB962C8B-B14F-4D97-AF65-F5344CB8AC3E}">
        <p14:creationId xmlns:p14="http://schemas.microsoft.com/office/powerpoint/2010/main" val="2619128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optimizing the vanilla LSTM architecture, we tried adding more LSTM layers and increasing the number of nodes in the existing architecture. This increased the model's response time and computational requirement for faster predictions. </a:t>
            </a:r>
          </a:p>
          <a:p>
            <a:endParaRPr lang="en-US" dirty="0"/>
          </a:p>
          <a:p>
            <a:r>
              <a:rPr lang="en-US" dirty="0"/>
              <a:t>To overcome the speed and efficiency trade-off, we developed a  CNN-LSTM ensembled model. The first layer of the model is a 1D convolution layer with 32 filters and two kernels. This is followed by another 1D convolution layer with 64 filters and two kernels. We have used Rectified linear unit as the activation function for both CNN layers. As CNNs are well known for feature extraction, these layers work at much less cost than LSTMs and initially fulfill the requirements of extracting the feature. </a:t>
            </a:r>
            <a:endParaRPr lang="en-IN" dirty="0"/>
          </a:p>
        </p:txBody>
      </p:sp>
      <p:sp>
        <p:nvSpPr>
          <p:cNvPr id="4" name="Slide Number Placeholder 3"/>
          <p:cNvSpPr>
            <a:spLocks noGrp="1"/>
          </p:cNvSpPr>
          <p:nvPr>
            <p:ph type="sldNum" sz="quarter" idx="5"/>
          </p:nvPr>
        </p:nvSpPr>
        <p:spPr/>
        <p:txBody>
          <a:bodyPr/>
          <a:lstStyle/>
          <a:p>
            <a:fld id="{93280339-6019-4D16-84A6-99EDAF181B25}" type="slidenum">
              <a:rPr lang="en-IN" smtClean="0"/>
              <a:t>16</a:t>
            </a:fld>
            <a:endParaRPr lang="en-IN"/>
          </a:p>
        </p:txBody>
      </p:sp>
    </p:spTree>
    <p:extLst>
      <p:ext uri="{BB962C8B-B14F-4D97-AF65-F5344CB8AC3E}">
        <p14:creationId xmlns:p14="http://schemas.microsoft.com/office/powerpoint/2010/main" val="3373688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layers following CNN are two LSTM Layers with 300 and 200 nodes, respectively. Each LSTM layer is followed by a dropout layer which drops out 50% of neurons to reduce overfitting. </a:t>
            </a:r>
          </a:p>
          <a:p>
            <a:endParaRPr lang="en-US" dirty="0"/>
          </a:p>
          <a:p>
            <a:r>
              <a:rPr lang="en-US" dirty="0"/>
              <a:t>And finally, the dense layer returns 0 and 1, representing our predicted training strategy. </a:t>
            </a:r>
            <a:endParaRPr lang="en-IN" dirty="0"/>
          </a:p>
        </p:txBody>
      </p:sp>
      <p:sp>
        <p:nvSpPr>
          <p:cNvPr id="4" name="Slide Number Placeholder 3"/>
          <p:cNvSpPr>
            <a:spLocks noGrp="1"/>
          </p:cNvSpPr>
          <p:nvPr>
            <p:ph type="sldNum" sz="quarter" idx="5"/>
          </p:nvPr>
        </p:nvSpPr>
        <p:spPr/>
        <p:txBody>
          <a:bodyPr/>
          <a:lstStyle/>
          <a:p>
            <a:fld id="{93280339-6019-4D16-84A6-99EDAF181B25}" type="slidenum">
              <a:rPr lang="en-IN" smtClean="0"/>
              <a:t>17</a:t>
            </a:fld>
            <a:endParaRPr lang="en-IN"/>
          </a:p>
        </p:txBody>
      </p:sp>
    </p:spTree>
    <p:extLst>
      <p:ext uri="{BB962C8B-B14F-4D97-AF65-F5344CB8AC3E}">
        <p14:creationId xmlns:p14="http://schemas.microsoft.com/office/powerpoint/2010/main" val="605599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training strategy used for the ensembled model is the same as the vanilla LSTM model, but this can be stopped earlier, around 200 epochs, as we don’t get much decrement in model loss after 200 epochs. </a:t>
            </a:r>
          </a:p>
          <a:p>
            <a:endParaRPr lang="en-IN" dirty="0"/>
          </a:p>
          <a:p>
            <a:r>
              <a:rPr lang="en-IN" dirty="0"/>
              <a:t>We trained the model with 400 epochs with 48 batches at a time. The optimizer used was ADAM and Mean Squared Error as the Loss Function.  </a:t>
            </a:r>
          </a:p>
        </p:txBody>
      </p:sp>
      <p:sp>
        <p:nvSpPr>
          <p:cNvPr id="4" name="Slide Number Placeholder 3"/>
          <p:cNvSpPr>
            <a:spLocks noGrp="1"/>
          </p:cNvSpPr>
          <p:nvPr>
            <p:ph type="sldNum" sz="quarter" idx="5"/>
          </p:nvPr>
        </p:nvSpPr>
        <p:spPr/>
        <p:txBody>
          <a:bodyPr/>
          <a:lstStyle/>
          <a:p>
            <a:fld id="{93280339-6019-4D16-84A6-99EDAF181B25}" type="slidenum">
              <a:rPr lang="en-IN" smtClean="0"/>
              <a:t>18</a:t>
            </a:fld>
            <a:endParaRPr lang="en-IN"/>
          </a:p>
        </p:txBody>
      </p:sp>
    </p:spTree>
    <p:extLst>
      <p:ext uri="{BB962C8B-B14F-4D97-AF65-F5344CB8AC3E}">
        <p14:creationId xmlns:p14="http://schemas.microsoft.com/office/powerpoint/2010/main" val="2865409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advantage of using the LSTM-CNN model has improved efficiency without much response time. </a:t>
            </a:r>
          </a:p>
          <a:p>
            <a:r>
              <a:rPr lang="en-US" dirty="0"/>
              <a:t>And</a:t>
            </a:r>
          </a:p>
          <a:p>
            <a:r>
              <a:rPr lang="en-US" dirty="0"/>
              <a:t>Better quality of predictions as CNN extracts essential features, and LSTM gets to analyze the time-series data.</a:t>
            </a:r>
            <a:endParaRPr lang="en-IN" dirty="0"/>
          </a:p>
        </p:txBody>
      </p:sp>
      <p:sp>
        <p:nvSpPr>
          <p:cNvPr id="4" name="Slide Number Placeholder 3"/>
          <p:cNvSpPr>
            <a:spLocks noGrp="1"/>
          </p:cNvSpPr>
          <p:nvPr>
            <p:ph type="sldNum" sz="quarter" idx="5"/>
          </p:nvPr>
        </p:nvSpPr>
        <p:spPr/>
        <p:txBody>
          <a:bodyPr/>
          <a:lstStyle/>
          <a:p>
            <a:fld id="{93280339-6019-4D16-84A6-99EDAF181B25}" type="slidenum">
              <a:rPr lang="en-IN" smtClean="0"/>
              <a:t>19</a:t>
            </a:fld>
            <a:endParaRPr lang="en-IN"/>
          </a:p>
        </p:txBody>
      </p:sp>
    </p:spTree>
    <p:extLst>
      <p:ext uri="{BB962C8B-B14F-4D97-AF65-F5344CB8AC3E}">
        <p14:creationId xmlns:p14="http://schemas.microsoft.com/office/powerpoint/2010/main" val="1546239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We will start by discussing the background of the study, followed by the literature reviewed, </a:t>
            </a:r>
          </a:p>
          <a:p>
            <a:pPr algn="just"/>
            <a:r>
              <a:rPr lang="en-US" dirty="0"/>
              <a:t>the problem we try to solve using the proposed solution, </a:t>
            </a:r>
          </a:p>
          <a:p>
            <a:pPr algn="just"/>
            <a:r>
              <a:rPr lang="en-US" dirty="0"/>
              <a:t>the methods used to generate the results, </a:t>
            </a:r>
          </a:p>
          <a:p>
            <a:pPr algn="just"/>
            <a:r>
              <a:rPr lang="en-US" dirty="0"/>
              <a:t>the results generated from our approach,</a:t>
            </a:r>
          </a:p>
          <a:p>
            <a:pPr algn="just"/>
            <a:r>
              <a:rPr lang="en-US" dirty="0"/>
              <a:t>and finally the conclusion drawn from the study. </a:t>
            </a:r>
            <a:endParaRPr lang="en-IN" dirty="0"/>
          </a:p>
        </p:txBody>
      </p:sp>
      <p:sp>
        <p:nvSpPr>
          <p:cNvPr id="4" name="Slide Number Placeholder 3"/>
          <p:cNvSpPr>
            <a:spLocks noGrp="1"/>
          </p:cNvSpPr>
          <p:nvPr>
            <p:ph type="sldNum" sz="quarter" idx="5"/>
          </p:nvPr>
        </p:nvSpPr>
        <p:spPr/>
        <p:txBody>
          <a:bodyPr/>
          <a:lstStyle/>
          <a:p>
            <a:fld id="{93280339-6019-4D16-84A6-99EDAF181B25}" type="slidenum">
              <a:rPr lang="en-IN" smtClean="0"/>
              <a:t>2</a:t>
            </a:fld>
            <a:endParaRPr lang="en-IN"/>
          </a:p>
        </p:txBody>
      </p:sp>
    </p:spTree>
    <p:extLst>
      <p:ext uri="{BB962C8B-B14F-4D97-AF65-F5344CB8AC3E}">
        <p14:creationId xmlns:p14="http://schemas.microsoft.com/office/powerpoint/2010/main" val="2445169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predictions made by the models are available as pandas data frame and in JavaScript Object Notation, for better utilisation in web apps. </a:t>
            </a:r>
          </a:p>
          <a:p>
            <a:r>
              <a:rPr lang="en-IN" dirty="0"/>
              <a:t>This table shows the predicted annual yield by using the analysed prediction strategies. </a:t>
            </a:r>
          </a:p>
        </p:txBody>
      </p:sp>
      <p:sp>
        <p:nvSpPr>
          <p:cNvPr id="4" name="Slide Number Placeholder 3"/>
          <p:cNvSpPr>
            <a:spLocks noGrp="1"/>
          </p:cNvSpPr>
          <p:nvPr>
            <p:ph type="sldNum" sz="quarter" idx="5"/>
          </p:nvPr>
        </p:nvSpPr>
        <p:spPr/>
        <p:txBody>
          <a:bodyPr/>
          <a:lstStyle/>
          <a:p>
            <a:fld id="{93280339-6019-4D16-84A6-99EDAF181B25}" type="slidenum">
              <a:rPr lang="en-IN" smtClean="0"/>
              <a:t>20</a:t>
            </a:fld>
            <a:endParaRPr lang="en-IN"/>
          </a:p>
        </p:txBody>
      </p:sp>
    </p:spTree>
    <p:extLst>
      <p:ext uri="{BB962C8B-B14F-4D97-AF65-F5344CB8AC3E}">
        <p14:creationId xmlns:p14="http://schemas.microsoft.com/office/powerpoint/2010/main" val="4222936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These plots were generated from stockDL, representing the predicted growth curve of Reliance and HDFC for the considered financial year. </a:t>
            </a:r>
          </a:p>
        </p:txBody>
      </p:sp>
      <p:sp>
        <p:nvSpPr>
          <p:cNvPr id="4" name="Slide Number Placeholder 3"/>
          <p:cNvSpPr>
            <a:spLocks noGrp="1"/>
          </p:cNvSpPr>
          <p:nvPr>
            <p:ph type="sldNum" sz="quarter" idx="5"/>
          </p:nvPr>
        </p:nvSpPr>
        <p:spPr/>
        <p:txBody>
          <a:bodyPr/>
          <a:lstStyle/>
          <a:p>
            <a:fld id="{93280339-6019-4D16-84A6-99EDAF181B25}" type="slidenum">
              <a:rPr lang="en-IN" smtClean="0"/>
              <a:t>21</a:t>
            </a:fld>
            <a:endParaRPr lang="en-IN"/>
          </a:p>
        </p:txBody>
      </p:sp>
    </p:spTree>
    <p:extLst>
      <p:ext uri="{BB962C8B-B14F-4D97-AF65-F5344CB8AC3E}">
        <p14:creationId xmlns:p14="http://schemas.microsoft.com/office/powerpoint/2010/main" val="659345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these plots represent the predicted growth of Apple Inc. and stocks of Google.</a:t>
            </a:r>
            <a:endParaRPr lang="en-IN" dirty="0"/>
          </a:p>
        </p:txBody>
      </p:sp>
      <p:sp>
        <p:nvSpPr>
          <p:cNvPr id="4" name="Slide Number Placeholder 3"/>
          <p:cNvSpPr>
            <a:spLocks noGrp="1"/>
          </p:cNvSpPr>
          <p:nvPr>
            <p:ph type="sldNum" sz="quarter" idx="5"/>
          </p:nvPr>
        </p:nvSpPr>
        <p:spPr/>
        <p:txBody>
          <a:bodyPr/>
          <a:lstStyle/>
          <a:p>
            <a:fld id="{93280339-6019-4D16-84A6-99EDAF181B25}" type="slidenum">
              <a:rPr lang="en-IN" smtClean="0"/>
              <a:t>22</a:t>
            </a:fld>
            <a:endParaRPr lang="en-IN"/>
          </a:p>
        </p:txBody>
      </p:sp>
    </p:spTree>
    <p:extLst>
      <p:ext uri="{BB962C8B-B14F-4D97-AF65-F5344CB8AC3E}">
        <p14:creationId xmlns:p14="http://schemas.microsoft.com/office/powerpoint/2010/main" val="529159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study concludes that we can improve the efficiency of the Vanilla LSTM Network by using ensembled LSTM-CNN networks without much increase in the training and response time. </a:t>
            </a:r>
          </a:p>
          <a:p>
            <a:endParaRPr lang="en-US"/>
          </a:p>
          <a:p>
            <a:r>
              <a:rPr lang="en-US"/>
              <a:t>In </a:t>
            </a:r>
            <a:r>
              <a:rPr lang="en-US" dirty="0"/>
              <a:t>this study, we successfully compared black-box deep learning models to statistical models and proved their accuracy in predicting yield from the financial market. </a:t>
            </a:r>
          </a:p>
          <a:p>
            <a:endParaRPr lang="en-US" dirty="0"/>
          </a:p>
          <a:p>
            <a:r>
              <a:rPr lang="en-US" dirty="0"/>
              <a:t>Through this study, we provide to the community stockDL, which is a Python Library for predicting annual yields by investing in a particular stock. </a:t>
            </a:r>
          </a:p>
          <a:p>
            <a:endParaRPr lang="en-US" dirty="0"/>
          </a:p>
          <a:p>
            <a:r>
              <a:rPr lang="en-US" dirty="0"/>
              <a:t>I hope you all liked the study and know more about the project. </a:t>
            </a:r>
            <a:endParaRPr lang="en-IN" dirty="0"/>
          </a:p>
        </p:txBody>
      </p:sp>
      <p:sp>
        <p:nvSpPr>
          <p:cNvPr id="4" name="Slide Number Placeholder 3"/>
          <p:cNvSpPr>
            <a:spLocks noGrp="1"/>
          </p:cNvSpPr>
          <p:nvPr>
            <p:ph type="sldNum" sz="quarter" idx="5"/>
          </p:nvPr>
        </p:nvSpPr>
        <p:spPr/>
        <p:txBody>
          <a:bodyPr/>
          <a:lstStyle/>
          <a:p>
            <a:fld id="{93280339-6019-4D16-84A6-99EDAF181B25}" type="slidenum">
              <a:rPr lang="en-IN" smtClean="0"/>
              <a:t>23</a:t>
            </a:fld>
            <a:endParaRPr lang="en-IN"/>
          </a:p>
        </p:txBody>
      </p:sp>
    </p:spTree>
    <p:extLst>
      <p:ext uri="{BB962C8B-B14F-4D97-AF65-F5344CB8AC3E}">
        <p14:creationId xmlns:p14="http://schemas.microsoft.com/office/powerpoint/2010/main" val="3802125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following studies were used to formulate and strengthen the proposed solution. </a:t>
            </a:r>
          </a:p>
        </p:txBody>
      </p:sp>
      <p:sp>
        <p:nvSpPr>
          <p:cNvPr id="4" name="Slide Number Placeholder 3"/>
          <p:cNvSpPr>
            <a:spLocks noGrp="1"/>
          </p:cNvSpPr>
          <p:nvPr>
            <p:ph type="sldNum" sz="quarter" idx="5"/>
          </p:nvPr>
        </p:nvSpPr>
        <p:spPr/>
        <p:txBody>
          <a:bodyPr/>
          <a:lstStyle/>
          <a:p>
            <a:fld id="{93280339-6019-4D16-84A6-99EDAF181B25}" type="slidenum">
              <a:rPr lang="en-IN" smtClean="0"/>
              <a:t>24</a:t>
            </a:fld>
            <a:endParaRPr lang="en-IN"/>
          </a:p>
        </p:txBody>
      </p:sp>
    </p:spTree>
    <p:extLst>
      <p:ext uri="{BB962C8B-B14F-4D97-AF65-F5344CB8AC3E}">
        <p14:creationId xmlns:p14="http://schemas.microsoft.com/office/powerpoint/2010/main" val="4183610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 would like to Thank everyone for being attentive. </a:t>
            </a:r>
          </a:p>
          <a:p>
            <a:r>
              <a:rPr lang="en-IN" dirty="0"/>
              <a:t>Over to the audience for any questions. </a:t>
            </a:r>
          </a:p>
          <a:p>
            <a:r>
              <a:rPr lang="en-IN" dirty="0"/>
              <a:t>A link to demo of the library is shown on the screen and is added in chat for everyone.</a:t>
            </a:r>
          </a:p>
        </p:txBody>
      </p:sp>
      <p:sp>
        <p:nvSpPr>
          <p:cNvPr id="4" name="Slide Number Placeholder 3"/>
          <p:cNvSpPr>
            <a:spLocks noGrp="1"/>
          </p:cNvSpPr>
          <p:nvPr>
            <p:ph type="sldNum" sz="quarter" idx="5"/>
          </p:nvPr>
        </p:nvSpPr>
        <p:spPr/>
        <p:txBody>
          <a:bodyPr/>
          <a:lstStyle/>
          <a:p>
            <a:fld id="{93280339-6019-4D16-84A6-99EDAF181B25}" type="slidenum">
              <a:rPr lang="en-IN" smtClean="0"/>
              <a:t>25</a:t>
            </a:fld>
            <a:endParaRPr lang="en-IN"/>
          </a:p>
        </p:txBody>
      </p:sp>
    </p:spTree>
    <p:extLst>
      <p:ext uri="{BB962C8B-B14F-4D97-AF65-F5344CB8AC3E}">
        <p14:creationId xmlns:p14="http://schemas.microsoft.com/office/powerpoint/2010/main" val="411049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all know, Predicting the yield from stock is essential for current and future investors. </a:t>
            </a:r>
          </a:p>
          <a:p>
            <a:r>
              <a:rPr lang="en-US" dirty="0"/>
              <a:t>It decides how much they will make or lose by making that investment. </a:t>
            </a:r>
          </a:p>
          <a:p>
            <a:endParaRPr lang="en-US" dirty="0"/>
          </a:p>
          <a:p>
            <a:r>
              <a:rPr lang="en-US" dirty="0"/>
              <a:t>There are various financial and non-financial factors affecting market volatility. </a:t>
            </a:r>
          </a:p>
          <a:p>
            <a:r>
              <a:rPr lang="en-US" dirty="0"/>
              <a:t>This study's scope is limited to a financial factor, Which is the historical time-series data.</a:t>
            </a:r>
            <a:endParaRPr lang="en-IN" dirty="0"/>
          </a:p>
        </p:txBody>
      </p:sp>
      <p:sp>
        <p:nvSpPr>
          <p:cNvPr id="4" name="Slide Number Placeholder 3"/>
          <p:cNvSpPr>
            <a:spLocks noGrp="1"/>
          </p:cNvSpPr>
          <p:nvPr>
            <p:ph type="sldNum" sz="quarter" idx="5"/>
          </p:nvPr>
        </p:nvSpPr>
        <p:spPr/>
        <p:txBody>
          <a:bodyPr/>
          <a:lstStyle/>
          <a:p>
            <a:fld id="{93280339-6019-4D16-84A6-99EDAF181B25}" type="slidenum">
              <a:rPr lang="en-IN" smtClean="0"/>
              <a:t>3</a:t>
            </a:fld>
            <a:endParaRPr lang="en-IN"/>
          </a:p>
        </p:txBody>
      </p:sp>
    </p:spTree>
    <p:extLst>
      <p:ext uri="{BB962C8B-B14F-4D97-AF65-F5344CB8AC3E}">
        <p14:creationId xmlns:p14="http://schemas.microsoft.com/office/powerpoint/2010/main" val="3022559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statistical models currently used by businesses are: </a:t>
            </a:r>
          </a:p>
          <a:p>
            <a:r>
              <a:rPr lang="en-US" dirty="0"/>
              <a:t>AR: Future values based on past values.</a:t>
            </a:r>
          </a:p>
          <a:p>
            <a:endParaRPr lang="en-US" dirty="0"/>
          </a:p>
          <a:p>
            <a:r>
              <a:rPr lang="en-US" dirty="0"/>
              <a:t>MA: Smooths out price data by creating a constantly updated average price.</a:t>
            </a:r>
          </a:p>
          <a:p>
            <a:endParaRPr lang="en-US" dirty="0"/>
          </a:p>
          <a:p>
            <a:r>
              <a:rPr lang="en-US" dirty="0"/>
              <a:t>ARMA: Description of a process in terms of two polynomials.  One for the autoregression and the second for the moving average.</a:t>
            </a:r>
          </a:p>
          <a:p>
            <a:endParaRPr lang="en-US" dirty="0"/>
          </a:p>
          <a:p>
            <a:r>
              <a:rPr lang="en-US" dirty="0"/>
              <a:t>ARIMA: An autoregressive integrated moving average model generalizes an autoregressive moving average model.</a:t>
            </a:r>
            <a:endParaRPr lang="en-IN" dirty="0"/>
          </a:p>
        </p:txBody>
      </p:sp>
      <p:sp>
        <p:nvSpPr>
          <p:cNvPr id="4" name="Slide Number Placeholder 3"/>
          <p:cNvSpPr>
            <a:spLocks noGrp="1"/>
          </p:cNvSpPr>
          <p:nvPr>
            <p:ph type="sldNum" sz="quarter" idx="5"/>
          </p:nvPr>
        </p:nvSpPr>
        <p:spPr/>
        <p:txBody>
          <a:bodyPr/>
          <a:lstStyle/>
          <a:p>
            <a:fld id="{93280339-6019-4D16-84A6-99EDAF181B25}" type="slidenum">
              <a:rPr lang="en-IN" smtClean="0"/>
              <a:t>4</a:t>
            </a:fld>
            <a:endParaRPr lang="en-IN"/>
          </a:p>
        </p:txBody>
      </p:sp>
    </p:spTree>
    <p:extLst>
      <p:ext uri="{BB962C8B-B14F-4D97-AF65-F5344CB8AC3E}">
        <p14:creationId xmlns:p14="http://schemas.microsoft.com/office/powerpoint/2010/main" val="185083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there are some differential equations-based Mathematical models, like Black Scholes Model. And heuristic simulations methods like Monte Carlo Simulations. </a:t>
            </a:r>
          </a:p>
          <a:p>
            <a:endParaRPr lang="en-US" dirty="0"/>
          </a:p>
          <a:p>
            <a:r>
              <a:rPr lang="en-US" dirty="0"/>
              <a:t>The drawbacks of the mathematical methods is that they require mathematical and statistical knowledge for improved results. </a:t>
            </a:r>
          </a:p>
          <a:p>
            <a:endParaRPr lang="en-US" dirty="0"/>
          </a:p>
          <a:p>
            <a:r>
              <a:rPr lang="en-US" dirty="0"/>
              <a:t>Although the heuristic models are black-box and require less prior knowledge, they are time-consuming and computationally expensive for large data. </a:t>
            </a:r>
            <a:endParaRPr lang="en-IN" dirty="0"/>
          </a:p>
        </p:txBody>
      </p:sp>
      <p:sp>
        <p:nvSpPr>
          <p:cNvPr id="4" name="Slide Number Placeholder 3"/>
          <p:cNvSpPr>
            <a:spLocks noGrp="1"/>
          </p:cNvSpPr>
          <p:nvPr>
            <p:ph type="sldNum" sz="quarter" idx="5"/>
          </p:nvPr>
        </p:nvSpPr>
        <p:spPr/>
        <p:txBody>
          <a:bodyPr/>
          <a:lstStyle/>
          <a:p>
            <a:fld id="{93280339-6019-4D16-84A6-99EDAF181B25}" type="slidenum">
              <a:rPr lang="en-IN" smtClean="0"/>
              <a:t>5</a:t>
            </a:fld>
            <a:endParaRPr lang="en-IN"/>
          </a:p>
        </p:txBody>
      </p:sp>
    </p:spTree>
    <p:extLst>
      <p:ext uri="{BB962C8B-B14F-4D97-AF65-F5344CB8AC3E}">
        <p14:creationId xmlns:p14="http://schemas.microsoft.com/office/powerpoint/2010/main" val="3734389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Apart from the heuristic black-box models, advancements in deep-learning architectures and the advent of an extensive amount of data. </a:t>
            </a:r>
          </a:p>
          <a:p>
            <a:endParaRPr lang="en-US" dirty="0"/>
          </a:p>
          <a:p>
            <a:r>
              <a:rPr lang="en-US" dirty="0"/>
              <a:t>Several Deep Learning Models like RNN, LSTMs, and other ensembled models are developed to make historical stock price prediction easier and more accurate. </a:t>
            </a:r>
            <a:endParaRPr lang="en-IN" dirty="0"/>
          </a:p>
        </p:txBody>
      </p:sp>
      <p:sp>
        <p:nvSpPr>
          <p:cNvPr id="4" name="Slide Number Placeholder 3"/>
          <p:cNvSpPr>
            <a:spLocks noGrp="1"/>
          </p:cNvSpPr>
          <p:nvPr>
            <p:ph type="sldNum" sz="quarter" idx="5"/>
          </p:nvPr>
        </p:nvSpPr>
        <p:spPr/>
        <p:txBody>
          <a:bodyPr/>
          <a:lstStyle/>
          <a:p>
            <a:fld id="{93280339-6019-4D16-84A6-99EDAF181B25}" type="slidenum">
              <a:rPr lang="en-IN" smtClean="0"/>
              <a:t>6</a:t>
            </a:fld>
            <a:endParaRPr lang="en-IN"/>
          </a:p>
        </p:txBody>
      </p:sp>
    </p:spTree>
    <p:extLst>
      <p:ext uri="{BB962C8B-B14F-4D97-AF65-F5344CB8AC3E}">
        <p14:creationId xmlns:p14="http://schemas.microsoft.com/office/powerpoint/2010/main" val="3181765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reviewed the latest model architecture with breakthrough deep learning advancements for the financial market. </a:t>
            </a:r>
          </a:p>
          <a:p>
            <a:endParaRPr lang="en-US" dirty="0"/>
          </a:p>
          <a:p>
            <a:r>
              <a:rPr lang="en-US" dirty="0"/>
              <a:t>1.FinRL-Prodracer: a successor to FinRL, a reinforcement learning market simulation library, </a:t>
            </a:r>
          </a:p>
          <a:p>
            <a:r>
              <a:rPr lang="en-US" dirty="0"/>
              <a:t>requires 256 CPU Cores and 320 GB GPU, </a:t>
            </a:r>
          </a:p>
          <a:p>
            <a:r>
              <a:rPr lang="en-US" dirty="0"/>
              <a:t>which is way too expensive for developing a web app and making it available for common people. </a:t>
            </a:r>
          </a:p>
          <a:p>
            <a:endParaRPr lang="en-US" dirty="0"/>
          </a:p>
          <a:p>
            <a:r>
              <a:rPr lang="en-US" dirty="0"/>
              <a:t>2.FinRL: This library simulates the financial market using RL techniques, </a:t>
            </a:r>
          </a:p>
          <a:p>
            <a:r>
              <a:rPr lang="en-US" dirty="0"/>
              <a:t>but it has a high response time and is computationally expensive compared to the proposed model. </a:t>
            </a:r>
          </a:p>
          <a:p>
            <a:endParaRPr lang="en-US" dirty="0"/>
          </a:p>
          <a:p>
            <a:r>
              <a:rPr lang="en-US" dirty="0"/>
              <a:t>Various CNN-LSTM hybrid architecture was reviewed as a part of this study, such as CNN-LSTM by Lu et al. and Bao et al.</a:t>
            </a:r>
            <a:endParaRPr lang="en-IN" dirty="0"/>
          </a:p>
        </p:txBody>
      </p:sp>
      <p:sp>
        <p:nvSpPr>
          <p:cNvPr id="4" name="Slide Number Placeholder 3"/>
          <p:cNvSpPr>
            <a:spLocks noGrp="1"/>
          </p:cNvSpPr>
          <p:nvPr>
            <p:ph type="sldNum" sz="quarter" idx="5"/>
          </p:nvPr>
        </p:nvSpPr>
        <p:spPr/>
        <p:txBody>
          <a:bodyPr/>
          <a:lstStyle/>
          <a:p>
            <a:fld id="{93280339-6019-4D16-84A6-99EDAF181B25}" type="slidenum">
              <a:rPr lang="en-IN" smtClean="0"/>
              <a:t>7</a:t>
            </a:fld>
            <a:endParaRPr lang="en-IN"/>
          </a:p>
        </p:txBody>
      </p:sp>
    </p:spTree>
    <p:extLst>
      <p:ext uri="{BB962C8B-B14F-4D97-AF65-F5344CB8AC3E}">
        <p14:creationId xmlns:p14="http://schemas.microsoft.com/office/powerpoint/2010/main" val="3796049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issue with these models was the computational cost and response time. </a:t>
            </a:r>
          </a:p>
          <a:p>
            <a:endParaRPr lang="en-IN" dirty="0"/>
          </a:p>
          <a:p>
            <a:r>
              <a:rPr lang="en-IN" dirty="0"/>
              <a:t>In this study, I introduce stockDL to you, A Hybrid CNN-LSTM based model. </a:t>
            </a:r>
          </a:p>
          <a:p>
            <a:r>
              <a:rPr lang="en-IN" dirty="0"/>
              <a:t>It takes 120 seconds to predict the annual yield using a single NVIDIA Titan GPU. </a:t>
            </a:r>
          </a:p>
          <a:p>
            <a:endParaRPr lang="en-IN" dirty="0"/>
          </a:p>
          <a:p>
            <a:r>
              <a:rPr lang="en-IN" dirty="0"/>
              <a:t>And 180-200 seconds to generate annual yield on using 10</a:t>
            </a:r>
            <a:r>
              <a:rPr lang="en-IN" baseline="30000" dirty="0"/>
              <a:t>th</a:t>
            </a:r>
            <a:r>
              <a:rPr lang="en-IN" dirty="0"/>
              <a:t> Generation Intel i5 CPU (without any dedicated GPU)</a:t>
            </a:r>
          </a:p>
        </p:txBody>
      </p:sp>
      <p:sp>
        <p:nvSpPr>
          <p:cNvPr id="4" name="Slide Number Placeholder 3"/>
          <p:cNvSpPr>
            <a:spLocks noGrp="1"/>
          </p:cNvSpPr>
          <p:nvPr>
            <p:ph type="sldNum" sz="quarter" idx="5"/>
          </p:nvPr>
        </p:nvSpPr>
        <p:spPr/>
        <p:txBody>
          <a:bodyPr/>
          <a:lstStyle/>
          <a:p>
            <a:fld id="{93280339-6019-4D16-84A6-99EDAF181B25}" type="slidenum">
              <a:rPr lang="en-IN" smtClean="0"/>
              <a:t>8</a:t>
            </a:fld>
            <a:endParaRPr lang="en-IN"/>
          </a:p>
        </p:txBody>
      </p:sp>
    </p:spTree>
    <p:extLst>
      <p:ext uri="{BB962C8B-B14F-4D97-AF65-F5344CB8AC3E}">
        <p14:creationId xmlns:p14="http://schemas.microsoft.com/office/powerpoint/2010/main" val="1566384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with existing mathematical and statical models, as discussed before, is that the user should have essential to advanced knowledge of mathematical and statistical concepts. </a:t>
            </a:r>
          </a:p>
          <a:p>
            <a:endParaRPr lang="en-US" dirty="0"/>
          </a:p>
          <a:p>
            <a:r>
              <a:rPr lang="en-US" dirty="0"/>
              <a:t>A possible solution is to use a black-box model pre-tuned to generate results with increased accuracy when the data is fed. The drawback with this Black box approach is the computational requirements and the response time, which affects the user experience. </a:t>
            </a:r>
          </a:p>
          <a:p>
            <a:endParaRPr lang="en-US" dirty="0"/>
          </a:p>
          <a:p>
            <a:r>
              <a:rPr lang="en-US" dirty="0"/>
              <a:t>There are intuitive and confidence approaches like Buy and Hold method, in which the user buys when prices are low and holds on to them until the prices increase.</a:t>
            </a:r>
            <a:endParaRPr lang="en-IN" dirty="0"/>
          </a:p>
        </p:txBody>
      </p:sp>
      <p:sp>
        <p:nvSpPr>
          <p:cNvPr id="4" name="Slide Number Placeholder 3"/>
          <p:cNvSpPr>
            <a:spLocks noGrp="1"/>
          </p:cNvSpPr>
          <p:nvPr>
            <p:ph type="sldNum" sz="quarter" idx="5"/>
          </p:nvPr>
        </p:nvSpPr>
        <p:spPr/>
        <p:txBody>
          <a:bodyPr/>
          <a:lstStyle/>
          <a:p>
            <a:fld id="{93280339-6019-4D16-84A6-99EDAF181B25}" type="slidenum">
              <a:rPr lang="en-IN" smtClean="0"/>
              <a:t>9</a:t>
            </a:fld>
            <a:endParaRPr lang="en-IN"/>
          </a:p>
        </p:txBody>
      </p:sp>
    </p:spTree>
    <p:extLst>
      <p:ext uri="{BB962C8B-B14F-4D97-AF65-F5344CB8AC3E}">
        <p14:creationId xmlns:p14="http://schemas.microsoft.com/office/powerpoint/2010/main" val="18949785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ISP Paper 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11D90-85D3-4B38-A7C4-7A9628681B07}"/>
              </a:ext>
            </a:extLst>
          </p:cNvPr>
          <p:cNvSpPr>
            <a:spLocks noGrp="1"/>
          </p:cNvSpPr>
          <p:nvPr>
            <p:ph type="title" hasCustomPrompt="1"/>
          </p:nvPr>
        </p:nvSpPr>
        <p:spPr>
          <a:xfrm>
            <a:off x="1367644" y="1478443"/>
            <a:ext cx="6408712" cy="338875"/>
          </a:xfrm>
          <a:prstGeom prst="rect">
            <a:avLst/>
          </a:prstGeom>
          <a:solidFill>
            <a:schemeClr val="accent5">
              <a:lumMod val="20000"/>
              <a:lumOff val="80000"/>
            </a:schemeClr>
          </a:solidFill>
          <a:ln>
            <a:solidFill>
              <a:srgbClr val="002060"/>
            </a:solid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square">
            <a:spAutoFit/>
          </a:bodyPr>
          <a:lstStyle>
            <a:lvl1pPr algn="ctr">
              <a:spcBef>
                <a:spcPts val="1200"/>
              </a:spcBef>
              <a:spcAft>
                <a:spcPts val="1200"/>
              </a:spcAft>
              <a:defRPr lang="en-IN" sz="1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defRPr>
            </a:lvl1pPr>
          </a:lstStyle>
          <a:p>
            <a:pPr marL="0" lvl="0">
              <a:lnSpc>
                <a:spcPct val="89000"/>
              </a:lnSpc>
            </a:pPr>
            <a:r>
              <a:rPr lang="en-IN" dirty="0"/>
              <a:t>Paper Title and ID</a:t>
            </a:r>
          </a:p>
        </p:txBody>
      </p:sp>
      <p:cxnSp>
        <p:nvCxnSpPr>
          <p:cNvPr id="10" name="Straight Arrow Connector 9">
            <a:extLst>
              <a:ext uri="{FF2B5EF4-FFF2-40B4-BE49-F238E27FC236}">
                <a16:creationId xmlns:a16="http://schemas.microsoft.com/office/drawing/2014/main" id="{B5750B7B-2346-46F2-AD41-2A6C3FB10B67}"/>
              </a:ext>
            </a:extLst>
          </p:cNvPr>
          <p:cNvCxnSpPr/>
          <p:nvPr userDrawn="1"/>
        </p:nvCxnSpPr>
        <p:spPr>
          <a:xfrm flipH="1">
            <a:off x="8802854" y="-39460"/>
            <a:ext cx="17823" cy="5144492"/>
          </a:xfrm>
          <a:prstGeom prst="straightConnector1">
            <a:avLst/>
          </a:prstGeom>
          <a:ln w="38100">
            <a:solidFill>
              <a:srgbClr val="66006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41246663-EEF6-4675-BF45-B0CF3E515F77}"/>
              </a:ext>
            </a:extLst>
          </p:cNvPr>
          <p:cNvPicPr preferRelativeResize="0">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6300192" y="38273"/>
            <a:ext cx="2502662" cy="928800"/>
          </a:xfrm>
          <a:prstGeom prst="rect">
            <a:avLst/>
          </a:prstGeom>
        </p:spPr>
      </p:pic>
      <p:sp>
        <p:nvSpPr>
          <p:cNvPr id="20" name="TextBox 19">
            <a:extLst>
              <a:ext uri="{FF2B5EF4-FFF2-40B4-BE49-F238E27FC236}">
                <a16:creationId xmlns:a16="http://schemas.microsoft.com/office/drawing/2014/main" id="{57D55C13-8EB3-4B6C-800B-BD7DEA4F32F6}"/>
              </a:ext>
            </a:extLst>
          </p:cNvPr>
          <p:cNvSpPr txBox="1"/>
          <p:nvPr userDrawn="1"/>
        </p:nvSpPr>
        <p:spPr>
          <a:xfrm>
            <a:off x="323529" y="4140156"/>
            <a:ext cx="8479326" cy="964880"/>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square">
            <a:spAutoFit/>
          </a:bodyPr>
          <a:lstStyle/>
          <a:p>
            <a:pPr algn="ctr">
              <a:lnSpc>
                <a:spcPct val="89000"/>
              </a:lnSpc>
              <a:spcBef>
                <a:spcPct val="0"/>
              </a:spcBef>
            </a:pPr>
            <a:r>
              <a:rPr lang="en-US" sz="1500" b="1" cap="none" spc="0" dirty="0">
                <a:ln w="0"/>
                <a:solidFill>
                  <a:schemeClr val="tx2"/>
                </a:solidFill>
                <a:effectLst/>
                <a:latin typeface="Times New Roman" panose="02020603050405020304" pitchFamily="18" charset="0"/>
                <a:ea typeface="+mj-ea"/>
                <a:cs typeface="Times New Roman" panose="02020603050405020304" pitchFamily="18" charset="0"/>
              </a:rPr>
              <a:t>4</a:t>
            </a:r>
            <a:r>
              <a:rPr lang="en-US" sz="1500" b="1" cap="none" spc="0" baseline="30000" dirty="0">
                <a:ln w="0"/>
                <a:solidFill>
                  <a:schemeClr val="tx2"/>
                </a:solidFill>
                <a:effectLst/>
                <a:latin typeface="Times New Roman" panose="02020603050405020304" pitchFamily="18" charset="0"/>
                <a:ea typeface="+mj-ea"/>
                <a:cs typeface="Times New Roman" panose="02020603050405020304" pitchFamily="18" charset="0"/>
              </a:rPr>
              <a:t>th</a:t>
            </a:r>
            <a:r>
              <a:rPr lang="en-US" sz="1500" b="1" cap="none" spc="0" dirty="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 </a:t>
            </a:r>
          </a:p>
          <a:p>
            <a:pPr algn="ctr">
              <a:lnSpc>
                <a:spcPct val="89000"/>
              </a:lnSpc>
              <a:spcBef>
                <a:spcPct val="0"/>
              </a:spcBef>
            </a:pPr>
            <a:r>
              <a:rPr lang="en-US" sz="1500" b="1" cap="none" spc="0" dirty="0">
                <a:ln w="0"/>
                <a:solidFill>
                  <a:schemeClr val="tx2"/>
                </a:solidFill>
                <a:effectLst/>
                <a:latin typeface="Times New Roman" panose="02020603050405020304" pitchFamily="18" charset="0"/>
                <a:ea typeface="+mj-ea"/>
                <a:cs typeface="Times New Roman" panose="02020603050405020304" pitchFamily="18" charset="0"/>
              </a:rPr>
              <a:t>March 12th - 14th, 2022</a:t>
            </a:r>
          </a:p>
          <a:p>
            <a:pPr algn="ctr"/>
            <a:r>
              <a:rPr lang="en-US" sz="1500" b="1" cap="none" spc="0" dirty="0">
                <a:ln w="0">
                  <a:solidFill>
                    <a:srgbClr val="00B050"/>
                  </a:solidFill>
                </a:ln>
                <a:solidFill>
                  <a:schemeClr val="tx2"/>
                </a:solidFill>
                <a:effectLst/>
                <a:latin typeface="Times New Roman" panose="02020603050405020304" pitchFamily="18" charset="0"/>
                <a:ea typeface="+mj-ea"/>
                <a:cs typeface="Times New Roman" panose="02020603050405020304" pitchFamily="18" charset="0"/>
              </a:rPr>
              <a:t>Organized By</a:t>
            </a:r>
            <a:r>
              <a:rPr lang="en-US" sz="1500" b="1" cap="none" spc="0" dirty="0">
                <a:ln w="0">
                  <a:solidFill>
                    <a:srgbClr val="00B050"/>
                  </a:solidFill>
                </a:ln>
                <a:solidFill>
                  <a:schemeClr val="tx2"/>
                </a:solidFill>
                <a:effectLst/>
                <a:latin typeface="Times New Roman" panose="02020603050405020304" pitchFamily="18" charset="0"/>
                <a:cs typeface="Times New Roman" panose="02020603050405020304" pitchFamily="18" charset="0"/>
              </a:rPr>
              <a:t> </a:t>
            </a:r>
          </a:p>
          <a:p>
            <a:pPr algn="ctr"/>
            <a:r>
              <a:rPr lang="en-US" sz="1500" b="1" cap="none" spc="0" dirty="0">
                <a:ln w="0"/>
                <a:solidFill>
                  <a:schemeClr val="tx2"/>
                </a:solidFill>
                <a:effectLst/>
                <a:latin typeface="Times New Roman" panose="02020603050405020304" pitchFamily="18" charset="0"/>
                <a:ea typeface="+mj-ea"/>
                <a:cs typeface="Times New Roman" panose="02020603050405020304" pitchFamily="18" charset="0"/>
              </a:rPr>
              <a:t>Department of Computer Science and Engineering, National Institute of Technology Raipur, India</a:t>
            </a:r>
            <a:endParaRPr lang="en-IN" sz="1500" b="1" dirty="0">
              <a:solidFill>
                <a:schemeClr val="tx2"/>
              </a:solidFill>
              <a:effectLst/>
            </a:endParaRPr>
          </a:p>
        </p:txBody>
      </p:sp>
      <p:pic>
        <p:nvPicPr>
          <p:cNvPr id="13" name="Picture 12">
            <a:extLst>
              <a:ext uri="{FF2B5EF4-FFF2-40B4-BE49-F238E27FC236}">
                <a16:creationId xmlns:a16="http://schemas.microsoft.com/office/drawing/2014/main" id="{823024FC-2203-4125-A8FF-0C47FF9732B0}"/>
              </a:ext>
            </a:extLst>
          </p:cNvPr>
          <p:cNvPicPr preferRelativeResize="0">
            <a:picLocks/>
          </p:cNvPicPr>
          <p:nvPr userDrawn="1"/>
        </p:nvPicPr>
        <p:blipFill>
          <a:blip r:embed="rId3">
            <a:extLst>
              <a:ext uri="{28A0092B-C50C-407E-A947-70E740481C1C}">
                <a14:useLocalDpi xmlns:a14="http://schemas.microsoft.com/office/drawing/2010/main" val="0"/>
              </a:ext>
            </a:extLst>
          </a:blip>
          <a:stretch>
            <a:fillRect/>
          </a:stretch>
        </p:blipFill>
        <p:spPr>
          <a:xfrm>
            <a:off x="2915816" y="48826"/>
            <a:ext cx="2274405" cy="928800"/>
          </a:xfrm>
          <a:prstGeom prst="rect">
            <a:avLst/>
          </a:prstGeom>
        </p:spPr>
      </p:pic>
      <p:pic>
        <p:nvPicPr>
          <p:cNvPr id="16" name="Picture 15">
            <a:extLst>
              <a:ext uri="{FF2B5EF4-FFF2-40B4-BE49-F238E27FC236}">
                <a16:creationId xmlns:a16="http://schemas.microsoft.com/office/drawing/2014/main" id="{0DFE4A2A-16E8-4023-94B4-77466438646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03039" y="38464"/>
            <a:ext cx="831339" cy="928609"/>
          </a:xfrm>
          <a:prstGeom prst="rect">
            <a:avLst/>
          </a:prstGeom>
        </p:spPr>
      </p:pic>
      <p:sp>
        <p:nvSpPr>
          <p:cNvPr id="6" name="Text Placeholder 5">
            <a:extLst>
              <a:ext uri="{FF2B5EF4-FFF2-40B4-BE49-F238E27FC236}">
                <a16:creationId xmlns:a16="http://schemas.microsoft.com/office/drawing/2014/main" id="{936D38F0-A797-4915-B881-E4DF91CCA6CE}"/>
              </a:ext>
            </a:extLst>
          </p:cNvPr>
          <p:cNvSpPr>
            <a:spLocks noGrp="1"/>
          </p:cNvSpPr>
          <p:nvPr>
            <p:ph type="body" sz="quarter" idx="10" hasCustomPrompt="1"/>
          </p:nvPr>
        </p:nvSpPr>
        <p:spPr>
          <a:xfrm>
            <a:off x="1367645" y="2818953"/>
            <a:ext cx="6408711" cy="452882"/>
          </a:xfrm>
          <a:prstGeom prst="rect">
            <a:avLst/>
          </a:prstGeom>
        </p:spPr>
        <p:txBody>
          <a:bodyPr/>
          <a:lstStyle>
            <a:lvl1pPr marL="0" indent="0" algn="ctr">
              <a:buNone/>
              <a:defRPr sz="2000">
                <a:latin typeface="Times New Roman" panose="02020603050405020304" pitchFamily="18" charset="0"/>
                <a:cs typeface="Times New Roman" panose="020206030504050203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IN" dirty="0"/>
              <a:t>Name of the Presenter</a:t>
            </a:r>
          </a:p>
        </p:txBody>
      </p:sp>
      <p:sp>
        <p:nvSpPr>
          <p:cNvPr id="14" name="Text Placeholder 5">
            <a:extLst>
              <a:ext uri="{FF2B5EF4-FFF2-40B4-BE49-F238E27FC236}">
                <a16:creationId xmlns:a16="http://schemas.microsoft.com/office/drawing/2014/main" id="{2D2F51B8-C41E-4F3C-A59D-7A4446A6BC98}"/>
              </a:ext>
            </a:extLst>
          </p:cNvPr>
          <p:cNvSpPr>
            <a:spLocks noGrp="1"/>
          </p:cNvSpPr>
          <p:nvPr>
            <p:ph type="body" sz="quarter" idx="11" hasCustomPrompt="1"/>
          </p:nvPr>
        </p:nvSpPr>
        <p:spPr>
          <a:xfrm>
            <a:off x="1367645" y="3271835"/>
            <a:ext cx="6408711" cy="452882"/>
          </a:xfrm>
          <a:prstGeom prst="rect">
            <a:avLst/>
          </a:prstGeom>
        </p:spPr>
        <p:txBody>
          <a:bodyPr/>
          <a:lstStyle>
            <a:lvl1pPr marL="0" indent="0" algn="ctr">
              <a:buNone/>
              <a:defRPr sz="2000">
                <a:latin typeface="Times New Roman" panose="02020603050405020304" pitchFamily="18" charset="0"/>
                <a:cs typeface="Times New Roman" panose="020206030504050203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IN" dirty="0"/>
              <a:t>Affiliation of the Presenter</a:t>
            </a:r>
          </a:p>
        </p:txBody>
      </p:sp>
    </p:spTree>
    <p:extLst>
      <p:ext uri="{BB962C8B-B14F-4D97-AF65-F5344CB8AC3E}">
        <p14:creationId xmlns:p14="http://schemas.microsoft.com/office/powerpoint/2010/main" val="1425761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L-Shape 2">
            <a:extLst>
              <a:ext uri="{FF2B5EF4-FFF2-40B4-BE49-F238E27FC236}">
                <a16:creationId xmlns:a16="http://schemas.microsoft.com/office/drawing/2014/main" id="{7FB28AAD-1B74-464C-A5DF-D87B52848ADA}"/>
              </a:ext>
            </a:extLst>
          </p:cNvPr>
          <p:cNvSpPr/>
          <p:nvPr userDrawn="1"/>
        </p:nvSpPr>
        <p:spPr>
          <a:xfrm flipV="1">
            <a:off x="1122671" y="1332386"/>
            <a:ext cx="1205480" cy="247872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noProof="0" dirty="0"/>
          </a:p>
        </p:txBody>
      </p:sp>
      <p:sp>
        <p:nvSpPr>
          <p:cNvPr id="4" name="L-Shape 3">
            <a:extLst>
              <a:ext uri="{FF2B5EF4-FFF2-40B4-BE49-F238E27FC236}">
                <a16:creationId xmlns:a16="http://schemas.microsoft.com/office/drawing/2014/main" id="{81529B38-85CB-4916-B3CD-3EE2BB095107}"/>
              </a:ext>
            </a:extLst>
          </p:cNvPr>
          <p:cNvSpPr/>
          <p:nvPr userDrawn="1"/>
        </p:nvSpPr>
        <p:spPr>
          <a:xfrm flipV="1">
            <a:off x="1039977" y="1264314"/>
            <a:ext cx="1370868" cy="2627738"/>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noProof="0" dirty="0"/>
          </a:p>
        </p:txBody>
      </p:sp>
      <p:sp>
        <p:nvSpPr>
          <p:cNvPr id="5" name="L-Shape 4">
            <a:extLst>
              <a:ext uri="{FF2B5EF4-FFF2-40B4-BE49-F238E27FC236}">
                <a16:creationId xmlns:a16="http://schemas.microsoft.com/office/drawing/2014/main" id="{B3B00CD0-98DB-4F5E-91B6-F0977CA46E37}"/>
              </a:ext>
            </a:extLst>
          </p:cNvPr>
          <p:cNvSpPr/>
          <p:nvPr userDrawn="1"/>
        </p:nvSpPr>
        <p:spPr>
          <a:xfrm rot="10800000" flipV="1">
            <a:off x="6605527" y="1386997"/>
            <a:ext cx="1050624" cy="2340654"/>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noProof="0" dirty="0"/>
          </a:p>
        </p:txBody>
      </p:sp>
      <p:sp>
        <p:nvSpPr>
          <p:cNvPr id="6" name="L-Shape 5">
            <a:extLst>
              <a:ext uri="{FF2B5EF4-FFF2-40B4-BE49-F238E27FC236}">
                <a16:creationId xmlns:a16="http://schemas.microsoft.com/office/drawing/2014/main" id="{640B0F2A-4B3A-4CE2-B52D-4D42D106AE97}"/>
              </a:ext>
            </a:extLst>
          </p:cNvPr>
          <p:cNvSpPr/>
          <p:nvPr userDrawn="1"/>
        </p:nvSpPr>
        <p:spPr>
          <a:xfrm flipH="1">
            <a:off x="6545586" y="1329748"/>
            <a:ext cx="1194766" cy="2481365"/>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noProof="0" dirty="0"/>
          </a:p>
        </p:txBody>
      </p:sp>
      <p:pic>
        <p:nvPicPr>
          <p:cNvPr id="10" name="Picture 9">
            <a:extLst>
              <a:ext uri="{FF2B5EF4-FFF2-40B4-BE49-F238E27FC236}">
                <a16:creationId xmlns:a16="http://schemas.microsoft.com/office/drawing/2014/main" id="{0C4D69E6-6D38-4419-BCED-4BE83760665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24128" y="160934"/>
            <a:ext cx="3137297" cy="752196"/>
          </a:xfrm>
          <a:prstGeom prst="rect">
            <a:avLst/>
          </a:prstGeom>
        </p:spPr>
      </p:pic>
      <p:pic>
        <p:nvPicPr>
          <p:cNvPr id="11" name="Picture 10">
            <a:extLst>
              <a:ext uri="{FF2B5EF4-FFF2-40B4-BE49-F238E27FC236}">
                <a16:creationId xmlns:a16="http://schemas.microsoft.com/office/drawing/2014/main" id="{B631CA6A-18C3-453E-90A1-298945C6495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66323" y="119209"/>
            <a:ext cx="2624325" cy="752195"/>
          </a:xfrm>
          <a:prstGeom prst="rect">
            <a:avLst/>
          </a:prstGeom>
        </p:spPr>
      </p:pic>
      <p:pic>
        <p:nvPicPr>
          <p:cNvPr id="12" name="Picture 11">
            <a:extLst>
              <a:ext uri="{FF2B5EF4-FFF2-40B4-BE49-F238E27FC236}">
                <a16:creationId xmlns:a16="http://schemas.microsoft.com/office/drawing/2014/main" id="{F6E5C49E-7640-4172-B688-BCB158E8F4E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5536" y="80266"/>
            <a:ext cx="817840" cy="913531"/>
          </a:xfrm>
          <a:prstGeom prst="rect">
            <a:avLst/>
          </a:prstGeom>
        </p:spPr>
      </p:pic>
      <p:sp>
        <p:nvSpPr>
          <p:cNvPr id="19" name="Date Placeholder 3">
            <a:extLst>
              <a:ext uri="{FF2B5EF4-FFF2-40B4-BE49-F238E27FC236}">
                <a16:creationId xmlns:a16="http://schemas.microsoft.com/office/drawing/2014/main" id="{E5B90789-7C2E-4656-B5E2-A57D2F358A0C}"/>
              </a:ext>
            </a:extLst>
          </p:cNvPr>
          <p:cNvSpPr>
            <a:spLocks noGrp="1"/>
          </p:cNvSpPr>
          <p:nvPr>
            <p:ph type="dt" sz="half" idx="10"/>
          </p:nvPr>
        </p:nvSpPr>
        <p:spPr>
          <a:xfrm>
            <a:off x="323528" y="4784672"/>
            <a:ext cx="1094304" cy="325039"/>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defRPr lang="en-IN" sz="1400" b="0" cap="none" spc="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pPr algn="ctr"/>
            <a:fld id="{1869F3BD-257E-450F-9B30-59A4B7BEB5F3}" type="datetime1">
              <a:rPr lang="en-IN" smtClean="0"/>
              <a:pPr algn="ctr"/>
              <a:t>14-03-2022</a:t>
            </a:fld>
            <a:endParaRPr lang="en-IN" dirty="0"/>
          </a:p>
        </p:txBody>
      </p:sp>
      <p:sp>
        <p:nvSpPr>
          <p:cNvPr id="20" name="Footer Placeholder 4">
            <a:extLst>
              <a:ext uri="{FF2B5EF4-FFF2-40B4-BE49-F238E27FC236}">
                <a16:creationId xmlns:a16="http://schemas.microsoft.com/office/drawing/2014/main" id="{A3A14B0D-2594-4718-B44C-230FB133405A}"/>
              </a:ext>
            </a:extLst>
          </p:cNvPr>
          <p:cNvSpPr>
            <a:spLocks noGrp="1"/>
          </p:cNvSpPr>
          <p:nvPr>
            <p:ph type="ftr" sz="quarter" idx="11"/>
          </p:nvPr>
        </p:nvSpPr>
        <p:spPr>
          <a:xfrm>
            <a:off x="1417832" y="4784672"/>
            <a:ext cx="7114609" cy="325039"/>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lgn="ctr">
              <a:defRPr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r>
              <a:rPr lang="en-US" sz="1400" b="1" cap="none" spc="0" dirty="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dirty="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dirty="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21" name="Slide Number Placeholder 5">
            <a:extLst>
              <a:ext uri="{FF2B5EF4-FFF2-40B4-BE49-F238E27FC236}">
                <a16:creationId xmlns:a16="http://schemas.microsoft.com/office/drawing/2014/main" id="{136AA0EB-901C-400B-BEFB-F566EDE4C047}"/>
              </a:ext>
            </a:extLst>
          </p:cNvPr>
          <p:cNvSpPr>
            <a:spLocks noGrp="1"/>
          </p:cNvSpPr>
          <p:nvPr>
            <p:ph type="sldNum" sz="quarter" idx="12"/>
          </p:nvPr>
        </p:nvSpPr>
        <p:spPr>
          <a:xfrm>
            <a:off x="8532441" y="4781243"/>
            <a:ext cx="586052" cy="331896"/>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defRPr lang="en-IN" sz="1400" b="0" cap="none" spc="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pPr algn="ctr"/>
            <a:fld id="{104217AD-86FE-41B0-8CC8-7205EC84C39F}" type="slidenum">
              <a:rPr lang="en-IN" smtClean="0"/>
              <a:pPr algn="ctr"/>
              <a:t>‹#›</a:t>
            </a:fld>
            <a:endParaRPr lang="en-IN" dirty="0"/>
          </a:p>
        </p:txBody>
      </p:sp>
      <p:cxnSp>
        <p:nvCxnSpPr>
          <p:cNvPr id="13" name="Straight Arrow Connector 12">
            <a:extLst>
              <a:ext uri="{FF2B5EF4-FFF2-40B4-BE49-F238E27FC236}">
                <a16:creationId xmlns:a16="http://schemas.microsoft.com/office/drawing/2014/main" id="{43D5A251-3960-41C3-BF01-5607EE8D5568}"/>
              </a:ext>
            </a:extLst>
          </p:cNvPr>
          <p:cNvCxnSpPr>
            <a:cxnSpLocks/>
            <a:endCxn id="21" idx="0"/>
          </p:cNvCxnSpPr>
          <p:nvPr userDrawn="1"/>
        </p:nvCxnSpPr>
        <p:spPr>
          <a:xfrm>
            <a:off x="8820677" y="-39460"/>
            <a:ext cx="4790" cy="4820703"/>
          </a:xfrm>
          <a:prstGeom prst="straightConnector1">
            <a:avLst/>
          </a:prstGeom>
          <a:ln w="38100">
            <a:solidFill>
              <a:srgbClr val="66006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B7841DA-F4CF-48BD-A425-C33840C060F9}"/>
              </a:ext>
            </a:extLst>
          </p:cNvPr>
          <p:cNvSpPr txBox="1"/>
          <p:nvPr userDrawn="1"/>
        </p:nvSpPr>
        <p:spPr>
          <a:xfrm>
            <a:off x="2766323" y="2139300"/>
            <a:ext cx="3611355" cy="1631216"/>
          </a:xfrm>
          <a:prstGeom prst="rect">
            <a:avLst/>
          </a:prstGeom>
          <a:solidFill>
            <a:schemeClr val="tx2"/>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wrap="square">
            <a:spAutoFit/>
          </a:bodyPr>
          <a:lstStyle/>
          <a:p>
            <a:pPr algn="ctr"/>
            <a:r>
              <a:rPr lang="en-US" sz="5000" dirty="0">
                <a:latin typeface="Times New Roman" panose="02020603050405020304" pitchFamily="18" charset="0"/>
                <a:cs typeface="Times New Roman" panose="02020603050405020304" pitchFamily="18" charset="0"/>
              </a:rPr>
              <a:t>Thank You</a:t>
            </a:r>
          </a:p>
          <a:p>
            <a:pPr algn="ctr"/>
            <a:r>
              <a:rPr lang="en-US" sz="5000" dirty="0">
                <a:latin typeface="Times New Roman" panose="02020603050405020304" pitchFamily="18" charset="0"/>
                <a:cs typeface="Times New Roman" panose="02020603050405020304" pitchFamily="18" charset="0"/>
              </a:rPr>
              <a:t>Questions?</a:t>
            </a:r>
            <a:endParaRPr lang="en-IN"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58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23528" y="4803222"/>
            <a:ext cx="1094302" cy="325039"/>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defRPr lang="en-IN" sz="1400" b="0" cap="none" spc="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pPr algn="ctr"/>
            <a:fld id="{1869F3BD-257E-450F-9B30-59A4B7BEB5F3}" type="datetime1">
              <a:rPr lang="en-IN" smtClean="0"/>
              <a:pPr algn="ctr"/>
              <a:t>14-03-2022</a:t>
            </a:fld>
            <a:endParaRPr lang="en-IN" dirty="0"/>
          </a:p>
        </p:txBody>
      </p:sp>
      <p:sp>
        <p:nvSpPr>
          <p:cNvPr id="5" name="Footer Placeholder 4"/>
          <p:cNvSpPr>
            <a:spLocks noGrp="1"/>
          </p:cNvSpPr>
          <p:nvPr>
            <p:ph type="ftr" sz="quarter" idx="11"/>
          </p:nvPr>
        </p:nvSpPr>
        <p:spPr>
          <a:xfrm>
            <a:off x="1417831" y="4803222"/>
            <a:ext cx="7114609" cy="325039"/>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lgn="ctr">
              <a:defRPr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r>
              <a:rPr lang="en-US" sz="1400" b="1" cap="none" spc="0" dirty="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dirty="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dirty="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6" name="Slide Number Placeholder 5"/>
          <p:cNvSpPr>
            <a:spLocks noGrp="1"/>
          </p:cNvSpPr>
          <p:nvPr>
            <p:ph type="sldNum" sz="quarter" idx="12"/>
          </p:nvPr>
        </p:nvSpPr>
        <p:spPr>
          <a:xfrm>
            <a:off x="8532441" y="4799793"/>
            <a:ext cx="586052" cy="331896"/>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defRPr lang="en-IN" sz="1400" b="0" cap="none" spc="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pPr algn="ctr"/>
            <a:fld id="{104217AD-86FE-41B0-8CC8-7205EC84C39F}" type="slidenum">
              <a:rPr lang="en-IN" smtClean="0"/>
              <a:pPr algn="ctr"/>
              <a:t>‹#›</a:t>
            </a:fld>
            <a:endParaRPr lang="en-IN" dirty="0"/>
          </a:p>
        </p:txBody>
      </p:sp>
      <p:pic>
        <p:nvPicPr>
          <p:cNvPr id="7" name="Picture 6">
            <a:extLst>
              <a:ext uri="{FF2B5EF4-FFF2-40B4-BE49-F238E27FC236}">
                <a16:creationId xmlns:a16="http://schemas.microsoft.com/office/drawing/2014/main" id="{8C2DB8CD-E1B9-4273-9B7C-3FF40FED69F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32740" y="546109"/>
            <a:ext cx="1281620" cy="307280"/>
          </a:xfrm>
          <a:prstGeom prst="rect">
            <a:avLst/>
          </a:prstGeom>
        </p:spPr>
      </p:pic>
      <p:pic>
        <p:nvPicPr>
          <p:cNvPr id="9" name="Picture 8">
            <a:extLst>
              <a:ext uri="{FF2B5EF4-FFF2-40B4-BE49-F238E27FC236}">
                <a16:creationId xmlns:a16="http://schemas.microsoft.com/office/drawing/2014/main" id="{8ABBB3EE-255F-43E8-BBDE-C9B794B352E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04923" y="190274"/>
            <a:ext cx="1137254" cy="325964"/>
          </a:xfrm>
          <a:prstGeom prst="rect">
            <a:avLst/>
          </a:prstGeom>
        </p:spPr>
      </p:pic>
      <p:pic>
        <p:nvPicPr>
          <p:cNvPr id="11" name="Picture 10">
            <a:extLst>
              <a:ext uri="{FF2B5EF4-FFF2-40B4-BE49-F238E27FC236}">
                <a16:creationId xmlns:a16="http://schemas.microsoft.com/office/drawing/2014/main" id="{111A84A5-A1AA-48CA-BF9C-6F9D56B75AF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5536" y="101602"/>
            <a:ext cx="742405" cy="829271"/>
          </a:xfrm>
          <a:prstGeom prst="rect">
            <a:avLst/>
          </a:prstGeom>
        </p:spPr>
      </p:pic>
      <p:sp>
        <p:nvSpPr>
          <p:cNvPr id="12" name="Content Placeholder 2">
            <a:extLst>
              <a:ext uri="{FF2B5EF4-FFF2-40B4-BE49-F238E27FC236}">
                <a16:creationId xmlns:a16="http://schemas.microsoft.com/office/drawing/2014/main" id="{B94F0CA7-5E78-4E70-854D-FAC68DF7E7F0}"/>
              </a:ext>
            </a:extLst>
          </p:cNvPr>
          <p:cNvSpPr>
            <a:spLocks noGrp="1"/>
          </p:cNvSpPr>
          <p:nvPr>
            <p:ph idx="1" hasCustomPrompt="1"/>
          </p:nvPr>
        </p:nvSpPr>
        <p:spPr>
          <a:xfrm>
            <a:off x="683568" y="1255174"/>
            <a:ext cx="7992888" cy="3188784"/>
          </a:xfrm>
          <a:prstGeom prst="rect">
            <a:avLst/>
          </a:prstGeom>
        </p:spPr>
        <p:txBody>
          <a:bodyPr/>
          <a:lstStyle>
            <a:lvl1pPr algn="just">
              <a:defRPr sz="2000">
                <a:latin typeface="Times New Roman" panose="02020603050405020304" pitchFamily="18" charset="0"/>
                <a:cs typeface="Times New Roman" panose="02020603050405020304" pitchFamily="18" charset="0"/>
              </a:defRPr>
            </a:lvl1pPr>
          </a:lstStyle>
          <a:p>
            <a:r>
              <a:rPr lang="en-IN" dirty="0"/>
              <a:t>Section Title-1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dirty="0"/>
              <a:t>Section Title-2</a:t>
            </a:r>
          </a:p>
          <a:p>
            <a:endParaRPr lang="en-IN" dirty="0"/>
          </a:p>
        </p:txBody>
      </p:sp>
      <p:sp>
        <p:nvSpPr>
          <p:cNvPr id="13" name="TextBox 12">
            <a:extLst>
              <a:ext uri="{FF2B5EF4-FFF2-40B4-BE49-F238E27FC236}">
                <a16:creationId xmlns:a16="http://schemas.microsoft.com/office/drawing/2014/main" id="{064E2F79-D833-4136-8787-F74C1711B7B4}"/>
              </a:ext>
            </a:extLst>
          </p:cNvPr>
          <p:cNvSpPr txBox="1"/>
          <p:nvPr userDrawn="1"/>
        </p:nvSpPr>
        <p:spPr>
          <a:xfrm>
            <a:off x="2799755" y="200493"/>
            <a:ext cx="3544491" cy="553998"/>
          </a:xfrm>
          <a:prstGeom prst="rect">
            <a:avLst/>
          </a:prstGeom>
          <a:noFill/>
        </p:spPr>
        <p:txBody>
          <a:bodyPr wrap="square">
            <a:spAutoFit/>
          </a:bodyPr>
          <a:lstStyle/>
          <a:p>
            <a:pPr algn="ctr"/>
            <a:r>
              <a:rPr lang="en-US" sz="3000" b="1" noProof="0" dirty="0">
                <a:solidFill>
                  <a:schemeClr val="tx2"/>
                </a:solidFill>
                <a:latin typeface="Times New Roman" panose="02020603050405020304" pitchFamily="18" charset="0"/>
                <a:cs typeface="Times New Roman" panose="02020603050405020304" pitchFamily="18" charset="0"/>
              </a:rPr>
              <a:t>Table of Contents</a:t>
            </a:r>
            <a:endParaRPr lang="en-IN" sz="30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016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ckgroun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23528" y="4795896"/>
            <a:ext cx="1094302" cy="325039"/>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defRPr lang="en-IN" sz="1400" b="0" cap="none" spc="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pPr algn="ctr"/>
            <a:fld id="{1869F3BD-257E-450F-9B30-59A4B7BEB5F3}" type="datetime1">
              <a:rPr lang="en-IN" smtClean="0"/>
              <a:pPr algn="ctr"/>
              <a:t>14-03-2022</a:t>
            </a:fld>
            <a:endParaRPr lang="en-IN" dirty="0"/>
          </a:p>
        </p:txBody>
      </p:sp>
      <p:sp>
        <p:nvSpPr>
          <p:cNvPr id="5" name="Footer Placeholder 4"/>
          <p:cNvSpPr>
            <a:spLocks noGrp="1"/>
          </p:cNvSpPr>
          <p:nvPr>
            <p:ph type="ftr" sz="quarter" idx="11"/>
          </p:nvPr>
        </p:nvSpPr>
        <p:spPr>
          <a:xfrm>
            <a:off x="1417832" y="4803025"/>
            <a:ext cx="7114609" cy="310781"/>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lgn="ctr">
              <a:defRPr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r>
              <a:rPr lang="en-US" sz="1400" b="1" cap="none" spc="0" dirty="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dirty="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dirty="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6" name="Slide Number Placeholder 5"/>
          <p:cNvSpPr>
            <a:spLocks noGrp="1"/>
          </p:cNvSpPr>
          <p:nvPr>
            <p:ph type="sldNum" sz="quarter" idx="12"/>
          </p:nvPr>
        </p:nvSpPr>
        <p:spPr>
          <a:xfrm>
            <a:off x="8532441" y="4803763"/>
            <a:ext cx="586052" cy="309305"/>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defRPr lang="en-IN" sz="1400" b="0" cap="none" spc="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pPr algn="ctr"/>
            <a:fld id="{104217AD-86FE-41B0-8CC8-7205EC84C39F}" type="slidenum">
              <a:rPr lang="en-IN" smtClean="0"/>
              <a:pPr algn="ctr"/>
              <a:t>‹#›</a:t>
            </a:fld>
            <a:endParaRPr lang="en-IN" dirty="0"/>
          </a:p>
        </p:txBody>
      </p:sp>
      <p:pic>
        <p:nvPicPr>
          <p:cNvPr id="7" name="Picture 6">
            <a:extLst>
              <a:ext uri="{FF2B5EF4-FFF2-40B4-BE49-F238E27FC236}">
                <a16:creationId xmlns:a16="http://schemas.microsoft.com/office/drawing/2014/main" id="{8C2DB8CD-E1B9-4273-9B7C-3FF40FED69F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32740" y="546109"/>
            <a:ext cx="1281620" cy="307280"/>
          </a:xfrm>
          <a:prstGeom prst="rect">
            <a:avLst/>
          </a:prstGeom>
        </p:spPr>
      </p:pic>
      <p:pic>
        <p:nvPicPr>
          <p:cNvPr id="9" name="Picture 8">
            <a:extLst>
              <a:ext uri="{FF2B5EF4-FFF2-40B4-BE49-F238E27FC236}">
                <a16:creationId xmlns:a16="http://schemas.microsoft.com/office/drawing/2014/main" id="{8ABBB3EE-255F-43E8-BBDE-C9B794B352E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04923" y="178496"/>
            <a:ext cx="1137254" cy="325964"/>
          </a:xfrm>
          <a:prstGeom prst="rect">
            <a:avLst/>
          </a:prstGeom>
        </p:spPr>
      </p:pic>
      <p:pic>
        <p:nvPicPr>
          <p:cNvPr id="11" name="Picture 10">
            <a:extLst>
              <a:ext uri="{FF2B5EF4-FFF2-40B4-BE49-F238E27FC236}">
                <a16:creationId xmlns:a16="http://schemas.microsoft.com/office/drawing/2014/main" id="{111A84A5-A1AA-48CA-BF9C-6F9D56B75AF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5536" y="89824"/>
            <a:ext cx="742405" cy="829271"/>
          </a:xfrm>
          <a:prstGeom prst="rect">
            <a:avLst/>
          </a:prstGeom>
        </p:spPr>
      </p:pic>
      <p:sp>
        <p:nvSpPr>
          <p:cNvPr id="12" name="Content Placeholder 2">
            <a:extLst>
              <a:ext uri="{FF2B5EF4-FFF2-40B4-BE49-F238E27FC236}">
                <a16:creationId xmlns:a16="http://schemas.microsoft.com/office/drawing/2014/main" id="{A38AFA40-00EA-4B15-8B54-0E1B43E8CBC7}"/>
              </a:ext>
            </a:extLst>
          </p:cNvPr>
          <p:cNvSpPr>
            <a:spLocks noGrp="1"/>
          </p:cNvSpPr>
          <p:nvPr>
            <p:ph idx="1" hasCustomPrompt="1"/>
          </p:nvPr>
        </p:nvSpPr>
        <p:spPr>
          <a:xfrm>
            <a:off x="683568" y="1255174"/>
            <a:ext cx="8330792" cy="3188784"/>
          </a:xfrm>
          <a:prstGeom prst="rect">
            <a:avLst/>
          </a:prstGeom>
        </p:spPr>
        <p:txBody>
          <a:bodyPr/>
          <a:lstStyle>
            <a:lvl1pPr algn="just">
              <a:defRPr sz="2000">
                <a:latin typeface="Times New Roman" panose="02020603050405020304" pitchFamily="18" charset="0"/>
                <a:cs typeface="Times New Roman" panose="02020603050405020304" pitchFamily="18" charset="0"/>
              </a:defRPr>
            </a:lvl1pPr>
          </a:lstStyle>
          <a:p>
            <a:r>
              <a:rPr lang="en-IN" dirty="0"/>
              <a:t>Point wise description of the background details may be provided. Background details-1</a:t>
            </a:r>
          </a:p>
          <a:p>
            <a:r>
              <a:rPr lang="en-IN" dirty="0"/>
              <a:t>Background details-2.</a:t>
            </a:r>
          </a:p>
        </p:txBody>
      </p:sp>
      <p:sp>
        <p:nvSpPr>
          <p:cNvPr id="13" name="TextBox 12">
            <a:extLst>
              <a:ext uri="{FF2B5EF4-FFF2-40B4-BE49-F238E27FC236}">
                <a16:creationId xmlns:a16="http://schemas.microsoft.com/office/drawing/2014/main" id="{F4C9A355-C411-4AE9-B34D-9842EC5AF297}"/>
              </a:ext>
            </a:extLst>
          </p:cNvPr>
          <p:cNvSpPr txBox="1"/>
          <p:nvPr userDrawn="1"/>
        </p:nvSpPr>
        <p:spPr>
          <a:xfrm>
            <a:off x="3059832" y="145544"/>
            <a:ext cx="3024336" cy="553998"/>
          </a:xfrm>
          <a:prstGeom prst="rect">
            <a:avLst/>
          </a:prstGeom>
          <a:noFill/>
        </p:spPr>
        <p:txBody>
          <a:bodyPr wrap="square">
            <a:spAutoFit/>
          </a:bodyPr>
          <a:lstStyle/>
          <a:p>
            <a:pPr algn="ctr"/>
            <a:r>
              <a:rPr lang="en-US" sz="3000" b="1" noProof="0" dirty="0">
                <a:solidFill>
                  <a:schemeClr val="tx2"/>
                </a:solidFill>
                <a:latin typeface="Times New Roman" panose="02020603050405020304" pitchFamily="18" charset="0"/>
                <a:cs typeface="Times New Roman" panose="02020603050405020304" pitchFamily="18" charset="0"/>
              </a:rPr>
              <a:t>Background</a:t>
            </a:r>
            <a:endParaRPr lang="en-IN" sz="30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60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terature Survey">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23528" y="4803222"/>
            <a:ext cx="1094302" cy="325039"/>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defRPr lang="en-IN" sz="1400" b="0" cap="none" spc="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pPr algn="ctr"/>
            <a:fld id="{1869F3BD-257E-450F-9B30-59A4B7BEB5F3}" type="datetime1">
              <a:rPr lang="en-IN" smtClean="0"/>
              <a:pPr algn="ctr"/>
              <a:t>14-03-2022</a:t>
            </a:fld>
            <a:endParaRPr lang="en-IN" dirty="0"/>
          </a:p>
        </p:txBody>
      </p:sp>
      <p:sp>
        <p:nvSpPr>
          <p:cNvPr id="5" name="Footer Placeholder 4"/>
          <p:cNvSpPr>
            <a:spLocks noGrp="1"/>
          </p:cNvSpPr>
          <p:nvPr>
            <p:ph type="ftr" sz="quarter" idx="11"/>
          </p:nvPr>
        </p:nvSpPr>
        <p:spPr>
          <a:xfrm>
            <a:off x="1417830" y="4803222"/>
            <a:ext cx="7114609" cy="325039"/>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lgn="ctr">
              <a:defRPr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r>
              <a:rPr lang="en-US" sz="1400" b="1" cap="none" spc="0" dirty="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dirty="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dirty="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6" name="Slide Number Placeholder 5"/>
          <p:cNvSpPr>
            <a:spLocks noGrp="1"/>
          </p:cNvSpPr>
          <p:nvPr>
            <p:ph type="sldNum" sz="quarter" idx="12"/>
          </p:nvPr>
        </p:nvSpPr>
        <p:spPr>
          <a:xfrm>
            <a:off x="8532441" y="4799793"/>
            <a:ext cx="586052" cy="331896"/>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defRPr lang="en-IN" sz="1400" b="0" cap="none" spc="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pPr algn="ctr"/>
            <a:fld id="{104217AD-86FE-41B0-8CC8-7205EC84C39F}" type="slidenum">
              <a:rPr lang="en-IN" smtClean="0"/>
              <a:pPr algn="ctr"/>
              <a:t>‹#›</a:t>
            </a:fld>
            <a:endParaRPr lang="en-IN" dirty="0"/>
          </a:p>
        </p:txBody>
      </p:sp>
      <p:pic>
        <p:nvPicPr>
          <p:cNvPr id="7" name="Picture 6">
            <a:extLst>
              <a:ext uri="{FF2B5EF4-FFF2-40B4-BE49-F238E27FC236}">
                <a16:creationId xmlns:a16="http://schemas.microsoft.com/office/drawing/2014/main" id="{8C2DB8CD-E1B9-4273-9B7C-3FF40FED69F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32740" y="546109"/>
            <a:ext cx="1281620" cy="307280"/>
          </a:xfrm>
          <a:prstGeom prst="rect">
            <a:avLst/>
          </a:prstGeom>
        </p:spPr>
      </p:pic>
      <p:pic>
        <p:nvPicPr>
          <p:cNvPr id="9" name="Picture 8">
            <a:extLst>
              <a:ext uri="{FF2B5EF4-FFF2-40B4-BE49-F238E27FC236}">
                <a16:creationId xmlns:a16="http://schemas.microsoft.com/office/drawing/2014/main" id="{8ABBB3EE-255F-43E8-BBDE-C9B794B352E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04923" y="174966"/>
            <a:ext cx="1137254" cy="325964"/>
          </a:xfrm>
          <a:prstGeom prst="rect">
            <a:avLst/>
          </a:prstGeom>
        </p:spPr>
      </p:pic>
      <p:pic>
        <p:nvPicPr>
          <p:cNvPr id="11" name="Picture 10">
            <a:extLst>
              <a:ext uri="{FF2B5EF4-FFF2-40B4-BE49-F238E27FC236}">
                <a16:creationId xmlns:a16="http://schemas.microsoft.com/office/drawing/2014/main" id="{111A84A5-A1AA-48CA-BF9C-6F9D56B75AF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5536" y="102592"/>
            <a:ext cx="742405" cy="829271"/>
          </a:xfrm>
          <a:prstGeom prst="rect">
            <a:avLst/>
          </a:prstGeom>
        </p:spPr>
      </p:pic>
      <p:sp>
        <p:nvSpPr>
          <p:cNvPr id="12" name="Content Placeholder 2">
            <a:extLst>
              <a:ext uri="{FF2B5EF4-FFF2-40B4-BE49-F238E27FC236}">
                <a16:creationId xmlns:a16="http://schemas.microsoft.com/office/drawing/2014/main" id="{A38AFA40-00EA-4B15-8B54-0E1B43E8CBC7}"/>
              </a:ext>
            </a:extLst>
          </p:cNvPr>
          <p:cNvSpPr>
            <a:spLocks noGrp="1"/>
          </p:cNvSpPr>
          <p:nvPr>
            <p:ph idx="1" hasCustomPrompt="1"/>
          </p:nvPr>
        </p:nvSpPr>
        <p:spPr>
          <a:xfrm>
            <a:off x="683568" y="1255174"/>
            <a:ext cx="7992888" cy="3188784"/>
          </a:xfrm>
          <a:prstGeom prst="rect">
            <a:avLst/>
          </a:prstGeom>
        </p:spPr>
        <p:txBody>
          <a:bodyPr/>
          <a:lstStyle>
            <a:lvl1pPr algn="just">
              <a:defRPr sz="2000">
                <a:latin typeface="Times New Roman" panose="02020603050405020304" pitchFamily="18" charset="0"/>
                <a:cs typeface="Times New Roman" panose="02020603050405020304" pitchFamily="18" charset="0"/>
              </a:defRPr>
            </a:lvl1pPr>
          </a:lstStyle>
          <a:p>
            <a:r>
              <a:rPr lang="en-IN" dirty="0"/>
              <a:t>Brief Literature review of important/baseline papers may be provided here.</a:t>
            </a:r>
          </a:p>
          <a:p>
            <a:r>
              <a:rPr lang="en-IN" dirty="0"/>
              <a:t>Point wise description of the review papers.</a:t>
            </a:r>
          </a:p>
        </p:txBody>
      </p:sp>
      <p:sp>
        <p:nvSpPr>
          <p:cNvPr id="13" name="TextBox 12">
            <a:extLst>
              <a:ext uri="{FF2B5EF4-FFF2-40B4-BE49-F238E27FC236}">
                <a16:creationId xmlns:a16="http://schemas.microsoft.com/office/drawing/2014/main" id="{7A8DA450-8E38-4F3F-8DC0-568F43E8E69A}"/>
              </a:ext>
            </a:extLst>
          </p:cNvPr>
          <p:cNvSpPr txBox="1"/>
          <p:nvPr userDrawn="1"/>
        </p:nvSpPr>
        <p:spPr>
          <a:xfrm>
            <a:off x="2987824" y="240229"/>
            <a:ext cx="3168352" cy="553998"/>
          </a:xfrm>
          <a:prstGeom prst="rect">
            <a:avLst/>
          </a:prstGeom>
          <a:noFill/>
        </p:spPr>
        <p:txBody>
          <a:bodyPr wrap="square">
            <a:spAutoFit/>
          </a:bodyPr>
          <a:lstStyle/>
          <a:p>
            <a:pPr algn="ctr"/>
            <a:r>
              <a:rPr lang="en-IN" sz="3000" b="1" dirty="0">
                <a:solidFill>
                  <a:schemeClr val="tx2"/>
                </a:solidFill>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4185718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blem Identification">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23528" y="4803222"/>
            <a:ext cx="1094302" cy="325039"/>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defRPr lang="en-IN" sz="1400" b="0" cap="none" spc="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pPr algn="ctr"/>
            <a:fld id="{1869F3BD-257E-450F-9B30-59A4B7BEB5F3}" type="datetime1">
              <a:rPr lang="en-IN" smtClean="0"/>
              <a:pPr algn="ctr"/>
              <a:t>14-03-2022</a:t>
            </a:fld>
            <a:endParaRPr lang="en-IN" dirty="0"/>
          </a:p>
        </p:txBody>
      </p:sp>
      <p:sp>
        <p:nvSpPr>
          <p:cNvPr id="5" name="Footer Placeholder 4"/>
          <p:cNvSpPr>
            <a:spLocks noGrp="1"/>
          </p:cNvSpPr>
          <p:nvPr>
            <p:ph type="ftr" sz="quarter" idx="11"/>
          </p:nvPr>
        </p:nvSpPr>
        <p:spPr>
          <a:xfrm>
            <a:off x="1417831" y="4803222"/>
            <a:ext cx="7114609" cy="325039"/>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lgn="ctr">
              <a:defRPr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r>
              <a:rPr lang="en-US" sz="1400" b="1" cap="none" spc="0" dirty="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dirty="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dirty="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6" name="Slide Number Placeholder 5"/>
          <p:cNvSpPr>
            <a:spLocks noGrp="1"/>
          </p:cNvSpPr>
          <p:nvPr>
            <p:ph type="sldNum" sz="quarter" idx="12"/>
          </p:nvPr>
        </p:nvSpPr>
        <p:spPr>
          <a:xfrm>
            <a:off x="8532441" y="4799793"/>
            <a:ext cx="586052" cy="331896"/>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defRPr lang="en-IN" sz="1400" b="0" cap="none" spc="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pPr algn="ctr"/>
            <a:fld id="{104217AD-86FE-41B0-8CC8-7205EC84C39F}" type="slidenum">
              <a:rPr lang="en-IN" smtClean="0"/>
              <a:pPr algn="ctr"/>
              <a:t>‹#›</a:t>
            </a:fld>
            <a:endParaRPr lang="en-IN" dirty="0"/>
          </a:p>
        </p:txBody>
      </p:sp>
      <p:pic>
        <p:nvPicPr>
          <p:cNvPr id="7" name="Picture 6">
            <a:extLst>
              <a:ext uri="{FF2B5EF4-FFF2-40B4-BE49-F238E27FC236}">
                <a16:creationId xmlns:a16="http://schemas.microsoft.com/office/drawing/2014/main" id="{8C2DB8CD-E1B9-4273-9B7C-3FF40FED69F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32740" y="546109"/>
            <a:ext cx="1281620" cy="307280"/>
          </a:xfrm>
          <a:prstGeom prst="rect">
            <a:avLst/>
          </a:prstGeom>
        </p:spPr>
      </p:pic>
      <p:pic>
        <p:nvPicPr>
          <p:cNvPr id="9" name="Picture 8">
            <a:extLst>
              <a:ext uri="{FF2B5EF4-FFF2-40B4-BE49-F238E27FC236}">
                <a16:creationId xmlns:a16="http://schemas.microsoft.com/office/drawing/2014/main" id="{8ABBB3EE-255F-43E8-BBDE-C9B794B352E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04923" y="180801"/>
            <a:ext cx="1137254" cy="325964"/>
          </a:xfrm>
          <a:prstGeom prst="rect">
            <a:avLst/>
          </a:prstGeom>
        </p:spPr>
      </p:pic>
      <p:pic>
        <p:nvPicPr>
          <p:cNvPr id="11" name="Picture 10">
            <a:extLst>
              <a:ext uri="{FF2B5EF4-FFF2-40B4-BE49-F238E27FC236}">
                <a16:creationId xmlns:a16="http://schemas.microsoft.com/office/drawing/2014/main" id="{111A84A5-A1AA-48CA-BF9C-6F9D56B75AF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5536" y="131473"/>
            <a:ext cx="742405" cy="829271"/>
          </a:xfrm>
          <a:prstGeom prst="rect">
            <a:avLst/>
          </a:prstGeom>
        </p:spPr>
      </p:pic>
      <p:sp>
        <p:nvSpPr>
          <p:cNvPr id="12" name="Content Placeholder 2">
            <a:extLst>
              <a:ext uri="{FF2B5EF4-FFF2-40B4-BE49-F238E27FC236}">
                <a16:creationId xmlns:a16="http://schemas.microsoft.com/office/drawing/2014/main" id="{A38AFA40-00EA-4B15-8B54-0E1B43E8CBC7}"/>
              </a:ext>
            </a:extLst>
          </p:cNvPr>
          <p:cNvSpPr>
            <a:spLocks noGrp="1"/>
          </p:cNvSpPr>
          <p:nvPr>
            <p:ph idx="1" hasCustomPrompt="1"/>
          </p:nvPr>
        </p:nvSpPr>
        <p:spPr>
          <a:xfrm>
            <a:off x="683568" y="1275606"/>
            <a:ext cx="7992888" cy="3188784"/>
          </a:xfrm>
          <a:prstGeom prst="rect">
            <a:avLst/>
          </a:prstGeom>
        </p:spPr>
        <p:txBody>
          <a:bodyPr/>
          <a:lstStyle>
            <a:lvl1pPr algn="just">
              <a:defRPr sz="2000">
                <a:latin typeface="Times New Roman" panose="02020603050405020304" pitchFamily="18" charset="0"/>
                <a:cs typeface="Times New Roman" panose="02020603050405020304" pitchFamily="18" charset="0"/>
              </a:defRPr>
            </a:lvl1pPr>
          </a:lstStyle>
          <a:p>
            <a:r>
              <a:rPr lang="en-IN" dirty="0"/>
              <a:t>Problem description-1.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dirty="0"/>
              <a:t>Problem description-2.</a:t>
            </a:r>
          </a:p>
          <a:p>
            <a:endParaRPr lang="en-IN" dirty="0"/>
          </a:p>
        </p:txBody>
      </p:sp>
      <p:sp>
        <p:nvSpPr>
          <p:cNvPr id="13" name="TextBox 12">
            <a:extLst>
              <a:ext uri="{FF2B5EF4-FFF2-40B4-BE49-F238E27FC236}">
                <a16:creationId xmlns:a16="http://schemas.microsoft.com/office/drawing/2014/main" id="{3D0D1BA0-2392-44F3-B590-452A8A2AC85D}"/>
              </a:ext>
            </a:extLst>
          </p:cNvPr>
          <p:cNvSpPr txBox="1"/>
          <p:nvPr userDrawn="1"/>
        </p:nvSpPr>
        <p:spPr>
          <a:xfrm>
            <a:off x="2555776" y="223285"/>
            <a:ext cx="4032448" cy="553998"/>
          </a:xfrm>
          <a:prstGeom prst="rect">
            <a:avLst/>
          </a:prstGeom>
          <a:noFill/>
        </p:spPr>
        <p:txBody>
          <a:bodyPr wrap="square">
            <a:spAutoFit/>
          </a:bodyPr>
          <a:lstStyle/>
          <a:p>
            <a:pPr algn="ctr"/>
            <a:r>
              <a:rPr lang="en-US" sz="3000" b="1" kern="1200" dirty="0">
                <a:solidFill>
                  <a:schemeClr val="tx2"/>
                </a:solidFill>
                <a:latin typeface="Times New Roman" panose="02020603050405020304" pitchFamily="18" charset="0"/>
                <a:ea typeface="+mn-ea"/>
                <a:cs typeface="Times New Roman" panose="02020603050405020304" pitchFamily="18" charset="0"/>
              </a:rPr>
              <a:t>Problem Description</a:t>
            </a:r>
            <a:endParaRPr lang="en-IN" sz="3000" b="1" kern="1200" dirty="0">
              <a:solidFill>
                <a:schemeClr val="tx2"/>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178771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ethodology">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23528" y="4803222"/>
            <a:ext cx="1094302" cy="325039"/>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defRPr lang="en-IN" sz="1400" b="0" cap="none" spc="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pPr algn="ctr"/>
            <a:fld id="{1869F3BD-257E-450F-9B30-59A4B7BEB5F3}" type="datetime1">
              <a:rPr lang="en-IN" smtClean="0"/>
              <a:pPr algn="ctr"/>
              <a:t>14-03-2022</a:t>
            </a:fld>
            <a:endParaRPr lang="en-IN" dirty="0"/>
          </a:p>
        </p:txBody>
      </p:sp>
      <p:sp>
        <p:nvSpPr>
          <p:cNvPr id="5" name="Footer Placeholder 4"/>
          <p:cNvSpPr>
            <a:spLocks noGrp="1"/>
          </p:cNvSpPr>
          <p:nvPr>
            <p:ph type="ftr" sz="quarter" idx="11"/>
          </p:nvPr>
        </p:nvSpPr>
        <p:spPr>
          <a:xfrm>
            <a:off x="1417831" y="4803222"/>
            <a:ext cx="7114609" cy="325039"/>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lgn="ctr">
              <a:defRPr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r>
              <a:rPr lang="en-US" sz="1400" b="1" cap="none" spc="0" dirty="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dirty="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dirty="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6" name="Slide Number Placeholder 5"/>
          <p:cNvSpPr>
            <a:spLocks noGrp="1"/>
          </p:cNvSpPr>
          <p:nvPr>
            <p:ph type="sldNum" sz="quarter" idx="12"/>
          </p:nvPr>
        </p:nvSpPr>
        <p:spPr>
          <a:xfrm>
            <a:off x="8532441" y="4799793"/>
            <a:ext cx="586052" cy="331896"/>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defRPr lang="en-IN" sz="1400" b="0" cap="none" spc="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pPr algn="ctr"/>
            <a:fld id="{104217AD-86FE-41B0-8CC8-7205EC84C39F}" type="slidenum">
              <a:rPr lang="en-IN" smtClean="0"/>
              <a:pPr algn="ctr"/>
              <a:t>‹#›</a:t>
            </a:fld>
            <a:endParaRPr lang="en-IN" dirty="0"/>
          </a:p>
        </p:txBody>
      </p:sp>
      <p:pic>
        <p:nvPicPr>
          <p:cNvPr id="7" name="Picture 6">
            <a:extLst>
              <a:ext uri="{FF2B5EF4-FFF2-40B4-BE49-F238E27FC236}">
                <a16:creationId xmlns:a16="http://schemas.microsoft.com/office/drawing/2014/main" id="{8C2DB8CD-E1B9-4273-9B7C-3FF40FED69F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32740" y="546109"/>
            <a:ext cx="1281620" cy="307280"/>
          </a:xfrm>
          <a:prstGeom prst="rect">
            <a:avLst/>
          </a:prstGeom>
        </p:spPr>
      </p:pic>
      <p:pic>
        <p:nvPicPr>
          <p:cNvPr id="9" name="Picture 8">
            <a:extLst>
              <a:ext uri="{FF2B5EF4-FFF2-40B4-BE49-F238E27FC236}">
                <a16:creationId xmlns:a16="http://schemas.microsoft.com/office/drawing/2014/main" id="{8ABBB3EE-255F-43E8-BBDE-C9B794B352E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04923" y="174966"/>
            <a:ext cx="1137254" cy="325964"/>
          </a:xfrm>
          <a:prstGeom prst="rect">
            <a:avLst/>
          </a:prstGeom>
        </p:spPr>
      </p:pic>
      <p:pic>
        <p:nvPicPr>
          <p:cNvPr id="11" name="Picture 10">
            <a:extLst>
              <a:ext uri="{FF2B5EF4-FFF2-40B4-BE49-F238E27FC236}">
                <a16:creationId xmlns:a16="http://schemas.microsoft.com/office/drawing/2014/main" id="{111A84A5-A1AA-48CA-BF9C-6F9D56B75AF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5536" y="131473"/>
            <a:ext cx="742405" cy="829271"/>
          </a:xfrm>
          <a:prstGeom prst="rect">
            <a:avLst/>
          </a:prstGeom>
        </p:spPr>
      </p:pic>
      <p:sp>
        <p:nvSpPr>
          <p:cNvPr id="12" name="Content Placeholder 2">
            <a:extLst>
              <a:ext uri="{FF2B5EF4-FFF2-40B4-BE49-F238E27FC236}">
                <a16:creationId xmlns:a16="http://schemas.microsoft.com/office/drawing/2014/main" id="{A38AFA40-00EA-4B15-8B54-0E1B43E8CBC7}"/>
              </a:ext>
            </a:extLst>
          </p:cNvPr>
          <p:cNvSpPr>
            <a:spLocks noGrp="1"/>
          </p:cNvSpPr>
          <p:nvPr>
            <p:ph idx="1" hasCustomPrompt="1"/>
          </p:nvPr>
        </p:nvSpPr>
        <p:spPr>
          <a:xfrm>
            <a:off x="683568" y="1255174"/>
            <a:ext cx="7992888" cy="3188784"/>
          </a:xfrm>
          <a:prstGeom prst="rect">
            <a:avLst/>
          </a:prstGeom>
        </p:spPr>
        <p:txBody>
          <a:bodyPr/>
          <a:lstStyle>
            <a:lvl1pPr algn="just">
              <a:defRPr sz="2000">
                <a:latin typeface="Times New Roman" panose="02020603050405020304" pitchFamily="18" charset="0"/>
                <a:cs typeface="Times New Roman" panose="02020603050405020304" pitchFamily="18" charset="0"/>
              </a:defRPr>
            </a:lvl1pPr>
          </a:lstStyle>
          <a:p>
            <a:r>
              <a:rPr lang="en-IN" dirty="0"/>
              <a:t>Description regarding the proposed methodology.</a:t>
            </a:r>
          </a:p>
        </p:txBody>
      </p:sp>
      <p:sp>
        <p:nvSpPr>
          <p:cNvPr id="13" name="TextBox 12">
            <a:extLst>
              <a:ext uri="{FF2B5EF4-FFF2-40B4-BE49-F238E27FC236}">
                <a16:creationId xmlns:a16="http://schemas.microsoft.com/office/drawing/2014/main" id="{048309A9-1D72-48B0-A3FA-54CA09F19F8D}"/>
              </a:ext>
            </a:extLst>
          </p:cNvPr>
          <p:cNvSpPr txBox="1"/>
          <p:nvPr userDrawn="1"/>
        </p:nvSpPr>
        <p:spPr>
          <a:xfrm>
            <a:off x="2280558" y="151217"/>
            <a:ext cx="4582884" cy="553998"/>
          </a:xfrm>
          <a:prstGeom prst="rect">
            <a:avLst/>
          </a:prstGeom>
          <a:noFill/>
        </p:spPr>
        <p:txBody>
          <a:bodyPr wrap="square">
            <a:spAutoFit/>
          </a:bodyPr>
          <a:lstStyle/>
          <a:p>
            <a:pPr algn="ctr"/>
            <a:r>
              <a:rPr lang="en-IN" sz="3000" b="1" kern="1200" dirty="0">
                <a:solidFill>
                  <a:schemeClr val="tx2"/>
                </a:solidFill>
                <a:latin typeface="Times New Roman" panose="02020603050405020304" pitchFamily="18" charset="0"/>
                <a:ea typeface="+mn-ea"/>
                <a:cs typeface="Times New Roman" panose="02020603050405020304" pitchFamily="18" charset="0"/>
              </a:rPr>
              <a:t>Methodology</a:t>
            </a:r>
          </a:p>
        </p:txBody>
      </p:sp>
    </p:spTree>
    <p:extLst>
      <p:ext uri="{BB962C8B-B14F-4D97-AF65-F5344CB8AC3E}">
        <p14:creationId xmlns:p14="http://schemas.microsoft.com/office/powerpoint/2010/main" val="4256601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sult and Discussion">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37710" y="4803222"/>
            <a:ext cx="1080120" cy="325039"/>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defRPr lang="en-IN" sz="1400" b="0" cap="none" spc="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pPr algn="ctr"/>
            <a:fld id="{1869F3BD-257E-450F-9B30-59A4B7BEB5F3}" type="datetime1">
              <a:rPr lang="en-IN" smtClean="0"/>
              <a:pPr algn="ctr"/>
              <a:t>14-03-2022</a:t>
            </a:fld>
            <a:endParaRPr lang="en-IN" dirty="0"/>
          </a:p>
        </p:txBody>
      </p:sp>
      <p:sp>
        <p:nvSpPr>
          <p:cNvPr id="5" name="Footer Placeholder 4"/>
          <p:cNvSpPr>
            <a:spLocks noGrp="1"/>
          </p:cNvSpPr>
          <p:nvPr>
            <p:ph type="ftr" sz="quarter" idx="11"/>
          </p:nvPr>
        </p:nvSpPr>
        <p:spPr>
          <a:xfrm>
            <a:off x="1417831" y="4803222"/>
            <a:ext cx="7114609" cy="325039"/>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lgn="ctr">
              <a:defRPr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r>
              <a:rPr lang="en-US" sz="1400" b="1" cap="none" spc="0" dirty="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dirty="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dirty="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6" name="Slide Number Placeholder 5"/>
          <p:cNvSpPr>
            <a:spLocks noGrp="1"/>
          </p:cNvSpPr>
          <p:nvPr>
            <p:ph type="sldNum" sz="quarter" idx="12"/>
          </p:nvPr>
        </p:nvSpPr>
        <p:spPr>
          <a:xfrm>
            <a:off x="8532441" y="4799793"/>
            <a:ext cx="586052" cy="331896"/>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defRPr lang="en-IN" sz="1400" b="0" cap="none" spc="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pPr algn="ctr"/>
            <a:fld id="{104217AD-86FE-41B0-8CC8-7205EC84C39F}" type="slidenum">
              <a:rPr lang="en-IN" smtClean="0"/>
              <a:pPr algn="ctr"/>
              <a:t>‹#›</a:t>
            </a:fld>
            <a:endParaRPr lang="en-IN" dirty="0"/>
          </a:p>
        </p:txBody>
      </p:sp>
      <p:pic>
        <p:nvPicPr>
          <p:cNvPr id="7" name="Picture 6">
            <a:extLst>
              <a:ext uri="{FF2B5EF4-FFF2-40B4-BE49-F238E27FC236}">
                <a16:creationId xmlns:a16="http://schemas.microsoft.com/office/drawing/2014/main" id="{8C2DB8CD-E1B9-4273-9B7C-3FF40FED69F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32740" y="546109"/>
            <a:ext cx="1281620" cy="307280"/>
          </a:xfrm>
          <a:prstGeom prst="rect">
            <a:avLst/>
          </a:prstGeom>
        </p:spPr>
      </p:pic>
      <p:pic>
        <p:nvPicPr>
          <p:cNvPr id="9" name="Picture 8">
            <a:extLst>
              <a:ext uri="{FF2B5EF4-FFF2-40B4-BE49-F238E27FC236}">
                <a16:creationId xmlns:a16="http://schemas.microsoft.com/office/drawing/2014/main" id="{8ABBB3EE-255F-43E8-BBDE-C9B794B352E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04923" y="168822"/>
            <a:ext cx="1137254" cy="325964"/>
          </a:xfrm>
          <a:prstGeom prst="rect">
            <a:avLst/>
          </a:prstGeom>
        </p:spPr>
      </p:pic>
      <p:pic>
        <p:nvPicPr>
          <p:cNvPr id="11" name="Picture 10">
            <a:extLst>
              <a:ext uri="{FF2B5EF4-FFF2-40B4-BE49-F238E27FC236}">
                <a16:creationId xmlns:a16="http://schemas.microsoft.com/office/drawing/2014/main" id="{111A84A5-A1AA-48CA-BF9C-6F9D56B75AF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5536" y="131473"/>
            <a:ext cx="742405" cy="829271"/>
          </a:xfrm>
          <a:prstGeom prst="rect">
            <a:avLst/>
          </a:prstGeom>
        </p:spPr>
      </p:pic>
      <p:sp>
        <p:nvSpPr>
          <p:cNvPr id="12" name="Content Placeholder 2">
            <a:extLst>
              <a:ext uri="{FF2B5EF4-FFF2-40B4-BE49-F238E27FC236}">
                <a16:creationId xmlns:a16="http://schemas.microsoft.com/office/drawing/2014/main" id="{A38AFA40-00EA-4B15-8B54-0E1B43E8CBC7}"/>
              </a:ext>
            </a:extLst>
          </p:cNvPr>
          <p:cNvSpPr>
            <a:spLocks noGrp="1"/>
          </p:cNvSpPr>
          <p:nvPr>
            <p:ph idx="1"/>
          </p:nvPr>
        </p:nvSpPr>
        <p:spPr>
          <a:xfrm>
            <a:off x="683568" y="1255174"/>
            <a:ext cx="7992888" cy="3188784"/>
          </a:xfrm>
          <a:prstGeom prst="rect">
            <a:avLst/>
          </a:prstGeom>
        </p:spPr>
        <p:txBody>
          <a:bodyPr/>
          <a:lstStyle>
            <a:lvl1pPr algn="just">
              <a:defRPr sz="2000">
                <a:latin typeface="Times New Roman" panose="02020603050405020304" pitchFamily="18" charset="0"/>
                <a:cs typeface="Times New Roman" panose="02020603050405020304" pitchFamily="18" charset="0"/>
              </a:defRPr>
            </a:lvl1pPr>
          </a:lstStyle>
          <a:p>
            <a:endParaRPr lang="en-IN" dirty="0"/>
          </a:p>
        </p:txBody>
      </p:sp>
      <p:sp>
        <p:nvSpPr>
          <p:cNvPr id="13" name="TextBox 12">
            <a:extLst>
              <a:ext uri="{FF2B5EF4-FFF2-40B4-BE49-F238E27FC236}">
                <a16:creationId xmlns:a16="http://schemas.microsoft.com/office/drawing/2014/main" id="{DFD0EEDF-C9E1-4DE9-9849-9D8F2E262282}"/>
              </a:ext>
            </a:extLst>
          </p:cNvPr>
          <p:cNvSpPr txBox="1"/>
          <p:nvPr userDrawn="1"/>
        </p:nvSpPr>
        <p:spPr>
          <a:xfrm>
            <a:off x="2555776" y="223931"/>
            <a:ext cx="4032448" cy="553998"/>
          </a:xfrm>
          <a:prstGeom prst="rect">
            <a:avLst/>
          </a:prstGeom>
          <a:noFill/>
        </p:spPr>
        <p:txBody>
          <a:bodyPr wrap="square">
            <a:spAutoFit/>
          </a:bodyPr>
          <a:lstStyle/>
          <a:p>
            <a:pPr algn="ctr"/>
            <a:r>
              <a:rPr lang="en-US" sz="3000" b="1" kern="1200" dirty="0">
                <a:solidFill>
                  <a:schemeClr val="tx2"/>
                </a:solidFill>
                <a:latin typeface="Times New Roman" panose="02020603050405020304" pitchFamily="18" charset="0"/>
                <a:ea typeface="+mn-ea"/>
                <a:cs typeface="Times New Roman" panose="02020603050405020304" pitchFamily="18" charset="0"/>
              </a:rPr>
              <a:t>Results and Discussions</a:t>
            </a:r>
            <a:endParaRPr lang="en-IN" sz="3000" b="1" kern="1200" dirty="0">
              <a:solidFill>
                <a:schemeClr val="tx2"/>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11635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23528" y="4803222"/>
            <a:ext cx="1094302" cy="325039"/>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defRPr lang="en-IN" sz="1400" b="0" cap="none" spc="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pPr algn="ctr"/>
            <a:fld id="{1869F3BD-257E-450F-9B30-59A4B7BEB5F3}" type="datetime1">
              <a:rPr lang="en-IN" smtClean="0"/>
              <a:pPr algn="ctr"/>
              <a:t>14-03-2022</a:t>
            </a:fld>
            <a:endParaRPr lang="en-IN" dirty="0"/>
          </a:p>
        </p:txBody>
      </p:sp>
      <p:sp>
        <p:nvSpPr>
          <p:cNvPr id="5" name="Footer Placeholder 4"/>
          <p:cNvSpPr>
            <a:spLocks noGrp="1"/>
          </p:cNvSpPr>
          <p:nvPr>
            <p:ph type="ftr" sz="quarter" idx="11"/>
          </p:nvPr>
        </p:nvSpPr>
        <p:spPr>
          <a:xfrm>
            <a:off x="1417831" y="4803222"/>
            <a:ext cx="7114609" cy="325039"/>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lgn="ctr">
              <a:defRPr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r>
              <a:rPr lang="en-US" sz="1400" b="1" cap="none" spc="0" dirty="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dirty="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dirty="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6" name="Slide Number Placeholder 5"/>
          <p:cNvSpPr>
            <a:spLocks noGrp="1"/>
          </p:cNvSpPr>
          <p:nvPr>
            <p:ph type="sldNum" sz="quarter" idx="12"/>
          </p:nvPr>
        </p:nvSpPr>
        <p:spPr>
          <a:xfrm>
            <a:off x="8532441" y="4799793"/>
            <a:ext cx="586052" cy="331896"/>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defRPr lang="en-IN" sz="1400" b="0" cap="none" spc="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pPr algn="ctr"/>
            <a:fld id="{104217AD-86FE-41B0-8CC8-7205EC84C39F}" type="slidenum">
              <a:rPr lang="en-IN" smtClean="0"/>
              <a:pPr algn="ctr"/>
              <a:t>‹#›</a:t>
            </a:fld>
            <a:endParaRPr lang="en-IN" dirty="0"/>
          </a:p>
        </p:txBody>
      </p:sp>
      <p:pic>
        <p:nvPicPr>
          <p:cNvPr id="7" name="Picture 6">
            <a:extLst>
              <a:ext uri="{FF2B5EF4-FFF2-40B4-BE49-F238E27FC236}">
                <a16:creationId xmlns:a16="http://schemas.microsoft.com/office/drawing/2014/main" id="{8C2DB8CD-E1B9-4273-9B7C-3FF40FED69F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32740" y="546109"/>
            <a:ext cx="1281620" cy="307280"/>
          </a:xfrm>
          <a:prstGeom prst="rect">
            <a:avLst/>
          </a:prstGeom>
        </p:spPr>
      </p:pic>
      <p:pic>
        <p:nvPicPr>
          <p:cNvPr id="9" name="Picture 8">
            <a:extLst>
              <a:ext uri="{FF2B5EF4-FFF2-40B4-BE49-F238E27FC236}">
                <a16:creationId xmlns:a16="http://schemas.microsoft.com/office/drawing/2014/main" id="{8ABBB3EE-255F-43E8-BBDE-C9B794B352E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04923" y="174966"/>
            <a:ext cx="1137254" cy="325964"/>
          </a:xfrm>
          <a:prstGeom prst="rect">
            <a:avLst/>
          </a:prstGeom>
        </p:spPr>
      </p:pic>
      <p:pic>
        <p:nvPicPr>
          <p:cNvPr id="11" name="Picture 10">
            <a:extLst>
              <a:ext uri="{FF2B5EF4-FFF2-40B4-BE49-F238E27FC236}">
                <a16:creationId xmlns:a16="http://schemas.microsoft.com/office/drawing/2014/main" id="{111A84A5-A1AA-48CA-BF9C-6F9D56B75AF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5536" y="131473"/>
            <a:ext cx="742405" cy="829271"/>
          </a:xfrm>
          <a:prstGeom prst="rect">
            <a:avLst/>
          </a:prstGeom>
        </p:spPr>
      </p:pic>
      <p:sp>
        <p:nvSpPr>
          <p:cNvPr id="12" name="Content Placeholder 2">
            <a:extLst>
              <a:ext uri="{FF2B5EF4-FFF2-40B4-BE49-F238E27FC236}">
                <a16:creationId xmlns:a16="http://schemas.microsoft.com/office/drawing/2014/main" id="{A38AFA40-00EA-4B15-8B54-0E1B43E8CBC7}"/>
              </a:ext>
            </a:extLst>
          </p:cNvPr>
          <p:cNvSpPr>
            <a:spLocks noGrp="1"/>
          </p:cNvSpPr>
          <p:nvPr>
            <p:ph idx="1"/>
          </p:nvPr>
        </p:nvSpPr>
        <p:spPr>
          <a:xfrm>
            <a:off x="683568" y="1255174"/>
            <a:ext cx="7992888" cy="3188784"/>
          </a:xfrm>
          <a:prstGeom prst="rect">
            <a:avLst/>
          </a:prstGeom>
        </p:spPr>
        <p:txBody>
          <a:bodyPr/>
          <a:lstStyle>
            <a:lvl1pPr>
              <a:defRPr sz="2000">
                <a:latin typeface="Times New Roman" panose="02020603050405020304" pitchFamily="18" charset="0"/>
                <a:cs typeface="Times New Roman" panose="02020603050405020304" pitchFamily="18" charset="0"/>
              </a:defRPr>
            </a:lvl1pPr>
          </a:lstStyle>
          <a:p>
            <a:endParaRPr lang="en-IN" dirty="0"/>
          </a:p>
        </p:txBody>
      </p:sp>
      <p:sp>
        <p:nvSpPr>
          <p:cNvPr id="13" name="TextBox 12">
            <a:extLst>
              <a:ext uri="{FF2B5EF4-FFF2-40B4-BE49-F238E27FC236}">
                <a16:creationId xmlns:a16="http://schemas.microsoft.com/office/drawing/2014/main" id="{C239D454-D24F-4A2D-931F-3A61E4CF937E}"/>
              </a:ext>
            </a:extLst>
          </p:cNvPr>
          <p:cNvSpPr txBox="1"/>
          <p:nvPr userDrawn="1"/>
        </p:nvSpPr>
        <p:spPr>
          <a:xfrm>
            <a:off x="3167844" y="178641"/>
            <a:ext cx="2808312" cy="553998"/>
          </a:xfrm>
          <a:prstGeom prst="rect">
            <a:avLst/>
          </a:prstGeom>
          <a:noFill/>
        </p:spPr>
        <p:txBody>
          <a:bodyPr wrap="square">
            <a:spAutoFit/>
          </a:bodyPr>
          <a:lstStyle/>
          <a:p>
            <a:pPr algn="ctr"/>
            <a:r>
              <a:rPr lang="en-US" sz="3000" b="1" kern="1200" dirty="0">
                <a:solidFill>
                  <a:schemeClr val="tx2"/>
                </a:solidFill>
                <a:latin typeface="Times New Roman" panose="02020603050405020304" pitchFamily="18" charset="0"/>
                <a:ea typeface="+mn-ea"/>
                <a:cs typeface="Times New Roman" panose="02020603050405020304" pitchFamily="18" charset="0"/>
              </a:rPr>
              <a:t>Conclusions</a:t>
            </a:r>
            <a:endParaRPr lang="en-IN" sz="3000" b="1" kern="1200" dirty="0">
              <a:solidFill>
                <a:schemeClr val="tx2"/>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13742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ferences">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23528" y="4803222"/>
            <a:ext cx="1094302" cy="325039"/>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defRPr lang="en-IN" sz="1400" b="0" cap="none" spc="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pPr algn="ctr"/>
            <a:fld id="{1869F3BD-257E-450F-9B30-59A4B7BEB5F3}" type="datetime1">
              <a:rPr lang="en-IN" smtClean="0"/>
              <a:pPr algn="ctr"/>
              <a:t>14-03-2022</a:t>
            </a:fld>
            <a:endParaRPr lang="en-IN" dirty="0"/>
          </a:p>
        </p:txBody>
      </p:sp>
      <p:sp>
        <p:nvSpPr>
          <p:cNvPr id="5" name="Footer Placeholder 4"/>
          <p:cNvSpPr>
            <a:spLocks noGrp="1"/>
          </p:cNvSpPr>
          <p:nvPr>
            <p:ph type="ftr" sz="quarter" idx="11"/>
          </p:nvPr>
        </p:nvSpPr>
        <p:spPr>
          <a:xfrm>
            <a:off x="1417831" y="4803222"/>
            <a:ext cx="7114609" cy="325039"/>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lgn="ctr">
              <a:defRPr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r>
              <a:rPr lang="en-US" sz="1400" b="1" cap="none" spc="0" dirty="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dirty="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dirty="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6" name="Slide Number Placeholder 5"/>
          <p:cNvSpPr>
            <a:spLocks noGrp="1"/>
          </p:cNvSpPr>
          <p:nvPr>
            <p:ph type="sldNum" sz="quarter" idx="12"/>
          </p:nvPr>
        </p:nvSpPr>
        <p:spPr>
          <a:xfrm>
            <a:off x="8532441" y="4799793"/>
            <a:ext cx="586052" cy="331896"/>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a:lstStyle>
            <a:lvl1pPr>
              <a:defRPr lang="en-IN" sz="1400" b="0" cap="none" spc="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pPr algn="ctr"/>
            <a:fld id="{104217AD-86FE-41B0-8CC8-7205EC84C39F}" type="slidenum">
              <a:rPr lang="en-IN" smtClean="0"/>
              <a:pPr algn="ctr"/>
              <a:t>‹#›</a:t>
            </a:fld>
            <a:endParaRPr lang="en-IN" dirty="0"/>
          </a:p>
        </p:txBody>
      </p:sp>
      <p:pic>
        <p:nvPicPr>
          <p:cNvPr id="7" name="Picture 6">
            <a:extLst>
              <a:ext uri="{FF2B5EF4-FFF2-40B4-BE49-F238E27FC236}">
                <a16:creationId xmlns:a16="http://schemas.microsoft.com/office/drawing/2014/main" id="{8C2DB8CD-E1B9-4273-9B7C-3FF40FED69F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32740" y="546109"/>
            <a:ext cx="1281620" cy="307280"/>
          </a:xfrm>
          <a:prstGeom prst="rect">
            <a:avLst/>
          </a:prstGeom>
        </p:spPr>
      </p:pic>
      <p:pic>
        <p:nvPicPr>
          <p:cNvPr id="9" name="Picture 8">
            <a:extLst>
              <a:ext uri="{FF2B5EF4-FFF2-40B4-BE49-F238E27FC236}">
                <a16:creationId xmlns:a16="http://schemas.microsoft.com/office/drawing/2014/main" id="{8ABBB3EE-255F-43E8-BBDE-C9B794B352E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04923" y="165261"/>
            <a:ext cx="1137254" cy="325964"/>
          </a:xfrm>
          <a:prstGeom prst="rect">
            <a:avLst/>
          </a:prstGeom>
        </p:spPr>
      </p:pic>
      <p:pic>
        <p:nvPicPr>
          <p:cNvPr id="11" name="Picture 10">
            <a:extLst>
              <a:ext uri="{FF2B5EF4-FFF2-40B4-BE49-F238E27FC236}">
                <a16:creationId xmlns:a16="http://schemas.microsoft.com/office/drawing/2014/main" id="{111A84A5-A1AA-48CA-BF9C-6F9D56B75AF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5536" y="131473"/>
            <a:ext cx="742405" cy="829271"/>
          </a:xfrm>
          <a:prstGeom prst="rect">
            <a:avLst/>
          </a:prstGeom>
        </p:spPr>
      </p:pic>
      <p:sp>
        <p:nvSpPr>
          <p:cNvPr id="12" name="Content Placeholder 2">
            <a:extLst>
              <a:ext uri="{FF2B5EF4-FFF2-40B4-BE49-F238E27FC236}">
                <a16:creationId xmlns:a16="http://schemas.microsoft.com/office/drawing/2014/main" id="{A38AFA40-00EA-4B15-8B54-0E1B43E8CBC7}"/>
              </a:ext>
            </a:extLst>
          </p:cNvPr>
          <p:cNvSpPr>
            <a:spLocks noGrp="1"/>
          </p:cNvSpPr>
          <p:nvPr>
            <p:ph idx="1"/>
          </p:nvPr>
        </p:nvSpPr>
        <p:spPr>
          <a:xfrm>
            <a:off x="683568" y="1255174"/>
            <a:ext cx="7992888" cy="3188784"/>
          </a:xfrm>
          <a:prstGeom prst="rect">
            <a:avLst/>
          </a:prstGeom>
        </p:spPr>
        <p:txBody>
          <a:bodyPr/>
          <a:lstStyle>
            <a:lvl1pPr algn="just">
              <a:defRPr sz="2000">
                <a:latin typeface="Times New Roman" panose="02020603050405020304" pitchFamily="18" charset="0"/>
                <a:cs typeface="Times New Roman" panose="02020603050405020304" pitchFamily="18" charset="0"/>
              </a:defRPr>
            </a:lvl1pPr>
          </a:lstStyle>
          <a:p>
            <a:endParaRPr lang="en-IN" dirty="0"/>
          </a:p>
        </p:txBody>
      </p:sp>
      <p:sp>
        <p:nvSpPr>
          <p:cNvPr id="13" name="TextBox 12">
            <a:extLst>
              <a:ext uri="{FF2B5EF4-FFF2-40B4-BE49-F238E27FC236}">
                <a16:creationId xmlns:a16="http://schemas.microsoft.com/office/drawing/2014/main" id="{8604A057-E381-4C5C-9126-FB5F2F221B61}"/>
              </a:ext>
            </a:extLst>
          </p:cNvPr>
          <p:cNvSpPr txBox="1"/>
          <p:nvPr userDrawn="1"/>
        </p:nvSpPr>
        <p:spPr>
          <a:xfrm>
            <a:off x="2951820" y="207750"/>
            <a:ext cx="3240360" cy="553998"/>
          </a:xfrm>
          <a:prstGeom prst="rect">
            <a:avLst/>
          </a:prstGeom>
          <a:noFill/>
        </p:spPr>
        <p:txBody>
          <a:bodyPr wrap="square">
            <a:spAutoFit/>
          </a:bodyPr>
          <a:lstStyle/>
          <a:p>
            <a:pPr algn="ctr"/>
            <a:r>
              <a:rPr lang="en-US" sz="3000" b="1" kern="1200" dirty="0">
                <a:solidFill>
                  <a:schemeClr val="tx2"/>
                </a:solidFill>
                <a:latin typeface="Times New Roman" panose="02020603050405020304" pitchFamily="18" charset="0"/>
                <a:ea typeface="+mn-ea"/>
                <a:cs typeface="Times New Roman" panose="02020603050405020304" pitchFamily="18" charset="0"/>
              </a:rPr>
              <a:t>References</a:t>
            </a:r>
            <a:endParaRPr lang="en-IN" sz="3000" b="1" kern="1200" dirty="0">
              <a:solidFill>
                <a:schemeClr val="tx2"/>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17251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3" name="Straight Arrow Connector 22"/>
          <p:cNvCxnSpPr/>
          <p:nvPr userDrawn="1"/>
        </p:nvCxnSpPr>
        <p:spPr>
          <a:xfrm flipH="1">
            <a:off x="323528" y="-35616"/>
            <a:ext cx="17823" cy="5144492"/>
          </a:xfrm>
          <a:prstGeom prst="straightConnector1">
            <a:avLst/>
          </a:prstGeom>
          <a:ln w="38100">
            <a:solidFill>
              <a:srgbClr val="66006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0" y="987574"/>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922057"/>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62" r:id="rId3"/>
    <p:sldLayoutId id="2147483663" r:id="rId4"/>
    <p:sldLayoutId id="2147483664" r:id="rId5"/>
    <p:sldLayoutId id="2147483665" r:id="rId6"/>
    <p:sldLayoutId id="2147483666" r:id="rId7"/>
    <p:sldLayoutId id="2147483667" r:id="rId8"/>
    <p:sldLayoutId id="2147483668" r:id="rId9"/>
    <p:sldLayoutId id="2147483661" r:id="rId10"/>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https://arxiv.org/abs/1906.11046v1" TargetMode="External"/><Relationship Id="rId2" Type="http://schemas.openxmlformats.org/officeDocument/2006/relationships/notesSlide" Target="../notesSlides/notesSlide24.xml"/><Relationship Id="rId1" Type="http://schemas.openxmlformats.org/officeDocument/2006/relationships/slideLayout" Target="../slideLayouts/slideLayout9.xml"/><Relationship Id="rId5" Type="http://schemas.openxmlformats.org/officeDocument/2006/relationships/hyperlink" Target="https://doi.org/10.1016/J.EJOR.2017.11.054" TargetMode="External"/><Relationship Id="rId4" Type="http://schemas.openxmlformats.org/officeDocument/2006/relationships/hyperlink" Target="https://doi.org/10.1155/2020/6622927"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bit.ly/stockDL_MISP135"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0CF7C-290C-47CA-BEAE-0C92A6BEC065}"/>
              </a:ext>
            </a:extLst>
          </p:cNvPr>
          <p:cNvSpPr>
            <a:spLocks noGrp="1"/>
          </p:cNvSpPr>
          <p:nvPr>
            <p:ph type="title"/>
          </p:nvPr>
        </p:nvSpPr>
        <p:spPr>
          <a:xfrm>
            <a:off x="1367644" y="1478443"/>
            <a:ext cx="6408712" cy="646331"/>
          </a:xfrm>
        </p:spPr>
        <p:txBody>
          <a:bodyPr/>
          <a:lstStyle/>
          <a:p>
            <a:r>
              <a:rPr lang="en-US" b="0" i="0" dirty="0">
                <a:solidFill>
                  <a:srgbClr val="222222"/>
                </a:solidFill>
                <a:effectLst/>
                <a:latin typeface="Arial" panose="020B0604020202020204" pitchFamily="34" charset="0"/>
              </a:rPr>
              <a:t>Efficient Prediction of Annual Yield from Stocks Using Hybrid Deep Learning (</a:t>
            </a:r>
            <a:r>
              <a:rPr lang="en-IN" b="0" i="0" dirty="0">
                <a:solidFill>
                  <a:srgbClr val="222222"/>
                </a:solidFill>
                <a:effectLst/>
                <a:latin typeface="Arial" panose="020B0604020202020204" pitchFamily="34" charset="0"/>
              </a:rPr>
              <a:t>ID:135)</a:t>
            </a:r>
            <a:endParaRPr lang="en-IN" dirty="0"/>
          </a:p>
        </p:txBody>
      </p:sp>
      <p:sp>
        <p:nvSpPr>
          <p:cNvPr id="3" name="Text Placeholder 2">
            <a:extLst>
              <a:ext uri="{FF2B5EF4-FFF2-40B4-BE49-F238E27FC236}">
                <a16:creationId xmlns:a16="http://schemas.microsoft.com/office/drawing/2014/main" id="{CCC1BC85-7B6A-47C5-9EB6-9B838F7C65D4}"/>
              </a:ext>
            </a:extLst>
          </p:cNvPr>
          <p:cNvSpPr>
            <a:spLocks noGrp="1"/>
          </p:cNvSpPr>
          <p:nvPr>
            <p:ph type="body" sz="quarter" idx="10"/>
          </p:nvPr>
        </p:nvSpPr>
        <p:spPr/>
        <p:txBody>
          <a:bodyPr/>
          <a:lstStyle/>
          <a:p>
            <a:r>
              <a:rPr lang="en-IN" dirty="0"/>
              <a:t>Ashish Papanai</a:t>
            </a:r>
          </a:p>
        </p:txBody>
      </p:sp>
      <p:sp>
        <p:nvSpPr>
          <p:cNvPr id="4" name="Text Placeholder 3">
            <a:extLst>
              <a:ext uri="{FF2B5EF4-FFF2-40B4-BE49-F238E27FC236}">
                <a16:creationId xmlns:a16="http://schemas.microsoft.com/office/drawing/2014/main" id="{E817A911-1E50-4015-916A-963B25962028}"/>
              </a:ext>
            </a:extLst>
          </p:cNvPr>
          <p:cNvSpPr>
            <a:spLocks noGrp="1"/>
          </p:cNvSpPr>
          <p:nvPr>
            <p:ph type="body" sz="quarter" idx="11"/>
          </p:nvPr>
        </p:nvSpPr>
        <p:spPr/>
        <p:txBody>
          <a:bodyPr/>
          <a:lstStyle/>
          <a:p>
            <a:r>
              <a:rPr lang="en-IN" dirty="0"/>
              <a:t>Maharaja Agrasen Institute of Technology</a:t>
            </a:r>
          </a:p>
        </p:txBody>
      </p:sp>
    </p:spTree>
    <p:extLst>
      <p:ext uri="{BB962C8B-B14F-4D97-AF65-F5344CB8AC3E}">
        <p14:creationId xmlns:p14="http://schemas.microsoft.com/office/powerpoint/2010/main" val="349673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6C46A4-FFE2-4506-B47A-5370F85B328C}"/>
              </a:ext>
            </a:extLst>
          </p:cNvPr>
          <p:cNvSpPr>
            <a:spLocks noGrp="1"/>
          </p:cNvSpPr>
          <p:nvPr>
            <p:ph type="dt" sz="half" idx="10"/>
          </p:nvPr>
        </p:nvSpPr>
        <p:spPr/>
        <p:txBody>
          <a:bodyPr/>
          <a:lstStyle/>
          <a:p>
            <a:pPr algn="ctr"/>
            <a:fld id="{1869F3BD-257E-450F-9B30-59A4B7BEB5F3}" type="datetime1">
              <a:rPr lang="en-IN" smtClean="0"/>
              <a:pPr algn="ctr"/>
              <a:t>14-03-2022</a:t>
            </a:fld>
            <a:endParaRPr lang="en-IN" dirty="0"/>
          </a:p>
        </p:txBody>
      </p:sp>
      <p:sp>
        <p:nvSpPr>
          <p:cNvPr id="3" name="Footer Placeholder 2">
            <a:extLst>
              <a:ext uri="{FF2B5EF4-FFF2-40B4-BE49-F238E27FC236}">
                <a16:creationId xmlns:a16="http://schemas.microsoft.com/office/drawing/2014/main" id="{72863DB5-96B8-414A-A069-DB8432979766}"/>
              </a:ext>
            </a:extLst>
          </p:cNvPr>
          <p:cNvSpPr>
            <a:spLocks noGrp="1"/>
          </p:cNvSpPr>
          <p:nvPr>
            <p:ph type="ftr" sz="quarter" idx="11"/>
          </p:nvPr>
        </p:nvSpPr>
        <p:spPr/>
        <p:txBody>
          <a:bodyPr/>
          <a:lstStyle/>
          <a:p>
            <a:r>
              <a:rPr lang="en-US" sz="1400" b="1" cap="none" spc="0" dirty="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dirty="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dirty="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4" name="Slide Number Placeholder 3">
            <a:extLst>
              <a:ext uri="{FF2B5EF4-FFF2-40B4-BE49-F238E27FC236}">
                <a16:creationId xmlns:a16="http://schemas.microsoft.com/office/drawing/2014/main" id="{714C71A8-101E-4008-BDE9-1BB65A8191B8}"/>
              </a:ext>
            </a:extLst>
          </p:cNvPr>
          <p:cNvSpPr>
            <a:spLocks noGrp="1"/>
          </p:cNvSpPr>
          <p:nvPr>
            <p:ph type="sldNum" sz="quarter" idx="12"/>
          </p:nvPr>
        </p:nvSpPr>
        <p:spPr/>
        <p:txBody>
          <a:bodyPr/>
          <a:lstStyle/>
          <a:p>
            <a:pPr algn="ctr"/>
            <a:fld id="{104217AD-86FE-41B0-8CC8-7205EC84C39F}" type="slidenum">
              <a:rPr lang="en-IN" smtClean="0"/>
              <a:pPr algn="ctr"/>
              <a:t>10</a:t>
            </a:fld>
            <a:endParaRPr lang="en-IN" dirty="0"/>
          </a:p>
        </p:txBody>
      </p:sp>
      <p:sp>
        <p:nvSpPr>
          <p:cNvPr id="5" name="Content Placeholder 4">
            <a:extLst>
              <a:ext uri="{FF2B5EF4-FFF2-40B4-BE49-F238E27FC236}">
                <a16:creationId xmlns:a16="http://schemas.microsoft.com/office/drawing/2014/main" id="{4FEAFD67-F0F6-46E3-9BB3-3E6A2A8000E9}"/>
              </a:ext>
            </a:extLst>
          </p:cNvPr>
          <p:cNvSpPr>
            <a:spLocks noGrp="1"/>
          </p:cNvSpPr>
          <p:nvPr>
            <p:ph idx="1"/>
          </p:nvPr>
        </p:nvSpPr>
        <p:spPr/>
        <p:txBody>
          <a:bodyPr/>
          <a:lstStyle/>
          <a:p>
            <a:r>
              <a:rPr lang="en-IN" dirty="0"/>
              <a:t>The intuitive methods are risky and can lead to financial losses if the decision taken by the investor is not backed by the account books of the company invested in. </a:t>
            </a:r>
          </a:p>
          <a:p>
            <a:r>
              <a:rPr lang="en-IN" dirty="0"/>
              <a:t>Problem with existing deep learning architectures </a:t>
            </a:r>
            <a:r>
              <a:rPr lang="en-IN" dirty="0">
                <a:solidFill>
                  <a:srgbClr val="FF0000"/>
                </a:solidFill>
              </a:rPr>
              <a:t>(LSTM/RNN):</a:t>
            </a:r>
          </a:p>
          <a:p>
            <a:pPr lvl="1" algn="just"/>
            <a:r>
              <a:rPr lang="en-IN" sz="1800" dirty="0"/>
              <a:t>The existing deep learning architectures are computationally expensive and </a:t>
            </a:r>
            <a:r>
              <a:rPr lang="en-IN" sz="1800" dirty="0">
                <a:solidFill>
                  <a:srgbClr val="FF0000"/>
                </a:solidFill>
              </a:rPr>
              <a:t>require high-performance GPU clusters </a:t>
            </a:r>
            <a:r>
              <a:rPr lang="en-IN" sz="1800" dirty="0"/>
              <a:t>for optimal results. </a:t>
            </a:r>
          </a:p>
          <a:p>
            <a:pPr lvl="1" algn="just"/>
            <a:r>
              <a:rPr lang="en-IN" sz="1800" dirty="0"/>
              <a:t>The other drawback of this model architecture is </a:t>
            </a:r>
            <a:r>
              <a:rPr lang="en-IN" sz="1800" dirty="0">
                <a:solidFill>
                  <a:srgbClr val="FF0000"/>
                </a:solidFill>
              </a:rPr>
              <a:t>the execution time </a:t>
            </a:r>
            <a:r>
              <a:rPr lang="en-IN" sz="1800" dirty="0"/>
              <a:t>taken by the model to provide the results and predictions.</a:t>
            </a:r>
          </a:p>
        </p:txBody>
      </p:sp>
    </p:spTree>
    <p:extLst>
      <p:ext uri="{BB962C8B-B14F-4D97-AF65-F5344CB8AC3E}">
        <p14:creationId xmlns:p14="http://schemas.microsoft.com/office/powerpoint/2010/main" val="1503096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0BA00E-CAF7-472A-BCAC-E92A090A052E}"/>
              </a:ext>
            </a:extLst>
          </p:cNvPr>
          <p:cNvSpPr>
            <a:spLocks noGrp="1"/>
          </p:cNvSpPr>
          <p:nvPr>
            <p:ph type="dt" sz="half" idx="10"/>
          </p:nvPr>
        </p:nvSpPr>
        <p:spPr/>
        <p:txBody>
          <a:bodyPr/>
          <a:lstStyle/>
          <a:p>
            <a:pPr algn="ctr"/>
            <a:fld id="{1869F3BD-257E-450F-9B30-59A4B7BEB5F3}" type="datetime1">
              <a:rPr lang="en-IN" smtClean="0"/>
              <a:pPr algn="ctr"/>
              <a:t>14-03-2022</a:t>
            </a:fld>
            <a:endParaRPr lang="en-IN" dirty="0"/>
          </a:p>
        </p:txBody>
      </p:sp>
      <p:sp>
        <p:nvSpPr>
          <p:cNvPr id="3" name="Footer Placeholder 2">
            <a:extLst>
              <a:ext uri="{FF2B5EF4-FFF2-40B4-BE49-F238E27FC236}">
                <a16:creationId xmlns:a16="http://schemas.microsoft.com/office/drawing/2014/main" id="{2C4E62E6-1E7B-46ED-AE01-FB9CFE14B66F}"/>
              </a:ext>
            </a:extLst>
          </p:cNvPr>
          <p:cNvSpPr>
            <a:spLocks noGrp="1"/>
          </p:cNvSpPr>
          <p:nvPr>
            <p:ph type="ftr" sz="quarter" idx="11"/>
          </p:nvPr>
        </p:nvSpPr>
        <p:spPr/>
        <p:txBody>
          <a:bodyPr/>
          <a:lstStyle/>
          <a:p>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4" name="Slide Number Placeholder 3">
            <a:extLst>
              <a:ext uri="{FF2B5EF4-FFF2-40B4-BE49-F238E27FC236}">
                <a16:creationId xmlns:a16="http://schemas.microsoft.com/office/drawing/2014/main" id="{47585499-BE2F-4527-9A5B-499BE99CC81B}"/>
              </a:ext>
            </a:extLst>
          </p:cNvPr>
          <p:cNvSpPr>
            <a:spLocks noGrp="1"/>
          </p:cNvSpPr>
          <p:nvPr>
            <p:ph type="sldNum" sz="quarter" idx="12"/>
          </p:nvPr>
        </p:nvSpPr>
        <p:spPr/>
        <p:txBody>
          <a:bodyPr/>
          <a:lstStyle/>
          <a:p>
            <a:pPr algn="ctr"/>
            <a:fld id="{104217AD-86FE-41B0-8CC8-7205EC84C39F}" type="slidenum">
              <a:rPr lang="en-IN" smtClean="0"/>
              <a:pPr algn="ctr"/>
              <a:t>11</a:t>
            </a:fld>
            <a:endParaRPr lang="en-IN" dirty="0"/>
          </a:p>
        </p:txBody>
      </p:sp>
      <p:sp>
        <p:nvSpPr>
          <p:cNvPr id="5" name="Content Placeholder 4">
            <a:extLst>
              <a:ext uri="{FF2B5EF4-FFF2-40B4-BE49-F238E27FC236}">
                <a16:creationId xmlns:a16="http://schemas.microsoft.com/office/drawing/2014/main" id="{82D9D4CC-5789-469D-B044-14933DDA2B2F}"/>
              </a:ext>
            </a:extLst>
          </p:cNvPr>
          <p:cNvSpPr>
            <a:spLocks noGrp="1"/>
          </p:cNvSpPr>
          <p:nvPr>
            <p:ph idx="1"/>
          </p:nvPr>
        </p:nvSpPr>
        <p:spPr/>
        <p:txBody>
          <a:bodyPr/>
          <a:lstStyle/>
          <a:p>
            <a:r>
              <a:rPr lang="en-IN" dirty="0"/>
              <a:t>Our Contributions: </a:t>
            </a:r>
          </a:p>
          <a:p>
            <a:pPr lvl="1" algn="just"/>
            <a:r>
              <a:rPr lang="en-IN" sz="1800" dirty="0"/>
              <a:t>An efficient, user-friendly python library </a:t>
            </a:r>
            <a:r>
              <a:rPr lang="en-IN" sz="1800" dirty="0">
                <a:solidFill>
                  <a:srgbClr val="FF0000"/>
                </a:solidFill>
              </a:rPr>
              <a:t>(stockDL)</a:t>
            </a:r>
            <a:r>
              <a:rPr lang="en-IN" sz="1800" dirty="0"/>
              <a:t> for the users for stock price prediction. </a:t>
            </a:r>
          </a:p>
          <a:p>
            <a:pPr lvl="1" algn="just"/>
            <a:r>
              <a:rPr lang="en-IN" sz="1800" dirty="0"/>
              <a:t>The model is dynamically trained and produces the results in less than 120 seconds using NVIDIA Tesla K80 GPU (available on Google </a:t>
            </a:r>
            <a:r>
              <a:rPr lang="en-IN" sz="1800" dirty="0" err="1"/>
              <a:t>Colab</a:t>
            </a:r>
            <a:r>
              <a:rPr lang="en-IN" sz="1800" dirty="0"/>
              <a:t>) and 180 seconds on using intel i5 10</a:t>
            </a:r>
            <a:r>
              <a:rPr lang="en-IN" sz="1800" baseline="30000" dirty="0"/>
              <a:t>th</a:t>
            </a:r>
            <a:r>
              <a:rPr lang="en-IN" sz="1800" dirty="0"/>
              <a:t> Generation (Hexacore, 2.90GHz CPU).</a:t>
            </a:r>
          </a:p>
          <a:p>
            <a:pPr lvl="1" algn="just"/>
            <a:r>
              <a:rPr lang="en-IN" sz="1800" dirty="0"/>
              <a:t>We used existing and dynamically updated stock data provided by Yahoo Finance. </a:t>
            </a:r>
          </a:p>
          <a:p>
            <a:pPr lvl="1" algn="just"/>
            <a:r>
              <a:rPr lang="en-IN" sz="1800" dirty="0"/>
              <a:t>The dynamic training strategy employed in the model pipeline makes the predictions immune from any past shocks  (more than six years before) to the stock prices.</a:t>
            </a:r>
          </a:p>
        </p:txBody>
      </p:sp>
    </p:spTree>
    <p:extLst>
      <p:ext uri="{BB962C8B-B14F-4D97-AF65-F5344CB8AC3E}">
        <p14:creationId xmlns:p14="http://schemas.microsoft.com/office/powerpoint/2010/main" val="4009022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E69B09-A527-4330-B3E0-E2560B5FBA54}"/>
              </a:ext>
            </a:extLst>
          </p:cNvPr>
          <p:cNvSpPr>
            <a:spLocks noGrp="1"/>
          </p:cNvSpPr>
          <p:nvPr>
            <p:ph type="dt" sz="half" idx="10"/>
          </p:nvPr>
        </p:nvSpPr>
        <p:spPr/>
        <p:txBody>
          <a:bodyPr/>
          <a:lstStyle/>
          <a:p>
            <a:pPr algn="ctr"/>
            <a:fld id="{1869F3BD-257E-450F-9B30-59A4B7BEB5F3}" type="datetime1">
              <a:rPr lang="en-IN" smtClean="0"/>
              <a:pPr algn="ctr"/>
              <a:t>14-03-2022</a:t>
            </a:fld>
            <a:endParaRPr lang="en-IN" dirty="0"/>
          </a:p>
        </p:txBody>
      </p:sp>
      <p:sp>
        <p:nvSpPr>
          <p:cNvPr id="3" name="Footer Placeholder 2">
            <a:extLst>
              <a:ext uri="{FF2B5EF4-FFF2-40B4-BE49-F238E27FC236}">
                <a16:creationId xmlns:a16="http://schemas.microsoft.com/office/drawing/2014/main" id="{082E30C9-09F3-4638-8EFE-B77368FE0EE8}"/>
              </a:ext>
            </a:extLst>
          </p:cNvPr>
          <p:cNvSpPr>
            <a:spLocks noGrp="1"/>
          </p:cNvSpPr>
          <p:nvPr>
            <p:ph type="ftr" sz="quarter" idx="11"/>
          </p:nvPr>
        </p:nvSpPr>
        <p:spPr/>
        <p:txBody>
          <a:bodyPr/>
          <a:lstStyle/>
          <a:p>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4" name="Slide Number Placeholder 3">
            <a:extLst>
              <a:ext uri="{FF2B5EF4-FFF2-40B4-BE49-F238E27FC236}">
                <a16:creationId xmlns:a16="http://schemas.microsoft.com/office/drawing/2014/main" id="{2DAA0BC3-A27C-45AA-BCBB-D92D14D3B05F}"/>
              </a:ext>
            </a:extLst>
          </p:cNvPr>
          <p:cNvSpPr>
            <a:spLocks noGrp="1"/>
          </p:cNvSpPr>
          <p:nvPr>
            <p:ph type="sldNum" sz="quarter" idx="12"/>
          </p:nvPr>
        </p:nvSpPr>
        <p:spPr/>
        <p:txBody>
          <a:bodyPr/>
          <a:lstStyle/>
          <a:p>
            <a:pPr algn="ctr"/>
            <a:fld id="{104217AD-86FE-41B0-8CC8-7205EC84C39F}" type="slidenum">
              <a:rPr lang="en-IN" smtClean="0"/>
              <a:pPr algn="ctr"/>
              <a:t>12</a:t>
            </a:fld>
            <a:endParaRPr lang="en-IN" dirty="0"/>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A952571F-1904-4AA5-811A-AC43B9DAC2CA}"/>
                  </a:ext>
                </a:extLst>
              </p:cNvPr>
              <p:cNvSpPr>
                <a:spLocks noGrp="1"/>
              </p:cNvSpPr>
              <p:nvPr>
                <p:ph idx="1"/>
              </p:nvPr>
            </p:nvSpPr>
            <p:spPr>
              <a:xfrm>
                <a:off x="4427984" y="1059582"/>
                <a:ext cx="4392488" cy="3600400"/>
              </a:xfrm>
            </p:spPr>
            <p:txBody>
              <a:bodyPr/>
              <a:lstStyle/>
              <a:p>
                <a:pPr marL="457200" indent="-457200">
                  <a:buFont typeface="+mj-lt"/>
                  <a:buAutoNum type="arabicPeriod"/>
                </a:pPr>
                <a:r>
                  <a:rPr lang="en-IN" sz="1600" b="1" dirty="0"/>
                  <a:t>Data Collection:</a:t>
                </a:r>
                <a:r>
                  <a:rPr lang="en-IN" sz="1600" dirty="0"/>
                  <a:t> we obtain the daily opening, highest, lowest, closing price, the volume traded, dividends, stock splits from the </a:t>
                </a:r>
                <a14:m>
                  <m:oMath xmlns:m="http://schemas.openxmlformats.org/officeDocument/2006/math">
                    <m:sSup>
                      <m:sSupPr>
                        <m:ctrlPr>
                          <a:rPr lang="en-IN" sz="1600" i="1" smtClean="0">
                            <a:latin typeface="Cambria Math" panose="02040503050406030204" pitchFamily="18" charset="0"/>
                          </a:rPr>
                        </m:ctrlPr>
                      </m:sSupPr>
                      <m:e>
                        <m:r>
                          <a:rPr lang="en-IN" sz="1600" b="0" i="1" smtClean="0">
                            <a:latin typeface="Cambria Math" panose="02040503050406030204" pitchFamily="18" charset="0"/>
                          </a:rPr>
                          <m:t>𝑌𝑎</m:t>
                        </m:r>
                        <m:r>
                          <a:rPr lang="en-IN" sz="1600" b="0" i="1" smtClean="0">
                            <a:latin typeface="Cambria Math" panose="02040503050406030204" pitchFamily="18" charset="0"/>
                          </a:rPr>
                          <m:t>h</m:t>
                        </m:r>
                        <m:r>
                          <a:rPr lang="en-IN" sz="1600" b="0" i="1" smtClean="0">
                            <a:latin typeface="Cambria Math" panose="02040503050406030204" pitchFamily="18" charset="0"/>
                          </a:rPr>
                          <m:t>𝑜𝑜</m:t>
                        </m:r>
                      </m:e>
                      <m:sup>
                        <m:r>
                          <m:rPr>
                            <m:nor/>
                          </m:rPr>
                          <a:rPr lang="en-IN" sz="1600" dirty="0"/>
                          <m:t>®️</m:t>
                        </m:r>
                      </m:sup>
                    </m:sSup>
                    <m:r>
                      <a:rPr lang="en-IN" sz="1600" b="0" i="1" smtClean="0">
                        <a:latin typeface="Cambria Math" panose="02040503050406030204" pitchFamily="18" charset="0"/>
                      </a:rPr>
                      <m:t> </m:t>
                    </m:r>
                    <m:r>
                      <a:rPr lang="en-IN" sz="1600" b="0" i="1" smtClean="0">
                        <a:latin typeface="Cambria Math" panose="02040503050406030204" pitchFamily="18" charset="0"/>
                      </a:rPr>
                      <m:t>𝐹𝑖𝑛𝑎𝑛𝑐𝑒</m:t>
                    </m:r>
                  </m:oMath>
                </a14:m>
                <a:r>
                  <a:rPr lang="en-IN" sz="1600" dirty="0"/>
                  <a:t> API. </a:t>
                </a:r>
              </a:p>
              <a:p>
                <a:pPr marL="457200" indent="-457200">
                  <a:buFont typeface="+mj-lt"/>
                  <a:buAutoNum type="arabicPeriod"/>
                </a:pPr>
                <a:r>
                  <a:rPr lang="en-IN" sz="1600" b="1" dirty="0"/>
                  <a:t>Data Pre-Processing: </a:t>
                </a:r>
                <a:r>
                  <a:rPr lang="en-IN" sz="1600" dirty="0"/>
                  <a:t>The daily price data is converted to monthly data to predict the In-Out Strategy. The data in the analysis video (6-years) is cropped from the historical data. The data is scaled and split to generate training and test data (70:30). </a:t>
                </a:r>
              </a:p>
              <a:p>
                <a:pPr marL="0" indent="0">
                  <a:buNone/>
                </a:pPr>
                <a:r>
                  <a:rPr lang="en-IN" sz="1600" dirty="0"/>
                  <a:t>	</a:t>
                </a:r>
                <a:r>
                  <a:rPr lang="en-US" sz="1600" dirty="0"/>
                  <a:t> This study focuses on </a:t>
                </a:r>
                <a:r>
                  <a:rPr lang="en-US" sz="1600" dirty="0">
                    <a:solidFill>
                      <a:srgbClr val="FF0000"/>
                    </a:solidFill>
                  </a:rPr>
                  <a:t>High, Low,  Open, Close, Volume </a:t>
                </a:r>
                <a:r>
                  <a:rPr lang="en-US" sz="1600" dirty="0"/>
                  <a:t>for generating the final results.</a:t>
                </a:r>
                <a:endParaRPr lang="en-IN" sz="1600" dirty="0"/>
              </a:p>
            </p:txBody>
          </p:sp>
        </mc:Choice>
        <mc:Fallback xmlns="">
          <p:sp>
            <p:nvSpPr>
              <p:cNvPr id="9" name="Content Placeholder 8">
                <a:extLst>
                  <a:ext uri="{FF2B5EF4-FFF2-40B4-BE49-F238E27FC236}">
                    <a16:creationId xmlns:a16="http://schemas.microsoft.com/office/drawing/2014/main" id="{A952571F-1904-4AA5-811A-AC43B9DAC2CA}"/>
                  </a:ext>
                </a:extLst>
              </p:cNvPr>
              <p:cNvSpPr>
                <a:spLocks noGrp="1" noRot="1" noChangeAspect="1" noMove="1" noResize="1" noEditPoints="1" noAdjustHandles="1" noChangeArrowheads="1" noChangeShapeType="1" noTextEdit="1"/>
              </p:cNvSpPr>
              <p:nvPr>
                <p:ph idx="1"/>
              </p:nvPr>
            </p:nvSpPr>
            <p:spPr>
              <a:xfrm>
                <a:off x="4427984" y="1059582"/>
                <a:ext cx="4392488" cy="3600400"/>
              </a:xfrm>
              <a:blipFill>
                <a:blip r:embed="rId3"/>
                <a:stretch>
                  <a:fillRect l="-693" t="-508" r="-3051"/>
                </a:stretch>
              </a:blipFill>
            </p:spPr>
            <p:txBody>
              <a:bodyPr/>
              <a:lstStyle/>
              <a:p>
                <a:r>
                  <a:rPr lang="en-IN">
                    <a:noFill/>
                  </a:rPr>
                  <a:t> </a:t>
                </a:r>
              </a:p>
            </p:txBody>
          </p:sp>
        </mc:Fallback>
      </mc:AlternateContent>
      <p:grpSp>
        <p:nvGrpSpPr>
          <p:cNvPr id="12" name="Group 11">
            <a:extLst>
              <a:ext uri="{FF2B5EF4-FFF2-40B4-BE49-F238E27FC236}">
                <a16:creationId xmlns:a16="http://schemas.microsoft.com/office/drawing/2014/main" id="{4E7ACFD9-BBC0-489E-B9F6-9568330F5847}"/>
              </a:ext>
            </a:extLst>
          </p:cNvPr>
          <p:cNvGrpSpPr/>
          <p:nvPr/>
        </p:nvGrpSpPr>
        <p:grpSpPr>
          <a:xfrm>
            <a:off x="467544" y="1059582"/>
            <a:ext cx="3816424" cy="3528392"/>
            <a:chOff x="467544" y="1059582"/>
            <a:chExt cx="3816424" cy="3528392"/>
          </a:xfrm>
        </p:grpSpPr>
        <p:graphicFrame>
          <p:nvGraphicFramePr>
            <p:cNvPr id="10" name="Diagram 9">
              <a:extLst>
                <a:ext uri="{FF2B5EF4-FFF2-40B4-BE49-F238E27FC236}">
                  <a16:creationId xmlns:a16="http://schemas.microsoft.com/office/drawing/2014/main" id="{7F7B5C48-A3CB-4057-910D-D056F739FFF0}"/>
                </a:ext>
              </a:extLst>
            </p:cNvPr>
            <p:cNvGraphicFramePr/>
            <p:nvPr>
              <p:extLst>
                <p:ext uri="{D42A27DB-BD31-4B8C-83A1-F6EECF244321}">
                  <p14:modId xmlns:p14="http://schemas.microsoft.com/office/powerpoint/2010/main" val="1795438728"/>
                </p:ext>
              </p:extLst>
            </p:nvPr>
          </p:nvGraphicFramePr>
          <p:xfrm>
            <a:off x="467544" y="1059582"/>
            <a:ext cx="3816424" cy="35283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Box 10">
              <a:extLst>
                <a:ext uri="{FF2B5EF4-FFF2-40B4-BE49-F238E27FC236}">
                  <a16:creationId xmlns:a16="http://schemas.microsoft.com/office/drawing/2014/main" id="{0B555490-448E-4A0C-9D24-667B185759EA}"/>
                </a:ext>
              </a:extLst>
            </p:cNvPr>
            <p:cNvSpPr txBox="1"/>
            <p:nvPr/>
          </p:nvSpPr>
          <p:spPr>
            <a:xfrm>
              <a:off x="1547665" y="2571750"/>
              <a:ext cx="1656184" cy="830997"/>
            </a:xfrm>
            <a:prstGeom prst="rect">
              <a:avLst/>
            </a:prstGeom>
            <a:noFill/>
          </p:spPr>
          <p:txBody>
            <a:bodyPr wrap="square" rtlCol="0">
              <a:spAutoFit/>
            </a:bodyPr>
            <a:lstStyle/>
            <a:p>
              <a:pPr algn="ctr"/>
              <a:r>
                <a:rPr lang="en-IN" sz="2400" dirty="0">
                  <a:latin typeface="Arial Black" panose="020B0A04020102020204" pitchFamily="34" charset="0"/>
                </a:rPr>
                <a:t>Model </a:t>
              </a:r>
            </a:p>
            <a:p>
              <a:pPr algn="ctr"/>
              <a:r>
                <a:rPr lang="en-IN" sz="2400" dirty="0">
                  <a:latin typeface="Arial Black" panose="020B0A04020102020204" pitchFamily="34" charset="0"/>
                </a:rPr>
                <a:t>Pipeline</a:t>
              </a:r>
            </a:p>
          </p:txBody>
        </p:sp>
      </p:grpSp>
    </p:spTree>
    <p:extLst>
      <p:ext uri="{BB962C8B-B14F-4D97-AF65-F5344CB8AC3E}">
        <p14:creationId xmlns:p14="http://schemas.microsoft.com/office/powerpoint/2010/main" val="236411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E69B09-A527-4330-B3E0-E2560B5FBA54}"/>
              </a:ext>
            </a:extLst>
          </p:cNvPr>
          <p:cNvSpPr>
            <a:spLocks noGrp="1"/>
          </p:cNvSpPr>
          <p:nvPr>
            <p:ph type="dt" sz="half" idx="10"/>
          </p:nvPr>
        </p:nvSpPr>
        <p:spPr/>
        <p:txBody>
          <a:bodyPr/>
          <a:lstStyle/>
          <a:p>
            <a:pPr algn="ctr"/>
            <a:fld id="{1869F3BD-257E-450F-9B30-59A4B7BEB5F3}" type="datetime1">
              <a:rPr lang="en-IN" smtClean="0"/>
              <a:pPr algn="ctr"/>
              <a:t>14-03-2022</a:t>
            </a:fld>
            <a:endParaRPr lang="en-IN" dirty="0"/>
          </a:p>
        </p:txBody>
      </p:sp>
      <p:sp>
        <p:nvSpPr>
          <p:cNvPr id="3" name="Footer Placeholder 2">
            <a:extLst>
              <a:ext uri="{FF2B5EF4-FFF2-40B4-BE49-F238E27FC236}">
                <a16:creationId xmlns:a16="http://schemas.microsoft.com/office/drawing/2014/main" id="{082E30C9-09F3-4638-8EFE-B77368FE0EE8}"/>
              </a:ext>
            </a:extLst>
          </p:cNvPr>
          <p:cNvSpPr>
            <a:spLocks noGrp="1"/>
          </p:cNvSpPr>
          <p:nvPr>
            <p:ph type="ftr" sz="quarter" idx="11"/>
          </p:nvPr>
        </p:nvSpPr>
        <p:spPr/>
        <p:txBody>
          <a:bodyPr/>
          <a:lstStyle/>
          <a:p>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4" name="Slide Number Placeholder 3">
            <a:extLst>
              <a:ext uri="{FF2B5EF4-FFF2-40B4-BE49-F238E27FC236}">
                <a16:creationId xmlns:a16="http://schemas.microsoft.com/office/drawing/2014/main" id="{2DAA0BC3-A27C-45AA-BCBB-D92D14D3B05F}"/>
              </a:ext>
            </a:extLst>
          </p:cNvPr>
          <p:cNvSpPr>
            <a:spLocks noGrp="1"/>
          </p:cNvSpPr>
          <p:nvPr>
            <p:ph type="sldNum" sz="quarter" idx="12"/>
          </p:nvPr>
        </p:nvSpPr>
        <p:spPr/>
        <p:txBody>
          <a:bodyPr/>
          <a:lstStyle/>
          <a:p>
            <a:pPr algn="ctr"/>
            <a:fld id="{104217AD-86FE-41B0-8CC8-7205EC84C39F}" type="slidenum">
              <a:rPr lang="en-IN" smtClean="0"/>
              <a:pPr algn="ctr"/>
              <a:t>13</a:t>
            </a:fld>
            <a:endParaRPr lang="en-IN" dirty="0"/>
          </a:p>
        </p:txBody>
      </p:sp>
      <p:sp>
        <p:nvSpPr>
          <p:cNvPr id="9" name="Content Placeholder 8">
            <a:extLst>
              <a:ext uri="{FF2B5EF4-FFF2-40B4-BE49-F238E27FC236}">
                <a16:creationId xmlns:a16="http://schemas.microsoft.com/office/drawing/2014/main" id="{A952571F-1904-4AA5-811A-AC43B9DAC2CA}"/>
              </a:ext>
            </a:extLst>
          </p:cNvPr>
          <p:cNvSpPr>
            <a:spLocks noGrp="1"/>
          </p:cNvSpPr>
          <p:nvPr>
            <p:ph idx="1"/>
          </p:nvPr>
        </p:nvSpPr>
        <p:spPr>
          <a:xfrm>
            <a:off x="4427984" y="1059582"/>
            <a:ext cx="4536504" cy="3600400"/>
          </a:xfrm>
        </p:spPr>
        <p:txBody>
          <a:bodyPr/>
          <a:lstStyle/>
          <a:p>
            <a:pPr marL="457200" indent="-457200">
              <a:buFont typeface="+mj-lt"/>
              <a:buAutoNum type="arabicPeriod" startAt="3"/>
            </a:pPr>
            <a:r>
              <a:rPr lang="en-IN" sz="1600" b="1" dirty="0"/>
              <a:t>Dynamic Model Training:	 </a:t>
            </a:r>
            <a:r>
              <a:rPr lang="en-IN" sz="1600" dirty="0"/>
              <a:t>The pre-processed data is fed to the model, which is dynamically trained. And the trained model is cached, providing the user with a choice to use a freshly trained model or a saved model. Dynamic Training reduces errors due to outliers in the historical data. And using the saved models reduces the computational time significantly. </a:t>
            </a:r>
            <a:endParaRPr lang="en-IN" sz="1600" b="1" dirty="0"/>
          </a:p>
          <a:p>
            <a:pPr marL="457200" indent="-457200">
              <a:buFont typeface="+mj-lt"/>
              <a:buAutoNum type="arabicPeriod" startAt="3"/>
            </a:pPr>
            <a:r>
              <a:rPr lang="en-IN" sz="1600" b="1" dirty="0"/>
              <a:t>Calculations: </a:t>
            </a:r>
            <a:r>
              <a:rPr lang="en-IN" sz="1600" dirty="0"/>
              <a:t>The annual yield from stock is calculated based on the in-out strategy devised by the model, and the net yield is calculated by expected and approximate deduction (like taxes, commissions, et cetera)</a:t>
            </a:r>
            <a:endParaRPr lang="en-IN" sz="1600" b="1" dirty="0"/>
          </a:p>
        </p:txBody>
      </p:sp>
      <p:grpSp>
        <p:nvGrpSpPr>
          <p:cNvPr id="12" name="Group 11">
            <a:extLst>
              <a:ext uri="{FF2B5EF4-FFF2-40B4-BE49-F238E27FC236}">
                <a16:creationId xmlns:a16="http://schemas.microsoft.com/office/drawing/2014/main" id="{4E7ACFD9-BBC0-489E-B9F6-9568330F5847}"/>
              </a:ext>
            </a:extLst>
          </p:cNvPr>
          <p:cNvGrpSpPr/>
          <p:nvPr/>
        </p:nvGrpSpPr>
        <p:grpSpPr>
          <a:xfrm>
            <a:off x="467544" y="1059582"/>
            <a:ext cx="3816424" cy="3528392"/>
            <a:chOff x="467544" y="1059582"/>
            <a:chExt cx="3816424" cy="3528392"/>
          </a:xfrm>
        </p:grpSpPr>
        <p:graphicFrame>
          <p:nvGraphicFramePr>
            <p:cNvPr id="10" name="Diagram 9">
              <a:extLst>
                <a:ext uri="{FF2B5EF4-FFF2-40B4-BE49-F238E27FC236}">
                  <a16:creationId xmlns:a16="http://schemas.microsoft.com/office/drawing/2014/main" id="{7F7B5C48-A3CB-4057-910D-D056F739FFF0}"/>
                </a:ext>
              </a:extLst>
            </p:cNvPr>
            <p:cNvGraphicFramePr/>
            <p:nvPr>
              <p:extLst>
                <p:ext uri="{D42A27DB-BD31-4B8C-83A1-F6EECF244321}">
                  <p14:modId xmlns:p14="http://schemas.microsoft.com/office/powerpoint/2010/main" val="1413740614"/>
                </p:ext>
              </p:extLst>
            </p:nvPr>
          </p:nvGraphicFramePr>
          <p:xfrm>
            <a:off x="467544" y="1059582"/>
            <a:ext cx="3816424" cy="3528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0B555490-448E-4A0C-9D24-667B185759EA}"/>
                </a:ext>
              </a:extLst>
            </p:cNvPr>
            <p:cNvSpPr txBox="1"/>
            <p:nvPr/>
          </p:nvSpPr>
          <p:spPr>
            <a:xfrm>
              <a:off x="1547665" y="2571750"/>
              <a:ext cx="1656184" cy="830997"/>
            </a:xfrm>
            <a:prstGeom prst="rect">
              <a:avLst/>
            </a:prstGeom>
            <a:noFill/>
          </p:spPr>
          <p:txBody>
            <a:bodyPr wrap="square" rtlCol="0">
              <a:spAutoFit/>
            </a:bodyPr>
            <a:lstStyle/>
            <a:p>
              <a:pPr algn="ctr"/>
              <a:r>
                <a:rPr lang="en-IN" sz="2400" dirty="0">
                  <a:latin typeface="Arial Black" panose="020B0A04020102020204" pitchFamily="34" charset="0"/>
                </a:rPr>
                <a:t>Model </a:t>
              </a:r>
            </a:p>
            <a:p>
              <a:pPr algn="ctr"/>
              <a:r>
                <a:rPr lang="en-IN" sz="2400" dirty="0">
                  <a:latin typeface="Arial Black" panose="020B0A04020102020204" pitchFamily="34" charset="0"/>
                </a:rPr>
                <a:t>Pipeline</a:t>
              </a:r>
            </a:p>
          </p:txBody>
        </p:sp>
      </p:grpSp>
    </p:spTree>
    <p:extLst>
      <p:ext uri="{BB962C8B-B14F-4D97-AF65-F5344CB8AC3E}">
        <p14:creationId xmlns:p14="http://schemas.microsoft.com/office/powerpoint/2010/main" val="1486546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278FCF-3973-44DF-A294-2B98670BAB34}"/>
              </a:ext>
            </a:extLst>
          </p:cNvPr>
          <p:cNvSpPr>
            <a:spLocks noGrp="1"/>
          </p:cNvSpPr>
          <p:nvPr>
            <p:ph type="dt" sz="half" idx="10"/>
          </p:nvPr>
        </p:nvSpPr>
        <p:spPr/>
        <p:txBody>
          <a:bodyPr/>
          <a:lstStyle/>
          <a:p>
            <a:pPr algn="ctr"/>
            <a:fld id="{1869F3BD-257E-450F-9B30-59A4B7BEB5F3}" type="datetime1">
              <a:rPr lang="en-IN" smtClean="0"/>
              <a:pPr algn="ctr"/>
              <a:t>14-03-2022</a:t>
            </a:fld>
            <a:endParaRPr lang="en-IN" dirty="0"/>
          </a:p>
        </p:txBody>
      </p:sp>
      <p:sp>
        <p:nvSpPr>
          <p:cNvPr id="3" name="Footer Placeholder 2">
            <a:extLst>
              <a:ext uri="{FF2B5EF4-FFF2-40B4-BE49-F238E27FC236}">
                <a16:creationId xmlns:a16="http://schemas.microsoft.com/office/drawing/2014/main" id="{2B193DFF-88BE-4E0D-B3B3-A26E815C2E04}"/>
              </a:ext>
            </a:extLst>
          </p:cNvPr>
          <p:cNvSpPr>
            <a:spLocks noGrp="1"/>
          </p:cNvSpPr>
          <p:nvPr>
            <p:ph type="ftr" sz="quarter" idx="11"/>
          </p:nvPr>
        </p:nvSpPr>
        <p:spPr/>
        <p:txBody>
          <a:bodyPr/>
          <a:lstStyle/>
          <a:p>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4" name="Slide Number Placeholder 3">
            <a:extLst>
              <a:ext uri="{FF2B5EF4-FFF2-40B4-BE49-F238E27FC236}">
                <a16:creationId xmlns:a16="http://schemas.microsoft.com/office/drawing/2014/main" id="{0CA9F286-D02D-4656-A1D2-8EAA5F5B8526}"/>
              </a:ext>
            </a:extLst>
          </p:cNvPr>
          <p:cNvSpPr>
            <a:spLocks noGrp="1"/>
          </p:cNvSpPr>
          <p:nvPr>
            <p:ph type="sldNum" sz="quarter" idx="12"/>
          </p:nvPr>
        </p:nvSpPr>
        <p:spPr/>
        <p:txBody>
          <a:bodyPr/>
          <a:lstStyle/>
          <a:p>
            <a:pPr algn="ctr"/>
            <a:fld id="{104217AD-86FE-41B0-8CC8-7205EC84C39F}" type="slidenum">
              <a:rPr lang="en-IN" smtClean="0"/>
              <a:pPr algn="ctr"/>
              <a:t>14</a:t>
            </a:fld>
            <a:endParaRPr lang="en-IN" dirty="0"/>
          </a:p>
        </p:txBody>
      </p:sp>
      <p:sp>
        <p:nvSpPr>
          <p:cNvPr id="5" name="Content Placeholder 4">
            <a:extLst>
              <a:ext uri="{FF2B5EF4-FFF2-40B4-BE49-F238E27FC236}">
                <a16:creationId xmlns:a16="http://schemas.microsoft.com/office/drawing/2014/main" id="{3F245E0C-B4DD-4770-841D-9EBC6103C3D3}"/>
              </a:ext>
            </a:extLst>
          </p:cNvPr>
          <p:cNvSpPr>
            <a:spLocks noGrp="1"/>
          </p:cNvSpPr>
          <p:nvPr>
            <p:ph idx="1"/>
          </p:nvPr>
        </p:nvSpPr>
        <p:spPr>
          <a:xfrm>
            <a:off x="3995936" y="1255174"/>
            <a:ext cx="4680520" cy="3188784"/>
          </a:xfrm>
        </p:spPr>
        <p:txBody>
          <a:bodyPr/>
          <a:lstStyle/>
          <a:p>
            <a:pPr marL="0" indent="0">
              <a:buNone/>
            </a:pPr>
            <a:r>
              <a:rPr lang="en-IN" b="1" u="sng" dirty="0"/>
              <a:t>Model Architecture (Vanilla LSTM):</a:t>
            </a:r>
          </a:p>
          <a:p>
            <a:r>
              <a:rPr lang="en-IN" dirty="0"/>
              <a:t>The model comprises A </a:t>
            </a:r>
            <a:r>
              <a:rPr lang="en-IN" dirty="0">
                <a:solidFill>
                  <a:srgbClr val="FF0000"/>
                </a:solidFill>
              </a:rPr>
              <a:t>LSTM layer </a:t>
            </a:r>
            <a:r>
              <a:rPr lang="en-IN" dirty="0"/>
              <a:t>with </a:t>
            </a:r>
            <a:r>
              <a:rPr lang="en-IN" dirty="0">
                <a:solidFill>
                  <a:srgbClr val="FF0000"/>
                </a:solidFill>
              </a:rPr>
              <a:t>300 nodes</a:t>
            </a:r>
            <a:r>
              <a:rPr lang="en-IN" dirty="0"/>
              <a:t>, followed by a </a:t>
            </a:r>
            <a:r>
              <a:rPr lang="en-IN" dirty="0">
                <a:solidFill>
                  <a:srgbClr val="FF0000"/>
                </a:solidFill>
              </a:rPr>
              <a:t>50% dropout layer</a:t>
            </a:r>
            <a:r>
              <a:rPr lang="en-IN" dirty="0"/>
              <a:t> to reduce overfitting, Followed by another combination of LSTM </a:t>
            </a:r>
            <a:r>
              <a:rPr lang="en-IN" dirty="0">
                <a:solidFill>
                  <a:srgbClr val="FF0000"/>
                </a:solidFill>
              </a:rPr>
              <a:t>(200 nodes) </a:t>
            </a:r>
            <a:r>
              <a:rPr lang="en-IN" dirty="0"/>
              <a:t>and dropout layer </a:t>
            </a:r>
            <a:r>
              <a:rPr lang="en-IN" dirty="0">
                <a:solidFill>
                  <a:srgbClr val="FF0000"/>
                </a:solidFill>
              </a:rPr>
              <a:t>(50%)</a:t>
            </a:r>
            <a:r>
              <a:rPr lang="en-IN" dirty="0"/>
              <a:t>.</a:t>
            </a:r>
          </a:p>
          <a:p>
            <a:r>
              <a:rPr lang="en-IN" dirty="0"/>
              <a:t>The </a:t>
            </a:r>
            <a:r>
              <a:rPr lang="en-IN" dirty="0">
                <a:solidFill>
                  <a:srgbClr val="FF0000"/>
                </a:solidFill>
              </a:rPr>
              <a:t>final layers </a:t>
            </a:r>
            <a:r>
              <a:rPr lang="en-IN" dirty="0"/>
              <a:t>are </a:t>
            </a:r>
            <a:r>
              <a:rPr lang="en-IN" dirty="0">
                <a:solidFill>
                  <a:srgbClr val="FF0000"/>
                </a:solidFill>
              </a:rPr>
              <a:t>two dense layers </a:t>
            </a:r>
            <a:r>
              <a:rPr lang="en-IN" dirty="0"/>
              <a:t>that return 1 or 0, representing in and out, respectively.  </a:t>
            </a:r>
          </a:p>
        </p:txBody>
      </p:sp>
      <p:pic>
        <p:nvPicPr>
          <p:cNvPr id="7" name="Picture 6">
            <a:extLst>
              <a:ext uri="{FF2B5EF4-FFF2-40B4-BE49-F238E27FC236}">
                <a16:creationId xmlns:a16="http://schemas.microsoft.com/office/drawing/2014/main" id="{4C1CF38A-DC37-494C-BD7C-3F07788A1A08}"/>
              </a:ext>
            </a:extLst>
          </p:cNvPr>
          <p:cNvPicPr>
            <a:picLocks noChangeAspect="1"/>
          </p:cNvPicPr>
          <p:nvPr/>
        </p:nvPicPr>
        <p:blipFill rotWithShape="1">
          <a:blip r:embed="rId3">
            <a:extLst>
              <a:ext uri="{28A0092B-C50C-407E-A947-70E740481C1C}">
                <a14:useLocalDpi xmlns:a14="http://schemas.microsoft.com/office/drawing/2010/main" val="0"/>
              </a:ext>
            </a:extLst>
          </a:blip>
          <a:srcRect t="20601" r="54839" b="33200"/>
          <a:stretch/>
        </p:blipFill>
        <p:spPr>
          <a:xfrm>
            <a:off x="488625" y="1014607"/>
            <a:ext cx="1556934" cy="3669918"/>
          </a:xfrm>
          <a:prstGeom prst="rect">
            <a:avLst/>
          </a:prstGeom>
        </p:spPr>
      </p:pic>
      <p:pic>
        <p:nvPicPr>
          <p:cNvPr id="9" name="Picture 8">
            <a:extLst>
              <a:ext uri="{FF2B5EF4-FFF2-40B4-BE49-F238E27FC236}">
                <a16:creationId xmlns:a16="http://schemas.microsoft.com/office/drawing/2014/main" id="{FA83C5E3-760E-414E-8765-453126C0DA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9680" y="1247045"/>
            <a:ext cx="1822134" cy="3205042"/>
          </a:xfrm>
          <a:prstGeom prst="rect">
            <a:avLst/>
          </a:prstGeom>
        </p:spPr>
      </p:pic>
    </p:spTree>
    <p:extLst>
      <p:ext uri="{BB962C8B-B14F-4D97-AF65-F5344CB8AC3E}">
        <p14:creationId xmlns:p14="http://schemas.microsoft.com/office/powerpoint/2010/main" val="1902557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278FCF-3973-44DF-A294-2B98670BAB34}"/>
              </a:ext>
            </a:extLst>
          </p:cNvPr>
          <p:cNvSpPr>
            <a:spLocks noGrp="1"/>
          </p:cNvSpPr>
          <p:nvPr>
            <p:ph type="dt" sz="half" idx="10"/>
          </p:nvPr>
        </p:nvSpPr>
        <p:spPr/>
        <p:txBody>
          <a:bodyPr/>
          <a:lstStyle/>
          <a:p>
            <a:pPr algn="ctr"/>
            <a:fld id="{1869F3BD-257E-450F-9B30-59A4B7BEB5F3}" type="datetime1">
              <a:rPr lang="en-IN" smtClean="0"/>
              <a:pPr algn="ctr"/>
              <a:t>14-03-2022</a:t>
            </a:fld>
            <a:endParaRPr lang="en-IN" dirty="0"/>
          </a:p>
        </p:txBody>
      </p:sp>
      <p:sp>
        <p:nvSpPr>
          <p:cNvPr id="3" name="Footer Placeholder 2">
            <a:extLst>
              <a:ext uri="{FF2B5EF4-FFF2-40B4-BE49-F238E27FC236}">
                <a16:creationId xmlns:a16="http://schemas.microsoft.com/office/drawing/2014/main" id="{2B193DFF-88BE-4E0D-B3B3-A26E815C2E04}"/>
              </a:ext>
            </a:extLst>
          </p:cNvPr>
          <p:cNvSpPr>
            <a:spLocks noGrp="1"/>
          </p:cNvSpPr>
          <p:nvPr>
            <p:ph type="ftr" sz="quarter" idx="11"/>
          </p:nvPr>
        </p:nvSpPr>
        <p:spPr/>
        <p:txBody>
          <a:bodyPr/>
          <a:lstStyle/>
          <a:p>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4" name="Slide Number Placeholder 3">
            <a:extLst>
              <a:ext uri="{FF2B5EF4-FFF2-40B4-BE49-F238E27FC236}">
                <a16:creationId xmlns:a16="http://schemas.microsoft.com/office/drawing/2014/main" id="{0CA9F286-D02D-4656-A1D2-8EAA5F5B8526}"/>
              </a:ext>
            </a:extLst>
          </p:cNvPr>
          <p:cNvSpPr>
            <a:spLocks noGrp="1"/>
          </p:cNvSpPr>
          <p:nvPr>
            <p:ph type="sldNum" sz="quarter" idx="12"/>
          </p:nvPr>
        </p:nvSpPr>
        <p:spPr/>
        <p:txBody>
          <a:bodyPr/>
          <a:lstStyle/>
          <a:p>
            <a:pPr algn="ctr"/>
            <a:fld id="{104217AD-86FE-41B0-8CC8-7205EC84C39F}" type="slidenum">
              <a:rPr lang="en-IN" smtClean="0"/>
              <a:pPr algn="ctr"/>
              <a:t>15</a:t>
            </a:fld>
            <a:endParaRPr lang="en-IN" dirty="0"/>
          </a:p>
        </p:txBody>
      </p:sp>
      <p:sp>
        <p:nvSpPr>
          <p:cNvPr id="5" name="Content Placeholder 4">
            <a:extLst>
              <a:ext uri="{FF2B5EF4-FFF2-40B4-BE49-F238E27FC236}">
                <a16:creationId xmlns:a16="http://schemas.microsoft.com/office/drawing/2014/main" id="{3F245E0C-B4DD-4770-841D-9EBC6103C3D3}"/>
              </a:ext>
            </a:extLst>
          </p:cNvPr>
          <p:cNvSpPr>
            <a:spLocks noGrp="1"/>
          </p:cNvSpPr>
          <p:nvPr>
            <p:ph idx="1"/>
          </p:nvPr>
        </p:nvSpPr>
        <p:spPr>
          <a:xfrm>
            <a:off x="3995936" y="1255174"/>
            <a:ext cx="4680520" cy="3188784"/>
          </a:xfrm>
        </p:spPr>
        <p:txBody>
          <a:bodyPr/>
          <a:lstStyle/>
          <a:p>
            <a:pPr marL="0" indent="0">
              <a:buNone/>
            </a:pPr>
            <a:r>
              <a:rPr lang="en-IN" b="1" u="sng" dirty="0"/>
              <a:t>Training Parameters:</a:t>
            </a:r>
          </a:p>
          <a:p>
            <a:r>
              <a:rPr lang="en-IN" dirty="0"/>
              <a:t>The model is trained for </a:t>
            </a:r>
            <a:r>
              <a:rPr lang="en-IN" dirty="0">
                <a:solidFill>
                  <a:srgbClr val="FF0000"/>
                </a:solidFill>
              </a:rPr>
              <a:t>400</a:t>
            </a:r>
            <a:r>
              <a:rPr lang="en-IN" dirty="0"/>
              <a:t> epochs, with </a:t>
            </a:r>
            <a:r>
              <a:rPr lang="en-IN" dirty="0">
                <a:solidFill>
                  <a:srgbClr val="FF0000"/>
                </a:solidFill>
              </a:rPr>
              <a:t>48</a:t>
            </a:r>
            <a:r>
              <a:rPr lang="en-IN" dirty="0"/>
              <a:t> batch sizes. </a:t>
            </a:r>
          </a:p>
          <a:p>
            <a:r>
              <a:rPr lang="en-IN" dirty="0"/>
              <a:t>We have used </a:t>
            </a:r>
            <a:r>
              <a:rPr lang="en-IN" dirty="0">
                <a:solidFill>
                  <a:srgbClr val="FF0000"/>
                </a:solidFill>
              </a:rPr>
              <a:t>Adam optimizer </a:t>
            </a:r>
            <a:r>
              <a:rPr lang="en-IN" dirty="0"/>
              <a:t>with  an adaptative learning rate to reduce the chances of getting stuck into local minima. </a:t>
            </a:r>
          </a:p>
          <a:p>
            <a:r>
              <a:rPr lang="en-IN" dirty="0"/>
              <a:t>The loss function used and monitored while training is </a:t>
            </a:r>
            <a:r>
              <a:rPr lang="en-IN" dirty="0">
                <a:solidFill>
                  <a:srgbClr val="FF0000"/>
                </a:solidFill>
              </a:rPr>
              <a:t>MSE (Mean Square Error)</a:t>
            </a:r>
          </a:p>
        </p:txBody>
      </p:sp>
      <p:pic>
        <p:nvPicPr>
          <p:cNvPr id="7" name="Picture 6">
            <a:extLst>
              <a:ext uri="{FF2B5EF4-FFF2-40B4-BE49-F238E27FC236}">
                <a16:creationId xmlns:a16="http://schemas.microsoft.com/office/drawing/2014/main" id="{4C1CF38A-DC37-494C-BD7C-3F07788A1A08}"/>
              </a:ext>
            </a:extLst>
          </p:cNvPr>
          <p:cNvPicPr>
            <a:picLocks noChangeAspect="1"/>
          </p:cNvPicPr>
          <p:nvPr/>
        </p:nvPicPr>
        <p:blipFill rotWithShape="1">
          <a:blip r:embed="rId3">
            <a:extLst>
              <a:ext uri="{28A0092B-C50C-407E-A947-70E740481C1C}">
                <a14:useLocalDpi xmlns:a14="http://schemas.microsoft.com/office/drawing/2010/main" val="0"/>
              </a:ext>
            </a:extLst>
          </a:blip>
          <a:srcRect t="20601" r="54839" b="33200"/>
          <a:stretch/>
        </p:blipFill>
        <p:spPr>
          <a:xfrm>
            <a:off x="488625" y="1014607"/>
            <a:ext cx="1556934" cy="3669918"/>
          </a:xfrm>
          <a:prstGeom prst="rect">
            <a:avLst/>
          </a:prstGeom>
        </p:spPr>
      </p:pic>
      <p:pic>
        <p:nvPicPr>
          <p:cNvPr id="9" name="Picture 8">
            <a:extLst>
              <a:ext uri="{FF2B5EF4-FFF2-40B4-BE49-F238E27FC236}">
                <a16:creationId xmlns:a16="http://schemas.microsoft.com/office/drawing/2014/main" id="{FA83C5E3-760E-414E-8765-453126C0DA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9680" y="1247045"/>
            <a:ext cx="1822134" cy="3205042"/>
          </a:xfrm>
          <a:prstGeom prst="rect">
            <a:avLst/>
          </a:prstGeom>
        </p:spPr>
      </p:pic>
    </p:spTree>
    <p:extLst>
      <p:ext uri="{BB962C8B-B14F-4D97-AF65-F5344CB8AC3E}">
        <p14:creationId xmlns:p14="http://schemas.microsoft.com/office/powerpoint/2010/main" val="1116367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278FCF-3973-44DF-A294-2B98670BAB34}"/>
              </a:ext>
            </a:extLst>
          </p:cNvPr>
          <p:cNvSpPr>
            <a:spLocks noGrp="1"/>
          </p:cNvSpPr>
          <p:nvPr>
            <p:ph type="dt" sz="half" idx="10"/>
          </p:nvPr>
        </p:nvSpPr>
        <p:spPr/>
        <p:txBody>
          <a:bodyPr/>
          <a:lstStyle/>
          <a:p>
            <a:pPr algn="ctr"/>
            <a:fld id="{1869F3BD-257E-450F-9B30-59A4B7BEB5F3}" type="datetime1">
              <a:rPr lang="en-IN" smtClean="0"/>
              <a:pPr algn="ctr"/>
              <a:t>14-03-2022</a:t>
            </a:fld>
            <a:endParaRPr lang="en-IN" dirty="0"/>
          </a:p>
        </p:txBody>
      </p:sp>
      <p:sp>
        <p:nvSpPr>
          <p:cNvPr id="3" name="Footer Placeholder 2">
            <a:extLst>
              <a:ext uri="{FF2B5EF4-FFF2-40B4-BE49-F238E27FC236}">
                <a16:creationId xmlns:a16="http://schemas.microsoft.com/office/drawing/2014/main" id="{2B193DFF-88BE-4E0D-B3B3-A26E815C2E04}"/>
              </a:ext>
            </a:extLst>
          </p:cNvPr>
          <p:cNvSpPr>
            <a:spLocks noGrp="1"/>
          </p:cNvSpPr>
          <p:nvPr>
            <p:ph type="ftr" sz="quarter" idx="11"/>
          </p:nvPr>
        </p:nvSpPr>
        <p:spPr/>
        <p:txBody>
          <a:bodyPr/>
          <a:lstStyle/>
          <a:p>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4" name="Slide Number Placeholder 3">
            <a:extLst>
              <a:ext uri="{FF2B5EF4-FFF2-40B4-BE49-F238E27FC236}">
                <a16:creationId xmlns:a16="http://schemas.microsoft.com/office/drawing/2014/main" id="{0CA9F286-D02D-4656-A1D2-8EAA5F5B8526}"/>
              </a:ext>
            </a:extLst>
          </p:cNvPr>
          <p:cNvSpPr>
            <a:spLocks noGrp="1"/>
          </p:cNvSpPr>
          <p:nvPr>
            <p:ph type="sldNum" sz="quarter" idx="12"/>
          </p:nvPr>
        </p:nvSpPr>
        <p:spPr/>
        <p:txBody>
          <a:bodyPr/>
          <a:lstStyle/>
          <a:p>
            <a:pPr algn="ctr"/>
            <a:fld id="{104217AD-86FE-41B0-8CC8-7205EC84C39F}" type="slidenum">
              <a:rPr lang="en-IN" smtClean="0"/>
              <a:pPr algn="ctr"/>
              <a:t>16</a:t>
            </a:fld>
            <a:endParaRPr lang="en-IN" dirty="0"/>
          </a:p>
        </p:txBody>
      </p:sp>
      <p:sp>
        <p:nvSpPr>
          <p:cNvPr id="5" name="Content Placeholder 4">
            <a:extLst>
              <a:ext uri="{FF2B5EF4-FFF2-40B4-BE49-F238E27FC236}">
                <a16:creationId xmlns:a16="http://schemas.microsoft.com/office/drawing/2014/main" id="{3F245E0C-B4DD-4770-841D-9EBC6103C3D3}"/>
              </a:ext>
            </a:extLst>
          </p:cNvPr>
          <p:cNvSpPr>
            <a:spLocks noGrp="1"/>
          </p:cNvSpPr>
          <p:nvPr>
            <p:ph idx="1"/>
          </p:nvPr>
        </p:nvSpPr>
        <p:spPr>
          <a:xfrm>
            <a:off x="3995936" y="1255174"/>
            <a:ext cx="4680520" cy="3188784"/>
          </a:xfrm>
        </p:spPr>
        <p:txBody>
          <a:bodyPr/>
          <a:lstStyle/>
          <a:p>
            <a:pPr marL="0" indent="0">
              <a:buNone/>
            </a:pPr>
            <a:r>
              <a:rPr lang="en-IN" b="1" u="sng" dirty="0"/>
              <a:t>Model Architecture (Hybrid LSTM-CNN):</a:t>
            </a:r>
          </a:p>
          <a:p>
            <a:r>
              <a:rPr lang="en-IN" dirty="0"/>
              <a:t>The first layer of the model is a </a:t>
            </a:r>
            <a:r>
              <a:rPr lang="en-IN" dirty="0">
                <a:solidFill>
                  <a:srgbClr val="FF0000"/>
                </a:solidFill>
              </a:rPr>
              <a:t>1-dimensional CNN layer</a:t>
            </a:r>
            <a:r>
              <a:rPr lang="en-IN" dirty="0"/>
              <a:t>, with </a:t>
            </a:r>
            <a:r>
              <a:rPr lang="en-IN" dirty="0">
                <a:solidFill>
                  <a:srgbClr val="FF0000"/>
                </a:solidFill>
              </a:rPr>
              <a:t>32 filters </a:t>
            </a:r>
            <a:r>
              <a:rPr lang="en-IN" dirty="0"/>
              <a:t>and a </a:t>
            </a:r>
            <a:r>
              <a:rPr lang="en-IN" dirty="0">
                <a:solidFill>
                  <a:srgbClr val="FF0000"/>
                </a:solidFill>
              </a:rPr>
              <a:t>kernel size of two</a:t>
            </a:r>
            <a:r>
              <a:rPr lang="en-IN" dirty="0"/>
              <a:t>. This is followed by another 1-dimensional CNN layer with 64 filters, kernel size as 2 and both layers with ‘</a:t>
            </a:r>
            <a:r>
              <a:rPr lang="en-IN" dirty="0" err="1"/>
              <a:t>ReLU</a:t>
            </a:r>
            <a:r>
              <a:rPr lang="en-IN" dirty="0"/>
              <a:t>’ activation function. </a:t>
            </a:r>
          </a:p>
          <a:p>
            <a:endParaRPr lang="en-IN" dirty="0"/>
          </a:p>
        </p:txBody>
      </p:sp>
      <p:pic>
        <p:nvPicPr>
          <p:cNvPr id="7" name="Picture 6">
            <a:extLst>
              <a:ext uri="{FF2B5EF4-FFF2-40B4-BE49-F238E27FC236}">
                <a16:creationId xmlns:a16="http://schemas.microsoft.com/office/drawing/2014/main" id="{4C1CF38A-DC37-494C-BD7C-3F07788A1A08}"/>
              </a:ext>
            </a:extLst>
          </p:cNvPr>
          <p:cNvPicPr>
            <a:picLocks noChangeAspect="1"/>
          </p:cNvPicPr>
          <p:nvPr/>
        </p:nvPicPr>
        <p:blipFill rotWithShape="1">
          <a:blip r:embed="rId3">
            <a:extLst>
              <a:ext uri="{28A0092B-C50C-407E-A947-70E740481C1C}">
                <a14:useLocalDpi xmlns:a14="http://schemas.microsoft.com/office/drawing/2010/main" val="0"/>
              </a:ext>
            </a:extLst>
          </a:blip>
          <a:srcRect t="28821" r="55104" b="32429"/>
          <a:stretch/>
        </p:blipFill>
        <p:spPr>
          <a:xfrm>
            <a:off x="488625" y="1014607"/>
            <a:ext cx="1556933" cy="3785186"/>
          </a:xfrm>
          <a:prstGeom prst="rect">
            <a:avLst/>
          </a:prstGeom>
        </p:spPr>
      </p:pic>
      <p:pic>
        <p:nvPicPr>
          <p:cNvPr id="9" name="Picture 8">
            <a:extLst>
              <a:ext uri="{FF2B5EF4-FFF2-40B4-BE49-F238E27FC236}">
                <a16:creationId xmlns:a16="http://schemas.microsoft.com/office/drawing/2014/main" id="{FA83C5E3-760E-414E-8765-453126C0DA1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2210655" y="1014607"/>
            <a:ext cx="1567069" cy="3785186"/>
          </a:xfrm>
          <a:prstGeom prst="rect">
            <a:avLst/>
          </a:prstGeom>
        </p:spPr>
      </p:pic>
    </p:spTree>
    <p:extLst>
      <p:ext uri="{BB962C8B-B14F-4D97-AF65-F5344CB8AC3E}">
        <p14:creationId xmlns:p14="http://schemas.microsoft.com/office/powerpoint/2010/main" val="2300575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278FCF-3973-44DF-A294-2B98670BAB34}"/>
              </a:ext>
            </a:extLst>
          </p:cNvPr>
          <p:cNvSpPr>
            <a:spLocks noGrp="1"/>
          </p:cNvSpPr>
          <p:nvPr>
            <p:ph type="dt" sz="half" idx="10"/>
          </p:nvPr>
        </p:nvSpPr>
        <p:spPr/>
        <p:txBody>
          <a:bodyPr/>
          <a:lstStyle/>
          <a:p>
            <a:pPr algn="ctr"/>
            <a:fld id="{1869F3BD-257E-450F-9B30-59A4B7BEB5F3}" type="datetime1">
              <a:rPr lang="en-IN" smtClean="0"/>
              <a:pPr algn="ctr"/>
              <a:t>14-03-2022</a:t>
            </a:fld>
            <a:endParaRPr lang="en-IN" dirty="0"/>
          </a:p>
        </p:txBody>
      </p:sp>
      <p:sp>
        <p:nvSpPr>
          <p:cNvPr id="3" name="Footer Placeholder 2">
            <a:extLst>
              <a:ext uri="{FF2B5EF4-FFF2-40B4-BE49-F238E27FC236}">
                <a16:creationId xmlns:a16="http://schemas.microsoft.com/office/drawing/2014/main" id="{2B193DFF-88BE-4E0D-B3B3-A26E815C2E04}"/>
              </a:ext>
            </a:extLst>
          </p:cNvPr>
          <p:cNvSpPr>
            <a:spLocks noGrp="1"/>
          </p:cNvSpPr>
          <p:nvPr>
            <p:ph type="ftr" sz="quarter" idx="11"/>
          </p:nvPr>
        </p:nvSpPr>
        <p:spPr/>
        <p:txBody>
          <a:bodyPr/>
          <a:lstStyle/>
          <a:p>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4" name="Slide Number Placeholder 3">
            <a:extLst>
              <a:ext uri="{FF2B5EF4-FFF2-40B4-BE49-F238E27FC236}">
                <a16:creationId xmlns:a16="http://schemas.microsoft.com/office/drawing/2014/main" id="{0CA9F286-D02D-4656-A1D2-8EAA5F5B8526}"/>
              </a:ext>
            </a:extLst>
          </p:cNvPr>
          <p:cNvSpPr>
            <a:spLocks noGrp="1"/>
          </p:cNvSpPr>
          <p:nvPr>
            <p:ph type="sldNum" sz="quarter" idx="12"/>
          </p:nvPr>
        </p:nvSpPr>
        <p:spPr/>
        <p:txBody>
          <a:bodyPr/>
          <a:lstStyle/>
          <a:p>
            <a:pPr algn="ctr"/>
            <a:fld id="{104217AD-86FE-41B0-8CC8-7205EC84C39F}" type="slidenum">
              <a:rPr lang="en-IN" smtClean="0"/>
              <a:pPr algn="ctr"/>
              <a:t>17</a:t>
            </a:fld>
            <a:endParaRPr lang="en-IN" dirty="0"/>
          </a:p>
        </p:txBody>
      </p:sp>
      <p:sp>
        <p:nvSpPr>
          <p:cNvPr id="5" name="Content Placeholder 4">
            <a:extLst>
              <a:ext uri="{FF2B5EF4-FFF2-40B4-BE49-F238E27FC236}">
                <a16:creationId xmlns:a16="http://schemas.microsoft.com/office/drawing/2014/main" id="{3F245E0C-B4DD-4770-841D-9EBC6103C3D3}"/>
              </a:ext>
            </a:extLst>
          </p:cNvPr>
          <p:cNvSpPr>
            <a:spLocks noGrp="1"/>
          </p:cNvSpPr>
          <p:nvPr>
            <p:ph idx="1"/>
          </p:nvPr>
        </p:nvSpPr>
        <p:spPr>
          <a:xfrm>
            <a:off x="3995936" y="1255174"/>
            <a:ext cx="4680520" cy="3188784"/>
          </a:xfrm>
        </p:spPr>
        <p:txBody>
          <a:bodyPr/>
          <a:lstStyle/>
          <a:p>
            <a:pPr marL="0" indent="0">
              <a:buNone/>
            </a:pPr>
            <a:r>
              <a:rPr lang="en-IN" b="1" u="sng" dirty="0"/>
              <a:t>Model Architecture (Hybrid LSTM-CNN):</a:t>
            </a:r>
          </a:p>
          <a:p>
            <a:r>
              <a:rPr lang="en-IN" dirty="0"/>
              <a:t>The third layer is an </a:t>
            </a:r>
            <a:r>
              <a:rPr lang="en-IN" dirty="0">
                <a:solidFill>
                  <a:srgbClr val="FF0000"/>
                </a:solidFill>
              </a:rPr>
              <a:t>LSTM Layer </a:t>
            </a:r>
            <a:r>
              <a:rPr lang="en-IN" dirty="0"/>
              <a:t>with </a:t>
            </a:r>
            <a:r>
              <a:rPr lang="en-IN" dirty="0">
                <a:solidFill>
                  <a:srgbClr val="FF0000"/>
                </a:solidFill>
              </a:rPr>
              <a:t>300 nodes</a:t>
            </a:r>
            <a:r>
              <a:rPr lang="en-IN" dirty="0"/>
              <a:t>, followed by a </a:t>
            </a:r>
            <a:r>
              <a:rPr lang="en-IN" dirty="0">
                <a:solidFill>
                  <a:srgbClr val="FF0000"/>
                </a:solidFill>
              </a:rPr>
              <a:t>50% dropout layers</a:t>
            </a:r>
            <a:r>
              <a:rPr lang="en-IN" dirty="0"/>
              <a:t> to reduce overfitting, Followed by another combination of LSTM </a:t>
            </a:r>
            <a:r>
              <a:rPr lang="en-IN" dirty="0">
                <a:solidFill>
                  <a:srgbClr val="FF0000"/>
                </a:solidFill>
              </a:rPr>
              <a:t>(200 nodes) </a:t>
            </a:r>
            <a:r>
              <a:rPr lang="en-IN" dirty="0"/>
              <a:t>and dropout layer </a:t>
            </a:r>
            <a:r>
              <a:rPr lang="en-IN" dirty="0">
                <a:solidFill>
                  <a:srgbClr val="FF0000"/>
                </a:solidFill>
              </a:rPr>
              <a:t>(50%)</a:t>
            </a:r>
            <a:r>
              <a:rPr lang="en-IN" dirty="0"/>
              <a:t>.</a:t>
            </a:r>
          </a:p>
          <a:p>
            <a:r>
              <a:rPr lang="en-IN" dirty="0"/>
              <a:t>The </a:t>
            </a:r>
            <a:r>
              <a:rPr lang="en-IN" dirty="0">
                <a:solidFill>
                  <a:srgbClr val="FF0000"/>
                </a:solidFill>
              </a:rPr>
              <a:t>final layers </a:t>
            </a:r>
            <a:r>
              <a:rPr lang="en-IN" dirty="0"/>
              <a:t>are </a:t>
            </a:r>
            <a:r>
              <a:rPr lang="en-IN" dirty="0">
                <a:solidFill>
                  <a:srgbClr val="FF0000"/>
                </a:solidFill>
              </a:rPr>
              <a:t>two dense layer </a:t>
            </a:r>
            <a:r>
              <a:rPr lang="en-IN" dirty="0"/>
              <a:t>that return 1 or 0, representing in and out, respectively.  </a:t>
            </a:r>
          </a:p>
          <a:p>
            <a:endParaRPr lang="en-IN" dirty="0"/>
          </a:p>
        </p:txBody>
      </p:sp>
      <p:pic>
        <p:nvPicPr>
          <p:cNvPr id="7" name="Picture 6">
            <a:extLst>
              <a:ext uri="{FF2B5EF4-FFF2-40B4-BE49-F238E27FC236}">
                <a16:creationId xmlns:a16="http://schemas.microsoft.com/office/drawing/2014/main" id="{4C1CF38A-DC37-494C-BD7C-3F07788A1A08}"/>
              </a:ext>
            </a:extLst>
          </p:cNvPr>
          <p:cNvPicPr>
            <a:picLocks noChangeAspect="1"/>
          </p:cNvPicPr>
          <p:nvPr/>
        </p:nvPicPr>
        <p:blipFill rotWithShape="1">
          <a:blip r:embed="rId3">
            <a:extLst>
              <a:ext uri="{28A0092B-C50C-407E-A947-70E740481C1C}">
                <a14:useLocalDpi xmlns:a14="http://schemas.microsoft.com/office/drawing/2010/main" val="0"/>
              </a:ext>
            </a:extLst>
          </a:blip>
          <a:srcRect t="28821" r="55104" b="32429"/>
          <a:stretch/>
        </p:blipFill>
        <p:spPr>
          <a:xfrm>
            <a:off x="488625" y="1014607"/>
            <a:ext cx="1556933" cy="3785186"/>
          </a:xfrm>
          <a:prstGeom prst="rect">
            <a:avLst/>
          </a:prstGeom>
        </p:spPr>
      </p:pic>
      <p:pic>
        <p:nvPicPr>
          <p:cNvPr id="9" name="Picture 8">
            <a:extLst>
              <a:ext uri="{FF2B5EF4-FFF2-40B4-BE49-F238E27FC236}">
                <a16:creationId xmlns:a16="http://schemas.microsoft.com/office/drawing/2014/main" id="{FA83C5E3-760E-414E-8765-453126C0DA1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2210655" y="1014607"/>
            <a:ext cx="1567069" cy="3785186"/>
          </a:xfrm>
          <a:prstGeom prst="rect">
            <a:avLst/>
          </a:prstGeom>
        </p:spPr>
      </p:pic>
    </p:spTree>
    <p:extLst>
      <p:ext uri="{BB962C8B-B14F-4D97-AF65-F5344CB8AC3E}">
        <p14:creationId xmlns:p14="http://schemas.microsoft.com/office/powerpoint/2010/main" val="84587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278FCF-3973-44DF-A294-2B98670BAB34}"/>
              </a:ext>
            </a:extLst>
          </p:cNvPr>
          <p:cNvSpPr>
            <a:spLocks noGrp="1"/>
          </p:cNvSpPr>
          <p:nvPr>
            <p:ph type="dt" sz="half" idx="10"/>
          </p:nvPr>
        </p:nvSpPr>
        <p:spPr/>
        <p:txBody>
          <a:bodyPr/>
          <a:lstStyle/>
          <a:p>
            <a:pPr algn="ctr"/>
            <a:fld id="{1869F3BD-257E-450F-9B30-59A4B7BEB5F3}" type="datetime1">
              <a:rPr lang="en-IN" smtClean="0"/>
              <a:pPr algn="ctr"/>
              <a:t>14-03-2022</a:t>
            </a:fld>
            <a:endParaRPr lang="en-IN" dirty="0"/>
          </a:p>
        </p:txBody>
      </p:sp>
      <p:sp>
        <p:nvSpPr>
          <p:cNvPr id="3" name="Footer Placeholder 2">
            <a:extLst>
              <a:ext uri="{FF2B5EF4-FFF2-40B4-BE49-F238E27FC236}">
                <a16:creationId xmlns:a16="http://schemas.microsoft.com/office/drawing/2014/main" id="{2B193DFF-88BE-4E0D-B3B3-A26E815C2E04}"/>
              </a:ext>
            </a:extLst>
          </p:cNvPr>
          <p:cNvSpPr>
            <a:spLocks noGrp="1"/>
          </p:cNvSpPr>
          <p:nvPr>
            <p:ph type="ftr" sz="quarter" idx="11"/>
          </p:nvPr>
        </p:nvSpPr>
        <p:spPr/>
        <p:txBody>
          <a:bodyPr/>
          <a:lstStyle/>
          <a:p>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4" name="Slide Number Placeholder 3">
            <a:extLst>
              <a:ext uri="{FF2B5EF4-FFF2-40B4-BE49-F238E27FC236}">
                <a16:creationId xmlns:a16="http://schemas.microsoft.com/office/drawing/2014/main" id="{0CA9F286-D02D-4656-A1D2-8EAA5F5B8526}"/>
              </a:ext>
            </a:extLst>
          </p:cNvPr>
          <p:cNvSpPr>
            <a:spLocks noGrp="1"/>
          </p:cNvSpPr>
          <p:nvPr>
            <p:ph type="sldNum" sz="quarter" idx="12"/>
          </p:nvPr>
        </p:nvSpPr>
        <p:spPr/>
        <p:txBody>
          <a:bodyPr/>
          <a:lstStyle/>
          <a:p>
            <a:pPr algn="ctr"/>
            <a:fld id="{104217AD-86FE-41B0-8CC8-7205EC84C39F}" type="slidenum">
              <a:rPr lang="en-IN" smtClean="0"/>
              <a:pPr algn="ctr"/>
              <a:t>18</a:t>
            </a:fld>
            <a:endParaRPr lang="en-IN" dirty="0"/>
          </a:p>
        </p:txBody>
      </p:sp>
      <p:sp>
        <p:nvSpPr>
          <p:cNvPr id="5" name="Content Placeholder 4">
            <a:extLst>
              <a:ext uri="{FF2B5EF4-FFF2-40B4-BE49-F238E27FC236}">
                <a16:creationId xmlns:a16="http://schemas.microsoft.com/office/drawing/2014/main" id="{3F245E0C-B4DD-4770-841D-9EBC6103C3D3}"/>
              </a:ext>
            </a:extLst>
          </p:cNvPr>
          <p:cNvSpPr>
            <a:spLocks noGrp="1"/>
          </p:cNvSpPr>
          <p:nvPr>
            <p:ph idx="1"/>
          </p:nvPr>
        </p:nvSpPr>
        <p:spPr>
          <a:xfrm>
            <a:off x="4004045" y="1059582"/>
            <a:ext cx="4680520" cy="3188784"/>
          </a:xfrm>
        </p:spPr>
        <p:txBody>
          <a:bodyPr/>
          <a:lstStyle/>
          <a:p>
            <a:pPr marL="0" indent="0">
              <a:buNone/>
            </a:pPr>
            <a:r>
              <a:rPr lang="en-IN" b="1" u="sng" dirty="0"/>
              <a:t>Training Parameters: </a:t>
            </a:r>
            <a:r>
              <a:rPr lang="en-IN" b="1" u="sng" dirty="0">
                <a:solidFill>
                  <a:srgbClr val="00B050"/>
                </a:solidFill>
              </a:rPr>
              <a:t>[Similar as Vanilla LSTM Model]</a:t>
            </a:r>
          </a:p>
          <a:p>
            <a:r>
              <a:rPr lang="en-IN" dirty="0"/>
              <a:t>The model is trained for </a:t>
            </a:r>
            <a:r>
              <a:rPr lang="en-IN" dirty="0">
                <a:solidFill>
                  <a:srgbClr val="FF0000"/>
                </a:solidFill>
              </a:rPr>
              <a:t>400</a:t>
            </a:r>
            <a:r>
              <a:rPr lang="en-IN" dirty="0"/>
              <a:t> epochs, with </a:t>
            </a:r>
            <a:r>
              <a:rPr lang="en-IN" dirty="0">
                <a:solidFill>
                  <a:srgbClr val="FF0000"/>
                </a:solidFill>
              </a:rPr>
              <a:t>48</a:t>
            </a:r>
            <a:r>
              <a:rPr lang="en-IN" dirty="0"/>
              <a:t> batch size. </a:t>
            </a:r>
          </a:p>
          <a:p>
            <a:r>
              <a:rPr lang="en-IN" dirty="0"/>
              <a:t>We have used </a:t>
            </a:r>
            <a:r>
              <a:rPr lang="en-IN" dirty="0">
                <a:solidFill>
                  <a:srgbClr val="FF0000"/>
                </a:solidFill>
              </a:rPr>
              <a:t>Adam optimizer </a:t>
            </a:r>
            <a:r>
              <a:rPr lang="en-IN" dirty="0"/>
              <a:t>with adaptative learning rate to reduce the chances of getting stuck into local minima. </a:t>
            </a:r>
          </a:p>
          <a:p>
            <a:r>
              <a:rPr lang="en-IN" dirty="0"/>
              <a:t>The loss function used and monitored while training is </a:t>
            </a:r>
            <a:r>
              <a:rPr lang="en-IN" dirty="0">
                <a:solidFill>
                  <a:srgbClr val="FF0000"/>
                </a:solidFill>
              </a:rPr>
              <a:t>MSE (Mean Square Error)</a:t>
            </a:r>
          </a:p>
        </p:txBody>
      </p:sp>
      <p:pic>
        <p:nvPicPr>
          <p:cNvPr id="7" name="Picture 6">
            <a:extLst>
              <a:ext uri="{FF2B5EF4-FFF2-40B4-BE49-F238E27FC236}">
                <a16:creationId xmlns:a16="http://schemas.microsoft.com/office/drawing/2014/main" id="{4C1CF38A-DC37-494C-BD7C-3F07788A1A08}"/>
              </a:ext>
            </a:extLst>
          </p:cNvPr>
          <p:cNvPicPr>
            <a:picLocks noChangeAspect="1"/>
          </p:cNvPicPr>
          <p:nvPr/>
        </p:nvPicPr>
        <p:blipFill rotWithShape="1">
          <a:blip r:embed="rId3">
            <a:extLst>
              <a:ext uri="{28A0092B-C50C-407E-A947-70E740481C1C}">
                <a14:useLocalDpi xmlns:a14="http://schemas.microsoft.com/office/drawing/2010/main" val="0"/>
              </a:ext>
            </a:extLst>
          </a:blip>
          <a:srcRect t="20601" r="54839" b="33200"/>
          <a:stretch/>
        </p:blipFill>
        <p:spPr>
          <a:xfrm>
            <a:off x="488625" y="1014607"/>
            <a:ext cx="1556934" cy="3669918"/>
          </a:xfrm>
          <a:prstGeom prst="rect">
            <a:avLst/>
          </a:prstGeom>
        </p:spPr>
      </p:pic>
      <p:pic>
        <p:nvPicPr>
          <p:cNvPr id="9" name="Picture 8">
            <a:extLst>
              <a:ext uri="{FF2B5EF4-FFF2-40B4-BE49-F238E27FC236}">
                <a16:creationId xmlns:a16="http://schemas.microsoft.com/office/drawing/2014/main" id="{FA83C5E3-760E-414E-8765-453126C0DA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9680" y="1247045"/>
            <a:ext cx="1822134" cy="3205042"/>
          </a:xfrm>
          <a:prstGeom prst="rect">
            <a:avLst/>
          </a:prstGeom>
        </p:spPr>
      </p:pic>
    </p:spTree>
    <p:extLst>
      <p:ext uri="{BB962C8B-B14F-4D97-AF65-F5344CB8AC3E}">
        <p14:creationId xmlns:p14="http://schemas.microsoft.com/office/powerpoint/2010/main" val="2225410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278FCF-3973-44DF-A294-2B98670BAB34}"/>
              </a:ext>
            </a:extLst>
          </p:cNvPr>
          <p:cNvSpPr>
            <a:spLocks noGrp="1"/>
          </p:cNvSpPr>
          <p:nvPr>
            <p:ph type="dt" sz="half" idx="10"/>
          </p:nvPr>
        </p:nvSpPr>
        <p:spPr/>
        <p:txBody>
          <a:bodyPr/>
          <a:lstStyle/>
          <a:p>
            <a:pPr algn="ctr"/>
            <a:fld id="{1869F3BD-257E-450F-9B30-59A4B7BEB5F3}" type="datetime1">
              <a:rPr lang="en-IN" smtClean="0"/>
              <a:pPr algn="ctr"/>
              <a:t>14-03-2022</a:t>
            </a:fld>
            <a:endParaRPr lang="en-IN" dirty="0"/>
          </a:p>
        </p:txBody>
      </p:sp>
      <p:sp>
        <p:nvSpPr>
          <p:cNvPr id="3" name="Footer Placeholder 2">
            <a:extLst>
              <a:ext uri="{FF2B5EF4-FFF2-40B4-BE49-F238E27FC236}">
                <a16:creationId xmlns:a16="http://schemas.microsoft.com/office/drawing/2014/main" id="{2B193DFF-88BE-4E0D-B3B3-A26E815C2E04}"/>
              </a:ext>
            </a:extLst>
          </p:cNvPr>
          <p:cNvSpPr>
            <a:spLocks noGrp="1"/>
          </p:cNvSpPr>
          <p:nvPr>
            <p:ph type="ftr" sz="quarter" idx="11"/>
          </p:nvPr>
        </p:nvSpPr>
        <p:spPr/>
        <p:txBody>
          <a:bodyPr/>
          <a:lstStyle/>
          <a:p>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4" name="Slide Number Placeholder 3">
            <a:extLst>
              <a:ext uri="{FF2B5EF4-FFF2-40B4-BE49-F238E27FC236}">
                <a16:creationId xmlns:a16="http://schemas.microsoft.com/office/drawing/2014/main" id="{0CA9F286-D02D-4656-A1D2-8EAA5F5B8526}"/>
              </a:ext>
            </a:extLst>
          </p:cNvPr>
          <p:cNvSpPr>
            <a:spLocks noGrp="1"/>
          </p:cNvSpPr>
          <p:nvPr>
            <p:ph type="sldNum" sz="quarter" idx="12"/>
          </p:nvPr>
        </p:nvSpPr>
        <p:spPr/>
        <p:txBody>
          <a:bodyPr/>
          <a:lstStyle/>
          <a:p>
            <a:pPr algn="ctr"/>
            <a:fld id="{104217AD-86FE-41B0-8CC8-7205EC84C39F}" type="slidenum">
              <a:rPr lang="en-IN" smtClean="0"/>
              <a:pPr algn="ctr"/>
              <a:t>19</a:t>
            </a:fld>
            <a:endParaRPr lang="en-IN" dirty="0"/>
          </a:p>
        </p:txBody>
      </p:sp>
      <p:sp>
        <p:nvSpPr>
          <p:cNvPr id="5" name="Content Placeholder 4">
            <a:extLst>
              <a:ext uri="{FF2B5EF4-FFF2-40B4-BE49-F238E27FC236}">
                <a16:creationId xmlns:a16="http://schemas.microsoft.com/office/drawing/2014/main" id="{3F245E0C-B4DD-4770-841D-9EBC6103C3D3}"/>
              </a:ext>
            </a:extLst>
          </p:cNvPr>
          <p:cNvSpPr>
            <a:spLocks noGrp="1"/>
          </p:cNvSpPr>
          <p:nvPr>
            <p:ph idx="1"/>
          </p:nvPr>
        </p:nvSpPr>
        <p:spPr>
          <a:xfrm>
            <a:off x="3995936" y="1255174"/>
            <a:ext cx="4680520" cy="3188784"/>
          </a:xfrm>
        </p:spPr>
        <p:txBody>
          <a:bodyPr/>
          <a:lstStyle/>
          <a:p>
            <a:pPr marL="0" indent="0">
              <a:buNone/>
            </a:pPr>
            <a:r>
              <a:rPr lang="en-IN" b="1" u="sng" dirty="0"/>
              <a:t>Advantage of (Hybrid LSTM-CNN):</a:t>
            </a:r>
          </a:p>
          <a:p>
            <a:r>
              <a:rPr lang="en-IN" dirty="0"/>
              <a:t>The hybrid LSTM-CNN architecture reduces the computational cost, as instead of using LSTM for feature extraction, we have employed CNN Layer. </a:t>
            </a:r>
          </a:p>
          <a:p>
            <a:r>
              <a:rPr lang="en-IN" dirty="0"/>
              <a:t>This further enhances the quality of predictions as LSTM layers get much cleaner, extracted data for further analysis. </a:t>
            </a:r>
          </a:p>
        </p:txBody>
      </p:sp>
      <p:pic>
        <p:nvPicPr>
          <p:cNvPr id="7" name="Picture 6">
            <a:extLst>
              <a:ext uri="{FF2B5EF4-FFF2-40B4-BE49-F238E27FC236}">
                <a16:creationId xmlns:a16="http://schemas.microsoft.com/office/drawing/2014/main" id="{4C1CF38A-DC37-494C-BD7C-3F07788A1A08}"/>
              </a:ext>
            </a:extLst>
          </p:cNvPr>
          <p:cNvPicPr>
            <a:picLocks noChangeAspect="1"/>
          </p:cNvPicPr>
          <p:nvPr/>
        </p:nvPicPr>
        <p:blipFill rotWithShape="1">
          <a:blip r:embed="rId3">
            <a:extLst>
              <a:ext uri="{28A0092B-C50C-407E-A947-70E740481C1C}">
                <a14:useLocalDpi xmlns:a14="http://schemas.microsoft.com/office/drawing/2010/main" val="0"/>
              </a:ext>
            </a:extLst>
          </a:blip>
          <a:srcRect t="28821" r="55104" b="32429"/>
          <a:stretch/>
        </p:blipFill>
        <p:spPr>
          <a:xfrm>
            <a:off x="488625" y="1014607"/>
            <a:ext cx="1556933" cy="3785186"/>
          </a:xfrm>
          <a:prstGeom prst="rect">
            <a:avLst/>
          </a:prstGeom>
        </p:spPr>
      </p:pic>
      <p:pic>
        <p:nvPicPr>
          <p:cNvPr id="9" name="Picture 8">
            <a:extLst>
              <a:ext uri="{FF2B5EF4-FFF2-40B4-BE49-F238E27FC236}">
                <a16:creationId xmlns:a16="http://schemas.microsoft.com/office/drawing/2014/main" id="{FA83C5E3-760E-414E-8765-453126C0DA1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2210655" y="1014607"/>
            <a:ext cx="1567069" cy="3785186"/>
          </a:xfrm>
          <a:prstGeom prst="rect">
            <a:avLst/>
          </a:prstGeom>
        </p:spPr>
      </p:pic>
    </p:spTree>
    <p:extLst>
      <p:ext uri="{BB962C8B-B14F-4D97-AF65-F5344CB8AC3E}">
        <p14:creationId xmlns:p14="http://schemas.microsoft.com/office/powerpoint/2010/main" val="320213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45308F-77E0-45B6-82D2-074B8E5405CB}"/>
              </a:ext>
            </a:extLst>
          </p:cNvPr>
          <p:cNvSpPr>
            <a:spLocks noGrp="1"/>
          </p:cNvSpPr>
          <p:nvPr>
            <p:ph type="dt" sz="half" idx="10"/>
          </p:nvPr>
        </p:nvSpPr>
        <p:spPr/>
        <p:txBody>
          <a:bodyPr/>
          <a:lstStyle/>
          <a:p>
            <a:pPr algn="ctr"/>
            <a:fld id="{1869F3BD-257E-450F-9B30-59A4B7BEB5F3}" type="datetime1">
              <a:rPr lang="en-IN" smtClean="0"/>
              <a:pPr algn="ctr"/>
              <a:t>14-03-2022</a:t>
            </a:fld>
            <a:endParaRPr lang="en-IN" dirty="0"/>
          </a:p>
        </p:txBody>
      </p:sp>
      <p:sp>
        <p:nvSpPr>
          <p:cNvPr id="3" name="Footer Placeholder 2">
            <a:extLst>
              <a:ext uri="{FF2B5EF4-FFF2-40B4-BE49-F238E27FC236}">
                <a16:creationId xmlns:a16="http://schemas.microsoft.com/office/drawing/2014/main" id="{C1E0CE58-52EA-4892-82B5-D75F067953D4}"/>
              </a:ext>
            </a:extLst>
          </p:cNvPr>
          <p:cNvSpPr>
            <a:spLocks noGrp="1"/>
          </p:cNvSpPr>
          <p:nvPr>
            <p:ph type="ftr" sz="quarter" idx="11"/>
          </p:nvPr>
        </p:nvSpPr>
        <p:spPr/>
        <p:txBody>
          <a:bodyPr/>
          <a:lstStyle/>
          <a:p>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4" name="Slide Number Placeholder 3">
            <a:extLst>
              <a:ext uri="{FF2B5EF4-FFF2-40B4-BE49-F238E27FC236}">
                <a16:creationId xmlns:a16="http://schemas.microsoft.com/office/drawing/2014/main" id="{D95BC9CD-BFE1-4C96-A461-6EAFF5F5D7ED}"/>
              </a:ext>
            </a:extLst>
          </p:cNvPr>
          <p:cNvSpPr>
            <a:spLocks noGrp="1"/>
          </p:cNvSpPr>
          <p:nvPr>
            <p:ph type="sldNum" sz="quarter" idx="12"/>
          </p:nvPr>
        </p:nvSpPr>
        <p:spPr/>
        <p:txBody>
          <a:bodyPr/>
          <a:lstStyle/>
          <a:p>
            <a:pPr algn="ctr"/>
            <a:fld id="{104217AD-86FE-41B0-8CC8-7205EC84C39F}" type="slidenum">
              <a:rPr lang="en-IN" smtClean="0"/>
              <a:pPr algn="ctr"/>
              <a:t>2</a:t>
            </a:fld>
            <a:endParaRPr lang="en-IN" dirty="0"/>
          </a:p>
        </p:txBody>
      </p:sp>
      <p:sp>
        <p:nvSpPr>
          <p:cNvPr id="5" name="Content Placeholder 4">
            <a:extLst>
              <a:ext uri="{FF2B5EF4-FFF2-40B4-BE49-F238E27FC236}">
                <a16:creationId xmlns:a16="http://schemas.microsoft.com/office/drawing/2014/main" id="{0B762B44-84CF-4F85-9C12-3500DAB96696}"/>
              </a:ext>
            </a:extLst>
          </p:cNvPr>
          <p:cNvSpPr>
            <a:spLocks noGrp="1"/>
          </p:cNvSpPr>
          <p:nvPr>
            <p:ph idx="1"/>
          </p:nvPr>
        </p:nvSpPr>
        <p:spPr>
          <a:xfrm>
            <a:off x="683568" y="1255174"/>
            <a:ext cx="7848872" cy="3188784"/>
          </a:xfrm>
        </p:spPr>
        <p:txBody>
          <a:bodyPr/>
          <a:lstStyle/>
          <a:p>
            <a:r>
              <a:rPr lang="en-IN" sz="2800" dirty="0"/>
              <a:t>Background</a:t>
            </a:r>
          </a:p>
          <a:p>
            <a:r>
              <a:rPr lang="en-IN" sz="2800" dirty="0"/>
              <a:t>Literature Survey</a:t>
            </a:r>
          </a:p>
          <a:p>
            <a:r>
              <a:rPr lang="en-IN" sz="2800" dirty="0"/>
              <a:t>Problem Description</a:t>
            </a:r>
          </a:p>
          <a:p>
            <a:r>
              <a:rPr lang="en-IN" sz="2800" dirty="0"/>
              <a:t>Methodology</a:t>
            </a:r>
          </a:p>
          <a:p>
            <a:r>
              <a:rPr lang="en-IN" sz="2800" dirty="0"/>
              <a:t>Results and Discussion</a:t>
            </a:r>
          </a:p>
          <a:p>
            <a:r>
              <a:rPr lang="en-IN" sz="2800" dirty="0"/>
              <a:t>Conclusion </a:t>
            </a:r>
          </a:p>
          <a:p>
            <a:endParaRPr lang="en-IN" sz="2800" dirty="0"/>
          </a:p>
          <a:p>
            <a:endParaRPr lang="en-IN" sz="2800" dirty="0"/>
          </a:p>
          <a:p>
            <a:endParaRPr lang="en-IN" sz="2800" dirty="0"/>
          </a:p>
          <a:p>
            <a:endParaRPr lang="en-IN" sz="2800" dirty="0"/>
          </a:p>
          <a:p>
            <a:endParaRPr lang="en-IN" sz="2800" dirty="0"/>
          </a:p>
        </p:txBody>
      </p:sp>
    </p:spTree>
    <p:extLst>
      <p:ext uri="{BB962C8B-B14F-4D97-AF65-F5344CB8AC3E}">
        <p14:creationId xmlns:p14="http://schemas.microsoft.com/office/powerpoint/2010/main" val="3139373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9BC97-A336-4864-91ED-333F125ADD08}"/>
              </a:ext>
            </a:extLst>
          </p:cNvPr>
          <p:cNvSpPr>
            <a:spLocks noGrp="1"/>
          </p:cNvSpPr>
          <p:nvPr>
            <p:ph type="dt" sz="half" idx="10"/>
          </p:nvPr>
        </p:nvSpPr>
        <p:spPr/>
        <p:txBody>
          <a:bodyPr/>
          <a:lstStyle/>
          <a:p>
            <a:pPr algn="ctr"/>
            <a:fld id="{1869F3BD-257E-450F-9B30-59A4B7BEB5F3}" type="datetime1">
              <a:rPr lang="en-IN" smtClean="0"/>
              <a:pPr algn="ctr"/>
              <a:t>14-03-2022</a:t>
            </a:fld>
            <a:endParaRPr lang="en-IN" dirty="0"/>
          </a:p>
        </p:txBody>
      </p:sp>
      <p:sp>
        <p:nvSpPr>
          <p:cNvPr id="3" name="Footer Placeholder 2">
            <a:extLst>
              <a:ext uri="{FF2B5EF4-FFF2-40B4-BE49-F238E27FC236}">
                <a16:creationId xmlns:a16="http://schemas.microsoft.com/office/drawing/2014/main" id="{84532220-AB80-4426-BE42-04F4C6BF543A}"/>
              </a:ext>
            </a:extLst>
          </p:cNvPr>
          <p:cNvSpPr>
            <a:spLocks noGrp="1"/>
          </p:cNvSpPr>
          <p:nvPr>
            <p:ph type="ftr" sz="quarter" idx="11"/>
          </p:nvPr>
        </p:nvSpPr>
        <p:spPr/>
        <p:txBody>
          <a:bodyPr/>
          <a:lstStyle/>
          <a:p>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4" name="Slide Number Placeholder 3">
            <a:extLst>
              <a:ext uri="{FF2B5EF4-FFF2-40B4-BE49-F238E27FC236}">
                <a16:creationId xmlns:a16="http://schemas.microsoft.com/office/drawing/2014/main" id="{DFAA32BC-78B2-4028-BFA6-ED9A9E849CD9}"/>
              </a:ext>
            </a:extLst>
          </p:cNvPr>
          <p:cNvSpPr>
            <a:spLocks noGrp="1"/>
          </p:cNvSpPr>
          <p:nvPr>
            <p:ph type="sldNum" sz="quarter" idx="12"/>
          </p:nvPr>
        </p:nvSpPr>
        <p:spPr/>
        <p:txBody>
          <a:bodyPr/>
          <a:lstStyle/>
          <a:p>
            <a:pPr algn="ctr"/>
            <a:fld id="{104217AD-86FE-41B0-8CC8-7205EC84C39F}" type="slidenum">
              <a:rPr lang="en-IN" smtClean="0"/>
              <a:pPr algn="ctr"/>
              <a:t>20</a:t>
            </a:fld>
            <a:endParaRPr lang="en-IN" dirty="0"/>
          </a:p>
        </p:txBody>
      </p:sp>
      <p:sp>
        <p:nvSpPr>
          <p:cNvPr id="5" name="Content Placeholder 4">
            <a:extLst>
              <a:ext uri="{FF2B5EF4-FFF2-40B4-BE49-F238E27FC236}">
                <a16:creationId xmlns:a16="http://schemas.microsoft.com/office/drawing/2014/main" id="{6F116055-F113-4D3E-9056-F4E44DABB519}"/>
              </a:ext>
            </a:extLst>
          </p:cNvPr>
          <p:cNvSpPr>
            <a:spLocks noGrp="1"/>
          </p:cNvSpPr>
          <p:nvPr>
            <p:ph idx="1"/>
          </p:nvPr>
        </p:nvSpPr>
        <p:spPr>
          <a:xfrm>
            <a:off x="683568" y="1228383"/>
            <a:ext cx="7992888" cy="596496"/>
          </a:xfrm>
        </p:spPr>
        <p:txBody>
          <a:bodyPr/>
          <a:lstStyle/>
          <a:p>
            <a:pPr marL="0" indent="0">
              <a:buNone/>
            </a:pPr>
            <a:r>
              <a:rPr lang="en-IN" sz="1600" dirty="0"/>
              <a:t>Predictions made on stocks of RELIANCE (Reliance Industries Ltd), HDFCBANK.NS (HDFC Bank Limited), AAPL (Apple Inc.), GOOGL (Alphabet Inc.)</a:t>
            </a:r>
          </a:p>
          <a:p>
            <a:endParaRPr lang="en-IN" sz="1600" dirty="0"/>
          </a:p>
        </p:txBody>
      </p:sp>
      <p:graphicFrame>
        <p:nvGraphicFramePr>
          <p:cNvPr id="12" name="Table 11">
            <a:extLst>
              <a:ext uri="{FF2B5EF4-FFF2-40B4-BE49-F238E27FC236}">
                <a16:creationId xmlns:a16="http://schemas.microsoft.com/office/drawing/2014/main" id="{A0173396-91E3-4821-A59A-FBE9786D1485}"/>
              </a:ext>
            </a:extLst>
          </p:cNvPr>
          <p:cNvGraphicFramePr>
            <a:graphicFrameLocks noGrp="1"/>
          </p:cNvGraphicFramePr>
          <p:nvPr>
            <p:extLst>
              <p:ext uri="{D42A27DB-BD31-4B8C-83A1-F6EECF244321}">
                <p14:modId xmlns:p14="http://schemas.microsoft.com/office/powerpoint/2010/main" val="2163693626"/>
              </p:ext>
            </p:extLst>
          </p:nvPr>
        </p:nvGraphicFramePr>
        <p:xfrm>
          <a:off x="899592" y="1923678"/>
          <a:ext cx="7344816" cy="2592289"/>
        </p:xfrm>
        <a:graphic>
          <a:graphicData uri="http://schemas.openxmlformats.org/drawingml/2006/table">
            <a:tbl>
              <a:tblPr firstRow="1" firstCol="1" bandRow="1">
                <a:tableStyleId>{5C22544A-7EE6-4342-B048-85BDC9FD1C3A}</a:tableStyleId>
              </a:tblPr>
              <a:tblGrid>
                <a:gridCol w="2294805">
                  <a:extLst>
                    <a:ext uri="{9D8B030D-6E8A-4147-A177-3AD203B41FA5}">
                      <a16:colId xmlns:a16="http://schemas.microsoft.com/office/drawing/2014/main" val="969496245"/>
                    </a:ext>
                  </a:extLst>
                </a:gridCol>
                <a:gridCol w="1245251">
                  <a:extLst>
                    <a:ext uri="{9D8B030D-6E8A-4147-A177-3AD203B41FA5}">
                      <a16:colId xmlns:a16="http://schemas.microsoft.com/office/drawing/2014/main" val="1892368382"/>
                    </a:ext>
                  </a:extLst>
                </a:gridCol>
                <a:gridCol w="1242160">
                  <a:extLst>
                    <a:ext uri="{9D8B030D-6E8A-4147-A177-3AD203B41FA5}">
                      <a16:colId xmlns:a16="http://schemas.microsoft.com/office/drawing/2014/main" val="597847581"/>
                    </a:ext>
                  </a:extLst>
                </a:gridCol>
                <a:gridCol w="1317349">
                  <a:extLst>
                    <a:ext uri="{9D8B030D-6E8A-4147-A177-3AD203B41FA5}">
                      <a16:colId xmlns:a16="http://schemas.microsoft.com/office/drawing/2014/main" val="2595761476"/>
                    </a:ext>
                  </a:extLst>
                </a:gridCol>
                <a:gridCol w="1245251">
                  <a:extLst>
                    <a:ext uri="{9D8B030D-6E8A-4147-A177-3AD203B41FA5}">
                      <a16:colId xmlns:a16="http://schemas.microsoft.com/office/drawing/2014/main" val="3120657325"/>
                    </a:ext>
                  </a:extLst>
                </a:gridCol>
              </a:tblGrid>
              <a:tr h="984125">
                <a:tc>
                  <a:txBody>
                    <a:bodyPr/>
                    <a:lstStyle/>
                    <a:p>
                      <a:pPr indent="144145" algn="ctr" hangingPunct="0">
                        <a:lnSpc>
                          <a:spcPts val="1200"/>
                        </a:lnSpc>
                      </a:pPr>
                      <a:r>
                        <a:rPr lang="en-IN" sz="1600" dirty="0">
                          <a:effectLst/>
                        </a:rPr>
                        <a:t>Method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n-IN" sz="1600" dirty="0">
                          <a:effectLst/>
                        </a:rPr>
                        <a:t>Predicted </a:t>
                      </a:r>
                    </a:p>
                    <a:p>
                      <a:pPr indent="144145" algn="ctr" hangingPunct="0">
                        <a:lnSpc>
                          <a:spcPts val="1200"/>
                        </a:lnSpc>
                      </a:pPr>
                      <a:r>
                        <a:rPr lang="en-IN" sz="1600" dirty="0">
                          <a:effectLst/>
                        </a:rPr>
                        <a:t>Net Yield</a:t>
                      </a:r>
                    </a:p>
                    <a:p>
                      <a:pPr indent="144145" algn="ctr" hangingPunct="0">
                        <a:lnSpc>
                          <a:spcPts val="1200"/>
                        </a:lnSpc>
                      </a:pPr>
                      <a:r>
                        <a:rPr lang="en-IN" sz="1600" dirty="0">
                          <a:effectLst/>
                        </a:rPr>
                        <a:t>(GOOGLE)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n-IN" sz="1600" dirty="0">
                          <a:effectLst/>
                        </a:rPr>
                        <a:t>Predicted </a:t>
                      </a:r>
                    </a:p>
                    <a:p>
                      <a:pPr indent="144145" algn="ctr" hangingPunct="0">
                        <a:lnSpc>
                          <a:spcPts val="1200"/>
                        </a:lnSpc>
                      </a:pPr>
                      <a:r>
                        <a:rPr lang="en-IN" sz="1600" dirty="0">
                          <a:effectLst/>
                        </a:rPr>
                        <a:t>Net Yield</a:t>
                      </a:r>
                    </a:p>
                    <a:p>
                      <a:pPr indent="144145" algn="ctr" hangingPunct="0">
                        <a:lnSpc>
                          <a:spcPts val="1200"/>
                        </a:lnSpc>
                      </a:pPr>
                      <a:r>
                        <a:rPr lang="en-IN" sz="1600" dirty="0">
                          <a:effectLst/>
                        </a:rPr>
                        <a:t>(HDFC)</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n-IN" sz="1600" dirty="0">
                          <a:effectLst/>
                        </a:rPr>
                        <a:t>Predicted </a:t>
                      </a:r>
                    </a:p>
                    <a:p>
                      <a:pPr indent="144145" algn="ctr" hangingPunct="0">
                        <a:lnSpc>
                          <a:spcPts val="1200"/>
                        </a:lnSpc>
                      </a:pPr>
                      <a:r>
                        <a:rPr lang="en-IN" sz="1600" dirty="0">
                          <a:effectLst/>
                        </a:rPr>
                        <a:t>Net Yield</a:t>
                      </a:r>
                    </a:p>
                    <a:p>
                      <a:pPr indent="144145" algn="ctr" hangingPunct="0">
                        <a:lnSpc>
                          <a:spcPts val="1200"/>
                        </a:lnSpc>
                      </a:pPr>
                      <a:r>
                        <a:rPr lang="en-IN" sz="1600" dirty="0">
                          <a:effectLst/>
                        </a:rPr>
                        <a:t>(APPLE)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n-IN" sz="1600" dirty="0">
                          <a:effectLst/>
                        </a:rPr>
                        <a:t>Predicted </a:t>
                      </a:r>
                    </a:p>
                    <a:p>
                      <a:pPr indent="144145" algn="ctr" hangingPunct="0">
                        <a:lnSpc>
                          <a:spcPts val="1200"/>
                        </a:lnSpc>
                      </a:pPr>
                      <a:r>
                        <a:rPr lang="en-IN" sz="1600" dirty="0">
                          <a:effectLst/>
                        </a:rPr>
                        <a:t>Net Yield</a:t>
                      </a:r>
                    </a:p>
                    <a:p>
                      <a:pPr indent="144145" algn="ctr" hangingPunct="0">
                        <a:lnSpc>
                          <a:spcPts val="1200"/>
                        </a:lnSpc>
                      </a:pPr>
                      <a:r>
                        <a:rPr lang="en-IN" sz="1600" dirty="0">
                          <a:effectLst/>
                        </a:rPr>
                        <a:t>(RELIANCE)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22549186"/>
                  </a:ext>
                </a:extLst>
              </a:tr>
              <a:tr h="429404">
                <a:tc>
                  <a:txBody>
                    <a:bodyPr/>
                    <a:lstStyle/>
                    <a:p>
                      <a:pPr indent="144145" algn="ctr" hangingPunct="0">
                        <a:lnSpc>
                          <a:spcPts val="1200"/>
                        </a:lnSpc>
                      </a:pPr>
                      <a:r>
                        <a:rPr lang="en-IN" sz="1600" dirty="0">
                          <a:effectLst/>
                        </a:rPr>
                        <a:t>Buy and Hold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n-IN" sz="1600" dirty="0">
                          <a:effectLst/>
                        </a:rPr>
                        <a:t>23.25</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n-IN" sz="1600">
                          <a:effectLst/>
                        </a:rPr>
                        <a:t>20.25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n-IN" sz="1600">
                          <a:effectLst/>
                        </a:rPr>
                        <a:t>20.25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n-IN" sz="1600">
                          <a:effectLst/>
                        </a:rPr>
                        <a:t>28.42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55193054"/>
                  </a:ext>
                </a:extLst>
              </a:tr>
              <a:tr h="392920">
                <a:tc>
                  <a:txBody>
                    <a:bodyPr/>
                    <a:lstStyle/>
                    <a:p>
                      <a:pPr indent="144145" algn="ctr" hangingPunct="0">
                        <a:lnSpc>
                          <a:spcPts val="1200"/>
                        </a:lnSpc>
                      </a:pPr>
                      <a:r>
                        <a:rPr lang="en-IN" sz="1600">
                          <a:effectLst/>
                        </a:rPr>
                        <a:t>Moving Average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n-IN" sz="1600" dirty="0">
                          <a:effectLst/>
                        </a:rPr>
                        <a:t>10.9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n-IN" sz="1600" dirty="0">
                          <a:effectLst/>
                        </a:rPr>
                        <a:t>10.9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n-IN" sz="1600">
                          <a:effectLst/>
                        </a:rPr>
                        <a:t>20.9</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n-IN" sz="1600">
                          <a:effectLst/>
                        </a:rPr>
                        <a:t>21.14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9359638"/>
                  </a:ext>
                </a:extLst>
              </a:tr>
              <a:tr h="392920">
                <a:tc>
                  <a:txBody>
                    <a:bodyPr/>
                    <a:lstStyle/>
                    <a:p>
                      <a:pPr indent="144145" algn="ctr" hangingPunct="0">
                        <a:lnSpc>
                          <a:spcPts val="1200"/>
                        </a:lnSpc>
                      </a:pPr>
                      <a:r>
                        <a:rPr lang="en-IN" sz="1600">
                          <a:effectLst/>
                        </a:rPr>
                        <a:t>LSTM</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n-IN" sz="1600">
                          <a:effectLst/>
                        </a:rPr>
                        <a:t>19.97</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n-IN" sz="1600" dirty="0">
                          <a:effectLst/>
                        </a:rPr>
                        <a:t>19.97</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n-IN" sz="1600">
                          <a:effectLst/>
                        </a:rPr>
                        <a:t>19.97</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n-IN" sz="1600" dirty="0">
                          <a:effectLst/>
                        </a:rPr>
                        <a:t>19.17</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01672033"/>
                  </a:ext>
                </a:extLst>
              </a:tr>
              <a:tr h="392920">
                <a:tc>
                  <a:txBody>
                    <a:bodyPr/>
                    <a:lstStyle/>
                    <a:p>
                      <a:pPr indent="144145" algn="ctr" hangingPunct="0">
                        <a:lnSpc>
                          <a:spcPts val="1200"/>
                        </a:lnSpc>
                      </a:pPr>
                      <a:r>
                        <a:rPr lang="en-IN" sz="1600" dirty="0">
                          <a:effectLst/>
                        </a:rPr>
                        <a:t>Hybrid CNN-LSTM</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n-IN" sz="1600" dirty="0">
                          <a:effectLst/>
                        </a:rPr>
                        <a:t>20.69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n-IN" sz="1600" dirty="0">
                          <a:effectLst/>
                        </a:rPr>
                        <a:t>19.99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n-IN" sz="1600" dirty="0">
                          <a:effectLst/>
                        </a:rPr>
                        <a:t>19.99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44145" algn="ctr" hangingPunct="0">
                        <a:lnSpc>
                          <a:spcPts val="1200"/>
                        </a:lnSpc>
                      </a:pPr>
                      <a:r>
                        <a:rPr lang="en-IN" sz="1600" dirty="0">
                          <a:effectLst/>
                        </a:rPr>
                        <a:t>19.31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0068111"/>
                  </a:ext>
                </a:extLst>
              </a:tr>
            </a:tbl>
          </a:graphicData>
        </a:graphic>
      </p:graphicFrame>
    </p:spTree>
    <p:extLst>
      <p:ext uri="{BB962C8B-B14F-4D97-AF65-F5344CB8AC3E}">
        <p14:creationId xmlns:p14="http://schemas.microsoft.com/office/powerpoint/2010/main" val="638649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9BC97-A336-4864-91ED-333F125ADD08}"/>
              </a:ext>
            </a:extLst>
          </p:cNvPr>
          <p:cNvSpPr>
            <a:spLocks noGrp="1"/>
          </p:cNvSpPr>
          <p:nvPr>
            <p:ph type="dt" sz="half" idx="10"/>
          </p:nvPr>
        </p:nvSpPr>
        <p:spPr/>
        <p:txBody>
          <a:bodyPr/>
          <a:lstStyle/>
          <a:p>
            <a:pPr algn="ctr"/>
            <a:fld id="{1869F3BD-257E-450F-9B30-59A4B7BEB5F3}" type="datetime1">
              <a:rPr lang="en-IN" smtClean="0"/>
              <a:pPr algn="ctr"/>
              <a:t>14-03-2022</a:t>
            </a:fld>
            <a:endParaRPr lang="en-IN" dirty="0"/>
          </a:p>
        </p:txBody>
      </p:sp>
      <p:sp>
        <p:nvSpPr>
          <p:cNvPr id="3" name="Footer Placeholder 2">
            <a:extLst>
              <a:ext uri="{FF2B5EF4-FFF2-40B4-BE49-F238E27FC236}">
                <a16:creationId xmlns:a16="http://schemas.microsoft.com/office/drawing/2014/main" id="{84532220-AB80-4426-BE42-04F4C6BF543A}"/>
              </a:ext>
            </a:extLst>
          </p:cNvPr>
          <p:cNvSpPr>
            <a:spLocks noGrp="1"/>
          </p:cNvSpPr>
          <p:nvPr>
            <p:ph type="ftr" sz="quarter" idx="11"/>
          </p:nvPr>
        </p:nvSpPr>
        <p:spPr/>
        <p:txBody>
          <a:bodyPr/>
          <a:lstStyle/>
          <a:p>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4" name="Slide Number Placeholder 3">
            <a:extLst>
              <a:ext uri="{FF2B5EF4-FFF2-40B4-BE49-F238E27FC236}">
                <a16:creationId xmlns:a16="http://schemas.microsoft.com/office/drawing/2014/main" id="{DFAA32BC-78B2-4028-BFA6-ED9A9E849CD9}"/>
              </a:ext>
            </a:extLst>
          </p:cNvPr>
          <p:cNvSpPr>
            <a:spLocks noGrp="1"/>
          </p:cNvSpPr>
          <p:nvPr>
            <p:ph type="sldNum" sz="quarter" idx="12"/>
          </p:nvPr>
        </p:nvSpPr>
        <p:spPr/>
        <p:txBody>
          <a:bodyPr/>
          <a:lstStyle/>
          <a:p>
            <a:pPr algn="ctr"/>
            <a:fld id="{104217AD-86FE-41B0-8CC8-7205EC84C39F}" type="slidenum">
              <a:rPr lang="en-IN" smtClean="0"/>
              <a:pPr algn="ctr"/>
              <a:t>21</a:t>
            </a:fld>
            <a:endParaRPr lang="en-IN" dirty="0"/>
          </a:p>
        </p:txBody>
      </p:sp>
      <p:sp>
        <p:nvSpPr>
          <p:cNvPr id="5" name="Content Placeholder 4">
            <a:extLst>
              <a:ext uri="{FF2B5EF4-FFF2-40B4-BE49-F238E27FC236}">
                <a16:creationId xmlns:a16="http://schemas.microsoft.com/office/drawing/2014/main" id="{6F116055-F113-4D3E-9056-F4E44DABB519}"/>
              </a:ext>
            </a:extLst>
          </p:cNvPr>
          <p:cNvSpPr>
            <a:spLocks noGrp="1"/>
          </p:cNvSpPr>
          <p:nvPr>
            <p:ph idx="1"/>
          </p:nvPr>
        </p:nvSpPr>
        <p:spPr>
          <a:xfrm>
            <a:off x="683568" y="1059582"/>
            <a:ext cx="7992888" cy="504056"/>
          </a:xfrm>
        </p:spPr>
        <p:txBody>
          <a:bodyPr/>
          <a:lstStyle/>
          <a:p>
            <a:pPr marL="0" indent="0" algn="ctr">
              <a:buNone/>
            </a:pPr>
            <a:r>
              <a:rPr lang="en-IN" b="1" u="sng" dirty="0"/>
              <a:t>Prediction Plots: </a:t>
            </a:r>
          </a:p>
          <a:p>
            <a:pPr marL="0" indent="0" algn="ctr">
              <a:buNone/>
            </a:pPr>
            <a:r>
              <a:rPr lang="en-IN" sz="1400" dirty="0"/>
              <a:t>(Indian Stocks, National Stock Exchange (NSE))</a:t>
            </a:r>
          </a:p>
        </p:txBody>
      </p:sp>
      <p:pic>
        <p:nvPicPr>
          <p:cNvPr id="7" name="Picture 6">
            <a:extLst>
              <a:ext uri="{FF2B5EF4-FFF2-40B4-BE49-F238E27FC236}">
                <a16:creationId xmlns:a16="http://schemas.microsoft.com/office/drawing/2014/main" id="{6A0FED63-F318-43D9-8EC9-69C3883D6E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650" y="2018104"/>
            <a:ext cx="4084009" cy="1428563"/>
          </a:xfrm>
          <a:prstGeom prst="rect">
            <a:avLst/>
          </a:prstGeom>
        </p:spPr>
      </p:pic>
      <p:sp>
        <p:nvSpPr>
          <p:cNvPr id="8" name="TextBox 7">
            <a:extLst>
              <a:ext uri="{FF2B5EF4-FFF2-40B4-BE49-F238E27FC236}">
                <a16:creationId xmlns:a16="http://schemas.microsoft.com/office/drawing/2014/main" id="{351DD568-AA36-4C3D-9C08-EF35BD77E203}"/>
              </a:ext>
            </a:extLst>
          </p:cNvPr>
          <p:cNvSpPr txBox="1"/>
          <p:nvPr/>
        </p:nvSpPr>
        <p:spPr>
          <a:xfrm>
            <a:off x="1485396" y="3584708"/>
            <a:ext cx="2360518" cy="276999"/>
          </a:xfrm>
          <a:prstGeom prst="rect">
            <a:avLst/>
          </a:prstGeom>
          <a:noFill/>
        </p:spPr>
        <p:txBody>
          <a:bodyPr wrap="none" rtlCol="0">
            <a:spAutoFit/>
          </a:bodyPr>
          <a:lstStyle/>
          <a:p>
            <a:r>
              <a:rPr lang="en-IN" sz="1200" dirty="0"/>
              <a:t>Reliance Industries Ltd. (RELIANCE)</a:t>
            </a:r>
          </a:p>
        </p:txBody>
      </p:sp>
      <p:pic>
        <p:nvPicPr>
          <p:cNvPr id="10" name="Picture 9">
            <a:extLst>
              <a:ext uri="{FF2B5EF4-FFF2-40B4-BE49-F238E27FC236}">
                <a16:creationId xmlns:a16="http://schemas.microsoft.com/office/drawing/2014/main" id="{250DF05D-DA7E-4D61-B92C-317C3965B5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0032" y="2019213"/>
            <a:ext cx="4109850" cy="1429200"/>
          </a:xfrm>
          <a:prstGeom prst="rect">
            <a:avLst/>
          </a:prstGeom>
        </p:spPr>
      </p:pic>
      <p:sp>
        <p:nvSpPr>
          <p:cNvPr id="13" name="TextBox 12">
            <a:extLst>
              <a:ext uri="{FF2B5EF4-FFF2-40B4-BE49-F238E27FC236}">
                <a16:creationId xmlns:a16="http://schemas.microsoft.com/office/drawing/2014/main" id="{F1CDCCB2-F300-4880-8A65-632DFC26D011}"/>
              </a:ext>
            </a:extLst>
          </p:cNvPr>
          <p:cNvSpPr txBox="1"/>
          <p:nvPr/>
        </p:nvSpPr>
        <p:spPr>
          <a:xfrm>
            <a:off x="5796136" y="3582993"/>
            <a:ext cx="1690527" cy="276999"/>
          </a:xfrm>
          <a:prstGeom prst="rect">
            <a:avLst/>
          </a:prstGeom>
          <a:noFill/>
        </p:spPr>
        <p:txBody>
          <a:bodyPr wrap="none" rtlCol="0">
            <a:spAutoFit/>
          </a:bodyPr>
          <a:lstStyle/>
          <a:p>
            <a:r>
              <a:rPr lang="en-IN" sz="1200" dirty="0"/>
              <a:t>HDFC Bank (HDFCBANK)</a:t>
            </a:r>
          </a:p>
        </p:txBody>
      </p:sp>
    </p:spTree>
    <p:extLst>
      <p:ext uri="{BB962C8B-B14F-4D97-AF65-F5344CB8AC3E}">
        <p14:creationId xmlns:p14="http://schemas.microsoft.com/office/powerpoint/2010/main" val="3703770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9BC97-A336-4864-91ED-333F125ADD08}"/>
              </a:ext>
            </a:extLst>
          </p:cNvPr>
          <p:cNvSpPr>
            <a:spLocks noGrp="1"/>
          </p:cNvSpPr>
          <p:nvPr>
            <p:ph type="dt" sz="half" idx="10"/>
          </p:nvPr>
        </p:nvSpPr>
        <p:spPr/>
        <p:txBody>
          <a:bodyPr/>
          <a:lstStyle/>
          <a:p>
            <a:pPr algn="ctr"/>
            <a:fld id="{1869F3BD-257E-450F-9B30-59A4B7BEB5F3}" type="datetime1">
              <a:rPr lang="en-IN" smtClean="0"/>
              <a:pPr algn="ctr"/>
              <a:t>14-03-2022</a:t>
            </a:fld>
            <a:endParaRPr lang="en-IN" dirty="0"/>
          </a:p>
        </p:txBody>
      </p:sp>
      <p:sp>
        <p:nvSpPr>
          <p:cNvPr id="3" name="Footer Placeholder 2">
            <a:extLst>
              <a:ext uri="{FF2B5EF4-FFF2-40B4-BE49-F238E27FC236}">
                <a16:creationId xmlns:a16="http://schemas.microsoft.com/office/drawing/2014/main" id="{84532220-AB80-4426-BE42-04F4C6BF543A}"/>
              </a:ext>
            </a:extLst>
          </p:cNvPr>
          <p:cNvSpPr>
            <a:spLocks noGrp="1"/>
          </p:cNvSpPr>
          <p:nvPr>
            <p:ph type="ftr" sz="quarter" idx="11"/>
          </p:nvPr>
        </p:nvSpPr>
        <p:spPr/>
        <p:txBody>
          <a:bodyPr/>
          <a:lstStyle/>
          <a:p>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4" name="Slide Number Placeholder 3">
            <a:extLst>
              <a:ext uri="{FF2B5EF4-FFF2-40B4-BE49-F238E27FC236}">
                <a16:creationId xmlns:a16="http://schemas.microsoft.com/office/drawing/2014/main" id="{DFAA32BC-78B2-4028-BFA6-ED9A9E849CD9}"/>
              </a:ext>
            </a:extLst>
          </p:cNvPr>
          <p:cNvSpPr>
            <a:spLocks noGrp="1"/>
          </p:cNvSpPr>
          <p:nvPr>
            <p:ph type="sldNum" sz="quarter" idx="12"/>
          </p:nvPr>
        </p:nvSpPr>
        <p:spPr/>
        <p:txBody>
          <a:bodyPr/>
          <a:lstStyle/>
          <a:p>
            <a:pPr algn="ctr"/>
            <a:fld id="{104217AD-86FE-41B0-8CC8-7205EC84C39F}" type="slidenum">
              <a:rPr lang="en-IN" smtClean="0"/>
              <a:pPr algn="ctr"/>
              <a:t>22</a:t>
            </a:fld>
            <a:endParaRPr lang="en-IN" dirty="0"/>
          </a:p>
        </p:txBody>
      </p:sp>
      <p:sp>
        <p:nvSpPr>
          <p:cNvPr id="5" name="Content Placeholder 4">
            <a:extLst>
              <a:ext uri="{FF2B5EF4-FFF2-40B4-BE49-F238E27FC236}">
                <a16:creationId xmlns:a16="http://schemas.microsoft.com/office/drawing/2014/main" id="{6F116055-F113-4D3E-9056-F4E44DABB519}"/>
              </a:ext>
            </a:extLst>
          </p:cNvPr>
          <p:cNvSpPr>
            <a:spLocks noGrp="1"/>
          </p:cNvSpPr>
          <p:nvPr>
            <p:ph idx="1"/>
          </p:nvPr>
        </p:nvSpPr>
        <p:spPr>
          <a:xfrm>
            <a:off x="683568" y="1059582"/>
            <a:ext cx="7992888" cy="504056"/>
          </a:xfrm>
        </p:spPr>
        <p:txBody>
          <a:bodyPr/>
          <a:lstStyle/>
          <a:p>
            <a:pPr marL="0" indent="0" algn="ctr">
              <a:buNone/>
            </a:pPr>
            <a:r>
              <a:rPr lang="en-IN" b="1" u="sng" dirty="0"/>
              <a:t>Prediction Plots: </a:t>
            </a:r>
          </a:p>
          <a:p>
            <a:pPr marL="0" indent="0" algn="ctr">
              <a:buNone/>
            </a:pPr>
            <a:r>
              <a:rPr lang="en-IN" sz="1400" dirty="0"/>
              <a:t>(American Stocks, NASDAQ)</a:t>
            </a:r>
          </a:p>
        </p:txBody>
      </p:sp>
      <p:pic>
        <p:nvPicPr>
          <p:cNvPr id="7" name="Picture 6">
            <a:extLst>
              <a:ext uri="{FF2B5EF4-FFF2-40B4-BE49-F238E27FC236}">
                <a16:creationId xmlns:a16="http://schemas.microsoft.com/office/drawing/2014/main" id="{6A0FED63-F318-43D9-8EC9-69C3883D6E3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23650" y="2018104"/>
            <a:ext cx="4084009" cy="1428562"/>
          </a:xfrm>
          <a:prstGeom prst="rect">
            <a:avLst/>
          </a:prstGeom>
        </p:spPr>
      </p:pic>
      <p:sp>
        <p:nvSpPr>
          <p:cNvPr id="8" name="TextBox 7">
            <a:extLst>
              <a:ext uri="{FF2B5EF4-FFF2-40B4-BE49-F238E27FC236}">
                <a16:creationId xmlns:a16="http://schemas.microsoft.com/office/drawing/2014/main" id="{351DD568-AA36-4C3D-9C08-EF35BD77E203}"/>
              </a:ext>
            </a:extLst>
          </p:cNvPr>
          <p:cNvSpPr txBox="1"/>
          <p:nvPr/>
        </p:nvSpPr>
        <p:spPr>
          <a:xfrm>
            <a:off x="1485396" y="3584708"/>
            <a:ext cx="1257075" cy="276999"/>
          </a:xfrm>
          <a:prstGeom prst="rect">
            <a:avLst/>
          </a:prstGeom>
          <a:noFill/>
        </p:spPr>
        <p:txBody>
          <a:bodyPr wrap="none" rtlCol="0">
            <a:spAutoFit/>
          </a:bodyPr>
          <a:lstStyle/>
          <a:p>
            <a:r>
              <a:rPr lang="en-IN" sz="1200" dirty="0"/>
              <a:t>Apple Inc. (AAPL)</a:t>
            </a:r>
          </a:p>
        </p:txBody>
      </p:sp>
      <p:pic>
        <p:nvPicPr>
          <p:cNvPr id="10" name="Picture 9">
            <a:extLst>
              <a:ext uri="{FF2B5EF4-FFF2-40B4-BE49-F238E27FC236}">
                <a16:creationId xmlns:a16="http://schemas.microsoft.com/office/drawing/2014/main" id="{250DF05D-DA7E-4D61-B92C-317C3965B5E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860032" y="2019213"/>
            <a:ext cx="4109850" cy="1429199"/>
          </a:xfrm>
          <a:prstGeom prst="rect">
            <a:avLst/>
          </a:prstGeom>
        </p:spPr>
      </p:pic>
      <p:sp>
        <p:nvSpPr>
          <p:cNvPr id="13" name="TextBox 12">
            <a:extLst>
              <a:ext uri="{FF2B5EF4-FFF2-40B4-BE49-F238E27FC236}">
                <a16:creationId xmlns:a16="http://schemas.microsoft.com/office/drawing/2014/main" id="{F1CDCCB2-F300-4880-8A65-632DFC26D011}"/>
              </a:ext>
            </a:extLst>
          </p:cNvPr>
          <p:cNvSpPr txBox="1"/>
          <p:nvPr/>
        </p:nvSpPr>
        <p:spPr>
          <a:xfrm>
            <a:off x="5796136" y="3582993"/>
            <a:ext cx="1602490" cy="276999"/>
          </a:xfrm>
          <a:prstGeom prst="rect">
            <a:avLst/>
          </a:prstGeom>
          <a:noFill/>
        </p:spPr>
        <p:txBody>
          <a:bodyPr wrap="none" rtlCol="0">
            <a:spAutoFit/>
          </a:bodyPr>
          <a:lstStyle/>
          <a:p>
            <a:r>
              <a:rPr lang="en-IN" sz="1200" dirty="0"/>
              <a:t>Alphabet Inc. (GOOGL)</a:t>
            </a:r>
          </a:p>
        </p:txBody>
      </p:sp>
    </p:spTree>
    <p:extLst>
      <p:ext uri="{BB962C8B-B14F-4D97-AF65-F5344CB8AC3E}">
        <p14:creationId xmlns:p14="http://schemas.microsoft.com/office/powerpoint/2010/main" val="18734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B2AF81-BF00-44C7-B7A4-FDDDA7C8517F}"/>
              </a:ext>
            </a:extLst>
          </p:cNvPr>
          <p:cNvSpPr>
            <a:spLocks noGrp="1"/>
          </p:cNvSpPr>
          <p:nvPr>
            <p:ph type="dt" sz="half" idx="10"/>
          </p:nvPr>
        </p:nvSpPr>
        <p:spPr/>
        <p:txBody>
          <a:bodyPr/>
          <a:lstStyle/>
          <a:p>
            <a:pPr algn="ctr"/>
            <a:fld id="{1869F3BD-257E-450F-9B30-59A4B7BEB5F3}" type="datetime1">
              <a:rPr lang="en-IN" smtClean="0"/>
              <a:pPr algn="ctr"/>
              <a:t>14-03-2022</a:t>
            </a:fld>
            <a:endParaRPr lang="en-IN" dirty="0"/>
          </a:p>
        </p:txBody>
      </p:sp>
      <p:sp>
        <p:nvSpPr>
          <p:cNvPr id="3" name="Footer Placeholder 2">
            <a:extLst>
              <a:ext uri="{FF2B5EF4-FFF2-40B4-BE49-F238E27FC236}">
                <a16:creationId xmlns:a16="http://schemas.microsoft.com/office/drawing/2014/main" id="{8FC0B061-4D8A-4697-A190-3A470A31BACE}"/>
              </a:ext>
            </a:extLst>
          </p:cNvPr>
          <p:cNvSpPr>
            <a:spLocks noGrp="1"/>
          </p:cNvSpPr>
          <p:nvPr>
            <p:ph type="ftr" sz="quarter" idx="11"/>
          </p:nvPr>
        </p:nvSpPr>
        <p:spPr/>
        <p:txBody>
          <a:bodyPr/>
          <a:lstStyle/>
          <a:p>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4" name="Slide Number Placeholder 3">
            <a:extLst>
              <a:ext uri="{FF2B5EF4-FFF2-40B4-BE49-F238E27FC236}">
                <a16:creationId xmlns:a16="http://schemas.microsoft.com/office/drawing/2014/main" id="{87AEF2D6-C9D3-4164-A93F-188C6C86C76A}"/>
              </a:ext>
            </a:extLst>
          </p:cNvPr>
          <p:cNvSpPr>
            <a:spLocks noGrp="1"/>
          </p:cNvSpPr>
          <p:nvPr>
            <p:ph type="sldNum" sz="quarter" idx="12"/>
          </p:nvPr>
        </p:nvSpPr>
        <p:spPr/>
        <p:txBody>
          <a:bodyPr/>
          <a:lstStyle/>
          <a:p>
            <a:pPr algn="ctr"/>
            <a:fld id="{104217AD-86FE-41B0-8CC8-7205EC84C39F}" type="slidenum">
              <a:rPr lang="en-IN" smtClean="0"/>
              <a:pPr algn="ctr"/>
              <a:t>23</a:t>
            </a:fld>
            <a:endParaRPr lang="en-IN" dirty="0"/>
          </a:p>
        </p:txBody>
      </p:sp>
      <p:sp>
        <p:nvSpPr>
          <p:cNvPr id="5" name="Content Placeholder 4">
            <a:extLst>
              <a:ext uri="{FF2B5EF4-FFF2-40B4-BE49-F238E27FC236}">
                <a16:creationId xmlns:a16="http://schemas.microsoft.com/office/drawing/2014/main" id="{3798F224-293F-45C4-BE3D-7DC3260AF0EF}"/>
              </a:ext>
            </a:extLst>
          </p:cNvPr>
          <p:cNvSpPr>
            <a:spLocks noGrp="1"/>
          </p:cNvSpPr>
          <p:nvPr>
            <p:ph idx="1"/>
          </p:nvPr>
        </p:nvSpPr>
        <p:spPr/>
        <p:txBody>
          <a:bodyPr/>
          <a:lstStyle/>
          <a:p>
            <a:pPr algn="just"/>
            <a:r>
              <a:rPr lang="en-US" sz="1800" dirty="0">
                <a:solidFill>
                  <a:srgbClr val="FF0000"/>
                </a:solidFill>
              </a:rPr>
              <a:t>Buy Hold Strategy </a:t>
            </a:r>
            <a:r>
              <a:rPr lang="en-US" sz="1800" dirty="0"/>
              <a:t>appears to predict </a:t>
            </a:r>
            <a:r>
              <a:rPr lang="en-US" sz="1800" dirty="0">
                <a:solidFill>
                  <a:srgbClr val="FF0000"/>
                </a:solidFill>
              </a:rPr>
              <a:t>maximum net yield </a:t>
            </a:r>
            <a:r>
              <a:rPr lang="en-US" sz="1800" dirty="0"/>
              <a:t>in almost all cases considered in this study, but this method is prone to market fluctuations, and this </a:t>
            </a:r>
            <a:r>
              <a:rPr lang="en-US" sz="1800" dirty="0">
                <a:solidFill>
                  <a:srgbClr val="FF0000"/>
                </a:solidFill>
              </a:rPr>
              <a:t>method relies on faith that the price will eventually rise in the long term.</a:t>
            </a:r>
            <a:r>
              <a:rPr lang="en-US" sz="1800" dirty="0"/>
              <a:t> This assumption/faith can be </a:t>
            </a:r>
            <a:r>
              <a:rPr lang="en-US" sz="1800" dirty="0">
                <a:solidFill>
                  <a:srgbClr val="FF0000"/>
                </a:solidFill>
              </a:rPr>
              <a:t>risky for investors relying blindly on this strategy. </a:t>
            </a:r>
          </a:p>
          <a:p>
            <a:pPr algn="just"/>
            <a:r>
              <a:rPr lang="en-US" sz="1800" dirty="0"/>
              <a:t>The </a:t>
            </a:r>
            <a:r>
              <a:rPr lang="en-US" sz="1800" dirty="0">
                <a:solidFill>
                  <a:srgbClr val="FF0000"/>
                </a:solidFill>
              </a:rPr>
              <a:t>two Deep Learning strategies</a:t>
            </a:r>
            <a:r>
              <a:rPr lang="en-US" sz="1800" dirty="0"/>
              <a:t>, LSTM and the Novel Hybrid CNN-LSTM predict </a:t>
            </a:r>
            <a:r>
              <a:rPr lang="en-US" sz="1800" dirty="0">
                <a:solidFill>
                  <a:srgbClr val="FF0000"/>
                </a:solidFill>
              </a:rPr>
              <a:t>similar results</a:t>
            </a:r>
            <a:r>
              <a:rPr lang="en-US" sz="1800" dirty="0"/>
              <a:t>.</a:t>
            </a:r>
          </a:p>
          <a:p>
            <a:pPr algn="just"/>
            <a:r>
              <a:rPr lang="en-US" sz="1800" dirty="0"/>
              <a:t>However, the </a:t>
            </a:r>
            <a:r>
              <a:rPr lang="en-US" sz="1800" dirty="0">
                <a:solidFill>
                  <a:srgbClr val="FF0000"/>
                </a:solidFill>
              </a:rPr>
              <a:t>Hybrid Architecture </a:t>
            </a:r>
            <a:r>
              <a:rPr lang="en-US" sz="1800" dirty="0"/>
              <a:t>introduced in this study is </a:t>
            </a:r>
            <a:r>
              <a:rPr lang="en-US" sz="1800" dirty="0">
                <a:solidFill>
                  <a:srgbClr val="FF0000"/>
                </a:solidFill>
              </a:rPr>
              <a:t>computationally inexpensive</a:t>
            </a:r>
            <a:r>
              <a:rPr lang="en-US" sz="1800" dirty="0"/>
              <a:t> and takes much </a:t>
            </a:r>
            <a:r>
              <a:rPr lang="en-US" sz="1800" dirty="0">
                <a:solidFill>
                  <a:srgbClr val="FF0000"/>
                </a:solidFill>
              </a:rPr>
              <a:t>less training and prediction time </a:t>
            </a:r>
            <a:r>
              <a:rPr lang="en-US" sz="1800" dirty="0"/>
              <a:t>than the existing LSTM Architecture for time series prediction. </a:t>
            </a:r>
          </a:p>
          <a:p>
            <a:pPr algn="just"/>
            <a:r>
              <a:rPr lang="en-US" sz="1800" dirty="0">
                <a:solidFill>
                  <a:srgbClr val="FF0000"/>
                </a:solidFill>
              </a:rPr>
              <a:t>Findings of this study </a:t>
            </a:r>
            <a:r>
              <a:rPr lang="en-US" sz="1800" dirty="0"/>
              <a:t>have an </a:t>
            </a:r>
            <a:r>
              <a:rPr lang="en-US" sz="1800" dirty="0">
                <a:solidFill>
                  <a:srgbClr val="FF0000"/>
                </a:solidFill>
              </a:rPr>
              <a:t>increased accuracy </a:t>
            </a:r>
            <a:r>
              <a:rPr lang="en-US" sz="1800" dirty="0"/>
              <a:t>of predictions with </a:t>
            </a:r>
            <a:r>
              <a:rPr lang="en-US" sz="1800" dirty="0">
                <a:solidFill>
                  <a:srgbClr val="FF0000"/>
                </a:solidFill>
              </a:rPr>
              <a:t>reduced/incomparable risks </a:t>
            </a:r>
            <a:r>
              <a:rPr lang="en-US" sz="1800" dirty="0"/>
              <a:t>compared to the two manual statistical methods tested. </a:t>
            </a:r>
            <a:endParaRPr lang="en-IN" sz="1800" dirty="0"/>
          </a:p>
        </p:txBody>
      </p:sp>
    </p:spTree>
    <p:extLst>
      <p:ext uri="{BB962C8B-B14F-4D97-AF65-F5344CB8AC3E}">
        <p14:creationId xmlns:p14="http://schemas.microsoft.com/office/powerpoint/2010/main" val="3717062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F8EBD9-9933-4331-9098-4988052D8E5C}"/>
              </a:ext>
            </a:extLst>
          </p:cNvPr>
          <p:cNvSpPr>
            <a:spLocks noGrp="1"/>
          </p:cNvSpPr>
          <p:nvPr>
            <p:ph type="dt" sz="half" idx="10"/>
          </p:nvPr>
        </p:nvSpPr>
        <p:spPr/>
        <p:txBody>
          <a:bodyPr/>
          <a:lstStyle/>
          <a:p>
            <a:pPr algn="ctr"/>
            <a:fld id="{1869F3BD-257E-450F-9B30-59A4B7BEB5F3}" type="datetime1">
              <a:rPr lang="en-IN" smtClean="0"/>
              <a:pPr algn="ctr"/>
              <a:t>14-03-2022</a:t>
            </a:fld>
            <a:endParaRPr lang="en-IN" dirty="0"/>
          </a:p>
        </p:txBody>
      </p:sp>
      <p:sp>
        <p:nvSpPr>
          <p:cNvPr id="3" name="Footer Placeholder 2">
            <a:extLst>
              <a:ext uri="{FF2B5EF4-FFF2-40B4-BE49-F238E27FC236}">
                <a16:creationId xmlns:a16="http://schemas.microsoft.com/office/drawing/2014/main" id="{38557EE5-42A5-4FFA-9DD6-0BE02FEF314A}"/>
              </a:ext>
            </a:extLst>
          </p:cNvPr>
          <p:cNvSpPr>
            <a:spLocks noGrp="1"/>
          </p:cNvSpPr>
          <p:nvPr>
            <p:ph type="ftr" sz="quarter" idx="11"/>
          </p:nvPr>
        </p:nvSpPr>
        <p:spPr/>
        <p:txBody>
          <a:bodyPr/>
          <a:lstStyle/>
          <a:p>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4" name="Slide Number Placeholder 3">
            <a:extLst>
              <a:ext uri="{FF2B5EF4-FFF2-40B4-BE49-F238E27FC236}">
                <a16:creationId xmlns:a16="http://schemas.microsoft.com/office/drawing/2014/main" id="{F1E5997D-AB39-4216-AA8C-50825D4DC25E}"/>
              </a:ext>
            </a:extLst>
          </p:cNvPr>
          <p:cNvSpPr>
            <a:spLocks noGrp="1"/>
          </p:cNvSpPr>
          <p:nvPr>
            <p:ph type="sldNum" sz="quarter" idx="12"/>
          </p:nvPr>
        </p:nvSpPr>
        <p:spPr/>
        <p:txBody>
          <a:bodyPr/>
          <a:lstStyle/>
          <a:p>
            <a:pPr algn="ctr"/>
            <a:fld id="{104217AD-86FE-41B0-8CC8-7205EC84C39F}" type="slidenum">
              <a:rPr lang="en-IN" smtClean="0"/>
              <a:pPr algn="ctr"/>
              <a:t>24</a:t>
            </a:fld>
            <a:endParaRPr lang="en-IN" dirty="0"/>
          </a:p>
        </p:txBody>
      </p:sp>
      <p:sp>
        <p:nvSpPr>
          <p:cNvPr id="5" name="Content Placeholder 4">
            <a:extLst>
              <a:ext uri="{FF2B5EF4-FFF2-40B4-BE49-F238E27FC236}">
                <a16:creationId xmlns:a16="http://schemas.microsoft.com/office/drawing/2014/main" id="{78AADDCB-C711-4439-9693-56EBAA220867}"/>
              </a:ext>
            </a:extLst>
          </p:cNvPr>
          <p:cNvSpPr>
            <a:spLocks noGrp="1"/>
          </p:cNvSpPr>
          <p:nvPr>
            <p:ph idx="1"/>
          </p:nvPr>
        </p:nvSpPr>
        <p:spPr/>
        <p:txBody>
          <a:bodyPr/>
          <a:lstStyle/>
          <a:p>
            <a:pPr marL="0" indent="0">
              <a:buNone/>
            </a:pPr>
            <a:r>
              <a:rPr lang="en-IN" sz="1400" dirty="0"/>
              <a:t>Bao, W., &amp; Liu, X. (2019). </a:t>
            </a:r>
            <a:r>
              <a:rPr lang="en-IN" sz="1400" i="1" dirty="0"/>
              <a:t>Multi-Agent Deep Reinforcement Learning for Liquidation Strategy Analysis</a:t>
            </a:r>
            <a:r>
              <a:rPr lang="en-IN" sz="1400" dirty="0"/>
              <a:t>. </a:t>
            </a:r>
            <a:r>
              <a:rPr lang="en-IN" sz="1400" dirty="0">
                <a:hlinkClick r:id="rId3"/>
              </a:rPr>
              <a:t>https://arxiv.org/abs/1906.11046v1</a:t>
            </a:r>
            <a:endParaRPr lang="en-IN" sz="1400" dirty="0"/>
          </a:p>
          <a:p>
            <a:pPr marL="0" indent="0">
              <a:buNone/>
            </a:pPr>
            <a:endParaRPr lang="en-US" sz="1400" dirty="0"/>
          </a:p>
          <a:p>
            <a:pPr marL="0" indent="0">
              <a:buNone/>
            </a:pPr>
            <a:r>
              <a:rPr lang="en-US" sz="1400" dirty="0"/>
              <a:t>Lu, W., Li, J., Li, Y., Sun, A., &amp; Wang, J. (2020). A CNN-LSTM-based model to forecast stock prices. </a:t>
            </a:r>
            <a:r>
              <a:rPr lang="en-US" sz="1400" i="1" dirty="0"/>
              <a:t>Complexity</a:t>
            </a:r>
            <a:r>
              <a:rPr lang="en-US" sz="1400" dirty="0"/>
              <a:t>, </a:t>
            </a:r>
            <a:r>
              <a:rPr lang="en-US" sz="1400" i="1" dirty="0"/>
              <a:t>2020</a:t>
            </a:r>
            <a:r>
              <a:rPr lang="en-US" sz="1400" dirty="0"/>
              <a:t>. </a:t>
            </a:r>
            <a:r>
              <a:rPr lang="en-US" sz="1400" dirty="0">
                <a:hlinkClick r:id="rId4"/>
              </a:rPr>
              <a:t>https://doi.org/10.1155/2020/6622927</a:t>
            </a:r>
            <a:endParaRPr lang="en-US" sz="1400" dirty="0"/>
          </a:p>
          <a:p>
            <a:pPr marL="0" indent="0">
              <a:buNone/>
            </a:pPr>
            <a:endParaRPr lang="en-IN" sz="1400" dirty="0"/>
          </a:p>
          <a:p>
            <a:pPr marL="0" indent="0">
              <a:buNone/>
            </a:pPr>
            <a:r>
              <a:rPr lang="en-IN" sz="1400" dirty="0"/>
              <a:t>Li, Z., Liu, X.-Y., Zheng, J., Wang, Z., Walid, A., &amp; Guo, J. (n.d.). </a:t>
            </a:r>
            <a:r>
              <a:rPr lang="en-IN" sz="1400" i="1" dirty="0"/>
              <a:t>FinRL-</a:t>
            </a:r>
            <a:r>
              <a:rPr lang="en-IN" sz="1400" i="1" dirty="0" err="1"/>
              <a:t>Podracer</a:t>
            </a:r>
            <a:r>
              <a:rPr lang="en-IN" sz="1400" i="1" dirty="0"/>
              <a:t>: High Performance and Scalable Deep Reinforcement Learning for Quantitative Finance</a:t>
            </a:r>
            <a:r>
              <a:rPr lang="en-IN" sz="1400" dirty="0"/>
              <a:t>.</a:t>
            </a:r>
          </a:p>
          <a:p>
            <a:pPr marL="0" indent="0">
              <a:buNone/>
            </a:pPr>
            <a:endParaRPr lang="en-IN" sz="1400" dirty="0"/>
          </a:p>
          <a:p>
            <a:pPr marL="0" indent="0">
              <a:buNone/>
            </a:pPr>
            <a:r>
              <a:rPr lang="en-US" sz="1200" dirty="0"/>
              <a:t>Chollet, F. (2018). Deep Learning with Python. In </a:t>
            </a:r>
            <a:r>
              <a:rPr lang="en-US" sz="1200" i="1" dirty="0"/>
              <a:t>Manning</a:t>
            </a:r>
            <a:r>
              <a:rPr lang="en-US" sz="1200" dirty="0"/>
              <a:t>.</a:t>
            </a:r>
          </a:p>
          <a:p>
            <a:pPr marL="0" indent="0">
              <a:buNone/>
            </a:pPr>
            <a:endParaRPr lang="en-IN" sz="1400" dirty="0"/>
          </a:p>
          <a:p>
            <a:pPr marL="0" indent="0">
              <a:buNone/>
            </a:pPr>
            <a:r>
              <a:rPr lang="en-US" sz="1200" dirty="0"/>
              <a:t>Fischer, T., &amp; Krauss, C. (2018). Deep learning with long short-term memory networks for financial market predictions. </a:t>
            </a:r>
            <a:r>
              <a:rPr lang="en-US" sz="1200" i="1" dirty="0"/>
              <a:t>European Journal of Operational Research</a:t>
            </a:r>
            <a:r>
              <a:rPr lang="en-US" sz="1200" dirty="0"/>
              <a:t>, </a:t>
            </a:r>
            <a:r>
              <a:rPr lang="en-US" sz="1200" i="1" dirty="0"/>
              <a:t>270</a:t>
            </a:r>
            <a:r>
              <a:rPr lang="en-US" sz="1200" dirty="0"/>
              <a:t>(2), 654–669. </a:t>
            </a:r>
            <a:r>
              <a:rPr lang="en-US" sz="1200" dirty="0">
                <a:hlinkClick r:id="rId5"/>
              </a:rPr>
              <a:t>https://doi.org/10.1016/J.EJOR.2017.11.054</a:t>
            </a:r>
            <a:endParaRPr lang="en-US" sz="1200" dirty="0"/>
          </a:p>
          <a:p>
            <a:pPr marL="0" indent="0">
              <a:buNone/>
            </a:pPr>
            <a:endParaRPr lang="en-IN" sz="1400" dirty="0"/>
          </a:p>
          <a:p>
            <a:endParaRPr lang="en-IN" sz="1400" dirty="0"/>
          </a:p>
        </p:txBody>
      </p:sp>
    </p:spTree>
    <p:extLst>
      <p:ext uri="{BB962C8B-B14F-4D97-AF65-F5344CB8AC3E}">
        <p14:creationId xmlns:p14="http://schemas.microsoft.com/office/powerpoint/2010/main" val="2313148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53FB60-A43B-4B39-9FCC-6EEDB15CEC2E}"/>
              </a:ext>
            </a:extLst>
          </p:cNvPr>
          <p:cNvSpPr>
            <a:spLocks noGrp="1"/>
          </p:cNvSpPr>
          <p:nvPr>
            <p:ph type="dt" sz="half" idx="10"/>
          </p:nvPr>
        </p:nvSpPr>
        <p:spPr/>
        <p:txBody>
          <a:bodyPr/>
          <a:lstStyle/>
          <a:p>
            <a:pPr algn="ctr"/>
            <a:fld id="{1869F3BD-257E-450F-9B30-59A4B7BEB5F3}" type="datetime1">
              <a:rPr lang="en-IN" smtClean="0"/>
              <a:pPr algn="ctr"/>
              <a:t>14-03-2022</a:t>
            </a:fld>
            <a:endParaRPr lang="en-IN" dirty="0"/>
          </a:p>
        </p:txBody>
      </p:sp>
      <p:sp>
        <p:nvSpPr>
          <p:cNvPr id="3" name="Footer Placeholder 2">
            <a:extLst>
              <a:ext uri="{FF2B5EF4-FFF2-40B4-BE49-F238E27FC236}">
                <a16:creationId xmlns:a16="http://schemas.microsoft.com/office/drawing/2014/main" id="{337B63FD-FA7A-4FFA-8F27-7D3A2E9EF6DD}"/>
              </a:ext>
            </a:extLst>
          </p:cNvPr>
          <p:cNvSpPr>
            <a:spLocks noGrp="1"/>
          </p:cNvSpPr>
          <p:nvPr>
            <p:ph type="ftr" sz="quarter" idx="11"/>
          </p:nvPr>
        </p:nvSpPr>
        <p:spPr/>
        <p:txBody>
          <a:bodyPr/>
          <a:lstStyle/>
          <a:p>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4" name="Slide Number Placeholder 3">
            <a:extLst>
              <a:ext uri="{FF2B5EF4-FFF2-40B4-BE49-F238E27FC236}">
                <a16:creationId xmlns:a16="http://schemas.microsoft.com/office/drawing/2014/main" id="{4DF91D2D-F4E6-4DC2-BE17-38ED2E5B40A1}"/>
              </a:ext>
            </a:extLst>
          </p:cNvPr>
          <p:cNvSpPr>
            <a:spLocks noGrp="1"/>
          </p:cNvSpPr>
          <p:nvPr>
            <p:ph type="sldNum" sz="quarter" idx="12"/>
          </p:nvPr>
        </p:nvSpPr>
        <p:spPr/>
        <p:txBody>
          <a:bodyPr/>
          <a:lstStyle/>
          <a:p>
            <a:pPr algn="ctr"/>
            <a:fld id="{104217AD-86FE-41B0-8CC8-7205EC84C39F}" type="slidenum">
              <a:rPr lang="en-IN" smtClean="0"/>
              <a:pPr algn="ctr"/>
              <a:t>25</a:t>
            </a:fld>
            <a:endParaRPr lang="en-IN" dirty="0"/>
          </a:p>
        </p:txBody>
      </p:sp>
      <p:sp>
        <p:nvSpPr>
          <p:cNvPr id="5" name="TextBox 4">
            <a:extLst>
              <a:ext uri="{FF2B5EF4-FFF2-40B4-BE49-F238E27FC236}">
                <a16:creationId xmlns:a16="http://schemas.microsoft.com/office/drawing/2014/main" id="{2377FC51-AE64-4C79-B272-C8E637E9CFBD}"/>
              </a:ext>
            </a:extLst>
          </p:cNvPr>
          <p:cNvSpPr txBox="1"/>
          <p:nvPr/>
        </p:nvSpPr>
        <p:spPr>
          <a:xfrm>
            <a:off x="755576" y="4083918"/>
            <a:ext cx="7632848" cy="400110"/>
          </a:xfrm>
          <a:prstGeom prst="rect">
            <a:avLst/>
          </a:prstGeom>
          <a:noFill/>
        </p:spPr>
        <p:txBody>
          <a:bodyPr wrap="square" rtlCol="0">
            <a:spAutoFit/>
          </a:bodyPr>
          <a:lstStyle/>
          <a:p>
            <a:pPr algn="ctr"/>
            <a:r>
              <a:rPr lang="en-IN" sz="2000" dirty="0">
                <a:latin typeface="Arial Rounded MT Bold" panose="020F0704030504030204" pitchFamily="34" charset="0"/>
              </a:rPr>
              <a:t>Demo Available At: </a:t>
            </a:r>
            <a:r>
              <a:rPr lang="en-IN" sz="2000" dirty="0">
                <a:latin typeface="Arial Rounded MT Bold" panose="020F0704030504030204" pitchFamily="34" charset="0"/>
                <a:hlinkClick r:id="rId3"/>
              </a:rPr>
              <a:t>https://bit.ly/stockDL_MISP135</a:t>
            </a: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80229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81990D-DF60-4831-8FA2-DBBAF3A5BE91}"/>
              </a:ext>
            </a:extLst>
          </p:cNvPr>
          <p:cNvSpPr>
            <a:spLocks noGrp="1"/>
          </p:cNvSpPr>
          <p:nvPr>
            <p:ph type="dt" sz="half" idx="10"/>
          </p:nvPr>
        </p:nvSpPr>
        <p:spPr/>
        <p:txBody>
          <a:bodyPr/>
          <a:lstStyle/>
          <a:p>
            <a:pPr algn="ctr"/>
            <a:fld id="{1869F3BD-257E-450F-9B30-59A4B7BEB5F3}" type="datetime1">
              <a:rPr lang="en-IN" smtClean="0"/>
              <a:pPr algn="ctr"/>
              <a:t>14-03-2022</a:t>
            </a:fld>
            <a:endParaRPr lang="en-IN" dirty="0"/>
          </a:p>
        </p:txBody>
      </p:sp>
      <p:sp>
        <p:nvSpPr>
          <p:cNvPr id="3" name="Footer Placeholder 2">
            <a:extLst>
              <a:ext uri="{FF2B5EF4-FFF2-40B4-BE49-F238E27FC236}">
                <a16:creationId xmlns:a16="http://schemas.microsoft.com/office/drawing/2014/main" id="{FB69D8A8-98D6-4D19-A8BA-5DEFDF39A019}"/>
              </a:ext>
            </a:extLst>
          </p:cNvPr>
          <p:cNvSpPr>
            <a:spLocks noGrp="1"/>
          </p:cNvSpPr>
          <p:nvPr>
            <p:ph type="ftr" sz="quarter" idx="11"/>
          </p:nvPr>
        </p:nvSpPr>
        <p:spPr/>
        <p:txBody>
          <a:bodyPr/>
          <a:lstStyle/>
          <a:p>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4" name="Slide Number Placeholder 3">
            <a:extLst>
              <a:ext uri="{FF2B5EF4-FFF2-40B4-BE49-F238E27FC236}">
                <a16:creationId xmlns:a16="http://schemas.microsoft.com/office/drawing/2014/main" id="{B1DC121F-D704-4B76-A7B8-113B32DBAD26}"/>
              </a:ext>
            </a:extLst>
          </p:cNvPr>
          <p:cNvSpPr>
            <a:spLocks noGrp="1"/>
          </p:cNvSpPr>
          <p:nvPr>
            <p:ph type="sldNum" sz="quarter" idx="12"/>
          </p:nvPr>
        </p:nvSpPr>
        <p:spPr/>
        <p:txBody>
          <a:bodyPr/>
          <a:lstStyle/>
          <a:p>
            <a:pPr algn="ctr"/>
            <a:fld id="{104217AD-86FE-41B0-8CC8-7205EC84C39F}" type="slidenum">
              <a:rPr lang="en-IN" smtClean="0"/>
              <a:pPr algn="ctr"/>
              <a:t>3</a:t>
            </a:fld>
            <a:endParaRPr lang="en-IN" dirty="0"/>
          </a:p>
        </p:txBody>
      </p:sp>
      <p:sp>
        <p:nvSpPr>
          <p:cNvPr id="5" name="Content Placeholder 4">
            <a:extLst>
              <a:ext uri="{FF2B5EF4-FFF2-40B4-BE49-F238E27FC236}">
                <a16:creationId xmlns:a16="http://schemas.microsoft.com/office/drawing/2014/main" id="{A5A7DA7D-C164-4024-BE0D-56A2E52C63B1}"/>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solidFill>
                  <a:srgbClr val="0E101A"/>
                </a:solidFill>
                <a:effectLst/>
              </a:rPr>
              <a:t>Various financial and non-financial factors govern the outcome of investing in a particular company or business. </a:t>
            </a:r>
          </a:p>
          <a:p>
            <a:pPr>
              <a:spcBef>
                <a:spcPts val="0"/>
              </a:spcBef>
              <a:spcAft>
                <a:spcPts val="0"/>
              </a:spcAft>
              <a:buFont typeface="Arial" panose="020B0604020202020204" pitchFamily="34" charset="0"/>
              <a:buChar char="•"/>
            </a:pPr>
            <a:r>
              <a:rPr lang="en-US" dirty="0">
                <a:solidFill>
                  <a:srgbClr val="0E101A"/>
                </a:solidFill>
                <a:effectLst/>
              </a:rPr>
              <a:t>The financial factors include: Performance of the business (historical data), cash-flow, dividend, discount rate, risk rate, et cetera </a:t>
            </a:r>
          </a:p>
          <a:p>
            <a:pPr>
              <a:spcBef>
                <a:spcPts val="0"/>
              </a:spcBef>
              <a:spcAft>
                <a:spcPts val="0"/>
              </a:spcAft>
              <a:buFont typeface="Arial" panose="020B0604020202020204" pitchFamily="34" charset="0"/>
              <a:buChar char="•"/>
            </a:pPr>
            <a:r>
              <a:rPr lang="en-US" dirty="0">
                <a:solidFill>
                  <a:srgbClr val="0E101A"/>
                </a:solidFill>
                <a:effectLst/>
              </a:rPr>
              <a:t>The non-financial factors governing stock prices are: ESG (Environment, Social, Governance)</a:t>
            </a:r>
          </a:p>
          <a:p>
            <a:pPr>
              <a:spcBef>
                <a:spcPts val="0"/>
              </a:spcBef>
              <a:spcAft>
                <a:spcPts val="0"/>
              </a:spcAft>
              <a:buFont typeface="Arial" panose="020B0604020202020204" pitchFamily="34" charset="0"/>
              <a:buChar char="•"/>
            </a:pPr>
            <a:r>
              <a:rPr lang="en-US" dirty="0">
                <a:solidFill>
                  <a:srgbClr val="0E101A"/>
                </a:solidFill>
                <a:effectLst/>
              </a:rPr>
              <a:t>This study analyzes </a:t>
            </a:r>
            <a:r>
              <a:rPr lang="en-US" dirty="0">
                <a:solidFill>
                  <a:srgbClr val="FF0000"/>
                </a:solidFill>
                <a:effectLst/>
              </a:rPr>
              <a:t>financial factors</a:t>
            </a:r>
            <a:r>
              <a:rPr lang="en-US" dirty="0">
                <a:solidFill>
                  <a:srgbClr val="0E101A"/>
                </a:solidFill>
                <a:effectLst/>
              </a:rPr>
              <a:t>, explicitly dealing with </a:t>
            </a:r>
            <a:r>
              <a:rPr lang="en-US" dirty="0">
                <a:solidFill>
                  <a:srgbClr val="FF0000"/>
                </a:solidFill>
                <a:effectLst/>
              </a:rPr>
              <a:t>Historical Stock Data to predict the annual yield. </a:t>
            </a:r>
          </a:p>
        </p:txBody>
      </p:sp>
    </p:spTree>
    <p:extLst>
      <p:ext uri="{BB962C8B-B14F-4D97-AF65-F5344CB8AC3E}">
        <p14:creationId xmlns:p14="http://schemas.microsoft.com/office/powerpoint/2010/main" val="111913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81990D-DF60-4831-8FA2-DBBAF3A5BE91}"/>
              </a:ext>
            </a:extLst>
          </p:cNvPr>
          <p:cNvSpPr>
            <a:spLocks noGrp="1"/>
          </p:cNvSpPr>
          <p:nvPr>
            <p:ph type="dt" sz="half" idx="10"/>
          </p:nvPr>
        </p:nvSpPr>
        <p:spPr/>
        <p:txBody>
          <a:bodyPr/>
          <a:lstStyle/>
          <a:p>
            <a:pPr algn="ctr"/>
            <a:fld id="{1869F3BD-257E-450F-9B30-59A4B7BEB5F3}" type="datetime1">
              <a:rPr lang="en-IN" smtClean="0"/>
              <a:pPr algn="ctr"/>
              <a:t>14-03-2022</a:t>
            </a:fld>
            <a:endParaRPr lang="en-IN" dirty="0"/>
          </a:p>
        </p:txBody>
      </p:sp>
      <p:sp>
        <p:nvSpPr>
          <p:cNvPr id="3" name="Footer Placeholder 2">
            <a:extLst>
              <a:ext uri="{FF2B5EF4-FFF2-40B4-BE49-F238E27FC236}">
                <a16:creationId xmlns:a16="http://schemas.microsoft.com/office/drawing/2014/main" id="{FB69D8A8-98D6-4D19-A8BA-5DEFDF39A019}"/>
              </a:ext>
            </a:extLst>
          </p:cNvPr>
          <p:cNvSpPr>
            <a:spLocks noGrp="1"/>
          </p:cNvSpPr>
          <p:nvPr>
            <p:ph type="ftr" sz="quarter" idx="11"/>
          </p:nvPr>
        </p:nvSpPr>
        <p:spPr/>
        <p:txBody>
          <a:bodyPr/>
          <a:lstStyle/>
          <a:p>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4" name="Slide Number Placeholder 3">
            <a:extLst>
              <a:ext uri="{FF2B5EF4-FFF2-40B4-BE49-F238E27FC236}">
                <a16:creationId xmlns:a16="http://schemas.microsoft.com/office/drawing/2014/main" id="{B1DC121F-D704-4B76-A7B8-113B32DBAD26}"/>
              </a:ext>
            </a:extLst>
          </p:cNvPr>
          <p:cNvSpPr>
            <a:spLocks noGrp="1"/>
          </p:cNvSpPr>
          <p:nvPr>
            <p:ph type="sldNum" sz="quarter" idx="12"/>
          </p:nvPr>
        </p:nvSpPr>
        <p:spPr/>
        <p:txBody>
          <a:bodyPr/>
          <a:lstStyle/>
          <a:p>
            <a:pPr algn="ctr"/>
            <a:fld id="{104217AD-86FE-41B0-8CC8-7205EC84C39F}" type="slidenum">
              <a:rPr lang="en-IN" smtClean="0"/>
              <a:pPr algn="ctr"/>
              <a:t>4</a:t>
            </a:fld>
            <a:endParaRPr lang="en-IN" dirty="0"/>
          </a:p>
        </p:txBody>
      </p:sp>
      <p:sp>
        <p:nvSpPr>
          <p:cNvPr id="5" name="Content Placeholder 4">
            <a:extLst>
              <a:ext uri="{FF2B5EF4-FFF2-40B4-BE49-F238E27FC236}">
                <a16:creationId xmlns:a16="http://schemas.microsoft.com/office/drawing/2014/main" id="{A5A7DA7D-C164-4024-BE0D-56A2E52C63B1}"/>
              </a:ext>
            </a:extLst>
          </p:cNvPr>
          <p:cNvSpPr>
            <a:spLocks noGrp="1"/>
          </p:cNvSpPr>
          <p:nvPr>
            <p:ph idx="1"/>
          </p:nvPr>
        </p:nvSpPr>
        <p:spPr/>
        <p:txBody>
          <a:bodyPr/>
          <a:lstStyle/>
          <a:p>
            <a:r>
              <a:rPr lang="en-US" dirty="0"/>
              <a:t>There are various statistical and mathematical models available in the public domain</a:t>
            </a:r>
          </a:p>
          <a:p>
            <a:pPr lvl="1"/>
            <a:r>
              <a:rPr lang="en-US" dirty="0"/>
              <a:t>Statistical Models:</a:t>
            </a:r>
          </a:p>
          <a:p>
            <a:pPr lvl="2"/>
            <a:r>
              <a:rPr lang="en-US" dirty="0"/>
              <a:t>AR (Auto Regression)</a:t>
            </a:r>
          </a:p>
          <a:p>
            <a:pPr lvl="2"/>
            <a:r>
              <a:rPr lang="en-US" dirty="0"/>
              <a:t>MA (Moving Average)</a:t>
            </a:r>
          </a:p>
          <a:p>
            <a:pPr lvl="2"/>
            <a:r>
              <a:rPr lang="en-US" dirty="0"/>
              <a:t>ARMA (Auto Regression Moving Average)</a:t>
            </a:r>
          </a:p>
          <a:p>
            <a:pPr lvl="2"/>
            <a:r>
              <a:rPr lang="en-US" dirty="0"/>
              <a:t>ARIMA (Auto Regression Integration Moving Average)</a:t>
            </a:r>
          </a:p>
        </p:txBody>
      </p:sp>
    </p:spTree>
    <p:extLst>
      <p:ext uri="{BB962C8B-B14F-4D97-AF65-F5344CB8AC3E}">
        <p14:creationId xmlns:p14="http://schemas.microsoft.com/office/powerpoint/2010/main" val="225838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750D2A-C07D-4446-AF2B-876D7D136736}"/>
              </a:ext>
            </a:extLst>
          </p:cNvPr>
          <p:cNvSpPr>
            <a:spLocks noGrp="1"/>
          </p:cNvSpPr>
          <p:nvPr>
            <p:ph type="dt" sz="half" idx="10"/>
          </p:nvPr>
        </p:nvSpPr>
        <p:spPr/>
        <p:txBody>
          <a:bodyPr/>
          <a:lstStyle/>
          <a:p>
            <a:pPr algn="ctr"/>
            <a:fld id="{1869F3BD-257E-450F-9B30-59A4B7BEB5F3}" type="datetime1">
              <a:rPr lang="en-IN" smtClean="0"/>
              <a:pPr algn="ctr"/>
              <a:t>14-03-2022</a:t>
            </a:fld>
            <a:endParaRPr lang="en-IN" dirty="0"/>
          </a:p>
        </p:txBody>
      </p:sp>
      <p:sp>
        <p:nvSpPr>
          <p:cNvPr id="3" name="Footer Placeholder 2">
            <a:extLst>
              <a:ext uri="{FF2B5EF4-FFF2-40B4-BE49-F238E27FC236}">
                <a16:creationId xmlns:a16="http://schemas.microsoft.com/office/drawing/2014/main" id="{F7B38784-0397-49E8-8B24-C4B022B2C61D}"/>
              </a:ext>
            </a:extLst>
          </p:cNvPr>
          <p:cNvSpPr>
            <a:spLocks noGrp="1"/>
          </p:cNvSpPr>
          <p:nvPr>
            <p:ph type="ftr" sz="quarter" idx="11"/>
          </p:nvPr>
        </p:nvSpPr>
        <p:spPr/>
        <p:txBody>
          <a:bodyPr/>
          <a:lstStyle/>
          <a:p>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4" name="Slide Number Placeholder 3">
            <a:extLst>
              <a:ext uri="{FF2B5EF4-FFF2-40B4-BE49-F238E27FC236}">
                <a16:creationId xmlns:a16="http://schemas.microsoft.com/office/drawing/2014/main" id="{0478BA27-33EF-4ACE-B35E-0ED8DCCEA30E}"/>
              </a:ext>
            </a:extLst>
          </p:cNvPr>
          <p:cNvSpPr>
            <a:spLocks noGrp="1"/>
          </p:cNvSpPr>
          <p:nvPr>
            <p:ph type="sldNum" sz="quarter" idx="12"/>
          </p:nvPr>
        </p:nvSpPr>
        <p:spPr/>
        <p:txBody>
          <a:bodyPr/>
          <a:lstStyle/>
          <a:p>
            <a:pPr algn="ctr"/>
            <a:fld id="{104217AD-86FE-41B0-8CC8-7205EC84C39F}" type="slidenum">
              <a:rPr lang="en-IN" smtClean="0"/>
              <a:pPr algn="ctr"/>
              <a:t>5</a:t>
            </a:fld>
            <a:endParaRPr lang="en-IN" dirty="0"/>
          </a:p>
        </p:txBody>
      </p:sp>
      <p:sp>
        <p:nvSpPr>
          <p:cNvPr id="5" name="Content Placeholder 4">
            <a:extLst>
              <a:ext uri="{FF2B5EF4-FFF2-40B4-BE49-F238E27FC236}">
                <a16:creationId xmlns:a16="http://schemas.microsoft.com/office/drawing/2014/main" id="{0A419133-1771-4EA4-8652-8963C884ADB5}"/>
              </a:ext>
            </a:extLst>
          </p:cNvPr>
          <p:cNvSpPr>
            <a:spLocks noGrp="1"/>
          </p:cNvSpPr>
          <p:nvPr>
            <p:ph idx="1"/>
          </p:nvPr>
        </p:nvSpPr>
        <p:spPr/>
        <p:txBody>
          <a:bodyPr/>
          <a:lstStyle/>
          <a:p>
            <a:r>
              <a:rPr lang="en-IN" dirty="0"/>
              <a:t>The mathematical models for stock price predictions are computationally expensive and require working knowledge of mathematical and statistical concepts to make accurate predictions. </a:t>
            </a:r>
          </a:p>
          <a:p>
            <a:pPr lvl="1"/>
            <a:r>
              <a:rPr lang="en-IN" dirty="0"/>
              <a:t>Mathematical Models:</a:t>
            </a:r>
          </a:p>
          <a:p>
            <a:pPr lvl="2"/>
            <a:r>
              <a:rPr lang="en-IN" dirty="0"/>
              <a:t>Black Scholes Model (</a:t>
            </a:r>
            <a:r>
              <a:rPr lang="en-IN" dirty="0">
                <a:solidFill>
                  <a:srgbClr val="FF0000"/>
                </a:solidFill>
              </a:rPr>
              <a:t>for options pricing</a:t>
            </a:r>
            <a:r>
              <a:rPr lang="en-IN" dirty="0"/>
              <a:t>)</a:t>
            </a:r>
          </a:p>
          <a:p>
            <a:pPr lvl="2"/>
            <a:r>
              <a:rPr lang="en-IN" dirty="0"/>
              <a:t>Monte Carlo Simulations (</a:t>
            </a:r>
            <a:r>
              <a:rPr lang="en-IN" dirty="0">
                <a:solidFill>
                  <a:srgbClr val="FF0000"/>
                </a:solidFill>
              </a:rPr>
              <a:t>Heuristic Approach</a:t>
            </a:r>
            <a:r>
              <a:rPr lang="en-IN" dirty="0"/>
              <a:t>)</a:t>
            </a:r>
          </a:p>
          <a:p>
            <a:pPr lvl="2"/>
            <a:endParaRPr lang="en-IN" dirty="0"/>
          </a:p>
        </p:txBody>
      </p:sp>
    </p:spTree>
    <p:extLst>
      <p:ext uri="{BB962C8B-B14F-4D97-AF65-F5344CB8AC3E}">
        <p14:creationId xmlns:p14="http://schemas.microsoft.com/office/powerpoint/2010/main" val="360204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125927-A71F-47C6-92DB-DF19211EF6EE}"/>
              </a:ext>
            </a:extLst>
          </p:cNvPr>
          <p:cNvSpPr>
            <a:spLocks noGrp="1"/>
          </p:cNvSpPr>
          <p:nvPr>
            <p:ph type="dt" sz="half" idx="10"/>
          </p:nvPr>
        </p:nvSpPr>
        <p:spPr/>
        <p:txBody>
          <a:bodyPr/>
          <a:lstStyle/>
          <a:p>
            <a:pPr algn="ctr"/>
            <a:fld id="{1869F3BD-257E-450F-9B30-59A4B7BEB5F3}" type="datetime1">
              <a:rPr lang="en-IN" smtClean="0"/>
              <a:pPr algn="ctr"/>
              <a:t>14-03-2022</a:t>
            </a:fld>
            <a:endParaRPr lang="en-IN" dirty="0"/>
          </a:p>
        </p:txBody>
      </p:sp>
      <p:sp>
        <p:nvSpPr>
          <p:cNvPr id="3" name="Footer Placeholder 2">
            <a:extLst>
              <a:ext uri="{FF2B5EF4-FFF2-40B4-BE49-F238E27FC236}">
                <a16:creationId xmlns:a16="http://schemas.microsoft.com/office/drawing/2014/main" id="{0ACB3E15-0891-44CF-A0B9-A22D83EB4569}"/>
              </a:ext>
            </a:extLst>
          </p:cNvPr>
          <p:cNvSpPr>
            <a:spLocks noGrp="1"/>
          </p:cNvSpPr>
          <p:nvPr>
            <p:ph type="ftr" sz="quarter" idx="11"/>
          </p:nvPr>
        </p:nvSpPr>
        <p:spPr/>
        <p:txBody>
          <a:bodyPr/>
          <a:lstStyle/>
          <a:p>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4" name="Slide Number Placeholder 3">
            <a:extLst>
              <a:ext uri="{FF2B5EF4-FFF2-40B4-BE49-F238E27FC236}">
                <a16:creationId xmlns:a16="http://schemas.microsoft.com/office/drawing/2014/main" id="{B5C7698D-39AD-41A6-957D-DE7BB0756936}"/>
              </a:ext>
            </a:extLst>
          </p:cNvPr>
          <p:cNvSpPr>
            <a:spLocks noGrp="1"/>
          </p:cNvSpPr>
          <p:nvPr>
            <p:ph type="sldNum" sz="quarter" idx="12"/>
          </p:nvPr>
        </p:nvSpPr>
        <p:spPr/>
        <p:txBody>
          <a:bodyPr/>
          <a:lstStyle/>
          <a:p>
            <a:pPr algn="ctr"/>
            <a:fld id="{104217AD-86FE-41B0-8CC8-7205EC84C39F}" type="slidenum">
              <a:rPr lang="en-IN" smtClean="0"/>
              <a:pPr algn="ctr"/>
              <a:t>6</a:t>
            </a:fld>
            <a:endParaRPr lang="en-IN" dirty="0"/>
          </a:p>
        </p:txBody>
      </p:sp>
      <p:sp>
        <p:nvSpPr>
          <p:cNvPr id="5" name="Content Placeholder 4">
            <a:extLst>
              <a:ext uri="{FF2B5EF4-FFF2-40B4-BE49-F238E27FC236}">
                <a16:creationId xmlns:a16="http://schemas.microsoft.com/office/drawing/2014/main" id="{0777AC19-38C0-4F3C-A1B3-EF7733962A57}"/>
              </a:ext>
            </a:extLst>
          </p:cNvPr>
          <p:cNvSpPr>
            <a:spLocks noGrp="1"/>
          </p:cNvSpPr>
          <p:nvPr>
            <p:ph idx="1"/>
          </p:nvPr>
        </p:nvSpPr>
        <p:spPr/>
        <p:txBody>
          <a:bodyPr/>
          <a:lstStyle/>
          <a:p>
            <a:r>
              <a:rPr lang="en-IN" dirty="0"/>
              <a:t>Apart from the Mathematical and Statistical various black-box deep learning models are developed. These models were reviewed and studied as a part of this study. </a:t>
            </a:r>
          </a:p>
          <a:p>
            <a:pPr lvl="1"/>
            <a:r>
              <a:rPr lang="en-IN" dirty="0"/>
              <a:t>Deep Learning Models for time series prediction:</a:t>
            </a:r>
          </a:p>
          <a:p>
            <a:pPr lvl="2"/>
            <a:r>
              <a:rPr lang="en-IN" dirty="0"/>
              <a:t>RNNs [</a:t>
            </a:r>
            <a:r>
              <a:rPr lang="en-IN" dirty="0">
                <a:solidFill>
                  <a:srgbClr val="FF0000"/>
                </a:solidFill>
              </a:rPr>
              <a:t>Vanishing Gradients problem</a:t>
            </a:r>
            <a:r>
              <a:rPr lang="en-IN" dirty="0"/>
              <a:t>]</a:t>
            </a:r>
          </a:p>
          <a:p>
            <a:pPr lvl="2"/>
            <a:r>
              <a:rPr lang="en-IN" dirty="0"/>
              <a:t>LSTMs [</a:t>
            </a:r>
            <a:r>
              <a:rPr lang="en-IN" dirty="0">
                <a:solidFill>
                  <a:srgbClr val="FF0000"/>
                </a:solidFill>
              </a:rPr>
              <a:t>Computationally Expensive</a:t>
            </a:r>
            <a:r>
              <a:rPr lang="en-IN" dirty="0"/>
              <a:t>]</a:t>
            </a:r>
          </a:p>
          <a:p>
            <a:pPr lvl="2"/>
            <a:r>
              <a:rPr lang="en-IN" dirty="0"/>
              <a:t>Hybrid-Ensembled Models [</a:t>
            </a:r>
            <a:r>
              <a:rPr lang="en-IN" dirty="0">
                <a:solidFill>
                  <a:srgbClr val="FF0000"/>
                </a:solidFill>
              </a:rPr>
              <a:t>Complex to implement</a:t>
            </a:r>
            <a:r>
              <a:rPr lang="en-IN" dirty="0"/>
              <a:t>] </a:t>
            </a:r>
          </a:p>
        </p:txBody>
      </p:sp>
    </p:spTree>
    <p:extLst>
      <p:ext uri="{BB962C8B-B14F-4D97-AF65-F5344CB8AC3E}">
        <p14:creationId xmlns:p14="http://schemas.microsoft.com/office/powerpoint/2010/main" val="719787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14FC05-8B68-4E76-8DF2-E3F218232045}"/>
              </a:ext>
            </a:extLst>
          </p:cNvPr>
          <p:cNvSpPr>
            <a:spLocks noGrp="1"/>
          </p:cNvSpPr>
          <p:nvPr>
            <p:ph type="dt" sz="half" idx="10"/>
          </p:nvPr>
        </p:nvSpPr>
        <p:spPr/>
        <p:txBody>
          <a:bodyPr/>
          <a:lstStyle/>
          <a:p>
            <a:pPr algn="ctr"/>
            <a:fld id="{1869F3BD-257E-450F-9B30-59A4B7BEB5F3}" type="datetime1">
              <a:rPr lang="en-IN" smtClean="0"/>
              <a:pPr algn="ctr"/>
              <a:t>14-03-2022</a:t>
            </a:fld>
            <a:endParaRPr lang="en-IN" dirty="0"/>
          </a:p>
        </p:txBody>
      </p:sp>
      <p:sp>
        <p:nvSpPr>
          <p:cNvPr id="3" name="Footer Placeholder 2">
            <a:extLst>
              <a:ext uri="{FF2B5EF4-FFF2-40B4-BE49-F238E27FC236}">
                <a16:creationId xmlns:a16="http://schemas.microsoft.com/office/drawing/2014/main" id="{A4EE15D5-A313-47C8-8194-332A34B650BA}"/>
              </a:ext>
            </a:extLst>
          </p:cNvPr>
          <p:cNvSpPr>
            <a:spLocks noGrp="1"/>
          </p:cNvSpPr>
          <p:nvPr>
            <p:ph type="ftr" sz="quarter" idx="11"/>
          </p:nvPr>
        </p:nvSpPr>
        <p:spPr/>
        <p:txBody>
          <a:bodyPr/>
          <a:lstStyle/>
          <a:p>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4" name="Slide Number Placeholder 3">
            <a:extLst>
              <a:ext uri="{FF2B5EF4-FFF2-40B4-BE49-F238E27FC236}">
                <a16:creationId xmlns:a16="http://schemas.microsoft.com/office/drawing/2014/main" id="{EDF6188B-1155-4718-B00C-9851115DF8A5}"/>
              </a:ext>
            </a:extLst>
          </p:cNvPr>
          <p:cNvSpPr>
            <a:spLocks noGrp="1"/>
          </p:cNvSpPr>
          <p:nvPr>
            <p:ph type="sldNum" sz="quarter" idx="12"/>
          </p:nvPr>
        </p:nvSpPr>
        <p:spPr/>
        <p:txBody>
          <a:bodyPr/>
          <a:lstStyle/>
          <a:p>
            <a:pPr algn="ctr"/>
            <a:fld id="{104217AD-86FE-41B0-8CC8-7205EC84C39F}" type="slidenum">
              <a:rPr lang="en-IN" smtClean="0"/>
              <a:pPr algn="ctr"/>
              <a:t>7</a:t>
            </a:fld>
            <a:endParaRPr lang="en-IN" dirty="0"/>
          </a:p>
        </p:txBody>
      </p:sp>
      <p:graphicFrame>
        <p:nvGraphicFramePr>
          <p:cNvPr id="6" name="Table 6">
            <a:extLst>
              <a:ext uri="{FF2B5EF4-FFF2-40B4-BE49-F238E27FC236}">
                <a16:creationId xmlns:a16="http://schemas.microsoft.com/office/drawing/2014/main" id="{6C5F0E5D-9E55-4836-BB89-1D38B604DD29}"/>
              </a:ext>
            </a:extLst>
          </p:cNvPr>
          <p:cNvGraphicFramePr>
            <a:graphicFrameLocks noGrp="1"/>
          </p:cNvGraphicFramePr>
          <p:nvPr>
            <p:ph idx="1"/>
            <p:extLst>
              <p:ext uri="{D42A27DB-BD31-4B8C-83A1-F6EECF244321}">
                <p14:modId xmlns:p14="http://schemas.microsoft.com/office/powerpoint/2010/main" val="3020211085"/>
              </p:ext>
            </p:extLst>
          </p:nvPr>
        </p:nvGraphicFramePr>
        <p:xfrm>
          <a:off x="684212" y="1255713"/>
          <a:ext cx="8136260" cy="3215640"/>
        </p:xfrm>
        <a:graphic>
          <a:graphicData uri="http://schemas.openxmlformats.org/drawingml/2006/table">
            <a:tbl>
              <a:tblPr firstRow="1" bandRow="1">
                <a:tableStyleId>{5C22544A-7EE6-4342-B048-85BDC9FD1C3A}</a:tableStyleId>
              </a:tblPr>
              <a:tblGrid>
                <a:gridCol w="2034065">
                  <a:extLst>
                    <a:ext uri="{9D8B030D-6E8A-4147-A177-3AD203B41FA5}">
                      <a16:colId xmlns:a16="http://schemas.microsoft.com/office/drawing/2014/main" val="2115274203"/>
                    </a:ext>
                  </a:extLst>
                </a:gridCol>
                <a:gridCol w="2034065">
                  <a:extLst>
                    <a:ext uri="{9D8B030D-6E8A-4147-A177-3AD203B41FA5}">
                      <a16:colId xmlns:a16="http://schemas.microsoft.com/office/drawing/2014/main" val="2022147834"/>
                    </a:ext>
                  </a:extLst>
                </a:gridCol>
                <a:gridCol w="2034065">
                  <a:extLst>
                    <a:ext uri="{9D8B030D-6E8A-4147-A177-3AD203B41FA5}">
                      <a16:colId xmlns:a16="http://schemas.microsoft.com/office/drawing/2014/main" val="350225577"/>
                    </a:ext>
                  </a:extLst>
                </a:gridCol>
                <a:gridCol w="2034065">
                  <a:extLst>
                    <a:ext uri="{9D8B030D-6E8A-4147-A177-3AD203B41FA5}">
                      <a16:colId xmlns:a16="http://schemas.microsoft.com/office/drawing/2014/main" val="1032958074"/>
                    </a:ext>
                  </a:extLst>
                </a:gridCol>
              </a:tblGrid>
              <a:tr h="370840">
                <a:tc>
                  <a:txBody>
                    <a:bodyPr/>
                    <a:lstStyle/>
                    <a:p>
                      <a:r>
                        <a:rPr lang="en-IN" dirty="0"/>
                        <a:t>Model</a:t>
                      </a:r>
                    </a:p>
                  </a:txBody>
                  <a:tcPr/>
                </a:tc>
                <a:tc>
                  <a:txBody>
                    <a:bodyPr/>
                    <a:lstStyle/>
                    <a:p>
                      <a:r>
                        <a:rPr lang="en-IN" dirty="0"/>
                        <a:t>Architecture </a:t>
                      </a:r>
                    </a:p>
                  </a:txBody>
                  <a:tcPr/>
                </a:tc>
                <a:tc>
                  <a:txBody>
                    <a:bodyPr/>
                    <a:lstStyle/>
                    <a:p>
                      <a:r>
                        <a:rPr lang="en-IN" dirty="0"/>
                        <a:t>Computation Requirements </a:t>
                      </a:r>
                    </a:p>
                    <a:p>
                      <a:r>
                        <a:rPr lang="en-IN" dirty="0"/>
                        <a:t>(Experimental)</a:t>
                      </a:r>
                    </a:p>
                  </a:txBody>
                  <a:tcPr/>
                </a:tc>
                <a:tc>
                  <a:txBody>
                    <a:bodyPr/>
                    <a:lstStyle/>
                    <a:p>
                      <a:r>
                        <a:rPr lang="en-IN" dirty="0"/>
                        <a:t>Month, Year</a:t>
                      </a:r>
                    </a:p>
                  </a:txBody>
                  <a:tcPr/>
                </a:tc>
                <a:extLst>
                  <a:ext uri="{0D108BD9-81ED-4DB2-BD59-A6C34878D82A}">
                    <a16:rowId xmlns:a16="http://schemas.microsoft.com/office/drawing/2014/main" val="2965214488"/>
                  </a:ext>
                </a:extLst>
              </a:tr>
              <a:tr h="370840">
                <a:tc>
                  <a:txBody>
                    <a:bodyPr/>
                    <a:lstStyle/>
                    <a:p>
                      <a:pPr algn="l" rtl="0" fontAlgn="ctr">
                        <a:spcBef>
                          <a:spcPts val="0"/>
                        </a:spcBef>
                        <a:spcAft>
                          <a:spcPts val="0"/>
                        </a:spcAft>
                      </a:pPr>
                      <a:r>
                        <a:rPr lang="en-IN" sz="1400" b="0" i="0" u="none" strike="noStrike" dirty="0">
                          <a:solidFill>
                            <a:srgbClr val="000000"/>
                          </a:solidFill>
                          <a:effectLst/>
                          <a:latin typeface="+mn-lt"/>
                        </a:rPr>
                        <a:t>FinRL-</a:t>
                      </a:r>
                      <a:r>
                        <a:rPr lang="en-IN" sz="1400" b="0" i="0" u="none" strike="noStrike" dirty="0" err="1">
                          <a:solidFill>
                            <a:srgbClr val="000000"/>
                          </a:solidFill>
                          <a:effectLst/>
                          <a:latin typeface="+mn-lt"/>
                        </a:rPr>
                        <a:t>Podracer</a:t>
                      </a:r>
                      <a:endParaRPr lang="en-IN" sz="1400" dirty="0">
                        <a:effectLst/>
                        <a:latin typeface="+mn-lt"/>
                      </a:endParaRPr>
                    </a:p>
                    <a:p>
                      <a:pPr algn="l" rtl="0" fontAlgn="ctr">
                        <a:spcBef>
                          <a:spcPts val="0"/>
                        </a:spcBef>
                        <a:spcAft>
                          <a:spcPts val="0"/>
                        </a:spcAft>
                      </a:pPr>
                      <a:r>
                        <a:rPr lang="en-IN" sz="1400" b="0" i="0" u="none" strike="noStrike" dirty="0">
                          <a:solidFill>
                            <a:srgbClr val="000000"/>
                          </a:solidFill>
                          <a:effectLst/>
                          <a:latin typeface="+mn-lt"/>
                        </a:rPr>
                        <a:t>(Li et al.)</a:t>
                      </a:r>
                      <a:endParaRPr lang="en-IN" sz="1400" dirty="0">
                        <a:effectLst/>
                        <a:latin typeface="+mn-lt"/>
                      </a:endParaRPr>
                    </a:p>
                  </a:txBody>
                  <a:tcPr marL="63500" marR="63500" marT="63500" marB="63500" anchor="ctr"/>
                </a:tc>
                <a:tc>
                  <a:txBody>
                    <a:bodyPr/>
                    <a:lstStyle/>
                    <a:p>
                      <a:pPr algn="l" rtl="0" fontAlgn="ctr">
                        <a:spcBef>
                          <a:spcPts val="0"/>
                        </a:spcBef>
                        <a:spcAft>
                          <a:spcPts val="0"/>
                        </a:spcAft>
                      </a:pPr>
                      <a:r>
                        <a:rPr lang="en-IN" sz="1400" b="0" i="0" u="none" strike="noStrike" dirty="0">
                          <a:solidFill>
                            <a:srgbClr val="000000"/>
                          </a:solidFill>
                          <a:effectLst/>
                          <a:latin typeface="+mn-lt"/>
                        </a:rPr>
                        <a:t>Reinforcement Learning</a:t>
                      </a:r>
                      <a:endParaRPr lang="en-IN" sz="1400" dirty="0">
                        <a:effectLst/>
                        <a:latin typeface="+mn-lt"/>
                      </a:endParaRPr>
                    </a:p>
                  </a:txBody>
                  <a:tcPr marL="63500" marR="63500" marT="63500" marB="63500" anchor="ctr"/>
                </a:tc>
                <a:tc>
                  <a:txBody>
                    <a:bodyPr/>
                    <a:lstStyle/>
                    <a:p>
                      <a:pPr algn="l" rtl="0" fontAlgn="ctr">
                        <a:spcBef>
                          <a:spcPts val="0"/>
                        </a:spcBef>
                        <a:spcAft>
                          <a:spcPts val="0"/>
                        </a:spcAft>
                      </a:pPr>
                      <a:r>
                        <a:rPr lang="en-US" sz="1400" dirty="0">
                          <a:solidFill>
                            <a:srgbClr val="FF0000"/>
                          </a:solidFill>
                          <a:effectLst/>
                          <a:latin typeface="+mn-lt"/>
                        </a:rPr>
                        <a:t>256 CPU cores </a:t>
                      </a:r>
                      <a:r>
                        <a:rPr lang="en-US" sz="1400" dirty="0">
                          <a:effectLst/>
                          <a:latin typeface="+mn-lt"/>
                        </a:rPr>
                        <a:t>of Dual AMD Rome 7742 running</a:t>
                      </a:r>
                    </a:p>
                    <a:p>
                      <a:pPr algn="l" rtl="0" fontAlgn="ctr">
                        <a:spcBef>
                          <a:spcPts val="0"/>
                        </a:spcBef>
                        <a:spcAft>
                          <a:spcPts val="0"/>
                        </a:spcAft>
                      </a:pPr>
                      <a:r>
                        <a:rPr lang="en-US" sz="1400" dirty="0">
                          <a:effectLst/>
                          <a:latin typeface="+mn-lt"/>
                        </a:rPr>
                        <a:t>at 2.25GHz. </a:t>
                      </a:r>
                    </a:p>
                    <a:p>
                      <a:pPr algn="l" rtl="0" fontAlgn="ctr">
                        <a:spcBef>
                          <a:spcPts val="0"/>
                        </a:spcBef>
                        <a:spcAft>
                          <a:spcPts val="0"/>
                        </a:spcAft>
                      </a:pPr>
                      <a:r>
                        <a:rPr lang="en-US" sz="1400" dirty="0">
                          <a:solidFill>
                            <a:srgbClr val="FF0000"/>
                          </a:solidFill>
                          <a:effectLst/>
                          <a:latin typeface="+mn-lt"/>
                        </a:rPr>
                        <a:t>8 A100 GPUs </a:t>
                      </a:r>
                      <a:r>
                        <a:rPr lang="en-US" sz="1400" dirty="0">
                          <a:effectLst/>
                          <a:latin typeface="+mn-lt"/>
                        </a:rPr>
                        <a:t>and </a:t>
                      </a:r>
                      <a:r>
                        <a:rPr lang="en-US" sz="1400" dirty="0">
                          <a:solidFill>
                            <a:srgbClr val="FF0000"/>
                          </a:solidFill>
                          <a:effectLst/>
                          <a:latin typeface="+mn-lt"/>
                        </a:rPr>
                        <a:t>320 GB GPU memory</a:t>
                      </a:r>
                      <a:endParaRPr lang="en-IN" sz="1400" dirty="0">
                        <a:solidFill>
                          <a:srgbClr val="FF0000"/>
                        </a:solidFill>
                        <a:latin typeface="+mn-lt"/>
                      </a:endParaRPr>
                    </a:p>
                  </a:txBody>
                  <a:tcPr marL="63500" marR="63500" marT="63500" marB="63500" anchor="ctr"/>
                </a:tc>
                <a:tc>
                  <a:txBody>
                    <a:bodyPr/>
                    <a:lstStyle/>
                    <a:p>
                      <a:pPr algn="l"/>
                      <a:r>
                        <a:rPr lang="en-IN" sz="1400" dirty="0">
                          <a:latin typeface="+mn-lt"/>
                        </a:rPr>
                        <a:t>November, 2021</a:t>
                      </a:r>
                    </a:p>
                  </a:txBody>
                  <a:tcPr/>
                </a:tc>
                <a:extLst>
                  <a:ext uri="{0D108BD9-81ED-4DB2-BD59-A6C34878D82A}">
                    <a16:rowId xmlns:a16="http://schemas.microsoft.com/office/drawing/2014/main" val="1692290296"/>
                  </a:ext>
                </a:extLst>
              </a:tr>
              <a:tr h="370840">
                <a:tc>
                  <a:txBody>
                    <a:bodyPr/>
                    <a:lstStyle/>
                    <a:p>
                      <a:pPr algn="l" rtl="0" fontAlgn="ctr">
                        <a:spcBef>
                          <a:spcPts val="0"/>
                        </a:spcBef>
                        <a:spcAft>
                          <a:spcPts val="0"/>
                        </a:spcAft>
                      </a:pPr>
                      <a:r>
                        <a:rPr lang="en-IN" sz="1400" b="0" i="0" u="none" strike="noStrike" dirty="0">
                          <a:solidFill>
                            <a:srgbClr val="000000"/>
                          </a:solidFill>
                          <a:effectLst/>
                          <a:latin typeface="+mn-lt"/>
                        </a:rPr>
                        <a:t>FinRL</a:t>
                      </a:r>
                      <a:endParaRPr lang="en-IN" sz="1400" dirty="0">
                        <a:effectLst/>
                        <a:latin typeface="+mn-lt"/>
                      </a:endParaRPr>
                    </a:p>
                    <a:p>
                      <a:pPr algn="l" rtl="0" fontAlgn="ctr">
                        <a:spcBef>
                          <a:spcPts val="0"/>
                        </a:spcBef>
                        <a:spcAft>
                          <a:spcPts val="0"/>
                        </a:spcAft>
                      </a:pPr>
                      <a:r>
                        <a:rPr lang="en-IN" sz="1400" b="0" i="0" u="none" strike="noStrike" dirty="0">
                          <a:solidFill>
                            <a:srgbClr val="000000"/>
                          </a:solidFill>
                          <a:effectLst/>
                          <a:latin typeface="+mn-lt"/>
                        </a:rPr>
                        <a:t>(</a:t>
                      </a:r>
                      <a:r>
                        <a:rPr lang="en-IN" sz="1400" b="0" i="0" u="none" strike="noStrike" dirty="0" err="1">
                          <a:solidFill>
                            <a:srgbClr val="000000"/>
                          </a:solidFill>
                          <a:effectLst/>
                          <a:latin typeface="+mn-lt"/>
                        </a:rPr>
                        <a:t>Xiong</a:t>
                      </a:r>
                      <a:r>
                        <a:rPr lang="en-IN" sz="1400" b="0" i="0" u="none" strike="noStrike" dirty="0">
                          <a:solidFill>
                            <a:srgbClr val="000000"/>
                          </a:solidFill>
                          <a:effectLst/>
                          <a:latin typeface="+mn-lt"/>
                        </a:rPr>
                        <a:t> et al.)</a:t>
                      </a:r>
                      <a:endParaRPr lang="en-IN" sz="1400" dirty="0">
                        <a:effectLst/>
                        <a:latin typeface="+mn-lt"/>
                      </a:endParaRPr>
                    </a:p>
                  </a:txBody>
                  <a:tcPr marL="63500" marR="63500" marT="63500" marB="63500" anchor="ctr"/>
                </a:tc>
                <a:tc>
                  <a:txBody>
                    <a:bodyPr/>
                    <a:lstStyle/>
                    <a:p>
                      <a:pPr algn="l" rtl="0" fontAlgn="ctr">
                        <a:spcBef>
                          <a:spcPts val="0"/>
                        </a:spcBef>
                        <a:spcAft>
                          <a:spcPts val="0"/>
                        </a:spcAft>
                      </a:pPr>
                      <a:r>
                        <a:rPr lang="en-IN" sz="1400" b="0" i="0" u="none" strike="noStrike" dirty="0">
                          <a:solidFill>
                            <a:srgbClr val="000000"/>
                          </a:solidFill>
                          <a:effectLst/>
                          <a:latin typeface="+mn-lt"/>
                        </a:rPr>
                        <a:t>Reinforcement Learning</a:t>
                      </a:r>
                      <a:endParaRPr lang="en-IN" sz="1400" dirty="0">
                        <a:effectLst/>
                        <a:latin typeface="+mn-lt"/>
                      </a:endParaRPr>
                    </a:p>
                  </a:txBody>
                  <a:tcPr marL="63500" marR="63500" marT="63500" marB="63500" anchor="ctr"/>
                </a:tc>
                <a:tc>
                  <a:txBody>
                    <a:bodyPr/>
                    <a:lstStyle/>
                    <a:p>
                      <a:pPr algn="l" rtl="0" fontAlgn="ctr">
                        <a:spcBef>
                          <a:spcPts val="0"/>
                        </a:spcBef>
                        <a:spcAft>
                          <a:spcPts val="0"/>
                        </a:spcAft>
                      </a:pPr>
                      <a:r>
                        <a:rPr lang="en-IN" sz="1400" b="0" i="0" u="none" strike="noStrike" dirty="0">
                          <a:solidFill>
                            <a:srgbClr val="000000"/>
                          </a:solidFill>
                          <a:effectLst/>
                          <a:latin typeface="+mn-lt"/>
                        </a:rPr>
                        <a:t>2 Nvidia Titan GPUs</a:t>
                      </a:r>
                      <a:endParaRPr lang="en-IN" sz="1400" dirty="0">
                        <a:effectLst/>
                        <a:latin typeface="+mn-lt"/>
                      </a:endParaRPr>
                    </a:p>
                  </a:txBody>
                  <a:tcPr marL="63500" marR="63500" marT="63500" marB="63500" anchor="ctr"/>
                </a:tc>
                <a:tc>
                  <a:txBody>
                    <a:bodyPr/>
                    <a:lstStyle/>
                    <a:p>
                      <a:r>
                        <a:rPr lang="en-IN" sz="1400" dirty="0">
                          <a:latin typeface="+mn-lt"/>
                        </a:rPr>
                        <a:t>November, 2020</a:t>
                      </a:r>
                    </a:p>
                  </a:txBody>
                  <a:tcPr/>
                </a:tc>
                <a:extLst>
                  <a:ext uri="{0D108BD9-81ED-4DB2-BD59-A6C34878D82A}">
                    <a16:rowId xmlns:a16="http://schemas.microsoft.com/office/drawing/2014/main" val="2255383503"/>
                  </a:ext>
                </a:extLst>
              </a:tr>
              <a:tr h="370840">
                <a:tc>
                  <a:txBody>
                    <a:bodyPr/>
                    <a:lstStyle/>
                    <a:p>
                      <a:pPr algn="l" rtl="0" fontAlgn="ctr">
                        <a:spcBef>
                          <a:spcPts val="0"/>
                        </a:spcBef>
                        <a:spcAft>
                          <a:spcPts val="0"/>
                        </a:spcAft>
                      </a:pPr>
                      <a:r>
                        <a:rPr lang="en-IN" sz="1400" b="0" i="0" u="none" strike="noStrike" dirty="0">
                          <a:solidFill>
                            <a:srgbClr val="000000"/>
                          </a:solidFill>
                          <a:effectLst/>
                          <a:latin typeface="+mn-lt"/>
                        </a:rPr>
                        <a:t>Lu et al.</a:t>
                      </a:r>
                      <a:endParaRPr lang="en-IN" dirty="0">
                        <a:effectLst/>
                        <a:latin typeface="+mn-lt"/>
                      </a:endParaRPr>
                    </a:p>
                  </a:txBody>
                  <a:tcPr marL="63500" marR="63500" marT="63500" marB="63500" anchor="ctr"/>
                </a:tc>
                <a:tc>
                  <a:txBody>
                    <a:bodyPr/>
                    <a:lstStyle/>
                    <a:p>
                      <a:pPr algn="l" rtl="0" fontAlgn="ctr">
                        <a:spcBef>
                          <a:spcPts val="0"/>
                        </a:spcBef>
                        <a:spcAft>
                          <a:spcPts val="0"/>
                        </a:spcAft>
                      </a:pPr>
                      <a:r>
                        <a:rPr lang="en-IN" sz="1400" b="0" i="0" u="none" strike="noStrike" dirty="0">
                          <a:solidFill>
                            <a:srgbClr val="000000"/>
                          </a:solidFill>
                          <a:effectLst/>
                          <a:latin typeface="+mn-lt"/>
                        </a:rPr>
                        <a:t>CNN-LSTM Architecture </a:t>
                      </a:r>
                      <a:endParaRPr lang="en-IN" dirty="0">
                        <a:effectLst/>
                        <a:latin typeface="+mn-lt"/>
                      </a:endParaRPr>
                    </a:p>
                  </a:txBody>
                  <a:tcPr marL="63500" marR="63500" marT="63500" marB="63500" anchor="ctr"/>
                </a:tc>
                <a:tc>
                  <a:txBody>
                    <a:bodyPr/>
                    <a:lstStyle/>
                    <a:p>
                      <a:pPr algn="l" rtl="0" fontAlgn="ctr">
                        <a:spcBef>
                          <a:spcPts val="0"/>
                        </a:spcBef>
                        <a:spcAft>
                          <a:spcPts val="0"/>
                        </a:spcAft>
                      </a:pPr>
                      <a:r>
                        <a:rPr lang="en-US" sz="1400" b="0" i="0" kern="1200" dirty="0">
                          <a:solidFill>
                            <a:schemeClr val="dk1"/>
                          </a:solidFill>
                          <a:effectLst/>
                          <a:latin typeface="+mn-lt"/>
                          <a:ea typeface="+mn-ea"/>
                          <a:cs typeface="+mn-cs"/>
                        </a:rPr>
                        <a:t>Intel i7-4700H 2.6 GHz, 12 GBs of RAM, 500 GB</a:t>
                      </a:r>
                      <a:endParaRPr lang="en-IN" sz="1400" dirty="0">
                        <a:effectLst/>
                        <a:latin typeface="+mn-lt"/>
                      </a:endParaRPr>
                    </a:p>
                  </a:txBody>
                  <a:tcPr marL="63500" marR="63500" marT="63500" marB="63500" anchor="ctr"/>
                </a:tc>
                <a:tc>
                  <a:txBody>
                    <a:bodyPr/>
                    <a:lstStyle/>
                    <a:p>
                      <a:r>
                        <a:rPr lang="en-IN" sz="1400" dirty="0">
                          <a:latin typeface="+mn-lt"/>
                        </a:rPr>
                        <a:t>October, 2020</a:t>
                      </a:r>
                    </a:p>
                  </a:txBody>
                  <a:tcPr/>
                </a:tc>
                <a:extLst>
                  <a:ext uri="{0D108BD9-81ED-4DB2-BD59-A6C34878D82A}">
                    <a16:rowId xmlns:a16="http://schemas.microsoft.com/office/drawing/2014/main" val="4138905937"/>
                  </a:ext>
                </a:extLst>
              </a:tr>
            </a:tbl>
          </a:graphicData>
        </a:graphic>
      </p:graphicFrame>
    </p:spTree>
    <p:extLst>
      <p:ext uri="{BB962C8B-B14F-4D97-AF65-F5344CB8AC3E}">
        <p14:creationId xmlns:p14="http://schemas.microsoft.com/office/powerpoint/2010/main" val="2598604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14FC05-8B68-4E76-8DF2-E3F218232045}"/>
              </a:ext>
            </a:extLst>
          </p:cNvPr>
          <p:cNvSpPr>
            <a:spLocks noGrp="1"/>
          </p:cNvSpPr>
          <p:nvPr>
            <p:ph type="dt" sz="half" idx="10"/>
          </p:nvPr>
        </p:nvSpPr>
        <p:spPr/>
        <p:txBody>
          <a:bodyPr/>
          <a:lstStyle/>
          <a:p>
            <a:pPr algn="ctr"/>
            <a:fld id="{1869F3BD-257E-450F-9B30-59A4B7BEB5F3}" type="datetime1">
              <a:rPr lang="en-IN" smtClean="0"/>
              <a:pPr algn="ctr"/>
              <a:t>14-03-2022</a:t>
            </a:fld>
            <a:endParaRPr lang="en-IN" dirty="0"/>
          </a:p>
        </p:txBody>
      </p:sp>
      <p:sp>
        <p:nvSpPr>
          <p:cNvPr id="3" name="Footer Placeholder 2">
            <a:extLst>
              <a:ext uri="{FF2B5EF4-FFF2-40B4-BE49-F238E27FC236}">
                <a16:creationId xmlns:a16="http://schemas.microsoft.com/office/drawing/2014/main" id="{A4EE15D5-A313-47C8-8194-332A34B650BA}"/>
              </a:ext>
            </a:extLst>
          </p:cNvPr>
          <p:cNvSpPr>
            <a:spLocks noGrp="1"/>
          </p:cNvSpPr>
          <p:nvPr>
            <p:ph type="ftr" sz="quarter" idx="11"/>
          </p:nvPr>
        </p:nvSpPr>
        <p:spPr/>
        <p:txBody>
          <a:bodyPr/>
          <a:lstStyle/>
          <a:p>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4" name="Slide Number Placeholder 3">
            <a:extLst>
              <a:ext uri="{FF2B5EF4-FFF2-40B4-BE49-F238E27FC236}">
                <a16:creationId xmlns:a16="http://schemas.microsoft.com/office/drawing/2014/main" id="{EDF6188B-1155-4718-B00C-9851115DF8A5}"/>
              </a:ext>
            </a:extLst>
          </p:cNvPr>
          <p:cNvSpPr>
            <a:spLocks noGrp="1"/>
          </p:cNvSpPr>
          <p:nvPr>
            <p:ph type="sldNum" sz="quarter" idx="12"/>
          </p:nvPr>
        </p:nvSpPr>
        <p:spPr/>
        <p:txBody>
          <a:bodyPr/>
          <a:lstStyle/>
          <a:p>
            <a:pPr algn="ctr"/>
            <a:fld id="{104217AD-86FE-41B0-8CC8-7205EC84C39F}" type="slidenum">
              <a:rPr lang="en-IN" smtClean="0"/>
              <a:pPr algn="ctr"/>
              <a:t>8</a:t>
            </a:fld>
            <a:endParaRPr lang="en-IN" dirty="0"/>
          </a:p>
        </p:txBody>
      </p:sp>
      <p:graphicFrame>
        <p:nvGraphicFramePr>
          <p:cNvPr id="6" name="Table 6">
            <a:extLst>
              <a:ext uri="{FF2B5EF4-FFF2-40B4-BE49-F238E27FC236}">
                <a16:creationId xmlns:a16="http://schemas.microsoft.com/office/drawing/2014/main" id="{6C5F0E5D-9E55-4836-BB89-1D38B604DD29}"/>
              </a:ext>
            </a:extLst>
          </p:cNvPr>
          <p:cNvGraphicFramePr>
            <a:graphicFrameLocks noGrp="1"/>
          </p:cNvGraphicFramePr>
          <p:nvPr>
            <p:ph idx="1"/>
            <p:extLst>
              <p:ext uri="{D42A27DB-BD31-4B8C-83A1-F6EECF244321}">
                <p14:modId xmlns:p14="http://schemas.microsoft.com/office/powerpoint/2010/main" val="2902865221"/>
              </p:ext>
            </p:extLst>
          </p:nvPr>
        </p:nvGraphicFramePr>
        <p:xfrm>
          <a:off x="684212" y="1255713"/>
          <a:ext cx="8136260" cy="2875280"/>
        </p:xfrm>
        <a:graphic>
          <a:graphicData uri="http://schemas.openxmlformats.org/drawingml/2006/table">
            <a:tbl>
              <a:tblPr firstRow="1" bandRow="1">
                <a:tableStyleId>{5C22544A-7EE6-4342-B048-85BDC9FD1C3A}</a:tableStyleId>
              </a:tblPr>
              <a:tblGrid>
                <a:gridCol w="2034065">
                  <a:extLst>
                    <a:ext uri="{9D8B030D-6E8A-4147-A177-3AD203B41FA5}">
                      <a16:colId xmlns:a16="http://schemas.microsoft.com/office/drawing/2014/main" val="2115274203"/>
                    </a:ext>
                  </a:extLst>
                </a:gridCol>
                <a:gridCol w="2034065">
                  <a:extLst>
                    <a:ext uri="{9D8B030D-6E8A-4147-A177-3AD203B41FA5}">
                      <a16:colId xmlns:a16="http://schemas.microsoft.com/office/drawing/2014/main" val="2022147834"/>
                    </a:ext>
                  </a:extLst>
                </a:gridCol>
                <a:gridCol w="2034065">
                  <a:extLst>
                    <a:ext uri="{9D8B030D-6E8A-4147-A177-3AD203B41FA5}">
                      <a16:colId xmlns:a16="http://schemas.microsoft.com/office/drawing/2014/main" val="350225577"/>
                    </a:ext>
                  </a:extLst>
                </a:gridCol>
                <a:gridCol w="2034065">
                  <a:extLst>
                    <a:ext uri="{9D8B030D-6E8A-4147-A177-3AD203B41FA5}">
                      <a16:colId xmlns:a16="http://schemas.microsoft.com/office/drawing/2014/main" val="1032958074"/>
                    </a:ext>
                  </a:extLst>
                </a:gridCol>
              </a:tblGrid>
              <a:tr h="370840">
                <a:tc>
                  <a:txBody>
                    <a:bodyPr/>
                    <a:lstStyle/>
                    <a:p>
                      <a:r>
                        <a:rPr lang="en-IN" dirty="0"/>
                        <a:t>Model</a:t>
                      </a:r>
                    </a:p>
                  </a:txBody>
                  <a:tcPr/>
                </a:tc>
                <a:tc>
                  <a:txBody>
                    <a:bodyPr/>
                    <a:lstStyle/>
                    <a:p>
                      <a:r>
                        <a:rPr lang="en-IN" dirty="0"/>
                        <a:t>Architecture </a:t>
                      </a:r>
                    </a:p>
                  </a:txBody>
                  <a:tcPr/>
                </a:tc>
                <a:tc>
                  <a:txBody>
                    <a:bodyPr/>
                    <a:lstStyle/>
                    <a:p>
                      <a:r>
                        <a:rPr lang="en-IN" dirty="0"/>
                        <a:t>Computation Requirements </a:t>
                      </a:r>
                    </a:p>
                    <a:p>
                      <a:r>
                        <a:rPr lang="en-IN" dirty="0"/>
                        <a:t>(Experimental)</a:t>
                      </a:r>
                    </a:p>
                  </a:txBody>
                  <a:tcPr/>
                </a:tc>
                <a:tc>
                  <a:txBody>
                    <a:bodyPr/>
                    <a:lstStyle/>
                    <a:p>
                      <a:r>
                        <a:rPr lang="en-IN" dirty="0"/>
                        <a:t>Month, Year</a:t>
                      </a:r>
                    </a:p>
                  </a:txBody>
                  <a:tcPr/>
                </a:tc>
                <a:extLst>
                  <a:ext uri="{0D108BD9-81ED-4DB2-BD59-A6C34878D82A}">
                    <a16:rowId xmlns:a16="http://schemas.microsoft.com/office/drawing/2014/main" val="2965214488"/>
                  </a:ext>
                </a:extLst>
              </a:tr>
              <a:tr h="370840">
                <a:tc>
                  <a:txBody>
                    <a:bodyPr/>
                    <a:lstStyle/>
                    <a:p>
                      <a:pPr algn="l" rtl="0" fontAlgn="ctr">
                        <a:spcBef>
                          <a:spcPts val="0"/>
                        </a:spcBef>
                        <a:spcAft>
                          <a:spcPts val="0"/>
                        </a:spcAft>
                      </a:pPr>
                      <a:r>
                        <a:rPr lang="en-IN" sz="1400" b="0" i="0" u="none" strike="noStrike" dirty="0">
                          <a:solidFill>
                            <a:srgbClr val="000000"/>
                          </a:solidFill>
                          <a:effectLst/>
                          <a:latin typeface="+mn-lt"/>
                        </a:rPr>
                        <a:t>Bao et al.</a:t>
                      </a:r>
                      <a:endParaRPr lang="en-IN" dirty="0">
                        <a:effectLst/>
                        <a:latin typeface="+mn-lt"/>
                      </a:endParaRPr>
                    </a:p>
                  </a:txBody>
                  <a:tcPr marL="63500" marR="63500" marT="63500" marB="63500" anchor="ctr"/>
                </a:tc>
                <a:tc>
                  <a:txBody>
                    <a:bodyPr/>
                    <a:lstStyle/>
                    <a:p>
                      <a:pPr algn="l" rtl="0" fontAlgn="ctr">
                        <a:spcBef>
                          <a:spcPts val="0"/>
                        </a:spcBef>
                        <a:spcAft>
                          <a:spcPts val="0"/>
                        </a:spcAft>
                      </a:pPr>
                      <a:r>
                        <a:rPr lang="en-IN" sz="1400" b="0" i="0" u="none" strike="noStrike" dirty="0">
                          <a:solidFill>
                            <a:srgbClr val="000000"/>
                          </a:solidFill>
                          <a:effectLst/>
                          <a:latin typeface="+mn-lt"/>
                        </a:rPr>
                        <a:t>Multi-Agent Reinforcement Learning</a:t>
                      </a:r>
                      <a:endParaRPr lang="en-IN" dirty="0">
                        <a:effectLst/>
                        <a:latin typeface="+mn-lt"/>
                      </a:endParaRPr>
                    </a:p>
                  </a:txBody>
                  <a:tcPr marL="63500" marR="63500" marT="63500" marB="63500" anchor="ctr"/>
                </a:tc>
                <a:tc>
                  <a:txBody>
                    <a:bodyPr/>
                    <a:lstStyle/>
                    <a:p>
                      <a:pPr algn="l" rtl="0" fontAlgn="ctr">
                        <a:spcBef>
                          <a:spcPts val="0"/>
                        </a:spcBef>
                        <a:spcAft>
                          <a:spcPts val="0"/>
                        </a:spcAft>
                      </a:pPr>
                      <a:r>
                        <a:rPr lang="en-IN" sz="1400" b="0" i="0" u="none" strike="noStrike" dirty="0">
                          <a:solidFill>
                            <a:srgbClr val="000000"/>
                          </a:solidFill>
                          <a:effectLst/>
                          <a:latin typeface="+mn-lt"/>
                        </a:rPr>
                        <a:t>Multiple NVIDIA Titan X GPUs</a:t>
                      </a:r>
                      <a:endParaRPr lang="en-IN" dirty="0">
                        <a:effectLst/>
                        <a:latin typeface="+mn-lt"/>
                      </a:endParaRPr>
                    </a:p>
                  </a:txBody>
                  <a:tcPr marL="63500" marR="63500" marT="63500" marB="63500" anchor="ctr"/>
                </a:tc>
                <a:tc>
                  <a:txBody>
                    <a:bodyPr/>
                    <a:lstStyle/>
                    <a:p>
                      <a:pPr algn="l" rtl="0" fontAlgn="ctr">
                        <a:spcBef>
                          <a:spcPts val="0"/>
                        </a:spcBef>
                        <a:spcAft>
                          <a:spcPts val="0"/>
                        </a:spcAft>
                      </a:pPr>
                      <a:r>
                        <a:rPr lang="en-IN" sz="1400" b="0" i="0" u="none" strike="noStrike" dirty="0">
                          <a:solidFill>
                            <a:srgbClr val="000000"/>
                          </a:solidFill>
                          <a:effectLst/>
                          <a:latin typeface="+mn-lt"/>
                        </a:rPr>
                        <a:t>June, 2019</a:t>
                      </a:r>
                      <a:endParaRPr lang="en-IN" dirty="0">
                        <a:effectLst/>
                        <a:latin typeface="+mn-lt"/>
                      </a:endParaRPr>
                    </a:p>
                  </a:txBody>
                  <a:tcPr marL="63500" marR="63500" marT="63500" marB="63500" anchor="ctr"/>
                </a:tc>
                <a:extLst>
                  <a:ext uri="{0D108BD9-81ED-4DB2-BD59-A6C34878D82A}">
                    <a16:rowId xmlns:a16="http://schemas.microsoft.com/office/drawing/2014/main" val="1692290296"/>
                  </a:ext>
                </a:extLst>
              </a:tr>
              <a:tr h="370840">
                <a:tc>
                  <a:txBody>
                    <a:bodyPr/>
                    <a:lstStyle/>
                    <a:p>
                      <a:pPr algn="l" rtl="0" fontAlgn="ctr">
                        <a:spcBef>
                          <a:spcPts val="0"/>
                        </a:spcBef>
                        <a:spcAft>
                          <a:spcPts val="0"/>
                        </a:spcAft>
                      </a:pPr>
                      <a:r>
                        <a:rPr lang="en-IN" sz="1400" b="0" i="0" u="none" dirty="0">
                          <a:solidFill>
                            <a:schemeClr val="tx1"/>
                          </a:solidFill>
                          <a:effectLst/>
                          <a:latin typeface="+mn-lt"/>
                        </a:rPr>
                        <a:t>StockDL</a:t>
                      </a:r>
                    </a:p>
                    <a:p>
                      <a:pPr algn="l" rtl="0" fontAlgn="ctr">
                        <a:spcBef>
                          <a:spcPts val="0"/>
                        </a:spcBef>
                        <a:spcAft>
                          <a:spcPts val="0"/>
                        </a:spcAft>
                      </a:pPr>
                      <a:r>
                        <a:rPr lang="en-IN" sz="1400" b="0" i="0" u="none" dirty="0">
                          <a:solidFill>
                            <a:schemeClr val="tx1"/>
                          </a:solidFill>
                          <a:effectLst/>
                          <a:latin typeface="+mn-lt"/>
                        </a:rPr>
                        <a:t>(Our Model)</a:t>
                      </a:r>
                      <a:endParaRPr lang="en-IN" sz="1400" b="0" u="none" dirty="0">
                        <a:solidFill>
                          <a:schemeClr val="tx1"/>
                        </a:solidFill>
                        <a:effectLst/>
                        <a:latin typeface="+mn-lt"/>
                      </a:endParaRPr>
                    </a:p>
                  </a:txBody>
                  <a:tcPr marL="63500" marR="63500" marT="63500" marB="63500" anchor="ctr"/>
                </a:tc>
                <a:tc>
                  <a:txBody>
                    <a:bodyPr/>
                    <a:lstStyle/>
                    <a:p>
                      <a:pPr algn="l" rtl="0" fontAlgn="ctr">
                        <a:spcBef>
                          <a:spcPts val="0"/>
                        </a:spcBef>
                        <a:spcAft>
                          <a:spcPts val="0"/>
                        </a:spcAft>
                      </a:pPr>
                      <a:r>
                        <a:rPr lang="en-US" sz="1400" b="0" i="0" u="none" dirty="0">
                          <a:solidFill>
                            <a:schemeClr val="tx1"/>
                          </a:solidFill>
                          <a:effectLst/>
                          <a:latin typeface="+mn-lt"/>
                        </a:rPr>
                        <a:t>Hybrid CNN-LSTM ensembled with statistical MA model</a:t>
                      </a:r>
                      <a:endParaRPr lang="en-US" sz="1400" u="none" dirty="0">
                        <a:solidFill>
                          <a:schemeClr val="tx1"/>
                        </a:solidFill>
                        <a:effectLst/>
                        <a:latin typeface="+mn-lt"/>
                      </a:endParaRPr>
                    </a:p>
                  </a:txBody>
                  <a:tcPr marL="63500" marR="63500" marT="63500" marB="63500" anchor="ctr"/>
                </a:tc>
                <a:tc>
                  <a:txBody>
                    <a:bodyPr/>
                    <a:lstStyle/>
                    <a:p>
                      <a:pPr algn="l" rtl="0" fontAlgn="ctr">
                        <a:spcBef>
                          <a:spcPts val="0"/>
                        </a:spcBef>
                        <a:spcAft>
                          <a:spcPts val="0"/>
                        </a:spcAft>
                      </a:pPr>
                      <a:r>
                        <a:rPr lang="en-US" sz="1400" b="0" i="0" u="none" dirty="0">
                          <a:solidFill>
                            <a:schemeClr val="tx1"/>
                          </a:solidFill>
                          <a:effectLst/>
                          <a:latin typeface="+mn-lt"/>
                        </a:rPr>
                        <a:t>Single NVIDIA Titan GPU for results in </a:t>
                      </a:r>
                      <a:r>
                        <a:rPr lang="en-US" sz="1400" b="0" i="0" u="none" dirty="0">
                          <a:solidFill>
                            <a:srgbClr val="FF0000"/>
                          </a:solidFill>
                          <a:effectLst/>
                          <a:latin typeface="+mn-lt"/>
                        </a:rPr>
                        <a:t>120 seconds. </a:t>
                      </a:r>
                      <a:endParaRPr lang="en-US" sz="1400" u="none" dirty="0">
                        <a:solidFill>
                          <a:srgbClr val="FF0000"/>
                        </a:solidFill>
                        <a:effectLst/>
                        <a:latin typeface="+mn-lt"/>
                      </a:endParaRPr>
                    </a:p>
                    <a:p>
                      <a:pPr algn="l" rtl="0" fontAlgn="ctr">
                        <a:spcBef>
                          <a:spcPts val="0"/>
                        </a:spcBef>
                        <a:spcAft>
                          <a:spcPts val="0"/>
                        </a:spcAft>
                      </a:pPr>
                      <a:r>
                        <a:rPr lang="en-US" sz="1400" b="0" i="0" u="none" dirty="0">
                          <a:solidFill>
                            <a:schemeClr val="tx1"/>
                          </a:solidFill>
                          <a:effectLst/>
                          <a:latin typeface="+mn-lt"/>
                        </a:rPr>
                        <a:t>Intel i5 10</a:t>
                      </a:r>
                      <a:r>
                        <a:rPr lang="en-US" sz="1400" b="0" i="0" u="none" baseline="30000" dirty="0">
                          <a:solidFill>
                            <a:schemeClr val="tx1"/>
                          </a:solidFill>
                          <a:effectLst/>
                          <a:latin typeface="+mn-lt"/>
                        </a:rPr>
                        <a:t>th</a:t>
                      </a:r>
                      <a:r>
                        <a:rPr lang="en-US" sz="1400" b="0" i="0" u="none" dirty="0">
                          <a:solidFill>
                            <a:schemeClr val="tx1"/>
                          </a:solidFill>
                          <a:effectLst/>
                          <a:latin typeface="+mn-lt"/>
                        </a:rPr>
                        <a:t> Generation with 2GB NVIDIA Mx250, results in </a:t>
                      </a:r>
                      <a:r>
                        <a:rPr lang="en-US" sz="1400" b="0" i="0" u="none" dirty="0">
                          <a:solidFill>
                            <a:srgbClr val="FF0000"/>
                          </a:solidFill>
                          <a:effectLst/>
                          <a:latin typeface="+mn-lt"/>
                        </a:rPr>
                        <a:t>180 seconds.</a:t>
                      </a:r>
                      <a:endParaRPr lang="en-US" sz="1400" u="none" dirty="0">
                        <a:solidFill>
                          <a:srgbClr val="FF0000"/>
                        </a:solidFill>
                        <a:effectLst/>
                        <a:latin typeface="+mn-lt"/>
                      </a:endParaRPr>
                    </a:p>
                  </a:txBody>
                  <a:tcPr marL="63500" marR="63500" marT="63500" marB="63500" anchor="ctr"/>
                </a:tc>
                <a:tc>
                  <a:txBody>
                    <a:bodyPr/>
                    <a:lstStyle/>
                    <a:p>
                      <a:pPr algn="l"/>
                      <a:r>
                        <a:rPr lang="en-IN" sz="1400" u="none" dirty="0">
                          <a:solidFill>
                            <a:schemeClr val="tx1"/>
                          </a:solidFill>
                          <a:latin typeface="+mn-lt"/>
                        </a:rPr>
                        <a:t>February, 2021 </a:t>
                      </a:r>
                    </a:p>
                    <a:p>
                      <a:pPr algn="l"/>
                      <a:r>
                        <a:rPr lang="en-IN" sz="1400" u="none" dirty="0">
                          <a:solidFill>
                            <a:schemeClr val="tx1"/>
                          </a:solidFill>
                          <a:latin typeface="+mn-lt"/>
                        </a:rPr>
                        <a:t>(v0.01 [Beta])</a:t>
                      </a:r>
                    </a:p>
                    <a:p>
                      <a:pPr algn="l"/>
                      <a:endParaRPr lang="en-IN" sz="1400" u="none" dirty="0">
                        <a:solidFill>
                          <a:schemeClr val="tx1"/>
                        </a:solidFill>
                        <a:latin typeface="+mn-lt"/>
                      </a:endParaRPr>
                    </a:p>
                    <a:p>
                      <a:pPr algn="l"/>
                      <a:r>
                        <a:rPr lang="en-IN" sz="1400" u="none" dirty="0">
                          <a:solidFill>
                            <a:schemeClr val="tx1"/>
                          </a:solidFill>
                          <a:latin typeface="+mn-lt"/>
                        </a:rPr>
                        <a:t>Public presentation March, 2022 (v1.0)</a:t>
                      </a:r>
                    </a:p>
                  </a:txBody>
                  <a:tcPr/>
                </a:tc>
                <a:extLst>
                  <a:ext uri="{0D108BD9-81ED-4DB2-BD59-A6C34878D82A}">
                    <a16:rowId xmlns:a16="http://schemas.microsoft.com/office/drawing/2014/main" val="2255383503"/>
                  </a:ext>
                </a:extLst>
              </a:tr>
            </a:tbl>
          </a:graphicData>
        </a:graphic>
      </p:graphicFrame>
    </p:spTree>
    <p:extLst>
      <p:ext uri="{BB962C8B-B14F-4D97-AF65-F5344CB8AC3E}">
        <p14:creationId xmlns:p14="http://schemas.microsoft.com/office/powerpoint/2010/main" val="4262615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6C46A4-FFE2-4506-B47A-5370F85B328C}"/>
              </a:ext>
            </a:extLst>
          </p:cNvPr>
          <p:cNvSpPr>
            <a:spLocks noGrp="1"/>
          </p:cNvSpPr>
          <p:nvPr>
            <p:ph type="dt" sz="half" idx="10"/>
          </p:nvPr>
        </p:nvSpPr>
        <p:spPr/>
        <p:txBody>
          <a:bodyPr/>
          <a:lstStyle/>
          <a:p>
            <a:pPr algn="ctr"/>
            <a:fld id="{1869F3BD-257E-450F-9B30-59A4B7BEB5F3}" type="datetime1">
              <a:rPr lang="en-IN" smtClean="0"/>
              <a:pPr algn="ctr"/>
              <a:t>14-03-2022</a:t>
            </a:fld>
            <a:endParaRPr lang="en-IN" dirty="0"/>
          </a:p>
        </p:txBody>
      </p:sp>
      <p:sp>
        <p:nvSpPr>
          <p:cNvPr id="3" name="Footer Placeholder 2">
            <a:extLst>
              <a:ext uri="{FF2B5EF4-FFF2-40B4-BE49-F238E27FC236}">
                <a16:creationId xmlns:a16="http://schemas.microsoft.com/office/drawing/2014/main" id="{72863DB5-96B8-414A-A069-DB8432979766}"/>
              </a:ext>
            </a:extLst>
          </p:cNvPr>
          <p:cNvSpPr>
            <a:spLocks noGrp="1"/>
          </p:cNvSpPr>
          <p:nvPr>
            <p:ph type="ftr" sz="quarter" idx="11"/>
          </p:nvPr>
        </p:nvSpPr>
        <p:spPr/>
        <p:txBody>
          <a:bodyPr/>
          <a:lstStyle/>
          <a:p>
            <a:r>
              <a:rPr lang="en-US" sz="1400" b="1" cap="none" spc="0" dirty="0">
                <a:ln w="0"/>
                <a:solidFill>
                  <a:schemeClr val="tx2"/>
                </a:solidFill>
                <a:effectLst/>
                <a:latin typeface="Times New Roman" panose="02020603050405020304" pitchFamily="18" charset="0"/>
                <a:ea typeface="+mj-ea"/>
                <a:cs typeface="Times New Roman" panose="02020603050405020304" pitchFamily="18" charset="0"/>
              </a:rPr>
              <a:t>4</a:t>
            </a:r>
            <a:r>
              <a:rPr lang="en-US" sz="1400" b="1" cap="none" spc="0" baseline="30000" dirty="0">
                <a:ln w="0"/>
                <a:solidFill>
                  <a:schemeClr val="tx2"/>
                </a:solidFill>
                <a:effectLst/>
                <a:latin typeface="Times New Roman" panose="02020603050405020304" pitchFamily="18" charset="0"/>
                <a:ea typeface="+mj-ea"/>
                <a:cs typeface="Times New Roman" panose="02020603050405020304" pitchFamily="18" charset="0"/>
              </a:rPr>
              <a:t>th</a:t>
            </a:r>
            <a:r>
              <a:rPr lang="en-US" sz="1400" b="1" cap="none" spc="0" dirty="0">
                <a:ln w="0"/>
                <a:solidFill>
                  <a:schemeClr val="tx2"/>
                </a:solidFill>
                <a:effectLst/>
                <a:latin typeface="Times New Roman" panose="02020603050405020304" pitchFamily="18" charset="0"/>
                <a:ea typeface="+mj-ea"/>
                <a:cs typeface="Times New Roman" panose="02020603050405020304" pitchFamily="18" charset="0"/>
              </a:rPr>
              <a:t> International Conference on Machine Intelligence and Signal Processing (MISP-2022)</a:t>
            </a:r>
            <a:endParaRPr lang="en-IN" dirty="0"/>
          </a:p>
        </p:txBody>
      </p:sp>
      <p:sp>
        <p:nvSpPr>
          <p:cNvPr id="4" name="Slide Number Placeholder 3">
            <a:extLst>
              <a:ext uri="{FF2B5EF4-FFF2-40B4-BE49-F238E27FC236}">
                <a16:creationId xmlns:a16="http://schemas.microsoft.com/office/drawing/2014/main" id="{714C71A8-101E-4008-BDE9-1BB65A8191B8}"/>
              </a:ext>
            </a:extLst>
          </p:cNvPr>
          <p:cNvSpPr>
            <a:spLocks noGrp="1"/>
          </p:cNvSpPr>
          <p:nvPr>
            <p:ph type="sldNum" sz="quarter" idx="12"/>
          </p:nvPr>
        </p:nvSpPr>
        <p:spPr/>
        <p:txBody>
          <a:bodyPr/>
          <a:lstStyle/>
          <a:p>
            <a:pPr algn="ctr"/>
            <a:fld id="{104217AD-86FE-41B0-8CC8-7205EC84C39F}" type="slidenum">
              <a:rPr lang="en-IN" smtClean="0"/>
              <a:pPr algn="ctr"/>
              <a:t>9</a:t>
            </a:fld>
            <a:endParaRPr lang="en-IN" dirty="0"/>
          </a:p>
        </p:txBody>
      </p:sp>
      <p:sp>
        <p:nvSpPr>
          <p:cNvPr id="5" name="Content Placeholder 4">
            <a:extLst>
              <a:ext uri="{FF2B5EF4-FFF2-40B4-BE49-F238E27FC236}">
                <a16:creationId xmlns:a16="http://schemas.microsoft.com/office/drawing/2014/main" id="{4FEAFD67-F0F6-46E3-9BB3-3E6A2A8000E9}"/>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solidFill>
                  <a:srgbClr val="0E101A"/>
                </a:solidFill>
                <a:effectLst/>
              </a:rPr>
              <a:t>Stock price predictions and analysis are an area of primary interest for investors, researchers, and market experts. </a:t>
            </a:r>
          </a:p>
          <a:p>
            <a:pPr>
              <a:spcBef>
                <a:spcPts val="0"/>
              </a:spcBef>
              <a:spcAft>
                <a:spcPts val="0"/>
              </a:spcAft>
              <a:buFont typeface="Arial" panose="020B0604020202020204" pitchFamily="34" charset="0"/>
              <a:buChar char="•"/>
            </a:pPr>
            <a:r>
              <a:rPr lang="en-US" dirty="0">
                <a:solidFill>
                  <a:srgbClr val="0E101A"/>
                </a:solidFill>
                <a:effectLst/>
              </a:rPr>
              <a:t>The existing mathematical and statistical models </a:t>
            </a:r>
            <a:r>
              <a:rPr lang="en-US" dirty="0">
                <a:solidFill>
                  <a:srgbClr val="FF0000"/>
                </a:solidFill>
                <a:effectLst/>
              </a:rPr>
              <a:t>(AR, MA, ARMA, ARIMA)</a:t>
            </a:r>
            <a:r>
              <a:rPr lang="en-US" dirty="0">
                <a:solidFill>
                  <a:srgbClr val="0E101A"/>
                </a:solidFill>
                <a:effectLst/>
              </a:rPr>
              <a:t> require basic to advanced mathematical and statistical concepts to generate optimal results. </a:t>
            </a:r>
          </a:p>
          <a:p>
            <a:pPr>
              <a:spcBef>
                <a:spcPts val="0"/>
              </a:spcBef>
              <a:spcAft>
                <a:spcPts val="0"/>
              </a:spcAft>
              <a:buFont typeface="Arial" panose="020B0604020202020204" pitchFamily="34" charset="0"/>
              <a:buChar char="•"/>
            </a:pPr>
            <a:r>
              <a:rPr lang="en-US" dirty="0">
                <a:solidFill>
                  <a:srgbClr val="0E101A"/>
                </a:solidFill>
                <a:effectLst/>
              </a:rPr>
              <a:t>A solution to this problem is to use Black-Box </a:t>
            </a:r>
            <a:r>
              <a:rPr lang="en-US" dirty="0">
                <a:solidFill>
                  <a:srgbClr val="FF0000"/>
                </a:solidFill>
                <a:effectLst/>
              </a:rPr>
              <a:t>(Deep Learning) </a:t>
            </a:r>
            <a:r>
              <a:rPr lang="en-US" dirty="0">
                <a:solidFill>
                  <a:srgbClr val="0E101A"/>
                </a:solidFill>
                <a:effectLst/>
              </a:rPr>
              <a:t>Models for time series analysis of the historical stock data </a:t>
            </a:r>
            <a:r>
              <a:rPr lang="en-US" dirty="0">
                <a:solidFill>
                  <a:srgbClr val="FF0000"/>
                </a:solidFill>
                <a:effectLst/>
              </a:rPr>
              <a:t>(LSTM/RNN based models)</a:t>
            </a:r>
            <a:r>
              <a:rPr lang="en-US" dirty="0">
                <a:solidFill>
                  <a:srgbClr val="0E101A"/>
                </a:solidFill>
                <a:effectLst/>
              </a:rPr>
              <a:t>. </a:t>
            </a:r>
          </a:p>
          <a:p>
            <a:pPr>
              <a:spcBef>
                <a:spcPts val="0"/>
              </a:spcBef>
              <a:spcAft>
                <a:spcPts val="0"/>
              </a:spcAft>
              <a:buFont typeface="Arial" panose="020B0604020202020204" pitchFamily="34" charset="0"/>
              <a:buChar char="•"/>
            </a:pPr>
            <a:r>
              <a:rPr lang="en-US" dirty="0">
                <a:solidFill>
                  <a:srgbClr val="0E101A"/>
                </a:solidFill>
                <a:effectLst/>
              </a:rPr>
              <a:t>Another solution for new investors is to use intuitive and confidence-based methods </a:t>
            </a:r>
            <a:r>
              <a:rPr lang="en-US" dirty="0">
                <a:solidFill>
                  <a:srgbClr val="FF0000"/>
                </a:solidFill>
                <a:effectLst/>
              </a:rPr>
              <a:t>(Buy and Hold Method)</a:t>
            </a:r>
            <a:r>
              <a:rPr lang="en-US" dirty="0">
                <a:solidFill>
                  <a:srgbClr val="0E101A"/>
                </a:solidFill>
                <a:effectLst/>
              </a:rPr>
              <a:t>.</a:t>
            </a:r>
          </a:p>
        </p:txBody>
      </p:sp>
    </p:spTree>
    <p:extLst>
      <p:ext uri="{BB962C8B-B14F-4D97-AF65-F5344CB8AC3E}">
        <p14:creationId xmlns:p14="http://schemas.microsoft.com/office/powerpoint/2010/main" val="1026093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2532</TotalTime>
  <Words>3772</Words>
  <Application>Microsoft Office PowerPoint</Application>
  <PresentationFormat>On-screen Show (16:9)</PresentationFormat>
  <Paragraphs>385</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Black</vt:lpstr>
      <vt:lpstr>Arial Rounded MT Bold</vt:lpstr>
      <vt:lpstr>Calibri</vt:lpstr>
      <vt:lpstr>Cambria Math</vt:lpstr>
      <vt:lpstr>Times New Roman</vt:lpstr>
      <vt:lpstr>Office Theme</vt:lpstr>
      <vt:lpstr>Efficient Prediction of Annual Yield from Stocks Using Hybrid Deep Learning (ID:135)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Papanai</dc:creator>
  <cp:lastModifiedBy>Ashish Papanai</cp:lastModifiedBy>
  <cp:revision>154</cp:revision>
  <dcterms:created xsi:type="dcterms:W3CDTF">2021-11-30T21:56:39Z</dcterms:created>
  <dcterms:modified xsi:type="dcterms:W3CDTF">2022-03-14T10:49:38Z</dcterms:modified>
</cp:coreProperties>
</file>