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Hoves Bold" charset="1" panose="02000003020000060003"/>
      <p:regular r:id="rId13"/>
    </p:embeddedFont>
    <p:embeddedFont>
      <p:font typeface="TT Hoves" charset="1" panose="0200000302000006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1" r="0" b="-92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07576" y="-2154836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0365" y="2779953"/>
            <a:ext cx="10910396" cy="628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spc="-636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Personal Finance Manager</a:t>
            </a:r>
          </a:p>
          <a:p>
            <a:pPr algn="l">
              <a:lnSpc>
                <a:spcPts val="12218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727500" y="2956414"/>
            <a:ext cx="5023894" cy="5829412"/>
          </a:xfrm>
          <a:custGeom>
            <a:avLst/>
            <a:gdLst/>
            <a:ahLst/>
            <a:cxnLst/>
            <a:rect r="r" b="b" t="t" l="l"/>
            <a:pathLst>
              <a:path h="5829412" w="5023894">
                <a:moveTo>
                  <a:pt x="0" y="0"/>
                </a:moveTo>
                <a:lnTo>
                  <a:pt x="5023893" y="0"/>
                </a:lnTo>
                <a:lnTo>
                  <a:pt x="5023893" y="5829412"/>
                </a:lnTo>
                <a:lnTo>
                  <a:pt x="0" y="58294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41979" y="344568"/>
            <a:ext cx="3609415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C++ Capstone Project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4341" y="7869692"/>
            <a:ext cx="5266510" cy="119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0"/>
              </a:lnSpc>
            </a:pPr>
            <a:r>
              <a:rPr lang="en-US" sz="2350" spc="-47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Name: Ashish Santoshsing Pardeshi</a:t>
            </a:r>
          </a:p>
          <a:p>
            <a:pPr algn="l">
              <a:lnSpc>
                <a:spcPts val="2350"/>
              </a:lnSpc>
            </a:pPr>
            <a:r>
              <a:rPr lang="en-US" sz="2350" spc="-47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PRN: 2124UCSM1072</a:t>
            </a:r>
          </a:p>
          <a:p>
            <a:pPr algn="l">
              <a:lnSpc>
                <a:spcPts val="2350"/>
              </a:lnSpc>
            </a:pPr>
            <a:r>
              <a:rPr lang="en-US" sz="2350" spc="-47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Department: Cyber Security</a:t>
            </a:r>
          </a:p>
          <a:p>
            <a:pPr algn="l">
              <a:lnSpc>
                <a:spcPts val="235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628" y="-3991568"/>
            <a:ext cx="9598990" cy="9598990"/>
          </a:xfrm>
          <a:custGeom>
            <a:avLst/>
            <a:gdLst/>
            <a:ahLst/>
            <a:cxnLst/>
            <a:rect r="r" b="b" t="t" l="l"/>
            <a:pathLst>
              <a:path h="9598990" w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61239" y="186075"/>
            <a:ext cx="8026761" cy="2229072"/>
            <a:chOff x="0" y="0"/>
            <a:chExt cx="3087781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87781" cy="857492"/>
            </a:xfrm>
            <a:custGeom>
              <a:avLst/>
              <a:gdLst/>
              <a:ahLst/>
              <a:cxnLst/>
              <a:rect r="r" b="b" t="t" l="l"/>
              <a:pathLst>
                <a:path h="857492" w="3087781">
                  <a:moveTo>
                    <a:pt x="0" y="0"/>
                  </a:moveTo>
                  <a:lnTo>
                    <a:pt x="3087781" y="0"/>
                  </a:lnTo>
                  <a:lnTo>
                    <a:pt x="3087781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47650"/>
              <a:ext cx="3087781" cy="60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96"/>
                </a:lnSpc>
              </a:pPr>
              <a:r>
                <a:rPr lang="en-US" b="true" sz="6099" spc="-500">
                  <a:solidFill>
                    <a:srgbClr val="343434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            Introduction</a:t>
              </a:r>
            </a:p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61239" y="2528761"/>
            <a:ext cx="8026761" cy="2229072"/>
            <a:chOff x="0" y="0"/>
            <a:chExt cx="3087781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87781" cy="857492"/>
            </a:xfrm>
            <a:custGeom>
              <a:avLst/>
              <a:gdLst/>
              <a:ahLst/>
              <a:cxnLst/>
              <a:rect r="r" b="b" t="t" l="l"/>
              <a:pathLst>
                <a:path h="857492" w="3087781">
                  <a:moveTo>
                    <a:pt x="0" y="0"/>
                  </a:moveTo>
                  <a:lnTo>
                    <a:pt x="3087781" y="0"/>
                  </a:lnTo>
                  <a:lnTo>
                    <a:pt x="3087781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47650"/>
              <a:ext cx="3087781" cy="60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96"/>
                </a:lnSpc>
              </a:pPr>
              <a:r>
                <a:rPr lang="en-US" b="true" sz="6099" spc="-500">
                  <a:solidFill>
                    <a:srgbClr val="343434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         Objectives</a:t>
              </a:r>
            </a:p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61239" y="4872133"/>
            <a:ext cx="8026761" cy="2229072"/>
            <a:chOff x="0" y="0"/>
            <a:chExt cx="3087781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87781" cy="857492"/>
            </a:xfrm>
            <a:custGeom>
              <a:avLst/>
              <a:gdLst/>
              <a:ahLst/>
              <a:cxnLst/>
              <a:rect r="r" b="b" t="t" l="l"/>
              <a:pathLst>
                <a:path h="857492" w="3087781">
                  <a:moveTo>
                    <a:pt x="0" y="0"/>
                  </a:moveTo>
                  <a:lnTo>
                    <a:pt x="3087781" y="0"/>
                  </a:lnTo>
                  <a:lnTo>
                    <a:pt x="3087781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47650"/>
              <a:ext cx="3087781" cy="60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96"/>
                </a:lnSpc>
              </a:pPr>
              <a:r>
                <a:rPr lang="en-US" sz="6099" spc="-500">
                  <a:solidFill>
                    <a:srgbClr val="343434"/>
                  </a:solidFill>
                  <a:latin typeface="TT Hoves"/>
                  <a:ea typeface="TT Hoves"/>
                  <a:cs typeface="TT Hoves"/>
                  <a:sym typeface="TT Hoves"/>
                </a:rPr>
                <a:t>            </a:t>
              </a:r>
              <a:r>
                <a:rPr lang="en-US" b="true" sz="6099" spc="-500">
                  <a:solidFill>
                    <a:srgbClr val="343434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Code Review</a:t>
              </a:r>
            </a:p>
            <a:p>
              <a:pPr algn="ctr">
                <a:lnSpc>
                  <a:spcPts val="469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61239" y="7217248"/>
            <a:ext cx="8026761" cy="2229072"/>
            <a:chOff x="0" y="0"/>
            <a:chExt cx="3087781" cy="857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87781" cy="857492"/>
            </a:xfrm>
            <a:custGeom>
              <a:avLst/>
              <a:gdLst/>
              <a:ahLst/>
              <a:cxnLst/>
              <a:rect r="r" b="b" t="t" l="l"/>
              <a:pathLst>
                <a:path h="857492" w="3087781">
                  <a:moveTo>
                    <a:pt x="0" y="0"/>
                  </a:moveTo>
                  <a:lnTo>
                    <a:pt x="3087781" y="0"/>
                  </a:lnTo>
                  <a:lnTo>
                    <a:pt x="3087781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47650"/>
              <a:ext cx="3087781" cy="60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96"/>
                </a:lnSpc>
              </a:pPr>
              <a:r>
                <a:rPr lang="en-US" sz="6099" spc="-500">
                  <a:solidFill>
                    <a:srgbClr val="343434"/>
                  </a:solidFill>
                  <a:latin typeface="TT Hoves"/>
                  <a:ea typeface="TT Hoves"/>
                  <a:cs typeface="TT Hoves"/>
                  <a:sym typeface="TT Hoves"/>
                </a:rPr>
                <a:t>                 </a:t>
              </a:r>
              <a:r>
                <a:rPr lang="en-US" b="true" sz="6099" spc="-500">
                  <a:solidFill>
                    <a:srgbClr val="343434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Application </a:t>
              </a:r>
            </a:p>
            <a:p>
              <a:pPr algn="ctr">
                <a:lnSpc>
                  <a:spcPts val="4696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710428" y="933709"/>
            <a:ext cx="1374023" cy="8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3"/>
              </a:lnSpc>
            </a:pPr>
            <a:r>
              <a:rPr lang="en-US" sz="6961" spc="-57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10428" y="3277609"/>
            <a:ext cx="1374023" cy="8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3"/>
              </a:lnSpc>
            </a:pPr>
            <a:r>
              <a:rPr lang="en-US" sz="6961" spc="-57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02.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10428" y="5328391"/>
            <a:ext cx="1374023" cy="8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3"/>
              </a:lnSpc>
            </a:pPr>
            <a:r>
              <a:rPr lang="en-US" sz="6961" spc="-57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44014" y="4165418"/>
            <a:ext cx="7639050" cy="132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Agenda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10428" y="7672705"/>
            <a:ext cx="1374023" cy="8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3"/>
              </a:lnSpc>
            </a:pPr>
            <a:r>
              <a:rPr lang="en-US" sz="6961" spc="-57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04.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255" y="2603381"/>
            <a:ext cx="10412627" cy="644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74552" indent="-424851" lvl="2">
              <a:lnSpc>
                <a:spcPts val="3984"/>
              </a:lnSpc>
              <a:buFont typeface="Arial"/>
              <a:buChar char="⚬"/>
            </a:pPr>
            <a:r>
              <a:rPr lang="en-US" b="true" sz="2951" spc="17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 fast-paced life demands proper financial management for personal and family welfare.</a:t>
            </a:r>
          </a:p>
          <a:p>
            <a:pPr algn="just" marL="1274552" indent="-424851" lvl="2">
              <a:lnSpc>
                <a:spcPts val="3984"/>
              </a:lnSpc>
              <a:buFont typeface="Arial"/>
              <a:buChar char="⚬"/>
            </a:pPr>
            <a:r>
              <a:rPr lang="en-US" b="true" sz="2951" spc="17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People often struggle with budgeting and controlling their expenditures.</a:t>
            </a:r>
          </a:p>
          <a:p>
            <a:pPr algn="just">
              <a:lnSpc>
                <a:spcPts val="3984"/>
              </a:lnSpc>
            </a:pPr>
            <a:r>
              <a:rPr lang="en-US" b="true" sz="2951" spc="17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</a:p>
          <a:p>
            <a:pPr algn="just" marL="637276" indent="-318638" lvl="1">
              <a:lnSpc>
                <a:spcPts val="3984"/>
              </a:lnSpc>
              <a:buFont typeface="Arial"/>
              <a:buChar char="•"/>
            </a:pPr>
            <a:r>
              <a:rPr lang="en-US" b="true" sz="2951" spc="17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Project Purpose:</a:t>
            </a:r>
          </a:p>
          <a:p>
            <a:pPr algn="just">
              <a:lnSpc>
                <a:spcPts val="3984"/>
              </a:lnSpc>
            </a:pPr>
          </a:p>
          <a:p>
            <a:pPr algn="just" marL="1274552" indent="-424851" lvl="2">
              <a:lnSpc>
                <a:spcPts val="3984"/>
              </a:lnSpc>
              <a:buFont typeface="Arial"/>
              <a:buChar char="⚬"/>
            </a:pPr>
            <a:r>
              <a:rPr lang="en-US" b="true" sz="2951" spc="17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 Personal Finance Manager aims to empower users by enabling them to track, budget, and visualize their financial data efficiently.</a:t>
            </a:r>
          </a:p>
          <a:p>
            <a:pPr algn="just" marL="0" indent="0" lvl="0">
              <a:lnSpc>
                <a:spcPts val="398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76655" y="814199"/>
            <a:ext cx="7639050" cy="261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Introduction</a:t>
            </a:r>
          </a:p>
          <a:p>
            <a:pPr algn="just">
              <a:lnSpc>
                <a:spcPts val="101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6164" y="4919345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01687" y="6540872"/>
            <a:ext cx="7498697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50238" y="4419938"/>
            <a:ext cx="4747506" cy="16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2799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Facilitate easy budget creation and management.</a:t>
            </a:r>
          </a:p>
          <a:p>
            <a:pPr algn="l">
              <a:lnSpc>
                <a:spcPts val="436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479342" y="950097"/>
            <a:ext cx="288802" cy="245024"/>
            <a:chOff x="0" y="0"/>
            <a:chExt cx="96679" cy="820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679" cy="82024"/>
            </a:xfrm>
            <a:custGeom>
              <a:avLst/>
              <a:gdLst/>
              <a:ahLst/>
              <a:cxnLst/>
              <a:rect r="r" b="b" t="t" l="l"/>
              <a:pathLst>
                <a:path h="82024" w="96679">
                  <a:moveTo>
                    <a:pt x="0" y="0"/>
                  </a:moveTo>
                  <a:lnTo>
                    <a:pt x="96679" y="0"/>
                  </a:lnTo>
                  <a:lnTo>
                    <a:pt x="96679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96679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150238" y="3469792"/>
            <a:ext cx="273982" cy="245024"/>
            <a:chOff x="0" y="0"/>
            <a:chExt cx="91718" cy="820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9342" y="6177325"/>
            <a:ext cx="313500" cy="245024"/>
            <a:chOff x="0" y="0"/>
            <a:chExt cx="104947" cy="82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947" cy="82024"/>
            </a:xfrm>
            <a:custGeom>
              <a:avLst/>
              <a:gdLst/>
              <a:ahLst/>
              <a:cxnLst/>
              <a:rect r="r" b="b" t="t" l="l"/>
              <a:pathLst>
                <a:path h="82024" w="104947">
                  <a:moveTo>
                    <a:pt x="0" y="0"/>
                  </a:moveTo>
                  <a:lnTo>
                    <a:pt x="104947" y="0"/>
                  </a:lnTo>
                  <a:lnTo>
                    <a:pt x="104947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104947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555994" y="5724525"/>
            <a:ext cx="7732006" cy="367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41"/>
              </a:lnSpc>
            </a:pPr>
            <a:r>
              <a:rPr lang="en-US" b="true" sz="12696" spc="-62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Objectives</a:t>
            </a:r>
          </a:p>
          <a:p>
            <a:pPr algn="r">
              <a:lnSpc>
                <a:spcPts val="9141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807307" y="-7925363"/>
            <a:ext cx="14102688" cy="14102688"/>
          </a:xfrm>
          <a:custGeom>
            <a:avLst/>
            <a:gdLst/>
            <a:ahLst/>
            <a:cxnLst/>
            <a:rect r="r" b="b" t="t" l="l"/>
            <a:pathLst>
              <a:path h="14102688" w="14102688">
                <a:moveTo>
                  <a:pt x="0" y="0"/>
                </a:moveTo>
                <a:lnTo>
                  <a:pt x="14102688" y="0"/>
                </a:lnTo>
                <a:lnTo>
                  <a:pt x="14102688" y="14102688"/>
                </a:lnTo>
                <a:lnTo>
                  <a:pt x="0" y="14102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-696258" y="9258300"/>
            <a:ext cx="19680517" cy="1115933"/>
            <a:chOff x="0" y="0"/>
            <a:chExt cx="5183346" cy="2939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63955" y="893496"/>
            <a:ext cx="2316177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0"/>
              </a:lnSpc>
            </a:pPr>
            <a:r>
              <a:rPr lang="en-US" b="true" sz="500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09983" y="341319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0"/>
              </a:lnSpc>
            </a:pPr>
            <a:r>
              <a:rPr lang="en-US" b="true" sz="500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9342" y="1687246"/>
            <a:ext cx="4708378" cy="164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74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Track income and expenses efficiently.</a:t>
            </a:r>
          </a:p>
          <a:p>
            <a:pPr algn="l">
              <a:lnSpc>
                <a:spcPts val="448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56384" y="6120723"/>
            <a:ext cx="251425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0"/>
              </a:lnSpc>
            </a:pPr>
            <a:r>
              <a:rPr lang="en-US" b="true" sz="500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6384" y="6914474"/>
            <a:ext cx="5507353" cy="10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0"/>
              </a:lnSpc>
            </a:pPr>
            <a:r>
              <a:rPr lang="en-US" sz="2840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Provide analytical tools for visualizing financial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80286" y="-327462"/>
            <a:ext cx="6393149" cy="41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b="true" sz="32302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84590" y="946483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30761" y="946483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1236" y="901834"/>
            <a:ext cx="9521281" cy="335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b="true" sz="13278" spc="-624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2655" y="4863622"/>
            <a:ext cx="17352489" cy="554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9"/>
              </a:lnSpc>
            </a:pPr>
            <a:r>
              <a:rPr lang="en-US" b="true" sz="2999" spc="179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    Programming Language: C++</a:t>
            </a:r>
          </a:p>
          <a:p>
            <a:pPr algn="just">
              <a:lnSpc>
                <a:spcPts val="4049"/>
              </a:lnSpc>
            </a:pPr>
          </a:p>
          <a:p>
            <a:pPr algn="just" marL="647672" indent="-323836" lvl="1">
              <a:lnSpc>
                <a:spcPts val="4049"/>
              </a:lnSpc>
              <a:buFont typeface="Arial"/>
              <a:buChar char="•"/>
            </a:pPr>
            <a:r>
              <a:rPr lang="en-US" b="true" sz="2999" spc="179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Classes: Transaction for managing individual financial entries; Finance Manager for overseeing transactions, budget management, and reporting.</a:t>
            </a:r>
          </a:p>
          <a:p>
            <a:pPr algn="just">
              <a:lnSpc>
                <a:spcPts val="4049"/>
              </a:lnSpc>
            </a:pPr>
          </a:p>
          <a:p>
            <a:pPr algn="just" marL="647672" indent="-323836" lvl="1">
              <a:lnSpc>
                <a:spcPts val="4049"/>
              </a:lnSpc>
              <a:buFont typeface="Arial"/>
              <a:buChar char="•"/>
            </a:pPr>
            <a:r>
              <a:rPr lang="en-US" b="true" sz="2999" spc="179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Structures: Utilizes vector for dynamic transaction storage.</a:t>
            </a:r>
          </a:p>
          <a:p>
            <a:pPr algn="just">
              <a:lnSpc>
                <a:spcPts val="4049"/>
              </a:lnSpc>
            </a:pPr>
          </a:p>
          <a:p>
            <a:pPr algn="just" marL="647672" indent="-323836" lvl="1">
              <a:lnSpc>
                <a:spcPts val="4049"/>
              </a:lnSpc>
              <a:buFont typeface="Arial"/>
              <a:buChar char="•"/>
            </a:pPr>
            <a:r>
              <a:rPr lang="en-US" b="true" sz="2999" spc="179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User Interaction: Console-based menu for setting budgets, adding transactions, and generating reports.</a:t>
            </a:r>
          </a:p>
          <a:p>
            <a:pPr algn="just">
              <a:lnSpc>
                <a:spcPts val="4049"/>
              </a:lnSpc>
            </a:pPr>
          </a:p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644812" y="-8443738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8"/>
                </a:lnTo>
                <a:lnTo>
                  <a:pt x="0" y="15177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22909" y="78371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803" y="2816806"/>
            <a:ext cx="17164538" cy="5813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Budgeting:</a:t>
            </a:r>
          </a:p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Users can set financial goals and monitor their progress using the FinanceManager class for budget management.</a:t>
            </a:r>
          </a:p>
          <a:p>
            <a:pPr algn="just">
              <a:lnSpc>
                <a:spcPts val="3831"/>
              </a:lnSpc>
            </a:pPr>
          </a:p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Reporting:</a:t>
            </a:r>
          </a:p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Graphical reports (e.g., pie charts and bar graphs) generated from the showReport() method to analyze spending patterns.</a:t>
            </a:r>
          </a:p>
          <a:p>
            <a:pPr algn="just">
              <a:lnSpc>
                <a:spcPts val="3831"/>
              </a:lnSpc>
            </a:pPr>
          </a:p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Transaction Management:</a:t>
            </a:r>
          </a:p>
          <a:p>
            <a:pPr algn="just" marL="612706" indent="-306353" lvl="1">
              <a:lnSpc>
                <a:spcPts val="3831"/>
              </a:lnSpc>
              <a:buFont typeface="Arial"/>
              <a:buChar char="•"/>
            </a:pPr>
            <a:r>
              <a:rPr lang="en-US" b="true" sz="2837" spc="17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 Transaction class tracks individual income and expenses, ensuring organized financial data.</a:t>
            </a:r>
          </a:p>
          <a:p>
            <a:pPr algn="just" marL="0" indent="0" lvl="0">
              <a:lnSpc>
                <a:spcPts val="383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5959685" y="8154051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Thynk Unlimited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6815216" y="5270137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30833" y="4875332"/>
            <a:ext cx="10823336" cy="10823336"/>
          </a:xfrm>
          <a:custGeom>
            <a:avLst/>
            <a:gdLst/>
            <a:ahLst/>
            <a:cxnLst/>
            <a:rect r="r" b="b" t="t" l="l"/>
            <a:pathLst>
              <a:path h="10823336" w="10823336">
                <a:moveTo>
                  <a:pt x="0" y="0"/>
                </a:moveTo>
                <a:lnTo>
                  <a:pt x="10823336" y="0"/>
                </a:lnTo>
                <a:lnTo>
                  <a:pt x="10823336" y="10823336"/>
                </a:lnTo>
                <a:lnTo>
                  <a:pt x="0" y="10823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577" y="1424674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89"/>
              </a:lnSpc>
            </a:pPr>
            <a:r>
              <a:rPr lang="en-US" b="true" sz="6999" spc="-33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Application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5959685" y="2386223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Presentation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72052" y="7936225"/>
            <a:ext cx="3702978" cy="285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50"/>
              </a:lnSpc>
            </a:pPr>
            <a:r>
              <a:rPr lang="en-US" b="true" sz="22393" spc="-1097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86150" y="4127631"/>
            <a:ext cx="12842464" cy="252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683"/>
              </a:lnSpc>
            </a:pPr>
            <a:r>
              <a:rPr lang="en-US" b="true" sz="19875" spc="-97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DAGTwhnXBOY</dc:identifier>
  <dcterms:modified xsi:type="dcterms:W3CDTF">2011-08-01T06:04:30Z</dcterms:modified>
  <cp:revision>1</cp:revision>
  <dc:title>Project presentation</dc:title>
</cp:coreProperties>
</file>