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7"/>
    <p:restoredTop sz="94360"/>
  </p:normalViewPr>
  <p:slideViewPr>
    <p:cSldViewPr>
      <p:cViewPr varScale="1">
        <p:scale>
          <a:sx n="70" d="100"/>
          <a:sy n="70" d="100"/>
        </p:scale>
        <p:origin x="138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FC6F78-1533-4D5A-BD3E-49EE7F3557FB}" type="datetimeFigureOut">
              <a:rPr lang="en-US" smtClean="0"/>
              <a:t>2/15/2017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82BEDE-7666-49F9-8340-D5FA8111CD86}" type="slidenum">
              <a:rPr lang="en-IN" smtClean="0"/>
              <a:t>‹#›</a:t>
            </a:fld>
            <a:endParaRPr lang="en-IN"/>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Hand" TargetMode="External"/><Relationship Id="rId13" Type="http://schemas.openxmlformats.org/officeDocument/2006/relationships/hyperlink" Target="https://en.wikipedia.org/wiki/Electronics" TargetMode="External"/><Relationship Id="rId18" Type="http://schemas.openxmlformats.org/officeDocument/2006/relationships/hyperlink" Target="https://simple.wikipedia.org/w/index.php?title=OMR_reader&amp;action=edit&amp;redlink=1" TargetMode="External"/><Relationship Id="rId3" Type="http://schemas.openxmlformats.org/officeDocument/2006/relationships/hyperlink" Target="https://en.wikipedia.org/wiki/Pointing_device" TargetMode="External"/><Relationship Id="rId7" Type="http://schemas.openxmlformats.org/officeDocument/2006/relationships/hyperlink" Target="https://en.wikipedia.org/wiki/Finger" TargetMode="External"/><Relationship Id="rId12" Type="http://schemas.openxmlformats.org/officeDocument/2006/relationships/hyperlink" Target="https://en.wikipedia.org/wiki/Machine" TargetMode="External"/><Relationship Id="rId17" Type="http://schemas.openxmlformats.org/officeDocument/2006/relationships/hyperlink" Target="https://simple.wikipedia.org/wiki/Paper" TargetMode="External"/><Relationship Id="rId2" Type="http://schemas.openxmlformats.org/officeDocument/2006/relationships/slide" Target="../slides/slide4.xml"/><Relationship Id="rId16" Type="http://schemas.openxmlformats.org/officeDocument/2006/relationships/hyperlink" Target="https://simple.wikipedia.org/wiki/Printing" TargetMode="External"/><Relationship Id="rId1" Type="http://schemas.openxmlformats.org/officeDocument/2006/relationships/notesMaster" Target="../notesMasters/notesMaster1.xml"/><Relationship Id="rId6" Type="http://schemas.openxmlformats.org/officeDocument/2006/relationships/hyperlink" Target="https://en.wikipedia.org/wiki/Thumb" TargetMode="External"/><Relationship Id="rId11" Type="http://schemas.openxmlformats.org/officeDocument/2006/relationships/hyperlink" Target="https://en.wikipedia.org/wiki/Bank_account_number" TargetMode="External"/><Relationship Id="rId5" Type="http://schemas.openxmlformats.org/officeDocument/2006/relationships/hyperlink" Target="https://en.wikipedia.org/wiki/Mouse_(computing)" TargetMode="External"/><Relationship Id="rId15" Type="http://schemas.openxmlformats.org/officeDocument/2006/relationships/hyperlink" Target="https://simple.wikipedia.org/w/index.php?title=Data_input&amp;action=edit&amp;redlink=1" TargetMode="External"/><Relationship Id="rId10" Type="http://schemas.openxmlformats.org/officeDocument/2006/relationships/hyperlink" Target="https://en.wikipedia.org/wiki/Bank_code" TargetMode="External"/><Relationship Id="rId19" Type="http://schemas.openxmlformats.org/officeDocument/2006/relationships/hyperlink" Target="https://simple.wikipedia.org/wiki/Computer" TargetMode="External"/><Relationship Id="rId4" Type="http://schemas.openxmlformats.org/officeDocument/2006/relationships/hyperlink" Target="https://en.wikipedia.org/wiki/Ball" TargetMode="External"/><Relationship Id="rId9" Type="http://schemas.openxmlformats.org/officeDocument/2006/relationships/hyperlink" Target="https://en.wikipedia.org/wiki/Pointer_(computing_WIMP)" TargetMode="External"/><Relationship Id="rId14" Type="http://schemas.openxmlformats.org/officeDocument/2006/relationships/hyperlink" Target="https://en.wikipedia.org/wiki/Imag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Process_(computing)" TargetMode="External"/><Relationship Id="rId3" Type="http://schemas.openxmlformats.org/officeDocument/2006/relationships/hyperlink" Target="https://en.wikipedia.org/wiki/Computing" TargetMode="External"/><Relationship Id="rId7" Type="http://schemas.openxmlformats.org/officeDocument/2006/relationships/hyperlink" Target="https://en.wikipedia.org/wiki/Hard_disk_drive"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Operating_system" TargetMode="External"/><Relationship Id="rId5" Type="http://schemas.openxmlformats.org/officeDocument/2006/relationships/hyperlink" Target="https://en.wikipedia.org/wiki/Kernel_(computing)" TargetMode="External"/><Relationship Id="rId10" Type="http://schemas.openxmlformats.org/officeDocument/2006/relationships/hyperlink" Target="https://en.wikipedia.org/wiki/Process_scheduling" TargetMode="External"/><Relationship Id="rId4" Type="http://schemas.openxmlformats.org/officeDocument/2006/relationships/hyperlink" Target="https://en.wikipedia.org/wiki/Computer_program" TargetMode="External"/><Relationship Id="rId9" Type="http://schemas.openxmlformats.org/officeDocument/2006/relationships/hyperlink" Target="https://en.wikipedia.org/wiki/Kernel_servic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Font typeface="Arial" pitchFamily="34" charset="0"/>
              <a:buChar char="•"/>
            </a:pP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trackball</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Pointing device"/>
              </a:rPr>
              <a:t>pointing device</a:t>
            </a:r>
            <a:r>
              <a:rPr lang="en-US" sz="1200" b="0" i="0" kern="1200" dirty="0" smtClean="0">
                <a:solidFill>
                  <a:schemeClr val="tx1"/>
                </a:solidFill>
                <a:effectLst/>
                <a:latin typeface="+mn-lt"/>
                <a:ea typeface="+mn-ea"/>
                <a:cs typeface="+mn-cs"/>
              </a:rPr>
              <a:t> consisting of a </a:t>
            </a:r>
            <a:r>
              <a:rPr lang="en-US" sz="1200" b="0" i="0" u="none" strike="noStrike" kern="1200" dirty="0" smtClean="0">
                <a:solidFill>
                  <a:schemeClr val="tx1"/>
                </a:solidFill>
                <a:effectLst/>
                <a:latin typeface="+mn-lt"/>
                <a:ea typeface="+mn-ea"/>
                <a:cs typeface="+mn-cs"/>
                <a:hlinkClick r:id="rId4" tooltip="Ball"/>
              </a:rPr>
              <a:t>ball</a:t>
            </a:r>
            <a:r>
              <a:rPr lang="en-US" sz="1200" b="0" i="0" kern="1200" dirty="0" smtClean="0">
                <a:solidFill>
                  <a:schemeClr val="tx1"/>
                </a:solidFill>
                <a:effectLst/>
                <a:latin typeface="+mn-lt"/>
                <a:ea typeface="+mn-ea"/>
                <a:cs typeface="+mn-cs"/>
              </a:rPr>
              <a:t> held by a socket containing sensors to detect a rotation of the ball about two axis—like an upside-down </a:t>
            </a:r>
            <a:r>
              <a:rPr lang="en-US" sz="1200" b="0" i="0" u="none" strike="noStrike" kern="1200" dirty="0" smtClean="0">
                <a:solidFill>
                  <a:schemeClr val="tx1"/>
                </a:solidFill>
                <a:effectLst/>
                <a:latin typeface="+mn-lt"/>
                <a:ea typeface="+mn-ea"/>
                <a:cs typeface="+mn-cs"/>
                <a:hlinkClick r:id="rId5" tooltip="Mouse (computing)"/>
              </a:rPr>
              <a:t>mouse</a:t>
            </a:r>
            <a:r>
              <a:rPr lang="en-US" sz="1200" b="0" i="0" kern="1200" dirty="0" smtClean="0">
                <a:solidFill>
                  <a:schemeClr val="tx1"/>
                </a:solidFill>
                <a:effectLst/>
                <a:latin typeface="+mn-lt"/>
                <a:ea typeface="+mn-ea"/>
                <a:cs typeface="+mn-cs"/>
              </a:rPr>
              <a:t> with an exposed protruding ball. The user rolls the ball with the </a:t>
            </a:r>
            <a:r>
              <a:rPr lang="en-US" sz="1200" b="0" i="0" u="none" strike="noStrike" kern="1200" dirty="0" smtClean="0">
                <a:solidFill>
                  <a:schemeClr val="tx1"/>
                </a:solidFill>
                <a:effectLst/>
                <a:latin typeface="+mn-lt"/>
                <a:ea typeface="+mn-ea"/>
                <a:cs typeface="+mn-cs"/>
                <a:hlinkClick r:id="rId6" tooltip="Thumb"/>
              </a:rPr>
              <a:t>thumb</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tooltip="Finger"/>
              </a:rPr>
              <a:t>fingers</a:t>
            </a:r>
            <a:r>
              <a:rPr lang="en-US" sz="1200" b="0" i="0" kern="1200" dirty="0" smtClean="0">
                <a:solidFill>
                  <a:schemeClr val="tx1"/>
                </a:solidFill>
                <a:effectLst/>
                <a:latin typeface="+mn-lt"/>
                <a:ea typeface="+mn-ea"/>
                <a:cs typeface="+mn-cs"/>
              </a:rPr>
              <a:t>, or the palm of the </a:t>
            </a:r>
            <a:r>
              <a:rPr lang="en-US" sz="1200" b="0" i="0" u="none" strike="noStrike" kern="1200" dirty="0" smtClean="0">
                <a:solidFill>
                  <a:schemeClr val="tx1"/>
                </a:solidFill>
                <a:effectLst/>
                <a:latin typeface="+mn-lt"/>
                <a:ea typeface="+mn-ea"/>
                <a:cs typeface="+mn-cs"/>
                <a:hlinkClick r:id="rId8" tooltip="Hand"/>
              </a:rPr>
              <a:t>hand</a:t>
            </a:r>
            <a:r>
              <a:rPr lang="en-US" sz="1200" b="0" i="0" kern="1200" dirty="0" smtClean="0">
                <a:solidFill>
                  <a:schemeClr val="tx1"/>
                </a:solidFill>
                <a:effectLst/>
                <a:latin typeface="+mn-lt"/>
                <a:ea typeface="+mn-ea"/>
                <a:cs typeface="+mn-cs"/>
              </a:rPr>
              <a:t> and their nails to move a </a:t>
            </a:r>
            <a:r>
              <a:rPr lang="en-US" sz="1200" b="0" i="0" u="none" strike="noStrike" kern="1200" dirty="0" smtClean="0">
                <a:solidFill>
                  <a:schemeClr val="tx1"/>
                </a:solidFill>
                <a:effectLst/>
                <a:latin typeface="+mn-lt"/>
                <a:ea typeface="+mn-ea"/>
                <a:cs typeface="+mn-cs"/>
                <a:hlinkClick r:id="rId9" tooltip="Pointer (computing WIMP)"/>
              </a:rPr>
              <a:t>pointer</a:t>
            </a:r>
            <a:r>
              <a:rPr lang="en-US" sz="1200" b="0" i="0" kern="1200" dirty="0" smtClean="0">
                <a:solidFill>
                  <a:schemeClr val="tx1"/>
                </a:solidFill>
                <a:effectLst/>
                <a:latin typeface="+mn-lt"/>
                <a:ea typeface="+mn-ea"/>
                <a:cs typeface="+mn-cs"/>
              </a:rPr>
              <a:t>.</a:t>
            </a:r>
          </a:p>
          <a:p>
            <a:pPr>
              <a:buFont typeface="Arial" pitchFamily="34" charset="0"/>
              <a:buChar char="•"/>
            </a:pPr>
            <a:endParaRPr lang="en-IN" sz="1200" b="1" i="0" kern="1200" dirty="0" smtClean="0">
              <a:solidFill>
                <a:schemeClr val="tx1"/>
              </a:solidFill>
              <a:latin typeface="+mn-lt"/>
              <a:ea typeface="+mn-ea"/>
              <a:cs typeface="+mn-cs"/>
            </a:endParaRPr>
          </a:p>
          <a:p>
            <a:pPr>
              <a:buFont typeface="Arial" pitchFamily="34" charset="0"/>
              <a:buChar char="•"/>
            </a:pPr>
            <a:r>
              <a:rPr lang="en-IN" sz="1200" b="1" i="0" kern="1200" dirty="0" smtClean="0">
                <a:solidFill>
                  <a:schemeClr val="tx1"/>
                </a:solidFill>
                <a:latin typeface="+mn-lt"/>
                <a:ea typeface="+mn-ea"/>
                <a:cs typeface="+mn-cs"/>
              </a:rPr>
              <a:t>Magnetic ink character recognition code</a:t>
            </a:r>
            <a:r>
              <a:rPr lang="en-IN" sz="1200" b="0" i="0" kern="1200" dirty="0" smtClean="0">
                <a:solidFill>
                  <a:schemeClr val="tx1"/>
                </a:solidFill>
                <a:latin typeface="+mn-lt"/>
                <a:ea typeface="+mn-ea"/>
                <a:cs typeface="+mn-cs"/>
              </a:rPr>
              <a:t> (</a:t>
            </a:r>
            <a:r>
              <a:rPr lang="en-IN" sz="1200" b="1" i="0" kern="1200" dirty="0" smtClean="0">
                <a:solidFill>
                  <a:schemeClr val="tx1"/>
                </a:solidFill>
                <a:latin typeface="+mn-lt"/>
                <a:ea typeface="+mn-ea"/>
                <a:cs typeface="+mn-cs"/>
              </a:rPr>
              <a:t>MICR Code</a:t>
            </a:r>
            <a:r>
              <a:rPr lang="en-IN" sz="1200" b="0" i="0" kern="1200" dirty="0" smtClean="0">
                <a:solidFill>
                  <a:schemeClr val="tx1"/>
                </a:solidFill>
                <a:latin typeface="+mn-lt"/>
                <a:ea typeface="+mn-ea"/>
                <a:cs typeface="+mn-cs"/>
              </a:rPr>
              <a:t>) is a character-recognition technology used mainly by the banking industry to ease the processing and clearance of cheques and other documents.</a:t>
            </a:r>
          </a:p>
          <a:p>
            <a:pPr>
              <a:buFont typeface="Arial" pitchFamily="34" charset="0"/>
              <a:buChar char="•"/>
            </a:pPr>
            <a:endParaRPr lang="en-IN" sz="1200" b="0" i="0" kern="1200" dirty="0" smtClean="0">
              <a:solidFill>
                <a:schemeClr val="tx1"/>
              </a:solidFill>
              <a:latin typeface="+mn-lt"/>
              <a:ea typeface="+mn-ea"/>
              <a:cs typeface="+mn-cs"/>
            </a:endParaRPr>
          </a:p>
          <a:p>
            <a:pPr>
              <a:buFont typeface="Arial" pitchFamily="34" charset="0"/>
              <a:buChar char="•"/>
            </a:pPr>
            <a:r>
              <a:rPr lang="en-IN" sz="1200" b="0" i="0" kern="1200" dirty="0" smtClean="0">
                <a:solidFill>
                  <a:schemeClr val="tx1"/>
                </a:solidFill>
                <a:latin typeface="+mn-lt"/>
                <a:ea typeface="+mn-ea"/>
                <a:cs typeface="+mn-cs"/>
              </a:rPr>
              <a:t>The MICR encoding, called the </a:t>
            </a:r>
            <a:r>
              <a:rPr lang="en-IN" sz="1200" b="0" i="1" kern="1200" dirty="0" smtClean="0">
                <a:solidFill>
                  <a:schemeClr val="tx1"/>
                </a:solidFill>
                <a:latin typeface="+mn-lt"/>
                <a:ea typeface="+mn-ea"/>
                <a:cs typeface="+mn-cs"/>
              </a:rPr>
              <a:t>MICR line</a:t>
            </a:r>
            <a:r>
              <a:rPr lang="en-IN" sz="1200" b="0" i="0" kern="1200" dirty="0" smtClean="0">
                <a:solidFill>
                  <a:schemeClr val="tx1"/>
                </a:solidFill>
                <a:latin typeface="+mn-lt"/>
                <a:ea typeface="+mn-ea"/>
                <a:cs typeface="+mn-cs"/>
              </a:rPr>
              <a:t>, is at the bottom of cheques and other vouchers and typically includes the document-type indicator, </a:t>
            </a:r>
            <a:r>
              <a:rPr lang="en-IN" sz="1200" b="0" i="0" u="none" strike="noStrike" kern="1200" dirty="0" smtClean="0">
                <a:solidFill>
                  <a:schemeClr val="tx1"/>
                </a:solidFill>
                <a:latin typeface="+mn-lt"/>
                <a:ea typeface="+mn-ea"/>
                <a:cs typeface="+mn-cs"/>
                <a:hlinkClick r:id="rId10" tooltip="Bank code"/>
              </a:rPr>
              <a:t>bank code</a:t>
            </a:r>
            <a:r>
              <a:rPr lang="en-IN" sz="1200" b="0" i="0" kern="1200" dirty="0" smtClean="0">
                <a:solidFill>
                  <a:schemeClr val="tx1"/>
                </a:solidFill>
                <a:latin typeface="+mn-lt"/>
                <a:ea typeface="+mn-ea"/>
                <a:cs typeface="+mn-cs"/>
              </a:rPr>
              <a:t>, </a:t>
            </a:r>
            <a:r>
              <a:rPr lang="en-IN" sz="1200" b="0" i="0" u="none" strike="noStrike" kern="1200" dirty="0" smtClean="0">
                <a:solidFill>
                  <a:schemeClr val="tx1"/>
                </a:solidFill>
                <a:latin typeface="+mn-lt"/>
                <a:ea typeface="+mn-ea"/>
                <a:cs typeface="+mn-cs"/>
                <a:hlinkClick r:id="rId11" tooltip="Bank account number"/>
              </a:rPr>
              <a:t>bank account number</a:t>
            </a:r>
            <a:r>
              <a:rPr lang="en-IN" sz="1200" b="0" i="0" kern="1200" dirty="0" smtClean="0">
                <a:solidFill>
                  <a:schemeClr val="tx1"/>
                </a:solidFill>
                <a:latin typeface="+mn-lt"/>
                <a:ea typeface="+mn-ea"/>
                <a:cs typeface="+mn-cs"/>
              </a:rPr>
              <a:t>, cheque number, cheque amount, and a control indicator. </a:t>
            </a:r>
          </a:p>
          <a:p>
            <a:pPr>
              <a:buFont typeface="Arial" pitchFamily="34" charset="0"/>
              <a:buChar char="•"/>
            </a:pPr>
            <a:endParaRPr lang="en-IN" sz="1200" b="0" i="0" kern="1200" dirty="0" smtClean="0">
              <a:solidFill>
                <a:schemeClr val="tx1"/>
              </a:solidFill>
              <a:latin typeface="+mn-lt"/>
              <a:ea typeface="+mn-ea"/>
              <a:cs typeface="+mn-cs"/>
            </a:endParaRPr>
          </a:p>
          <a:p>
            <a:pPr>
              <a:buFont typeface="Arial" pitchFamily="34" charset="0"/>
              <a:buChar char="•"/>
            </a:pPr>
            <a:r>
              <a:rPr lang="en-IN" sz="1200" b="1" i="0" kern="1200" dirty="0" smtClean="0">
                <a:solidFill>
                  <a:schemeClr val="tx1"/>
                </a:solidFill>
                <a:latin typeface="+mn-lt"/>
                <a:ea typeface="+mn-ea"/>
                <a:cs typeface="+mn-cs"/>
              </a:rPr>
              <a:t>Optical character recognition</a:t>
            </a:r>
            <a:r>
              <a:rPr lang="en-IN" sz="1200" b="0" i="0" kern="1200" dirty="0" smtClean="0">
                <a:solidFill>
                  <a:schemeClr val="tx1"/>
                </a:solidFill>
                <a:latin typeface="+mn-lt"/>
                <a:ea typeface="+mn-ea"/>
                <a:cs typeface="+mn-cs"/>
              </a:rPr>
              <a:t> (also </a:t>
            </a:r>
            <a:r>
              <a:rPr lang="en-IN" sz="1200" b="1" i="0" kern="1200" dirty="0" smtClean="0">
                <a:solidFill>
                  <a:schemeClr val="tx1"/>
                </a:solidFill>
                <a:latin typeface="+mn-lt"/>
                <a:ea typeface="+mn-ea"/>
                <a:cs typeface="+mn-cs"/>
              </a:rPr>
              <a:t>optical character reader</a:t>
            </a:r>
            <a:r>
              <a:rPr lang="en-IN" sz="1200" b="0" i="0" kern="1200" dirty="0" smtClean="0">
                <a:solidFill>
                  <a:schemeClr val="tx1"/>
                </a:solidFill>
                <a:latin typeface="+mn-lt"/>
                <a:ea typeface="+mn-ea"/>
                <a:cs typeface="+mn-cs"/>
              </a:rPr>
              <a:t>, </a:t>
            </a:r>
            <a:r>
              <a:rPr lang="en-IN" sz="1200" b="1" i="0" kern="1200" dirty="0" smtClean="0">
                <a:solidFill>
                  <a:schemeClr val="tx1"/>
                </a:solidFill>
                <a:latin typeface="+mn-lt"/>
                <a:ea typeface="+mn-ea"/>
                <a:cs typeface="+mn-cs"/>
              </a:rPr>
              <a:t>OCR</a:t>
            </a:r>
            <a:r>
              <a:rPr lang="en-IN" sz="1200" b="0" i="0" kern="1200" dirty="0" smtClean="0">
                <a:solidFill>
                  <a:schemeClr val="tx1"/>
                </a:solidFill>
                <a:latin typeface="+mn-lt"/>
                <a:ea typeface="+mn-ea"/>
                <a:cs typeface="+mn-cs"/>
              </a:rPr>
              <a:t>) is the </a:t>
            </a:r>
            <a:r>
              <a:rPr lang="en-IN" sz="1200" b="0" i="0" u="none" strike="noStrike" kern="1200" dirty="0" smtClean="0">
                <a:solidFill>
                  <a:schemeClr val="tx1"/>
                </a:solidFill>
                <a:latin typeface="+mn-lt"/>
                <a:ea typeface="+mn-ea"/>
                <a:cs typeface="+mn-cs"/>
                <a:hlinkClick r:id="rId12" tooltip="Machine"/>
              </a:rPr>
              <a:t>mechanical</a:t>
            </a:r>
            <a:r>
              <a:rPr lang="en-IN" sz="1200" b="0" i="0" kern="1200" dirty="0" smtClean="0">
                <a:solidFill>
                  <a:schemeClr val="tx1"/>
                </a:solidFill>
                <a:latin typeface="+mn-lt"/>
                <a:ea typeface="+mn-ea"/>
                <a:cs typeface="+mn-cs"/>
              </a:rPr>
              <a:t> or </a:t>
            </a:r>
            <a:r>
              <a:rPr lang="en-IN" sz="1200" b="0" i="0" u="none" strike="noStrike" kern="1200" dirty="0" smtClean="0">
                <a:solidFill>
                  <a:schemeClr val="tx1"/>
                </a:solidFill>
                <a:latin typeface="+mn-lt"/>
                <a:ea typeface="+mn-ea"/>
                <a:cs typeface="+mn-cs"/>
                <a:hlinkClick r:id="rId13" tooltip="Electronics"/>
              </a:rPr>
              <a:t>electronic</a:t>
            </a:r>
            <a:r>
              <a:rPr lang="en-IN" sz="1200" b="0" i="0" kern="1200" dirty="0" smtClean="0">
                <a:solidFill>
                  <a:schemeClr val="tx1"/>
                </a:solidFill>
                <a:latin typeface="+mn-lt"/>
                <a:ea typeface="+mn-ea"/>
                <a:cs typeface="+mn-cs"/>
              </a:rPr>
              <a:t> conversion of </a:t>
            </a:r>
            <a:r>
              <a:rPr lang="en-IN" sz="1200" b="0" i="0" u="none" strike="noStrike" kern="1200" dirty="0" smtClean="0">
                <a:solidFill>
                  <a:schemeClr val="tx1"/>
                </a:solidFill>
                <a:latin typeface="+mn-lt"/>
                <a:ea typeface="+mn-ea"/>
                <a:cs typeface="+mn-cs"/>
                <a:hlinkClick r:id="rId14" tooltip="Image"/>
              </a:rPr>
              <a:t>images</a:t>
            </a:r>
            <a:r>
              <a:rPr lang="en-IN" sz="1200" b="0" i="0" kern="1200" dirty="0" smtClean="0">
                <a:solidFill>
                  <a:schemeClr val="tx1"/>
                </a:solidFill>
                <a:latin typeface="+mn-lt"/>
                <a:ea typeface="+mn-ea"/>
                <a:cs typeface="+mn-cs"/>
              </a:rPr>
              <a:t> of typed, handwritten or printed text into machine-encoded text, whether from a scanned document, a photo of a document, a scene-photo (for example the text on signs and billboards in a landscape photo) or from subtitle text superimposed on an image (for example from a television broadcast).</a:t>
            </a:r>
          </a:p>
          <a:p>
            <a:pPr>
              <a:buFont typeface="Arial" pitchFamily="34" charset="0"/>
              <a:buChar char="•"/>
            </a:pPr>
            <a:endParaRPr lang="en-IN" sz="1200" b="0" i="0" kern="1200" dirty="0" smtClean="0">
              <a:solidFill>
                <a:schemeClr val="tx1"/>
              </a:solidFill>
              <a:latin typeface="+mn-lt"/>
              <a:ea typeface="+mn-ea"/>
              <a:cs typeface="+mn-cs"/>
            </a:endParaRPr>
          </a:p>
          <a:p>
            <a:pPr>
              <a:buFont typeface="Arial" pitchFamily="34" charset="0"/>
              <a:buChar char="•"/>
            </a:pPr>
            <a:r>
              <a:rPr lang="en-IN" sz="1200" b="1" i="0" kern="1200" dirty="0" smtClean="0">
                <a:solidFill>
                  <a:schemeClr val="tx1"/>
                </a:solidFill>
                <a:latin typeface="+mn-lt"/>
                <a:ea typeface="+mn-ea"/>
                <a:cs typeface="+mn-cs"/>
              </a:rPr>
              <a:t>OMR (optical mark recognition)</a:t>
            </a:r>
            <a:r>
              <a:rPr lang="en-IN" sz="1200" b="0" i="0" kern="1200" dirty="0" smtClean="0">
                <a:solidFill>
                  <a:schemeClr val="tx1"/>
                </a:solidFill>
                <a:latin typeface="+mn-lt"/>
                <a:ea typeface="+mn-ea"/>
                <a:cs typeface="+mn-cs"/>
              </a:rPr>
              <a:t> is a form of automated </a:t>
            </a:r>
            <a:r>
              <a:rPr lang="en-IN" sz="1200" b="0" i="0" u="none" strike="noStrike" kern="1200" dirty="0" smtClean="0">
                <a:solidFill>
                  <a:schemeClr val="tx1"/>
                </a:solidFill>
                <a:latin typeface="+mn-lt"/>
                <a:ea typeface="+mn-ea"/>
                <a:cs typeface="+mn-cs"/>
                <a:hlinkClick r:id="rId15" tooltip="Data input (not yet started)"/>
              </a:rPr>
              <a:t>data input</a:t>
            </a:r>
            <a:r>
              <a:rPr lang="en-IN" sz="1200" b="0" i="0" kern="1200" dirty="0" smtClean="0">
                <a:solidFill>
                  <a:schemeClr val="tx1"/>
                </a:solidFill>
                <a:latin typeface="+mn-lt"/>
                <a:ea typeface="+mn-ea"/>
                <a:cs typeface="+mn-cs"/>
              </a:rPr>
              <a:t>. Marks are made on a specially </a:t>
            </a:r>
            <a:r>
              <a:rPr lang="en-IN" sz="1200" b="0" i="0" u="none" strike="noStrike" kern="1200" dirty="0" smtClean="0">
                <a:solidFill>
                  <a:schemeClr val="tx1"/>
                </a:solidFill>
                <a:latin typeface="+mn-lt"/>
                <a:ea typeface="+mn-ea"/>
                <a:cs typeface="+mn-cs"/>
                <a:hlinkClick r:id="rId16" tooltip="Printing"/>
              </a:rPr>
              <a:t>printed</a:t>
            </a:r>
            <a:r>
              <a:rPr lang="en-IN" sz="1200" b="0" i="0" kern="1200" dirty="0" smtClean="0">
                <a:solidFill>
                  <a:schemeClr val="tx1"/>
                </a:solidFill>
                <a:latin typeface="+mn-lt"/>
                <a:ea typeface="+mn-ea"/>
                <a:cs typeface="+mn-cs"/>
              </a:rPr>
              <a:t> </a:t>
            </a:r>
            <a:r>
              <a:rPr lang="en-IN" sz="1200" b="0" i="0" u="none" strike="noStrike" kern="1200" dirty="0" smtClean="0">
                <a:solidFill>
                  <a:schemeClr val="tx1"/>
                </a:solidFill>
                <a:latin typeface="+mn-lt"/>
                <a:ea typeface="+mn-ea"/>
                <a:cs typeface="+mn-cs"/>
                <a:hlinkClick r:id="rId17" tooltip="Paper"/>
              </a:rPr>
              <a:t>paper</a:t>
            </a:r>
            <a:r>
              <a:rPr lang="en-IN" sz="1200" b="0" i="0" kern="1200" dirty="0" smtClean="0">
                <a:solidFill>
                  <a:schemeClr val="tx1"/>
                </a:solidFill>
                <a:latin typeface="+mn-lt"/>
                <a:ea typeface="+mn-ea"/>
                <a:cs typeface="+mn-cs"/>
              </a:rPr>
              <a:t> forms which are then read by an </a:t>
            </a:r>
            <a:r>
              <a:rPr lang="en-IN" sz="1200" b="0" i="0" u="none" strike="noStrike" kern="1200" dirty="0" smtClean="0">
                <a:solidFill>
                  <a:schemeClr val="tx1"/>
                </a:solidFill>
                <a:latin typeface="+mn-lt"/>
                <a:ea typeface="+mn-ea"/>
                <a:cs typeface="+mn-cs"/>
                <a:hlinkClick r:id="rId18" tooltip="OMR reader (not yet started)"/>
              </a:rPr>
              <a:t>OMR reader</a:t>
            </a:r>
            <a:r>
              <a:rPr lang="en-IN" sz="1200" b="0" i="0" kern="1200" dirty="0" smtClean="0">
                <a:solidFill>
                  <a:schemeClr val="tx1"/>
                </a:solidFill>
                <a:latin typeface="+mn-lt"/>
                <a:ea typeface="+mn-ea"/>
                <a:cs typeface="+mn-cs"/>
              </a:rPr>
              <a:t>. The data is then sent to a </a:t>
            </a:r>
            <a:r>
              <a:rPr lang="en-IN" sz="1200" b="0" i="0" u="none" strike="noStrike" kern="1200" dirty="0" smtClean="0">
                <a:solidFill>
                  <a:schemeClr val="tx1"/>
                </a:solidFill>
                <a:latin typeface="+mn-lt"/>
                <a:ea typeface="+mn-ea"/>
                <a:cs typeface="+mn-cs"/>
                <a:hlinkClick r:id="rId19" tooltip="Computer"/>
              </a:rPr>
              <a:t>computer</a:t>
            </a:r>
            <a:r>
              <a:rPr lang="en-IN" sz="1200" b="0" i="0" kern="1200" dirty="0" smtClean="0">
                <a:solidFill>
                  <a:schemeClr val="tx1"/>
                </a:solidFill>
                <a:latin typeface="+mn-lt"/>
                <a:ea typeface="+mn-ea"/>
                <a:cs typeface="+mn-cs"/>
              </a:rPr>
              <a:t> for processing. One of the most common uses of OMR is in multiple choice examinations. Students mark their answers on specially printed sheets using either a pencil or a special marker. The sheets are then collected in and the data read using a sheet feed OMR scanner</a:t>
            </a:r>
            <a:endParaRPr lang="en-IN" dirty="0"/>
          </a:p>
        </p:txBody>
      </p:sp>
      <p:sp>
        <p:nvSpPr>
          <p:cNvPr id="4" name="Slide Number Placeholder 3"/>
          <p:cNvSpPr>
            <a:spLocks noGrp="1"/>
          </p:cNvSpPr>
          <p:nvPr>
            <p:ph type="sldNum" sz="quarter" idx="10"/>
          </p:nvPr>
        </p:nvSpPr>
        <p:spPr/>
        <p:txBody>
          <a:bodyPr/>
          <a:lstStyle/>
          <a:p>
            <a:fld id="{2F82BEDE-7666-49F9-8340-D5FA8111CD86}" type="slidenum">
              <a:rPr lang="en-IN" smtClean="0"/>
              <a:t>4</a:t>
            </a:fld>
            <a:endParaRPr lang="en-IN"/>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see more of</a:t>
            </a:r>
            <a:r>
              <a:rPr lang="en-US" baseline="0" dirty="0" smtClean="0"/>
              <a:t> this in next class.</a:t>
            </a:r>
            <a:endParaRPr lang="en-US" dirty="0"/>
          </a:p>
        </p:txBody>
      </p:sp>
      <p:sp>
        <p:nvSpPr>
          <p:cNvPr id="4" name="Slide Number Placeholder 3"/>
          <p:cNvSpPr>
            <a:spLocks noGrp="1"/>
          </p:cNvSpPr>
          <p:nvPr>
            <p:ph type="sldNum" sz="quarter" idx="10"/>
          </p:nvPr>
        </p:nvSpPr>
        <p:spPr/>
        <p:txBody>
          <a:bodyPr/>
          <a:lstStyle/>
          <a:p>
            <a:fld id="{2F82BEDE-7666-49F9-8340-D5FA8111CD86}" type="slidenum">
              <a:rPr lang="en-IN" smtClean="0"/>
              <a:t>31</a:t>
            </a:fld>
            <a:endParaRPr lang="en-IN"/>
          </a:p>
        </p:txBody>
      </p:sp>
    </p:spTree>
    <p:extLst>
      <p:ext uri="{BB962C8B-B14F-4D97-AF65-F5344CB8AC3E}">
        <p14:creationId xmlns:p14="http://schemas.microsoft.com/office/powerpoint/2010/main" val="1204868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Schedule Tasks on Linux Using </a:t>
            </a:r>
            <a:r>
              <a:rPr lang="en-US" sz="1200" b="1" i="0" kern="1200" dirty="0" err="1" smtClean="0">
                <a:solidFill>
                  <a:schemeClr val="tx1"/>
                </a:solidFill>
                <a:effectLst/>
                <a:latin typeface="+mn-lt"/>
                <a:ea typeface="+mn-ea"/>
                <a:cs typeface="+mn-cs"/>
              </a:rPr>
              <a:t>Crontab</a:t>
            </a:r>
            <a:endParaRPr lang="en-US" sz="1200" b="1" i="0" kern="1200" dirty="0" smtClean="0">
              <a:solidFill>
                <a:schemeClr val="tx1"/>
              </a:solidFill>
              <a:effectLst/>
              <a:latin typeface="+mn-lt"/>
              <a:ea typeface="+mn-ea"/>
              <a:cs typeface="+mn-cs"/>
            </a:endParaRPr>
          </a:p>
          <a:p>
            <a:r>
              <a:rPr lang="en-US" dirty="0" smtClean="0"/>
              <a:t>http://</a:t>
            </a:r>
            <a:r>
              <a:rPr lang="en-US" dirty="0" err="1" smtClean="0"/>
              <a:t>kvz.io</a:t>
            </a:r>
            <a:r>
              <a:rPr lang="en-US" dirty="0" smtClean="0"/>
              <a:t>/blog/2007/07/29/schedule-tasks-on-</a:t>
            </a:r>
            <a:r>
              <a:rPr lang="en-US" dirty="0" err="1" smtClean="0"/>
              <a:t>linux</a:t>
            </a:r>
            <a:r>
              <a:rPr lang="en-US" dirty="0" smtClean="0"/>
              <a:t>-using-</a:t>
            </a:r>
            <a:r>
              <a:rPr lang="en-US" dirty="0" err="1" smtClean="0"/>
              <a:t>crontab</a:t>
            </a:r>
            <a:r>
              <a:rPr lang="en-US" dirty="0" smtClean="0"/>
              <a:t>/</a:t>
            </a:r>
            <a:endParaRPr lang="en-US" dirty="0"/>
          </a:p>
        </p:txBody>
      </p:sp>
      <p:sp>
        <p:nvSpPr>
          <p:cNvPr id="4" name="Slide Number Placeholder 3"/>
          <p:cNvSpPr>
            <a:spLocks noGrp="1"/>
          </p:cNvSpPr>
          <p:nvPr>
            <p:ph type="sldNum" sz="quarter" idx="10"/>
          </p:nvPr>
        </p:nvSpPr>
        <p:spPr/>
        <p:txBody>
          <a:bodyPr/>
          <a:lstStyle/>
          <a:p>
            <a:fld id="{2F82BEDE-7666-49F9-8340-D5FA8111CD86}" type="slidenum">
              <a:rPr lang="en-IN" smtClean="0"/>
              <a:t>8</a:t>
            </a:fld>
            <a:endParaRPr lang="en-IN"/>
          </a:p>
        </p:txBody>
      </p:sp>
    </p:spTree>
    <p:extLst>
      <p:ext uri="{BB962C8B-B14F-4D97-AF65-F5344CB8AC3E}">
        <p14:creationId xmlns:p14="http://schemas.microsoft.com/office/powerpoint/2010/main" val="15653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Computing"/>
              </a:rPr>
              <a:t>computing</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system call</a:t>
            </a:r>
            <a:r>
              <a:rPr lang="en-US" sz="1200" b="0" i="0" kern="1200" dirty="0" smtClean="0">
                <a:solidFill>
                  <a:schemeClr val="tx1"/>
                </a:solidFill>
                <a:effectLst/>
                <a:latin typeface="+mn-lt"/>
                <a:ea typeface="+mn-ea"/>
                <a:cs typeface="+mn-cs"/>
              </a:rPr>
              <a:t> is the programmatic way in which a </a:t>
            </a:r>
            <a:r>
              <a:rPr lang="en-US" sz="1200" b="0" i="0" u="none" strike="noStrike" kern="1200" dirty="0" smtClean="0">
                <a:solidFill>
                  <a:schemeClr val="tx1"/>
                </a:solidFill>
                <a:effectLst/>
                <a:latin typeface="+mn-lt"/>
                <a:ea typeface="+mn-ea"/>
                <a:cs typeface="+mn-cs"/>
                <a:hlinkClick r:id="rId4" tooltip="Computer program"/>
              </a:rPr>
              <a:t>computer program</a:t>
            </a:r>
            <a:r>
              <a:rPr lang="en-US" sz="1200" b="0" i="0" kern="1200" dirty="0" smtClean="0">
                <a:solidFill>
                  <a:schemeClr val="tx1"/>
                </a:solidFill>
                <a:effectLst/>
                <a:latin typeface="+mn-lt"/>
                <a:ea typeface="+mn-ea"/>
                <a:cs typeface="+mn-cs"/>
              </a:rPr>
              <a:t> requests a service from the </a:t>
            </a:r>
            <a:r>
              <a:rPr lang="en-US" sz="1200" b="0" i="0" u="none" strike="noStrike" kern="1200" dirty="0" smtClean="0">
                <a:solidFill>
                  <a:schemeClr val="tx1"/>
                </a:solidFill>
                <a:effectLst/>
                <a:latin typeface="+mn-lt"/>
                <a:ea typeface="+mn-ea"/>
                <a:cs typeface="+mn-cs"/>
                <a:hlinkClick r:id="rId5" tooltip="Kernel (computing)"/>
              </a:rPr>
              <a:t>kernel</a:t>
            </a:r>
            <a:r>
              <a:rPr lang="en-US" sz="1200" b="0" i="0" kern="1200" dirty="0" smtClean="0">
                <a:solidFill>
                  <a:schemeClr val="tx1"/>
                </a:solidFill>
                <a:effectLst/>
                <a:latin typeface="+mn-lt"/>
                <a:ea typeface="+mn-ea"/>
                <a:cs typeface="+mn-cs"/>
              </a:rPr>
              <a:t> of the </a:t>
            </a:r>
            <a:r>
              <a:rPr lang="en-US" sz="1200" b="0" i="0" u="none" strike="noStrike" kern="1200" dirty="0" smtClean="0">
                <a:solidFill>
                  <a:schemeClr val="tx1"/>
                </a:solidFill>
                <a:effectLst/>
                <a:latin typeface="+mn-lt"/>
                <a:ea typeface="+mn-ea"/>
                <a:cs typeface="+mn-cs"/>
                <a:hlinkClick r:id="rId6" tooltip="Operating system"/>
              </a:rPr>
              <a:t>operating system</a:t>
            </a:r>
            <a:r>
              <a:rPr lang="en-US" sz="1200" b="0" i="0" kern="1200" dirty="0" smtClean="0">
                <a:solidFill>
                  <a:schemeClr val="tx1"/>
                </a:solidFill>
                <a:effectLst/>
                <a:latin typeface="+mn-lt"/>
                <a:ea typeface="+mn-ea"/>
                <a:cs typeface="+mn-cs"/>
              </a:rPr>
              <a:t> it is executed on. This may include hardware-related services (for example, accessing a </a:t>
            </a:r>
            <a:r>
              <a:rPr lang="en-US" sz="1200" b="0" i="0" u="none" strike="noStrike" kern="1200" dirty="0" smtClean="0">
                <a:solidFill>
                  <a:schemeClr val="tx1"/>
                </a:solidFill>
                <a:effectLst/>
                <a:latin typeface="+mn-lt"/>
                <a:ea typeface="+mn-ea"/>
                <a:cs typeface="+mn-cs"/>
                <a:hlinkClick r:id="rId7" tooltip="Hard disk drive"/>
              </a:rPr>
              <a:t>hard disk drive</a:t>
            </a:r>
            <a:r>
              <a:rPr lang="en-US" sz="1200" b="0" i="0" kern="1200" dirty="0" smtClean="0">
                <a:solidFill>
                  <a:schemeClr val="tx1"/>
                </a:solidFill>
                <a:effectLst/>
                <a:latin typeface="+mn-lt"/>
                <a:ea typeface="+mn-ea"/>
                <a:cs typeface="+mn-cs"/>
              </a:rPr>
              <a:t>), creation and execution of new </a:t>
            </a:r>
            <a:r>
              <a:rPr lang="en-US" sz="1200" b="0" i="0" u="none" strike="noStrike" kern="1200" dirty="0" smtClean="0">
                <a:solidFill>
                  <a:schemeClr val="tx1"/>
                </a:solidFill>
                <a:effectLst/>
                <a:latin typeface="+mn-lt"/>
                <a:ea typeface="+mn-ea"/>
                <a:cs typeface="+mn-cs"/>
                <a:hlinkClick r:id="rId8" tooltip="Process (computing)"/>
              </a:rPr>
              <a:t>processes</a:t>
            </a:r>
            <a:r>
              <a:rPr lang="en-US" sz="1200" b="0" i="0" kern="1200" dirty="0" smtClean="0">
                <a:solidFill>
                  <a:schemeClr val="tx1"/>
                </a:solidFill>
                <a:effectLst/>
                <a:latin typeface="+mn-lt"/>
                <a:ea typeface="+mn-ea"/>
                <a:cs typeface="+mn-cs"/>
              </a:rPr>
              <a:t>, and communication with integral </a:t>
            </a:r>
            <a:r>
              <a:rPr lang="en-US" sz="1200" b="0" i="0" u="none" strike="noStrike" kern="1200" dirty="0" smtClean="0">
                <a:solidFill>
                  <a:schemeClr val="tx1"/>
                </a:solidFill>
                <a:effectLst/>
                <a:latin typeface="+mn-lt"/>
                <a:ea typeface="+mn-ea"/>
                <a:cs typeface="+mn-cs"/>
                <a:hlinkClick r:id="rId9" tooltip="Kernel service"/>
              </a:rPr>
              <a:t>kernel services</a:t>
            </a:r>
            <a:r>
              <a:rPr lang="en-US" sz="1200" b="0" i="0" kern="1200" dirty="0" smtClean="0">
                <a:solidFill>
                  <a:schemeClr val="tx1"/>
                </a:solidFill>
                <a:effectLst/>
                <a:latin typeface="+mn-lt"/>
                <a:ea typeface="+mn-ea"/>
                <a:cs typeface="+mn-cs"/>
              </a:rPr>
              <a:t> such as </a:t>
            </a:r>
            <a:r>
              <a:rPr lang="en-US" sz="1200" b="0" i="0" u="none" strike="noStrike" kern="1200" dirty="0" smtClean="0">
                <a:solidFill>
                  <a:schemeClr val="tx1"/>
                </a:solidFill>
                <a:effectLst/>
                <a:latin typeface="+mn-lt"/>
                <a:ea typeface="+mn-ea"/>
                <a:cs typeface="+mn-cs"/>
                <a:hlinkClick r:id="rId10" tooltip="Process scheduling"/>
              </a:rPr>
              <a:t>process scheduling</a:t>
            </a:r>
            <a:r>
              <a:rPr lang="en-US" sz="1200" b="0" i="0" kern="1200" dirty="0" smtClean="0">
                <a:solidFill>
                  <a:schemeClr val="tx1"/>
                </a:solidFill>
                <a:effectLst/>
                <a:latin typeface="+mn-lt"/>
                <a:ea typeface="+mn-ea"/>
                <a:cs typeface="+mn-cs"/>
              </a:rPr>
              <a:t>. System calls provide an essential interface between a process and the operating system.</a:t>
            </a:r>
            <a:endParaRPr lang="en-US" dirty="0"/>
          </a:p>
        </p:txBody>
      </p:sp>
      <p:sp>
        <p:nvSpPr>
          <p:cNvPr id="4" name="Slide Number Placeholder 3"/>
          <p:cNvSpPr>
            <a:spLocks noGrp="1"/>
          </p:cNvSpPr>
          <p:nvPr>
            <p:ph type="sldNum" sz="quarter" idx="10"/>
          </p:nvPr>
        </p:nvSpPr>
        <p:spPr/>
        <p:txBody>
          <a:bodyPr/>
          <a:lstStyle/>
          <a:p>
            <a:fld id="{2F82BEDE-7666-49F9-8340-D5FA8111CD86}" type="slidenum">
              <a:rPr lang="en-IN" smtClean="0"/>
              <a:t>10</a:t>
            </a:fld>
            <a:endParaRPr lang="en-IN"/>
          </a:p>
        </p:txBody>
      </p:sp>
    </p:spTree>
    <p:extLst>
      <p:ext uri="{BB962C8B-B14F-4D97-AF65-F5344CB8AC3E}">
        <p14:creationId xmlns:p14="http://schemas.microsoft.com/office/powerpoint/2010/main" val="682736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would be provided with a command prompt ( sometime called $ prompt ) where you would type your all the commands. </a:t>
            </a:r>
            <a:endParaRPr lang="en-US" dirty="0"/>
          </a:p>
        </p:txBody>
      </p:sp>
      <p:sp>
        <p:nvSpPr>
          <p:cNvPr id="4" name="Slide Number Placeholder 3"/>
          <p:cNvSpPr>
            <a:spLocks noGrp="1"/>
          </p:cNvSpPr>
          <p:nvPr>
            <p:ph type="sldNum" sz="quarter" idx="10"/>
          </p:nvPr>
        </p:nvSpPr>
        <p:spPr/>
        <p:txBody>
          <a:bodyPr/>
          <a:lstStyle/>
          <a:p>
            <a:fld id="{2F82BEDE-7666-49F9-8340-D5FA8111CD86}" type="slidenum">
              <a:rPr lang="en-IN" smtClean="0"/>
              <a:t>23</a:t>
            </a:fld>
            <a:endParaRPr lang="en-IN"/>
          </a:p>
        </p:txBody>
      </p:sp>
    </p:spTree>
    <p:extLst>
      <p:ext uri="{BB962C8B-B14F-4D97-AF65-F5344CB8AC3E}">
        <p14:creationId xmlns:p14="http://schemas.microsoft.com/office/powerpoint/2010/main" val="43025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All Unix systems require passwords to help ensure that your files and data remain your own and that the system itself is secure from hackers and crackers. Here are the steps to change your password: </a:t>
            </a:r>
          </a:p>
          <a:p>
            <a:endParaRPr lang="en-US" dirty="0"/>
          </a:p>
        </p:txBody>
      </p:sp>
      <p:sp>
        <p:nvSpPr>
          <p:cNvPr id="4" name="Slide Number Placeholder 3"/>
          <p:cNvSpPr>
            <a:spLocks noGrp="1"/>
          </p:cNvSpPr>
          <p:nvPr>
            <p:ph type="sldNum" sz="quarter" idx="10"/>
          </p:nvPr>
        </p:nvSpPr>
        <p:spPr/>
        <p:txBody>
          <a:bodyPr/>
          <a:lstStyle/>
          <a:p>
            <a:fld id="{2F82BEDE-7666-49F9-8340-D5FA8111CD86}" type="slidenum">
              <a:rPr lang="en-IN" smtClean="0"/>
              <a:t>24</a:t>
            </a:fld>
            <a:endParaRPr lang="en-IN"/>
          </a:p>
        </p:txBody>
      </p:sp>
    </p:spTree>
    <p:extLst>
      <p:ext uri="{BB962C8B-B14F-4D97-AF65-F5344CB8AC3E}">
        <p14:creationId xmlns:p14="http://schemas.microsoft.com/office/powerpoint/2010/main" val="92737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entries starting with d..... represent directories. For example </a:t>
            </a:r>
            <a:r>
              <a:rPr lang="en-US" sz="1200" kern="1200" dirty="0" err="1" smtClean="0">
                <a:solidFill>
                  <a:schemeClr val="tx1"/>
                </a:solidFill>
                <a:effectLst/>
                <a:latin typeface="+mn-lt"/>
                <a:ea typeface="+mn-ea"/>
                <a:cs typeface="+mn-cs"/>
              </a:rPr>
              <a:t>uml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univ</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urlspedia</a:t>
            </a:r>
            <a:r>
              <a:rPr lang="en-US" sz="1200" kern="1200" dirty="0" smtClean="0">
                <a:solidFill>
                  <a:schemeClr val="tx1"/>
                </a:solidFill>
                <a:effectLst/>
                <a:latin typeface="+mn-lt"/>
                <a:ea typeface="+mn-ea"/>
                <a:cs typeface="+mn-cs"/>
              </a:rPr>
              <a:t> are directories and rest of the </a:t>
            </a:r>
            <a:r>
              <a:rPr lang="en-US" sz="1200" kern="1200" dirty="0" err="1" smtClean="0">
                <a:solidFill>
                  <a:schemeClr val="tx1"/>
                </a:solidFill>
                <a:effectLst/>
                <a:latin typeface="+mn-lt"/>
                <a:ea typeface="+mn-ea"/>
                <a:cs typeface="+mn-cs"/>
              </a:rPr>
              <a:t>enteries</a:t>
            </a:r>
            <a:r>
              <a:rPr lang="en-US" sz="1200" kern="1200" dirty="0" smtClean="0">
                <a:solidFill>
                  <a:schemeClr val="tx1"/>
                </a:solidFill>
                <a:effectLst/>
                <a:latin typeface="+mn-lt"/>
                <a:ea typeface="+mn-ea"/>
                <a:cs typeface="+mn-cs"/>
              </a:rPr>
              <a:t> are files.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F82BEDE-7666-49F9-8340-D5FA8111CD86}" type="slidenum">
              <a:rPr lang="en-IN" smtClean="0"/>
              <a:t>26</a:t>
            </a:fld>
            <a:endParaRPr lang="en-IN"/>
          </a:p>
        </p:txBody>
      </p:sp>
    </p:spTree>
    <p:extLst>
      <p:ext uri="{BB962C8B-B14F-4D97-AF65-F5344CB8AC3E}">
        <p14:creationId xmlns:p14="http://schemas.microsoft.com/office/powerpoint/2010/main" val="1934392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you're logged in to the system, you might be willing to know : Who am I?</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Try w command on your system to check the output. This would list down few more information associated with the users logged in the system</a:t>
            </a:r>
            <a:endParaRPr lang="en-US" dirty="0" smtClean="0"/>
          </a:p>
        </p:txBody>
      </p:sp>
      <p:sp>
        <p:nvSpPr>
          <p:cNvPr id="4" name="Slide Number Placeholder 3"/>
          <p:cNvSpPr>
            <a:spLocks noGrp="1"/>
          </p:cNvSpPr>
          <p:nvPr>
            <p:ph type="sldNum" sz="quarter" idx="10"/>
          </p:nvPr>
        </p:nvSpPr>
        <p:spPr/>
        <p:txBody>
          <a:bodyPr/>
          <a:lstStyle/>
          <a:p>
            <a:fld id="{2F82BEDE-7666-49F9-8340-D5FA8111CD86}" type="slidenum">
              <a:rPr lang="en-IN" smtClean="0"/>
              <a:t>27</a:t>
            </a:fld>
            <a:endParaRPr lang="en-IN"/>
          </a:p>
        </p:txBody>
      </p:sp>
    </p:spTree>
    <p:extLst>
      <p:ext uri="{BB962C8B-B14F-4D97-AF65-F5344CB8AC3E}">
        <p14:creationId xmlns:p14="http://schemas.microsoft.com/office/powerpoint/2010/main" val="108375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you finish your session, you need to log out of the system to ensure that nobody else accesses your files while masquerading as you </a:t>
            </a:r>
            <a:endParaRPr lang="en-US" dirty="0" smtClean="0"/>
          </a:p>
          <a:p>
            <a:endParaRPr lang="en-US" dirty="0"/>
          </a:p>
        </p:txBody>
      </p:sp>
      <p:sp>
        <p:nvSpPr>
          <p:cNvPr id="4" name="Slide Number Placeholder 3"/>
          <p:cNvSpPr>
            <a:spLocks noGrp="1"/>
          </p:cNvSpPr>
          <p:nvPr>
            <p:ph type="sldNum" sz="quarter" idx="10"/>
          </p:nvPr>
        </p:nvSpPr>
        <p:spPr/>
        <p:txBody>
          <a:bodyPr/>
          <a:lstStyle/>
          <a:p>
            <a:fld id="{2F82BEDE-7666-49F9-8340-D5FA8111CD86}" type="slidenum">
              <a:rPr lang="en-IN" smtClean="0"/>
              <a:t>28</a:t>
            </a:fld>
            <a:endParaRPr lang="en-IN"/>
          </a:p>
        </p:txBody>
      </p:sp>
    </p:spTree>
    <p:extLst>
      <p:ext uri="{BB962C8B-B14F-4D97-AF65-F5344CB8AC3E}">
        <p14:creationId xmlns:p14="http://schemas.microsoft.com/office/powerpoint/2010/main" val="1172063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typically need to be the </a:t>
            </a:r>
            <a:r>
              <a:rPr lang="en-US" sz="1200" kern="1200" dirty="0" err="1" smtClean="0">
                <a:solidFill>
                  <a:schemeClr val="tx1"/>
                </a:solidFill>
                <a:effectLst/>
                <a:latin typeface="+mn-lt"/>
                <a:ea typeface="+mn-ea"/>
                <a:cs typeface="+mn-cs"/>
              </a:rPr>
              <a:t>superuser</a:t>
            </a:r>
            <a:r>
              <a:rPr lang="en-US" sz="1200" kern="1200" dirty="0" smtClean="0">
                <a:solidFill>
                  <a:schemeClr val="tx1"/>
                </a:solidFill>
                <a:effectLst/>
                <a:latin typeface="+mn-lt"/>
                <a:ea typeface="+mn-ea"/>
                <a:cs typeface="+mn-cs"/>
              </a:rPr>
              <a:t> or root (the most privileged account on a Unix system) to shut down the system, but on some standalone or personally owned Unix boxes, an administrative user and sometimes regular </a:t>
            </a:r>
            <a:endParaRPr lang="en-US" dirty="0" smtClean="0">
              <a:effectLst/>
            </a:endParaRPr>
          </a:p>
          <a:p>
            <a:r>
              <a:rPr lang="en-US" sz="1200" kern="1200" dirty="0" smtClean="0">
                <a:solidFill>
                  <a:schemeClr val="tx1"/>
                </a:solidFill>
                <a:effectLst/>
                <a:latin typeface="+mn-lt"/>
                <a:ea typeface="+mn-ea"/>
                <a:cs typeface="+mn-cs"/>
              </a:rPr>
              <a:t>users can do so. </a:t>
            </a:r>
            <a:endParaRPr lang="en-US" dirty="0" smtClean="0">
              <a:effectLst/>
            </a:endParaRPr>
          </a:p>
        </p:txBody>
      </p:sp>
      <p:sp>
        <p:nvSpPr>
          <p:cNvPr id="4" name="Slide Number Placeholder 3"/>
          <p:cNvSpPr>
            <a:spLocks noGrp="1"/>
          </p:cNvSpPr>
          <p:nvPr>
            <p:ph type="sldNum" sz="quarter" idx="10"/>
          </p:nvPr>
        </p:nvSpPr>
        <p:spPr/>
        <p:txBody>
          <a:bodyPr/>
          <a:lstStyle/>
          <a:p>
            <a:fld id="{2F82BEDE-7666-49F9-8340-D5FA8111CD86}" type="slidenum">
              <a:rPr lang="en-IN" smtClean="0"/>
              <a:t>29</a:t>
            </a:fld>
            <a:endParaRPr lang="en-IN"/>
          </a:p>
        </p:txBody>
      </p:sp>
    </p:spTree>
    <p:extLst>
      <p:ext uri="{BB962C8B-B14F-4D97-AF65-F5344CB8AC3E}">
        <p14:creationId xmlns:p14="http://schemas.microsoft.com/office/powerpoint/2010/main" val="161691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90A8477-2674-40AF-8FE0-6661F91697FC}" type="datetimeFigureOut">
              <a:rPr lang="en-US" smtClean="0"/>
              <a:t>2/15/2017</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63CE4D08-2FC4-4F2C-8CFC-AB59B867B159}" type="slidenum">
              <a:rPr lang="en-IN" smtClean="0"/>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0A8477-2674-40AF-8FE0-6661F91697FC}" type="datetimeFigureOut">
              <a:rPr lang="en-US" smtClean="0"/>
              <a:t>2/15/2017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CE4D08-2FC4-4F2C-8CFC-AB59B867B15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0A8477-2674-40AF-8FE0-6661F91697FC}" type="datetimeFigureOut">
              <a:rPr lang="en-US" smtClean="0"/>
              <a:t>2/15/2017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CE4D08-2FC4-4F2C-8CFC-AB59B867B159}" type="slidenum">
              <a:rPr lang="en-IN" smtClean="0"/>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90A8477-2674-40AF-8FE0-6661F91697FC}" type="datetimeFigureOut">
              <a:rPr lang="en-US" smtClean="0"/>
              <a:t>2/15/2017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CE4D08-2FC4-4F2C-8CFC-AB59B867B159}" type="slidenum">
              <a:rPr lang="en-IN" smtClean="0"/>
              <a:t>‹#›</a:t>
            </a:fld>
            <a:endParaRPr lang="en-IN"/>
          </a:p>
        </p:txBody>
      </p:sp>
      <p:sp>
        <p:nvSpPr>
          <p:cNvPr id="8" name="Content Placeholder 7"/>
          <p:cNvSpPr>
            <a:spLocks noGrp="1"/>
          </p:cNvSpPr>
          <p:nvPr>
            <p:ph sz="quarter" idx="1"/>
          </p:nvPr>
        </p:nvSpPr>
        <p:spPr>
          <a:xfrm>
            <a:off x="457200" y="1219200"/>
            <a:ext cx="8229600" cy="493776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90A8477-2674-40AF-8FE0-6661F91697FC}" type="datetimeFigureOut">
              <a:rPr lang="en-US" smtClean="0"/>
              <a:t>2/15/2017</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63CE4D08-2FC4-4F2C-8CFC-AB59B867B159}" type="slidenum">
              <a:rPr lang="en-IN" smtClean="0"/>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90A8477-2674-40AF-8FE0-6661F91697FC}" type="datetimeFigureOut">
              <a:rPr lang="en-US" smtClean="0"/>
              <a:t>2/15/2017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CE4D08-2FC4-4F2C-8CFC-AB59B867B159}" type="slidenum">
              <a:rPr lang="en-IN" smtClean="0"/>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90A8477-2674-40AF-8FE0-6661F91697FC}" type="datetimeFigureOut">
              <a:rPr lang="en-US" smtClean="0"/>
              <a:t>2/15/2017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CE4D08-2FC4-4F2C-8CFC-AB59B867B159}" type="slidenum">
              <a:rPr lang="en-IN" smtClean="0"/>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0A8477-2674-40AF-8FE0-6661F91697FC}" type="datetimeFigureOut">
              <a:rPr lang="en-US" smtClean="0"/>
              <a:t>2/15/2017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CE4D08-2FC4-4F2C-8CFC-AB59B867B159}" type="slidenum">
              <a:rPr lang="en-IN" smtClean="0"/>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A8477-2674-40AF-8FE0-6661F91697FC}" type="datetimeFigureOut">
              <a:rPr lang="en-US" smtClean="0"/>
              <a:t>2/15/2017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CE4D08-2FC4-4F2C-8CFC-AB59B867B159}" type="slidenum">
              <a:rPr lang="en-IN" smtClean="0"/>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0A8477-2674-40AF-8FE0-6661F91697FC}" type="datetimeFigureOut">
              <a:rPr lang="en-US" smtClean="0"/>
              <a:t>2/15/2017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CE4D08-2FC4-4F2C-8CFC-AB59B867B159}"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0A8477-2674-40AF-8FE0-6661F91697FC}" type="datetimeFigureOut">
              <a:rPr lang="en-US" smtClean="0"/>
              <a:t>2/15/2017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CE4D08-2FC4-4F2C-8CFC-AB59B867B159}"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90A8477-2674-40AF-8FE0-6661F91697FC}" type="datetimeFigureOut">
              <a:rPr lang="en-US" smtClean="0"/>
              <a:t>2/15/2017</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3CE4D08-2FC4-4F2C-8CFC-AB59B867B159}" type="slidenum">
              <a:rPr lang="en-IN" smtClean="0"/>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Structure of Unix System</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Unix System</a:t>
            </a:r>
            <a:endParaRPr lang="en-IN" dirty="0"/>
          </a:p>
        </p:txBody>
      </p:sp>
      <p:sp>
        <p:nvSpPr>
          <p:cNvPr id="3" name="Content Placeholder 2"/>
          <p:cNvSpPr>
            <a:spLocks noGrp="1"/>
          </p:cNvSpPr>
          <p:nvPr>
            <p:ph sz="quarter" idx="1"/>
          </p:nvPr>
        </p:nvSpPr>
        <p:spPr/>
        <p:txBody>
          <a:bodyPr/>
          <a:lstStyle/>
          <a:p>
            <a:pPr lvl="1"/>
            <a:r>
              <a:rPr lang="en-US" dirty="0" smtClean="0"/>
              <a:t>It allows</a:t>
            </a:r>
          </a:p>
          <a:p>
            <a:pPr lvl="2"/>
            <a:r>
              <a:rPr lang="en-US" dirty="0" smtClean="0"/>
              <a:t>Processes controlled access to peripheral devices such as</a:t>
            </a:r>
          </a:p>
          <a:p>
            <a:pPr lvl="3"/>
            <a:r>
              <a:rPr lang="en-US" dirty="0" smtClean="0"/>
              <a:t>Terminals</a:t>
            </a:r>
          </a:p>
          <a:p>
            <a:pPr lvl="3"/>
            <a:r>
              <a:rPr lang="en-US" dirty="0" smtClean="0"/>
              <a:t>Tape drives</a:t>
            </a:r>
          </a:p>
          <a:p>
            <a:pPr lvl="3"/>
            <a:r>
              <a:rPr lang="en-US" dirty="0" smtClean="0"/>
              <a:t>Disk drives and</a:t>
            </a:r>
          </a:p>
          <a:p>
            <a:pPr lvl="3"/>
            <a:r>
              <a:rPr lang="en-US" dirty="0" smtClean="0"/>
              <a:t>Network devices</a:t>
            </a:r>
          </a:p>
          <a:p>
            <a:pPr lvl="3"/>
            <a:endParaRPr lang="en-US" dirty="0" smtClean="0"/>
          </a:p>
          <a:p>
            <a:pPr lvl="1"/>
            <a:r>
              <a:rPr lang="en-US" dirty="0" smtClean="0"/>
              <a:t>It provides the necessary functionality to </a:t>
            </a:r>
          </a:p>
          <a:p>
            <a:pPr lvl="2"/>
            <a:r>
              <a:rPr lang="en-US" dirty="0" smtClean="0"/>
              <a:t>Applications</a:t>
            </a:r>
          </a:p>
          <a:p>
            <a:pPr lvl="2"/>
            <a:r>
              <a:rPr lang="en-US" dirty="0" smtClean="0"/>
              <a:t>Shells</a:t>
            </a:r>
          </a:p>
          <a:p>
            <a:pPr lvl="2"/>
            <a:r>
              <a:rPr lang="en-US" dirty="0" smtClean="0"/>
              <a:t>Utilities </a:t>
            </a:r>
          </a:p>
          <a:p>
            <a:pPr lvl="3"/>
            <a:endParaRPr lang="en-US" dirty="0" smtClean="0"/>
          </a:p>
          <a:p>
            <a:endParaRPr lang="en-IN" dirty="0"/>
          </a:p>
        </p:txBody>
      </p:sp>
      <p:sp>
        <p:nvSpPr>
          <p:cNvPr id="4" name="Right Brace 3"/>
          <p:cNvSpPr/>
          <p:nvPr/>
        </p:nvSpPr>
        <p:spPr>
          <a:xfrm>
            <a:off x="2714612" y="4143380"/>
            <a:ext cx="285752" cy="10001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3143240" y="4357694"/>
            <a:ext cx="2929648" cy="369332"/>
          </a:xfrm>
          <a:prstGeom prst="rect">
            <a:avLst/>
          </a:prstGeom>
          <a:noFill/>
        </p:spPr>
        <p:txBody>
          <a:bodyPr wrap="none" rtlCol="0">
            <a:spAutoFit/>
          </a:bodyPr>
          <a:lstStyle/>
          <a:p>
            <a:r>
              <a:rPr lang="en-US" dirty="0" smtClean="0"/>
              <a:t>Through system call interface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Unix System</a:t>
            </a:r>
            <a:endParaRPr lang="en-IN" dirty="0"/>
          </a:p>
        </p:txBody>
      </p:sp>
      <p:sp>
        <p:nvSpPr>
          <p:cNvPr id="3" name="Content Placeholder 2"/>
          <p:cNvSpPr>
            <a:spLocks noGrp="1"/>
          </p:cNvSpPr>
          <p:nvPr>
            <p:ph sz="quarter" idx="1"/>
          </p:nvPr>
        </p:nvSpPr>
        <p:spPr/>
        <p:txBody>
          <a:bodyPr/>
          <a:lstStyle/>
          <a:p>
            <a:r>
              <a:rPr lang="en-US" dirty="0" smtClean="0"/>
              <a:t>Figure: Different tasks performed by the Kernel</a:t>
            </a:r>
            <a:endParaRPr lang="en-IN" dirty="0"/>
          </a:p>
        </p:txBody>
      </p:sp>
      <p:grpSp>
        <p:nvGrpSpPr>
          <p:cNvPr id="62" name="Group 61"/>
          <p:cNvGrpSpPr/>
          <p:nvPr/>
        </p:nvGrpSpPr>
        <p:grpSpPr>
          <a:xfrm>
            <a:off x="214314" y="1785926"/>
            <a:ext cx="8929718" cy="4429156"/>
            <a:chOff x="214314" y="1785926"/>
            <a:chExt cx="8929718" cy="4429156"/>
          </a:xfrm>
        </p:grpSpPr>
        <p:sp>
          <p:nvSpPr>
            <p:cNvPr id="4" name="Rectangle 3"/>
            <p:cNvSpPr/>
            <p:nvPr/>
          </p:nvSpPr>
          <p:spPr>
            <a:xfrm>
              <a:off x="3000364" y="3143248"/>
              <a:ext cx="278608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System Call Interface</a:t>
              </a:r>
              <a:endParaRPr lang="en-IN" sz="1400" dirty="0"/>
            </a:p>
          </p:txBody>
        </p:sp>
        <p:sp>
          <p:nvSpPr>
            <p:cNvPr id="5" name="Rectangle 4"/>
            <p:cNvSpPr/>
            <p:nvPr/>
          </p:nvSpPr>
          <p:spPr>
            <a:xfrm>
              <a:off x="3000364" y="4429132"/>
              <a:ext cx="278608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Kernel</a:t>
              </a:r>
              <a:endParaRPr lang="en-IN" sz="1400" dirty="0"/>
            </a:p>
          </p:txBody>
        </p:sp>
        <p:cxnSp>
          <p:nvCxnSpPr>
            <p:cNvPr id="7" name="Straight Arrow Connector 6"/>
            <p:cNvCxnSpPr>
              <a:stCxn id="4" idx="2"/>
              <a:endCxn id="5" idx="0"/>
            </p:cNvCxnSpPr>
            <p:nvPr/>
          </p:nvCxnSpPr>
          <p:spPr>
            <a:xfrm rot="5400000">
              <a:off x="4071934" y="4107661"/>
              <a:ext cx="642942"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357290" y="1785926"/>
              <a:ext cx="1928826"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Applications</a:t>
              </a:r>
              <a:endParaRPr lang="en-IN" sz="1400" dirty="0"/>
            </a:p>
          </p:txBody>
        </p:sp>
        <p:sp>
          <p:nvSpPr>
            <p:cNvPr id="9" name="Oval 8"/>
            <p:cNvSpPr/>
            <p:nvPr/>
          </p:nvSpPr>
          <p:spPr>
            <a:xfrm>
              <a:off x="3502626" y="1815160"/>
              <a:ext cx="1785982"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Shells</a:t>
              </a:r>
              <a:endParaRPr lang="en-IN" sz="1400" dirty="0"/>
            </a:p>
          </p:txBody>
        </p:sp>
        <p:sp>
          <p:nvSpPr>
            <p:cNvPr id="10" name="Oval 9"/>
            <p:cNvSpPr/>
            <p:nvPr/>
          </p:nvSpPr>
          <p:spPr>
            <a:xfrm>
              <a:off x="5929322" y="1844394"/>
              <a:ext cx="1643074"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Utilities</a:t>
              </a:r>
              <a:endParaRPr lang="en-IN" sz="1400" dirty="0"/>
            </a:p>
          </p:txBody>
        </p:sp>
        <p:cxnSp>
          <p:nvCxnSpPr>
            <p:cNvPr id="12" name="Straight Connector 11"/>
            <p:cNvCxnSpPr/>
            <p:nvPr/>
          </p:nvCxnSpPr>
          <p:spPr>
            <a:xfrm>
              <a:off x="2214548" y="2428870"/>
              <a:ext cx="785815" cy="714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4"/>
              <a:endCxn id="4" idx="0"/>
            </p:cNvCxnSpPr>
            <p:nvPr/>
          </p:nvCxnSpPr>
          <p:spPr>
            <a:xfrm rot="5400000">
              <a:off x="4087657" y="2835288"/>
              <a:ext cx="613708" cy="2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3"/>
            </p:cNvCxnSpPr>
            <p:nvPr/>
          </p:nvCxnSpPr>
          <p:spPr>
            <a:xfrm rot="5400000">
              <a:off x="5604417" y="2564752"/>
              <a:ext cx="676124" cy="454933"/>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14314" y="5429264"/>
              <a:ext cx="1928794"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Memory Management</a:t>
              </a:r>
              <a:endParaRPr lang="en-IN" sz="1400" dirty="0"/>
            </a:p>
          </p:txBody>
        </p:sp>
        <p:sp>
          <p:nvSpPr>
            <p:cNvPr id="21" name="Oval 20"/>
            <p:cNvSpPr/>
            <p:nvPr/>
          </p:nvSpPr>
          <p:spPr>
            <a:xfrm>
              <a:off x="2542502" y="5429264"/>
              <a:ext cx="1457994"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 Scheduling</a:t>
              </a:r>
              <a:endParaRPr lang="en-IN" sz="1400" dirty="0"/>
            </a:p>
          </p:txBody>
        </p:sp>
        <p:sp>
          <p:nvSpPr>
            <p:cNvPr id="22" name="Oval 21"/>
            <p:cNvSpPr/>
            <p:nvPr/>
          </p:nvSpPr>
          <p:spPr>
            <a:xfrm>
              <a:off x="4429124" y="5429264"/>
              <a:ext cx="1357322"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File Systems</a:t>
              </a:r>
              <a:endParaRPr lang="en-IN" sz="1400" dirty="0"/>
            </a:p>
          </p:txBody>
        </p:sp>
        <p:sp>
          <p:nvSpPr>
            <p:cNvPr id="23" name="Oval 22"/>
            <p:cNvSpPr/>
            <p:nvPr/>
          </p:nvSpPr>
          <p:spPr>
            <a:xfrm>
              <a:off x="7500958" y="5500702"/>
              <a:ext cx="1643074"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Peripheral Devices</a:t>
              </a:r>
              <a:endParaRPr lang="en-IN" sz="1400" dirty="0"/>
            </a:p>
          </p:txBody>
        </p:sp>
        <p:cxnSp>
          <p:nvCxnSpPr>
            <p:cNvPr id="25" name="Straight Connector 24"/>
            <p:cNvCxnSpPr>
              <a:endCxn id="20" idx="7"/>
            </p:cNvCxnSpPr>
            <p:nvPr/>
          </p:nvCxnSpPr>
          <p:spPr>
            <a:xfrm rot="10800000" flipV="1">
              <a:off x="1860642" y="5000636"/>
              <a:ext cx="1139722" cy="533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21" idx="0"/>
            </p:cNvCxnSpPr>
            <p:nvPr/>
          </p:nvCxnSpPr>
          <p:spPr>
            <a:xfrm rot="5400000">
              <a:off x="3100213" y="5243361"/>
              <a:ext cx="357190" cy="14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2" idx="0"/>
            </p:cNvCxnSpPr>
            <p:nvPr/>
          </p:nvCxnSpPr>
          <p:spPr>
            <a:xfrm rot="16200000" flipH="1">
              <a:off x="4911332" y="5232811"/>
              <a:ext cx="357188" cy="3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786446" y="5072074"/>
              <a:ext cx="1928826" cy="642942"/>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215074" y="5702874"/>
              <a:ext cx="835165" cy="307777"/>
            </a:xfrm>
            <a:prstGeom prst="rect">
              <a:avLst/>
            </a:prstGeom>
            <a:noFill/>
          </p:spPr>
          <p:txBody>
            <a:bodyPr wrap="none" rtlCol="0">
              <a:spAutoFit/>
            </a:bodyPr>
            <a:lstStyle/>
            <a:p>
              <a:r>
                <a:rPr lang="en-US" sz="1400" dirty="0" smtClean="0"/>
                <a:t>. . . . . . ….</a:t>
              </a:r>
              <a:endParaRPr lang="en-IN"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Unix System</a:t>
            </a:r>
            <a:endParaRPr lang="en-IN" dirty="0"/>
          </a:p>
        </p:txBody>
      </p:sp>
      <p:sp>
        <p:nvSpPr>
          <p:cNvPr id="3" name="Content Placeholder 2"/>
          <p:cNvSpPr>
            <a:spLocks noGrp="1"/>
          </p:cNvSpPr>
          <p:nvPr>
            <p:ph sz="quarter" idx="1"/>
          </p:nvPr>
        </p:nvSpPr>
        <p:spPr/>
        <p:txBody>
          <a:bodyPr/>
          <a:lstStyle/>
          <a:p>
            <a:r>
              <a:rPr lang="en-US" b="1" dirty="0" smtClean="0">
                <a:solidFill>
                  <a:srgbClr val="C00000"/>
                </a:solidFill>
              </a:rPr>
              <a:t>SHELL</a:t>
            </a:r>
          </a:p>
          <a:p>
            <a:pPr lvl="1"/>
            <a:r>
              <a:rPr lang="en-US" dirty="0" smtClean="0"/>
              <a:t>Is an interface between</a:t>
            </a:r>
          </a:p>
          <a:p>
            <a:pPr lvl="2"/>
            <a:r>
              <a:rPr lang="en-US" dirty="0" smtClean="0"/>
              <a:t>The user and </a:t>
            </a:r>
          </a:p>
          <a:p>
            <a:pPr lvl="2"/>
            <a:r>
              <a:rPr lang="en-US" dirty="0" smtClean="0"/>
              <a:t>The kernel</a:t>
            </a:r>
          </a:p>
          <a:p>
            <a:pPr lvl="1"/>
            <a:r>
              <a:rPr lang="en-US" dirty="0" smtClean="0"/>
              <a:t>Kernel does not know human language, hence</a:t>
            </a:r>
          </a:p>
          <a:p>
            <a:pPr lvl="2"/>
            <a:r>
              <a:rPr lang="en-US" dirty="0" smtClean="0"/>
              <a:t>The shell accepts the commands from the user and converts them into a language that the kernel can understand.</a:t>
            </a:r>
          </a:p>
          <a:p>
            <a:pPr lvl="1"/>
            <a:r>
              <a:rPr lang="en-US" dirty="0" smtClean="0"/>
              <a:t>Is a program that</a:t>
            </a:r>
          </a:p>
          <a:p>
            <a:pPr lvl="2"/>
            <a:r>
              <a:rPr lang="en-US" dirty="0" smtClean="0"/>
              <a:t>Interprets user requests</a:t>
            </a:r>
          </a:p>
          <a:p>
            <a:pPr lvl="2"/>
            <a:r>
              <a:rPr lang="en-US" dirty="0" smtClean="0"/>
              <a:t>Calls programs from the memory and </a:t>
            </a:r>
          </a:p>
          <a:p>
            <a:pPr lvl="2"/>
            <a:r>
              <a:rPr lang="en-US" dirty="0" smtClean="0"/>
              <a:t>Execute them one at a time.</a:t>
            </a:r>
          </a:p>
          <a:p>
            <a:pPr lvl="1">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Unix System</a:t>
            </a:r>
            <a:endParaRPr lang="en-IN" dirty="0"/>
          </a:p>
        </p:txBody>
      </p:sp>
      <p:sp>
        <p:nvSpPr>
          <p:cNvPr id="3" name="Content Placeholder 2"/>
          <p:cNvSpPr>
            <a:spLocks noGrp="1"/>
          </p:cNvSpPr>
          <p:nvPr>
            <p:ph sz="quarter" idx="1"/>
          </p:nvPr>
        </p:nvSpPr>
        <p:spPr/>
        <p:txBody>
          <a:bodyPr/>
          <a:lstStyle/>
          <a:p>
            <a:pPr lvl="1"/>
            <a:r>
              <a:rPr lang="en-US" dirty="0" smtClean="0"/>
              <a:t>Several shells are available</a:t>
            </a:r>
          </a:p>
          <a:p>
            <a:pPr lvl="2"/>
            <a:r>
              <a:rPr lang="en-US" dirty="0" smtClean="0"/>
              <a:t>Bourne shell</a:t>
            </a:r>
          </a:p>
          <a:p>
            <a:pPr lvl="2"/>
            <a:r>
              <a:rPr lang="en-US" dirty="0" err="1" smtClean="0"/>
              <a:t>Korn</a:t>
            </a:r>
            <a:r>
              <a:rPr lang="en-US" dirty="0" smtClean="0"/>
              <a:t> shell</a:t>
            </a:r>
          </a:p>
          <a:p>
            <a:pPr lvl="2"/>
            <a:r>
              <a:rPr lang="en-US" dirty="0" smtClean="0"/>
              <a:t>Bourne-again shell &amp;</a:t>
            </a:r>
          </a:p>
          <a:p>
            <a:pPr lvl="2"/>
            <a:r>
              <a:rPr lang="en-US" dirty="0" smtClean="0"/>
              <a:t>C shell</a:t>
            </a:r>
          </a:p>
          <a:p>
            <a:pPr lvl="2"/>
            <a:endParaRPr lang="en-US" dirty="0" smtClean="0"/>
          </a:p>
          <a:p>
            <a:pPr lvl="1"/>
            <a:r>
              <a:rPr lang="en-US" dirty="0" smtClean="0"/>
              <a:t>Shells are independent of the underlying Unix kernel.</a:t>
            </a:r>
          </a:p>
          <a:p>
            <a:pPr lvl="2"/>
            <a:r>
              <a:rPr lang="en-US" dirty="0" smtClean="0"/>
              <a:t>This fact has enabled the development of several shells for Unix systems.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Unix System</a:t>
            </a:r>
            <a:endParaRPr lang="en-IN" dirty="0"/>
          </a:p>
        </p:txBody>
      </p:sp>
      <p:sp>
        <p:nvSpPr>
          <p:cNvPr id="3" name="Content Placeholder 2"/>
          <p:cNvSpPr>
            <a:spLocks noGrp="1"/>
          </p:cNvSpPr>
          <p:nvPr>
            <p:ph sz="quarter" idx="1"/>
          </p:nvPr>
        </p:nvSpPr>
        <p:spPr/>
        <p:txBody>
          <a:bodyPr/>
          <a:lstStyle/>
          <a:p>
            <a:pPr lvl="1"/>
            <a:r>
              <a:rPr lang="en-US" dirty="0" smtClean="0"/>
              <a:t>Each shell has its own special feature</a:t>
            </a:r>
          </a:p>
          <a:p>
            <a:pPr lvl="2"/>
            <a:r>
              <a:rPr lang="en-US" b="1" dirty="0" smtClean="0">
                <a:solidFill>
                  <a:srgbClr val="0070C0"/>
                </a:solidFill>
              </a:rPr>
              <a:t>Bourne Shell</a:t>
            </a:r>
          </a:p>
          <a:p>
            <a:pPr lvl="3"/>
            <a:r>
              <a:rPr lang="en-US" dirty="0" smtClean="0"/>
              <a:t>This is most common shell in Unix system &amp; was the first major shell.</a:t>
            </a:r>
          </a:p>
          <a:p>
            <a:pPr lvl="3"/>
            <a:r>
              <a:rPr lang="en-US" dirty="0" smtClean="0"/>
              <a:t>Developed by Steve Bourne at AT&amp;T labs.</a:t>
            </a:r>
          </a:p>
          <a:p>
            <a:pPr lvl="3"/>
            <a:r>
              <a:rPr lang="en-US" dirty="0" smtClean="0"/>
              <a:t>Released in 1977 &amp; was call ‘</a:t>
            </a:r>
            <a:r>
              <a:rPr lang="en-US" dirty="0" err="1" smtClean="0"/>
              <a:t>sh</a:t>
            </a:r>
            <a:r>
              <a:rPr lang="en-US" dirty="0" smtClean="0"/>
              <a:t>’</a:t>
            </a:r>
          </a:p>
          <a:p>
            <a:pPr lvl="3"/>
            <a:endParaRPr lang="en-US" dirty="0" smtClean="0"/>
          </a:p>
          <a:p>
            <a:pPr lvl="2"/>
            <a:r>
              <a:rPr lang="en-US" b="1" dirty="0" err="1" smtClean="0">
                <a:solidFill>
                  <a:srgbClr val="0070C0"/>
                </a:solidFill>
              </a:rPr>
              <a:t>Korn</a:t>
            </a:r>
            <a:r>
              <a:rPr lang="en-US" b="1" dirty="0" smtClean="0">
                <a:solidFill>
                  <a:srgbClr val="0070C0"/>
                </a:solidFill>
              </a:rPr>
              <a:t> Shell</a:t>
            </a:r>
          </a:p>
          <a:p>
            <a:pPr lvl="3"/>
            <a:r>
              <a:rPr lang="en-US" dirty="0" smtClean="0"/>
              <a:t>Developed by David </a:t>
            </a:r>
            <a:r>
              <a:rPr lang="en-US" dirty="0" err="1" smtClean="0"/>
              <a:t>Korn</a:t>
            </a:r>
            <a:r>
              <a:rPr lang="en-US" dirty="0" smtClean="0"/>
              <a:t> at </a:t>
            </a:r>
            <a:r>
              <a:rPr lang="en-US" dirty="0" err="1" smtClean="0"/>
              <a:t>AT</a:t>
            </a:r>
            <a:r>
              <a:rPr lang="en-US" dirty="0" smtClean="0"/>
              <a:t>&amp; T Bell labs.</a:t>
            </a:r>
          </a:p>
          <a:p>
            <a:pPr lvl="3"/>
            <a:r>
              <a:rPr lang="en-US" dirty="0" smtClean="0"/>
              <a:t>Its built on Bourne shell.</a:t>
            </a:r>
          </a:p>
          <a:p>
            <a:pPr lvl="3"/>
            <a:r>
              <a:rPr lang="en-US" dirty="0" smtClean="0"/>
              <a:t>Most stable version of this shell was released in 1988 by AT&amp;T’s Unix System Laboratories as ‘</a:t>
            </a:r>
            <a:r>
              <a:rPr lang="en-US" dirty="0" err="1" smtClean="0"/>
              <a:t>ksh</a:t>
            </a:r>
            <a:r>
              <a:rPr lang="en-US" dirty="0" smtClean="0"/>
              <a:t>’.</a:t>
            </a:r>
          </a:p>
          <a:p>
            <a:pPr lvl="3"/>
            <a:r>
              <a:rPr lang="en-US" dirty="0" err="1" smtClean="0"/>
              <a:t>Korn</a:t>
            </a:r>
            <a:r>
              <a:rPr lang="en-US" dirty="0" smtClean="0"/>
              <a:t> shell also incorporates the features of the C shell.</a:t>
            </a:r>
          </a:p>
          <a:p>
            <a:pPr lvl="3"/>
            <a:r>
              <a:rPr lang="en-US" dirty="0" smtClean="0"/>
              <a:t>Important feature</a:t>
            </a:r>
          </a:p>
          <a:p>
            <a:pPr lvl="4"/>
            <a:r>
              <a:rPr lang="en-US" dirty="0" smtClean="0"/>
              <a:t>It can run Bourne shell script without any modification at all.</a:t>
            </a:r>
          </a:p>
          <a:p>
            <a:pPr lvl="3"/>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Unix System</a:t>
            </a:r>
            <a:endParaRPr lang="en-IN" dirty="0"/>
          </a:p>
        </p:txBody>
      </p:sp>
      <p:sp>
        <p:nvSpPr>
          <p:cNvPr id="3" name="Content Placeholder 2"/>
          <p:cNvSpPr>
            <a:spLocks noGrp="1"/>
          </p:cNvSpPr>
          <p:nvPr>
            <p:ph sz="quarter" idx="1"/>
          </p:nvPr>
        </p:nvSpPr>
        <p:spPr>
          <a:xfrm>
            <a:off x="457200" y="1071546"/>
            <a:ext cx="8229600" cy="4937760"/>
          </a:xfrm>
        </p:spPr>
        <p:txBody>
          <a:bodyPr>
            <a:noAutofit/>
          </a:bodyPr>
          <a:lstStyle/>
          <a:p>
            <a:pPr lvl="1"/>
            <a:r>
              <a:rPr lang="en-US" sz="2000" b="1" dirty="0" smtClean="0">
                <a:solidFill>
                  <a:srgbClr val="0070C0"/>
                </a:solidFill>
              </a:rPr>
              <a:t>Bourne-again shell</a:t>
            </a:r>
          </a:p>
          <a:p>
            <a:pPr lvl="2"/>
            <a:r>
              <a:rPr lang="en-US" sz="1600" dirty="0" smtClean="0"/>
              <a:t>Also known as ‘bash’.</a:t>
            </a:r>
          </a:p>
          <a:p>
            <a:pPr lvl="2"/>
            <a:r>
              <a:rPr lang="en-US" sz="1600" dirty="0" smtClean="0"/>
              <a:t>Is distributed as the standard shell in almost all Unix systems.</a:t>
            </a:r>
          </a:p>
          <a:p>
            <a:pPr lvl="2"/>
            <a:r>
              <a:rPr lang="en-US" sz="1600" dirty="0" smtClean="0"/>
              <a:t>It’s a freeware shell from the Free Software Foundation (FSF)</a:t>
            </a:r>
          </a:p>
          <a:p>
            <a:pPr lvl="2"/>
            <a:r>
              <a:rPr lang="en-US" sz="1600" dirty="0" smtClean="0"/>
              <a:t>Developed by</a:t>
            </a:r>
          </a:p>
          <a:p>
            <a:pPr lvl="3"/>
            <a:r>
              <a:rPr lang="en-US" sz="1400" dirty="0" smtClean="0"/>
              <a:t>Brain Fox &amp; Chet Raney.</a:t>
            </a:r>
          </a:p>
          <a:p>
            <a:pPr lvl="1"/>
            <a:endParaRPr lang="en-US" sz="2000" b="1" dirty="0" smtClean="0">
              <a:solidFill>
                <a:srgbClr val="0070C0"/>
              </a:solidFill>
            </a:endParaRPr>
          </a:p>
          <a:p>
            <a:pPr lvl="1"/>
            <a:r>
              <a:rPr lang="en-US" sz="2000" b="1" dirty="0" smtClean="0">
                <a:solidFill>
                  <a:srgbClr val="0070C0"/>
                </a:solidFill>
              </a:rPr>
              <a:t>C Shell</a:t>
            </a:r>
          </a:p>
          <a:p>
            <a:pPr lvl="2"/>
            <a:r>
              <a:rPr lang="en-US" sz="1600" dirty="0" smtClean="0"/>
              <a:t>Is also call the programmer’s shell.</a:t>
            </a:r>
          </a:p>
          <a:p>
            <a:pPr lvl="2"/>
            <a:r>
              <a:rPr lang="en-US" sz="1600" dirty="0" smtClean="0"/>
              <a:t>‘</a:t>
            </a:r>
            <a:r>
              <a:rPr lang="en-US" sz="1600" dirty="0" err="1" smtClean="0"/>
              <a:t>csh</a:t>
            </a:r>
            <a:r>
              <a:rPr lang="en-US" sz="1600" dirty="0" smtClean="0"/>
              <a:t>’</a:t>
            </a:r>
          </a:p>
          <a:p>
            <a:pPr lvl="2"/>
            <a:r>
              <a:rPr lang="en-US" sz="1600" dirty="0" smtClean="0"/>
              <a:t>Developed by</a:t>
            </a:r>
          </a:p>
          <a:p>
            <a:pPr lvl="3"/>
            <a:r>
              <a:rPr lang="en-US" sz="1400" dirty="0" smtClean="0"/>
              <a:t>Bill Joy at the University of California, </a:t>
            </a:r>
            <a:r>
              <a:rPr lang="en-US" sz="1400" dirty="0" err="1" smtClean="0"/>
              <a:t>Berkely</a:t>
            </a:r>
            <a:r>
              <a:rPr lang="en-US" sz="1400" dirty="0" smtClean="0"/>
              <a:t>.</a:t>
            </a:r>
          </a:p>
          <a:p>
            <a:pPr lvl="2"/>
            <a:r>
              <a:rPr lang="en-US" sz="1600" dirty="0" smtClean="0"/>
              <a:t>This shell go this name because</a:t>
            </a:r>
          </a:p>
          <a:p>
            <a:pPr lvl="3"/>
            <a:r>
              <a:rPr lang="en-US" sz="1400" dirty="0" smtClean="0"/>
              <a:t>Its syntax and usage is very similar to the C programming language.</a:t>
            </a:r>
          </a:p>
          <a:p>
            <a:pPr lvl="2"/>
            <a:r>
              <a:rPr lang="en-US" sz="1600" dirty="0" smtClean="0"/>
              <a:t>A compatible version of the C shell ‘</a:t>
            </a:r>
            <a:r>
              <a:rPr lang="en-US" sz="1600" dirty="0" err="1" smtClean="0"/>
              <a:t>tcsh</a:t>
            </a:r>
            <a:r>
              <a:rPr lang="en-US" sz="1600" dirty="0" smtClean="0"/>
              <a:t>’ is used in Linux.</a:t>
            </a:r>
          </a:p>
          <a:p>
            <a:pPr lvl="2"/>
            <a:r>
              <a:rPr lang="en-US" sz="1600" dirty="0" smtClean="0"/>
              <a:t>It is not always available on all machines.</a:t>
            </a:r>
          </a:p>
          <a:p>
            <a:pPr lvl="2"/>
            <a:r>
              <a:rPr lang="en-US" sz="1600" dirty="0" smtClean="0"/>
              <a:t>Shell script in this is not compatible with the Bourne shell.</a:t>
            </a:r>
          </a:p>
          <a:p>
            <a:pPr lvl="3"/>
            <a:endParaRPr lang="en-US" sz="1400" dirty="0" smtClean="0"/>
          </a:p>
          <a:p>
            <a:pPr lvl="2"/>
            <a:endParaRPr lang="en-I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Unix System</a:t>
            </a:r>
            <a:endParaRPr lang="en-IN" dirty="0"/>
          </a:p>
        </p:txBody>
      </p:sp>
      <p:sp>
        <p:nvSpPr>
          <p:cNvPr id="3" name="Content Placeholder 2"/>
          <p:cNvSpPr>
            <a:spLocks noGrp="1"/>
          </p:cNvSpPr>
          <p:nvPr>
            <p:ph sz="quarter" idx="1"/>
          </p:nvPr>
        </p:nvSpPr>
        <p:spPr/>
        <p:txBody>
          <a:bodyPr>
            <a:normAutofit/>
          </a:bodyPr>
          <a:lstStyle/>
          <a:p>
            <a:r>
              <a:rPr lang="en-US" b="1" dirty="0" smtClean="0">
                <a:solidFill>
                  <a:srgbClr val="C00000"/>
                </a:solidFill>
              </a:rPr>
              <a:t>TOOLS &amp; APPLICATIONS</a:t>
            </a:r>
          </a:p>
          <a:p>
            <a:pPr lvl="1"/>
            <a:r>
              <a:rPr lang="en-US" sz="2100" dirty="0" smtClean="0"/>
              <a:t>These are built in modules that are used by the operating system to perform the tasks assigned by the user.</a:t>
            </a:r>
          </a:p>
          <a:p>
            <a:pPr lvl="1"/>
            <a:endParaRPr lang="en-US" sz="2100" dirty="0" smtClean="0"/>
          </a:p>
          <a:p>
            <a:pPr lvl="1"/>
            <a:r>
              <a:rPr lang="en-US" sz="2100" dirty="0" smtClean="0"/>
              <a:t>Are available in the form of libraries that add special capabilities to the operating system.</a:t>
            </a:r>
          </a:p>
          <a:p>
            <a:pPr lvl="1"/>
            <a:endParaRPr lang="en-US" sz="2100" dirty="0" smtClean="0"/>
          </a:p>
          <a:p>
            <a:pPr lvl="1"/>
            <a:r>
              <a:rPr lang="en-US" sz="2100" dirty="0" smtClean="0"/>
              <a:t>There are various commands and utilities which you would used in day today life.</a:t>
            </a:r>
          </a:p>
          <a:p>
            <a:pPr lvl="2"/>
            <a:r>
              <a:rPr lang="en-US" sz="2100" dirty="0" smtClean="0"/>
              <a:t>Ex. cp, mv, </a:t>
            </a:r>
            <a:r>
              <a:rPr lang="en-US" sz="2100" dirty="0" err="1" smtClean="0"/>
              <a:t>grep</a:t>
            </a:r>
            <a:r>
              <a:rPr lang="en-US" sz="2100" dirty="0" smtClean="0"/>
              <a:t> …..</a:t>
            </a:r>
          </a:p>
          <a:p>
            <a:pPr lvl="2"/>
            <a:endParaRPr lang="en-US" sz="2100" dirty="0" smtClean="0"/>
          </a:p>
          <a:p>
            <a:pPr lvl="1"/>
            <a:r>
              <a:rPr lang="en-US" sz="2100" dirty="0" smtClean="0"/>
              <a:t>There are over 250 standard commands and numerous other commands provided through third party software</a:t>
            </a:r>
            <a:endParaRPr lang="en-IN" sz="2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Unix Environment</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Environment</a:t>
            </a:r>
            <a:endParaRPr lang="en-IN" dirty="0"/>
          </a:p>
        </p:txBody>
      </p:sp>
      <p:sp>
        <p:nvSpPr>
          <p:cNvPr id="3" name="Content Placeholder 2"/>
          <p:cNvSpPr>
            <a:spLocks noGrp="1"/>
          </p:cNvSpPr>
          <p:nvPr>
            <p:ph sz="quarter" idx="1"/>
          </p:nvPr>
        </p:nvSpPr>
        <p:spPr/>
        <p:txBody>
          <a:bodyPr/>
          <a:lstStyle/>
          <a:p>
            <a:r>
              <a:rPr lang="en-US" dirty="0" smtClean="0"/>
              <a:t>Unix is a multi user &amp; multi processing operating system that can be used in three environments </a:t>
            </a:r>
          </a:p>
          <a:p>
            <a:endParaRPr lang="en-US" dirty="0" smtClean="0"/>
          </a:p>
          <a:p>
            <a:pPr lvl="1"/>
            <a:r>
              <a:rPr lang="en-US" dirty="0" smtClean="0"/>
              <a:t>Stand – alone personal environment</a:t>
            </a:r>
            <a:endParaRPr lang="en-IN" dirty="0" smtClean="0"/>
          </a:p>
          <a:p>
            <a:pPr lvl="1"/>
            <a:r>
              <a:rPr lang="en-US" dirty="0" smtClean="0"/>
              <a:t>Time – sharing environment</a:t>
            </a:r>
          </a:p>
          <a:p>
            <a:pPr lvl="1"/>
            <a:r>
              <a:rPr lang="en-US" dirty="0" smtClean="0"/>
              <a:t>Client server environment</a:t>
            </a:r>
          </a:p>
          <a:p>
            <a:pPr lvl="1"/>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Environment</a:t>
            </a:r>
            <a:endParaRPr lang="en-IN" dirty="0"/>
          </a:p>
        </p:txBody>
      </p:sp>
      <p:sp>
        <p:nvSpPr>
          <p:cNvPr id="3" name="Content Placeholder 2"/>
          <p:cNvSpPr>
            <a:spLocks noGrp="1"/>
          </p:cNvSpPr>
          <p:nvPr>
            <p:ph sz="quarter" idx="1"/>
          </p:nvPr>
        </p:nvSpPr>
        <p:spPr/>
        <p:txBody>
          <a:bodyPr/>
          <a:lstStyle/>
          <a:p>
            <a:r>
              <a:rPr lang="en-US" b="1" dirty="0" smtClean="0">
                <a:solidFill>
                  <a:srgbClr val="C00000"/>
                </a:solidFill>
              </a:rPr>
              <a:t>Stand – alone personal environment</a:t>
            </a:r>
          </a:p>
          <a:p>
            <a:pPr lvl="1"/>
            <a:r>
              <a:rPr lang="en-US" dirty="0" smtClean="0"/>
              <a:t>Unix can be installed on personal computes and used as stand alone machine</a:t>
            </a:r>
          </a:p>
          <a:p>
            <a:pPr lvl="1"/>
            <a:r>
              <a:rPr lang="en-US" dirty="0" smtClean="0"/>
              <a:t>Major features of the Unix operating system</a:t>
            </a:r>
          </a:p>
          <a:p>
            <a:pPr lvl="2"/>
            <a:r>
              <a:rPr lang="en-US" dirty="0" smtClean="0"/>
              <a:t>Multi – user environment</a:t>
            </a:r>
          </a:p>
          <a:p>
            <a:pPr lvl="2"/>
            <a:r>
              <a:rPr lang="en-US" dirty="0" smtClean="0"/>
              <a:t>Security features</a:t>
            </a:r>
          </a:p>
          <a:p>
            <a:pPr lvl="2"/>
            <a:r>
              <a:rPr lang="en-US" dirty="0" smtClean="0"/>
              <a:t>Multi – tasking  capabilities</a:t>
            </a:r>
          </a:p>
          <a:p>
            <a:pPr lvl="2"/>
            <a:r>
              <a:rPr lang="en-US" dirty="0" smtClean="0"/>
              <a:t>Portability</a:t>
            </a:r>
          </a:p>
          <a:p>
            <a:pPr lvl="2"/>
            <a:endParaRPr lang="en-IN" dirty="0"/>
          </a:p>
        </p:txBody>
      </p:sp>
      <p:sp>
        <p:nvSpPr>
          <p:cNvPr id="4" name="Right Brace 3"/>
          <p:cNvSpPr/>
          <p:nvPr/>
        </p:nvSpPr>
        <p:spPr>
          <a:xfrm>
            <a:off x="4143372" y="3000372"/>
            <a:ext cx="500066" cy="13573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4718686" y="3357562"/>
            <a:ext cx="4425314"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Makes an attractive choice for installation on </a:t>
            </a:r>
          </a:p>
          <a:p>
            <a:r>
              <a:rPr lang="en-US" dirty="0" smtClean="0"/>
              <a:t>personal computers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Unix System</a:t>
            </a:r>
            <a:endParaRPr lang="en-IN" dirty="0"/>
          </a:p>
        </p:txBody>
      </p:sp>
      <p:pic>
        <p:nvPicPr>
          <p:cNvPr id="5" name="Picture 2"/>
          <p:cNvPicPr>
            <a:picLocks noGrp="1" noChangeAspect="1" noChangeArrowheads="1"/>
          </p:cNvPicPr>
          <p:nvPr>
            <p:ph sz="quarter" idx="1"/>
          </p:nvPr>
        </p:nvPicPr>
        <p:blipFill>
          <a:blip r:embed="rId2"/>
          <a:srcRect/>
          <a:stretch>
            <a:fillRect/>
          </a:stretch>
        </p:blipFill>
        <p:spPr bwMode="auto">
          <a:xfrm>
            <a:off x="1773000" y="1219200"/>
            <a:ext cx="5598000" cy="4937125"/>
          </a:xfrm>
          <a:prstGeom prst="rect">
            <a:avLst/>
          </a:prstGeom>
          <a:noFill/>
          <a:ln w="9525">
            <a:noFill/>
            <a:miter lim="800000"/>
            <a:headEnd/>
            <a:tailEnd/>
          </a:ln>
          <a:effectLst/>
        </p:spPr>
      </p:pic>
      <p:sp>
        <p:nvSpPr>
          <p:cNvPr id="6" name="Rectangle 5"/>
          <p:cNvSpPr/>
          <p:nvPr/>
        </p:nvSpPr>
        <p:spPr>
          <a:xfrm>
            <a:off x="3357554" y="6286520"/>
            <a:ext cx="3506922" cy="369332"/>
          </a:xfrm>
          <a:prstGeom prst="rect">
            <a:avLst/>
          </a:prstGeom>
        </p:spPr>
        <p:txBody>
          <a:bodyPr wrap="none">
            <a:spAutoFit/>
          </a:bodyPr>
          <a:lstStyle/>
          <a:p>
            <a:r>
              <a:rPr lang="en-IN" b="1" dirty="0"/>
              <a:t>Architecture of UNIX Systems</a:t>
            </a:r>
          </a:p>
        </p:txBody>
      </p:sp>
      <p:cxnSp>
        <p:nvCxnSpPr>
          <p:cNvPr id="8" name="Straight Arrow Connector 7"/>
          <p:cNvCxnSpPr>
            <a:stCxn id="11" idx="1"/>
          </p:cNvCxnSpPr>
          <p:nvPr/>
        </p:nvCxnSpPr>
        <p:spPr>
          <a:xfrm rot="10800000" flipV="1">
            <a:off x="5000628" y="3470790"/>
            <a:ext cx="2571768" cy="10108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7572396" y="3286124"/>
            <a:ext cx="1117550" cy="369332"/>
          </a:xfrm>
          <a:prstGeom prst="rect">
            <a:avLst/>
          </a:prstGeom>
          <a:noFill/>
        </p:spPr>
        <p:txBody>
          <a:bodyPr wrap="none" rtlCol="0">
            <a:spAutoFit/>
          </a:bodyPr>
          <a:lstStyle/>
          <a:p>
            <a:r>
              <a:rPr lang="en-US" dirty="0" smtClean="0"/>
              <a:t>Hardware</a:t>
            </a:r>
            <a:endParaRPr lang="en-IN" dirty="0"/>
          </a:p>
        </p:txBody>
      </p:sp>
      <p:cxnSp>
        <p:nvCxnSpPr>
          <p:cNvPr id="13" name="Straight Arrow Connector 12"/>
          <p:cNvCxnSpPr>
            <a:stCxn id="14" idx="1"/>
          </p:cNvCxnSpPr>
          <p:nvPr/>
        </p:nvCxnSpPr>
        <p:spPr>
          <a:xfrm rot="10800000" flipV="1">
            <a:off x="5026086" y="2756410"/>
            <a:ext cx="2714644" cy="1725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740730" y="2571744"/>
            <a:ext cx="800797" cy="369332"/>
          </a:xfrm>
          <a:prstGeom prst="rect">
            <a:avLst/>
          </a:prstGeom>
          <a:noFill/>
        </p:spPr>
        <p:txBody>
          <a:bodyPr wrap="none" rtlCol="0">
            <a:spAutoFit/>
          </a:bodyPr>
          <a:lstStyle/>
          <a:p>
            <a:r>
              <a:rPr lang="en-US" dirty="0" smtClean="0"/>
              <a:t>Kernel</a:t>
            </a:r>
            <a:endParaRPr lang="en-IN" dirty="0"/>
          </a:p>
        </p:txBody>
      </p:sp>
      <p:cxnSp>
        <p:nvCxnSpPr>
          <p:cNvPr id="15" name="Straight Arrow Connector 14"/>
          <p:cNvCxnSpPr>
            <a:stCxn id="16" idx="1"/>
          </p:cNvCxnSpPr>
          <p:nvPr/>
        </p:nvCxnSpPr>
        <p:spPr>
          <a:xfrm rot="10800000">
            <a:off x="5857884" y="4429132"/>
            <a:ext cx="164307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7500958" y="4244466"/>
            <a:ext cx="642942" cy="369332"/>
          </a:xfrm>
          <a:prstGeom prst="rect">
            <a:avLst/>
          </a:prstGeom>
          <a:noFill/>
        </p:spPr>
        <p:txBody>
          <a:bodyPr wrap="square" rtlCol="0">
            <a:spAutoFit/>
          </a:bodyPr>
          <a:lstStyle/>
          <a:p>
            <a:r>
              <a:rPr lang="en-US" dirty="0" smtClean="0"/>
              <a:t>Shell</a:t>
            </a:r>
            <a:endParaRPr lang="en-IN" dirty="0"/>
          </a:p>
        </p:txBody>
      </p:sp>
      <p:cxnSp>
        <p:nvCxnSpPr>
          <p:cNvPr id="19" name="Straight Arrow Connector 18"/>
          <p:cNvCxnSpPr>
            <a:stCxn id="20" idx="1"/>
          </p:cNvCxnSpPr>
          <p:nvPr/>
        </p:nvCxnSpPr>
        <p:spPr>
          <a:xfrm rot="10800000">
            <a:off x="6072199" y="5072074"/>
            <a:ext cx="1357323" cy="1088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7429521" y="4857760"/>
            <a:ext cx="1428759" cy="646331"/>
          </a:xfrm>
          <a:prstGeom prst="rect">
            <a:avLst/>
          </a:prstGeom>
          <a:noFill/>
        </p:spPr>
        <p:txBody>
          <a:bodyPr wrap="square" rtlCol="0">
            <a:spAutoFit/>
          </a:bodyPr>
          <a:lstStyle/>
          <a:p>
            <a:r>
              <a:rPr lang="en-US" dirty="0" smtClean="0"/>
              <a:t>Tools &amp; Applications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4" grpId="0"/>
      <p:bldP spid="16"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Environment</a:t>
            </a: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smtClean="0">
                <a:solidFill>
                  <a:srgbClr val="0070C0"/>
                </a:solidFill>
              </a:rPr>
              <a:t>Time – Sharing Environment</a:t>
            </a:r>
          </a:p>
          <a:p>
            <a:pPr lvl="1"/>
            <a:r>
              <a:rPr lang="en-US" dirty="0" smtClean="0"/>
              <a:t>Time – sharing environment is an environment in which a computer is connected to several terminals.</a:t>
            </a:r>
          </a:p>
          <a:p>
            <a:pPr lvl="1"/>
            <a:r>
              <a:rPr lang="en-US" dirty="0" smtClean="0"/>
              <a:t>All terminals share the resources of the central computer</a:t>
            </a:r>
          </a:p>
          <a:p>
            <a:pPr lvl="2"/>
            <a:r>
              <a:rPr lang="en-US" dirty="0" smtClean="0"/>
              <a:t>i.e., CPU time, hard disk &amp; printer</a:t>
            </a:r>
          </a:p>
          <a:p>
            <a:pPr lvl="1"/>
            <a:r>
              <a:rPr lang="en-US" dirty="0" smtClean="0"/>
              <a:t>Central computer divides CPU time into small time slices &amp; serves each terminal in the time slot assigned to it.</a:t>
            </a:r>
          </a:p>
          <a:p>
            <a:pPr lvl="1"/>
            <a:r>
              <a:rPr lang="en-US" dirty="0" smtClean="0"/>
              <a:t>Each terminal waits for its time slot to get its job processed by the central computer.</a:t>
            </a:r>
          </a:p>
          <a:p>
            <a:pPr lvl="1"/>
            <a:r>
              <a:rPr lang="en-US" dirty="0" smtClean="0"/>
              <a:t>Though this environment is economical, the total dependency on the central computer is its major drawback.</a:t>
            </a:r>
          </a:p>
          <a:p>
            <a:pPr lvl="2"/>
            <a:r>
              <a:rPr lang="en-US" dirty="0" smtClean="0"/>
              <a:t>If central computer or machine fails </a:t>
            </a:r>
          </a:p>
          <a:p>
            <a:pPr lvl="3"/>
            <a:r>
              <a:rPr lang="en-US" dirty="0" smtClean="0"/>
              <a:t>All terminals connected to it stops working . Hence this environment is not popular now a days.</a:t>
            </a:r>
          </a:p>
          <a:p>
            <a:pPr lvl="1"/>
            <a:r>
              <a:rPr lang="en-US" dirty="0" smtClean="0"/>
              <a:t>Since all tasks of the terminal are performed by the central CPU, it is overloaded and hence its response is very poor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Environment</a:t>
            </a:r>
            <a:endParaRPr lang="en-IN" dirty="0"/>
          </a:p>
        </p:txBody>
      </p:sp>
      <p:sp>
        <p:nvSpPr>
          <p:cNvPr id="3" name="Content Placeholder 2"/>
          <p:cNvSpPr>
            <a:spLocks noGrp="1"/>
          </p:cNvSpPr>
          <p:nvPr>
            <p:ph sz="quarter" idx="1"/>
          </p:nvPr>
        </p:nvSpPr>
        <p:spPr/>
        <p:txBody>
          <a:bodyPr/>
          <a:lstStyle/>
          <a:p>
            <a:r>
              <a:rPr lang="en-US" dirty="0" smtClean="0">
                <a:solidFill>
                  <a:srgbClr val="0070C0"/>
                </a:solidFill>
              </a:rPr>
              <a:t>Client – Server Environment</a:t>
            </a:r>
          </a:p>
          <a:p>
            <a:pPr lvl="1"/>
            <a:r>
              <a:rPr lang="en-US" dirty="0" smtClean="0"/>
              <a:t>This is better than time – sharing environment</a:t>
            </a:r>
          </a:p>
          <a:p>
            <a:pPr lvl="1"/>
            <a:r>
              <a:rPr lang="en-US" dirty="0" smtClean="0"/>
              <a:t>Here the central computer is connected to workstation or PCs that have their individual processing power.</a:t>
            </a:r>
          </a:p>
          <a:p>
            <a:pPr lvl="1"/>
            <a:r>
              <a:rPr lang="en-US" dirty="0" smtClean="0"/>
              <a:t>Workstations are known as Clients &amp; Central computers are known as Servers.</a:t>
            </a:r>
          </a:p>
          <a:p>
            <a:pPr lvl="1"/>
            <a:r>
              <a:rPr lang="en-US" dirty="0" smtClean="0"/>
              <a:t>Local tasks &amp; small tasks are performed at client level so it decreases the dependency on the central computers.</a:t>
            </a:r>
          </a:p>
          <a:p>
            <a:pPr lvl="2"/>
            <a:r>
              <a:rPr lang="en-US" dirty="0" smtClean="0"/>
              <a:t>Servers are not overloaded</a:t>
            </a:r>
          </a:p>
          <a:p>
            <a:pPr lvl="1"/>
            <a:r>
              <a:rPr lang="en-US" dirty="0" smtClean="0"/>
              <a:t>In this the response time increases.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Accessing </a:t>
            </a:r>
            <a:r>
              <a:rPr lang="en-US" dirty="0" smtClean="0"/>
              <a:t>Unix</a:t>
            </a:r>
            <a:endParaRPr lang="en-US" dirty="0"/>
          </a:p>
        </p:txBody>
      </p:sp>
      <p:sp>
        <p:nvSpPr>
          <p:cNvPr id="3" name="Content Placeholder 2"/>
          <p:cNvSpPr>
            <a:spLocks noGrp="1"/>
          </p:cNvSpPr>
          <p:nvPr>
            <p:ph sz="quarter" idx="1"/>
          </p:nvPr>
        </p:nvSpPr>
        <p:spPr/>
        <p:txBody>
          <a:bodyPr>
            <a:normAutofit/>
          </a:bodyPr>
          <a:lstStyle/>
          <a:p>
            <a:r>
              <a:rPr lang="en-US" dirty="0" smtClean="0"/>
              <a:t>When </a:t>
            </a:r>
            <a:r>
              <a:rPr lang="en-US" dirty="0"/>
              <a:t>you first connect to a UNIX system, you usually see a prompt such as the </a:t>
            </a:r>
            <a:r>
              <a:rPr lang="en-US" dirty="0" smtClean="0"/>
              <a:t>following </a:t>
            </a:r>
          </a:p>
          <a:p>
            <a:pPr marL="274320" lvl="1" indent="0">
              <a:buNone/>
            </a:pPr>
            <a:endParaRPr lang="en-US" dirty="0" smtClean="0"/>
          </a:p>
          <a:p>
            <a:pPr lvl="1"/>
            <a:endParaRPr lang="en-US" sz="2500" dirty="0" smtClean="0"/>
          </a:p>
          <a:p>
            <a:pPr lvl="1"/>
            <a:r>
              <a:rPr lang="en-US" sz="1800" dirty="0" smtClean="0"/>
              <a:t>To </a:t>
            </a:r>
            <a:r>
              <a:rPr lang="en-US" sz="1800" dirty="0"/>
              <a:t>log in: </a:t>
            </a:r>
          </a:p>
          <a:p>
            <a:pPr lvl="2"/>
            <a:r>
              <a:rPr lang="en-US" sz="1800" dirty="0"/>
              <a:t>Have your userid (user identification) and password ready. </a:t>
            </a:r>
            <a:endParaRPr lang="en-US" sz="1800" dirty="0" smtClean="0"/>
          </a:p>
          <a:p>
            <a:pPr lvl="3"/>
            <a:r>
              <a:rPr lang="en-US" dirty="0" smtClean="0"/>
              <a:t>Contact </a:t>
            </a:r>
            <a:r>
              <a:rPr lang="en-US" dirty="0"/>
              <a:t>your system administrator if you don't have these yet. </a:t>
            </a:r>
          </a:p>
          <a:p>
            <a:pPr lvl="2"/>
            <a:r>
              <a:rPr lang="en-US" sz="1800" dirty="0"/>
              <a:t>U</a:t>
            </a:r>
            <a:r>
              <a:rPr lang="en-US" sz="1800" dirty="0" smtClean="0"/>
              <a:t>serid &amp; password are </a:t>
            </a:r>
            <a:r>
              <a:rPr lang="en-US" sz="1800" dirty="0"/>
              <a:t>case-sensitive, so be sure you type it exactly as your system administrator instructed. </a:t>
            </a:r>
            <a:r>
              <a:rPr lang="en-US" sz="1800" dirty="0" smtClean="0"/>
              <a:t> </a:t>
            </a:r>
            <a:endParaRPr lang="en-US" sz="1800" dirty="0"/>
          </a:p>
          <a:p>
            <a:pPr lvl="2"/>
            <a:r>
              <a:rPr lang="en-US" sz="1800" dirty="0" smtClean="0"/>
              <a:t>Once logged in</a:t>
            </a:r>
          </a:p>
          <a:p>
            <a:pPr lvl="3"/>
            <a:r>
              <a:rPr lang="en-US" dirty="0" smtClean="0"/>
              <a:t>Read </a:t>
            </a:r>
            <a:r>
              <a:rPr lang="en-US" dirty="0"/>
              <a:t>the </a:t>
            </a:r>
            <a:r>
              <a:rPr lang="en-US" dirty="0" smtClean="0"/>
              <a:t>information </a:t>
            </a:r>
            <a:r>
              <a:rPr lang="en-US" dirty="0"/>
              <a:t>messages that come up on the screen something as below. </a:t>
            </a:r>
          </a:p>
          <a:p>
            <a:pPr lvl="3"/>
            <a:endParaRPr lang="en-US" dirty="0" smtClean="0"/>
          </a:p>
          <a:p>
            <a:pPr lvl="1"/>
            <a:endParaRPr lang="en-US" dirty="0"/>
          </a:p>
        </p:txBody>
      </p:sp>
      <p:sp>
        <p:nvSpPr>
          <p:cNvPr id="4" name="Rectangle 3"/>
          <p:cNvSpPr/>
          <p:nvPr/>
        </p:nvSpPr>
        <p:spPr>
          <a:xfrm>
            <a:off x="827584" y="2204864"/>
            <a:ext cx="7776864"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mtClean="0"/>
              <a:t>login:</a:t>
            </a:r>
            <a:endParaRPr lang="en-US"/>
          </a:p>
        </p:txBody>
      </p:sp>
      <p:sp>
        <p:nvSpPr>
          <p:cNvPr id="5" name="Rectangle 4"/>
          <p:cNvSpPr/>
          <p:nvPr/>
        </p:nvSpPr>
        <p:spPr>
          <a:xfrm>
            <a:off x="827584" y="5517232"/>
            <a:ext cx="7776864" cy="10527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login: </a:t>
            </a:r>
            <a:r>
              <a:rPr lang="en-US" dirty="0" err="1"/>
              <a:t>sks</a:t>
            </a:r>
            <a:r>
              <a:rPr lang="en-US" dirty="0"/>
              <a:t/>
            </a:r>
            <a:br>
              <a:rPr lang="en-US" dirty="0"/>
            </a:br>
            <a:r>
              <a:rPr lang="en-US" dirty="0" err="1"/>
              <a:t>sks’s</a:t>
            </a:r>
            <a:r>
              <a:rPr lang="en-US" dirty="0"/>
              <a:t> password:</a:t>
            </a:r>
            <a:br>
              <a:rPr lang="en-US" dirty="0"/>
            </a:br>
            <a:r>
              <a:rPr lang="en-US" dirty="0"/>
              <a:t>Last login: Sun Jun 14 09:32:32 2015 from </a:t>
            </a:r>
            <a:r>
              <a:rPr lang="en-US" dirty="0" smtClean="0"/>
              <a:t>62.61.164.73</a:t>
            </a:r>
          </a:p>
          <a:p>
            <a:r>
              <a:rPr lang="en-US" dirty="0"/>
              <a:t>$</a:t>
            </a:r>
            <a:r>
              <a:rPr lang="en-US" dirty="0" smtClean="0"/>
              <a:t> </a:t>
            </a:r>
            <a:endParaRPr lang="en-US" dirty="0"/>
          </a:p>
        </p:txBody>
      </p:sp>
    </p:spTree>
    <p:extLst>
      <p:ext uri="{BB962C8B-B14F-4D97-AF65-F5344CB8AC3E}">
        <p14:creationId xmlns:p14="http://schemas.microsoft.com/office/powerpoint/2010/main" val="159732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Unix</a:t>
            </a:r>
          </a:p>
        </p:txBody>
      </p:sp>
      <p:sp>
        <p:nvSpPr>
          <p:cNvPr id="3" name="Content Placeholder 2"/>
          <p:cNvSpPr>
            <a:spLocks noGrp="1"/>
          </p:cNvSpPr>
          <p:nvPr>
            <p:ph sz="quarter" idx="1"/>
          </p:nvPr>
        </p:nvSpPr>
        <p:spPr/>
        <p:txBody>
          <a:bodyPr/>
          <a:lstStyle/>
          <a:p>
            <a:r>
              <a:rPr lang="en-US" dirty="0" smtClean="0"/>
              <a:t>For </a:t>
            </a:r>
            <a:r>
              <a:rPr lang="en-US" dirty="0"/>
              <a:t>example to check calendar you need to type </a:t>
            </a:r>
            <a:endParaRPr lang="en-US" dirty="0" smtClean="0"/>
          </a:p>
          <a:p>
            <a:pPr lvl="1"/>
            <a:r>
              <a:rPr lang="en-US" dirty="0" err="1" smtClean="0">
                <a:solidFill>
                  <a:srgbClr val="FF0000"/>
                </a:solidFill>
              </a:rPr>
              <a:t>cal</a:t>
            </a:r>
            <a:r>
              <a:rPr lang="en-US" dirty="0" smtClean="0"/>
              <a:t> command</a:t>
            </a:r>
            <a:endParaRPr lang="en-US" dirty="0"/>
          </a:p>
          <a:p>
            <a:endParaRPr lang="en-US" dirty="0"/>
          </a:p>
        </p:txBody>
      </p:sp>
      <p:sp>
        <p:nvSpPr>
          <p:cNvPr id="7" name="Rectangle 6"/>
          <p:cNvSpPr/>
          <p:nvPr/>
        </p:nvSpPr>
        <p:spPr>
          <a:xfrm>
            <a:off x="1619672" y="2395418"/>
            <a:ext cx="4572000" cy="2585323"/>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r>
              <a:rPr lang="tr-TR" dirty="0">
                <a:latin typeface="Calibri" charset="0"/>
              </a:rPr>
              <a:t>$ cal</a:t>
            </a:r>
            <a:br>
              <a:rPr lang="tr-TR" dirty="0">
                <a:latin typeface="Calibri" charset="0"/>
              </a:rPr>
            </a:br>
            <a:r>
              <a:rPr lang="tr-TR" dirty="0" smtClean="0">
                <a:latin typeface="Calibri" charset="0"/>
              </a:rPr>
              <a:t>                  </a:t>
            </a:r>
            <a:r>
              <a:rPr lang="tr-TR" dirty="0" err="1" smtClean="0">
                <a:latin typeface="Calibri" charset="0"/>
              </a:rPr>
              <a:t>June</a:t>
            </a:r>
            <a:r>
              <a:rPr lang="tr-TR" dirty="0" smtClean="0">
                <a:latin typeface="Calibri" charset="0"/>
              </a:rPr>
              <a:t> </a:t>
            </a:r>
            <a:r>
              <a:rPr lang="tr-TR" dirty="0">
                <a:latin typeface="Calibri" charset="0"/>
              </a:rPr>
              <a:t>2009 </a:t>
            </a:r>
            <a:endParaRPr lang="tr-TR" dirty="0" smtClean="0"/>
          </a:p>
          <a:p>
            <a:pPr lvl="1"/>
            <a:r>
              <a:rPr lang="tr-TR" dirty="0" smtClean="0">
                <a:latin typeface="Calibri" charset="0"/>
              </a:rPr>
              <a:t>Su </a:t>
            </a:r>
            <a:r>
              <a:rPr lang="tr-TR" dirty="0" err="1" smtClean="0">
                <a:latin typeface="Calibri" charset="0"/>
              </a:rPr>
              <a:t>Mo</a:t>
            </a:r>
            <a:r>
              <a:rPr lang="tr-TR" dirty="0" smtClean="0">
                <a:latin typeface="Calibri" charset="0"/>
              </a:rPr>
              <a:t> Tu </a:t>
            </a:r>
            <a:r>
              <a:rPr lang="tr-TR" dirty="0" err="1" smtClean="0">
                <a:latin typeface="Calibri" charset="0"/>
              </a:rPr>
              <a:t>We</a:t>
            </a:r>
            <a:r>
              <a:rPr lang="tr-TR" dirty="0" smtClean="0">
                <a:latin typeface="Calibri" charset="0"/>
              </a:rPr>
              <a:t> </a:t>
            </a:r>
            <a:r>
              <a:rPr lang="tr-TR" dirty="0" err="1" smtClean="0">
                <a:latin typeface="Calibri" charset="0"/>
              </a:rPr>
              <a:t>Th</a:t>
            </a:r>
            <a:r>
              <a:rPr lang="tr-TR" dirty="0" smtClean="0">
                <a:latin typeface="Calibri" charset="0"/>
              </a:rPr>
              <a:t> </a:t>
            </a:r>
            <a:r>
              <a:rPr lang="tr-TR" dirty="0" err="1" smtClean="0">
                <a:latin typeface="Calibri" charset="0"/>
              </a:rPr>
              <a:t>Fr</a:t>
            </a:r>
            <a:r>
              <a:rPr lang="tr-TR" dirty="0" smtClean="0">
                <a:latin typeface="Calibri" charset="0"/>
              </a:rPr>
              <a:t> </a:t>
            </a:r>
            <a:r>
              <a:rPr lang="tr-TR" dirty="0" err="1" smtClean="0">
                <a:latin typeface="Calibri" charset="0"/>
              </a:rPr>
              <a:t>Sa</a:t>
            </a:r>
            <a:r>
              <a:rPr lang="tr-TR" dirty="0" smtClean="0">
                <a:latin typeface="Calibri" charset="0"/>
              </a:rPr>
              <a:t> </a:t>
            </a:r>
          </a:p>
          <a:p>
            <a:pPr lvl="1"/>
            <a:r>
              <a:rPr lang="tr-TR" dirty="0">
                <a:latin typeface="Calibri" charset="0"/>
              </a:rPr>
              <a:t> </a:t>
            </a:r>
            <a:r>
              <a:rPr lang="tr-TR" dirty="0" smtClean="0">
                <a:latin typeface="Calibri" charset="0"/>
              </a:rPr>
              <a:t>      1    2   3    4   5   6 </a:t>
            </a:r>
            <a:endParaRPr lang="tr-TR" dirty="0" smtClean="0"/>
          </a:p>
          <a:p>
            <a:pPr lvl="1"/>
            <a:r>
              <a:rPr lang="tr-TR" dirty="0">
                <a:latin typeface="Calibri" charset="0"/>
              </a:rPr>
              <a:t> </a:t>
            </a:r>
            <a:r>
              <a:rPr lang="tr-TR" dirty="0" smtClean="0">
                <a:latin typeface="Calibri" charset="0"/>
              </a:rPr>
              <a:t>7    8    </a:t>
            </a:r>
            <a:r>
              <a:rPr lang="tr-TR" dirty="0">
                <a:latin typeface="Calibri" charset="0"/>
              </a:rPr>
              <a:t>9 </a:t>
            </a:r>
            <a:r>
              <a:rPr lang="tr-TR" dirty="0" smtClean="0">
                <a:latin typeface="Calibri" charset="0"/>
              </a:rPr>
              <a:t> 10  11 </a:t>
            </a:r>
            <a:r>
              <a:rPr lang="tr-TR" dirty="0">
                <a:latin typeface="Calibri" charset="0"/>
              </a:rPr>
              <a:t>12 13 </a:t>
            </a:r>
            <a:endParaRPr lang="tr-TR" dirty="0" smtClean="0">
              <a:latin typeface="Calibri" charset="0"/>
            </a:endParaRPr>
          </a:p>
          <a:p>
            <a:pPr marL="800100" lvl="1" indent="-342900">
              <a:buAutoNum type="arabicPlain" startAt="14"/>
            </a:pPr>
            <a:r>
              <a:rPr lang="tr-TR" dirty="0" smtClean="0">
                <a:latin typeface="Calibri" charset="0"/>
              </a:rPr>
              <a:t>15 16 </a:t>
            </a:r>
            <a:r>
              <a:rPr lang="tr-TR" dirty="0">
                <a:latin typeface="Calibri" charset="0"/>
              </a:rPr>
              <a:t>17 18 </a:t>
            </a:r>
            <a:r>
              <a:rPr lang="tr-TR" dirty="0" smtClean="0">
                <a:latin typeface="Calibri" charset="0"/>
              </a:rPr>
              <a:t> 19 20 </a:t>
            </a:r>
          </a:p>
          <a:p>
            <a:pPr lvl="1"/>
            <a:r>
              <a:rPr lang="tr-TR" dirty="0" smtClean="0">
                <a:latin typeface="Calibri" charset="0"/>
              </a:rPr>
              <a:t>21 22  23 </a:t>
            </a:r>
            <a:r>
              <a:rPr lang="tr-TR" dirty="0">
                <a:latin typeface="Calibri" charset="0"/>
              </a:rPr>
              <a:t>24 </a:t>
            </a:r>
            <a:r>
              <a:rPr lang="tr-TR" dirty="0" smtClean="0">
                <a:latin typeface="Calibri" charset="0"/>
              </a:rPr>
              <a:t> 25 </a:t>
            </a:r>
            <a:r>
              <a:rPr lang="tr-TR" dirty="0">
                <a:latin typeface="Calibri" charset="0"/>
              </a:rPr>
              <a:t>26 27 </a:t>
            </a:r>
            <a:endParaRPr lang="tr-TR" dirty="0" smtClean="0">
              <a:latin typeface="Calibri" charset="0"/>
            </a:endParaRPr>
          </a:p>
          <a:p>
            <a:pPr lvl="1"/>
            <a:r>
              <a:rPr lang="tr-TR" dirty="0" smtClean="0">
                <a:latin typeface="Calibri" charset="0"/>
              </a:rPr>
              <a:t>28 29 </a:t>
            </a:r>
            <a:r>
              <a:rPr lang="tr-TR" dirty="0">
                <a:latin typeface="Calibri" charset="0"/>
              </a:rPr>
              <a:t>30 </a:t>
            </a:r>
            <a:endParaRPr lang="tr-TR" dirty="0"/>
          </a:p>
          <a:p>
            <a:r>
              <a:rPr lang="tr-TR" dirty="0">
                <a:latin typeface="Calibri" charset="0"/>
              </a:rPr>
              <a:t>$ </a:t>
            </a:r>
            <a:endParaRPr lang="tr-TR" dirty="0">
              <a:effectLst/>
            </a:endParaRPr>
          </a:p>
        </p:txBody>
      </p:sp>
    </p:spTree>
    <p:extLst>
      <p:ext uri="{BB962C8B-B14F-4D97-AF65-F5344CB8AC3E}">
        <p14:creationId xmlns:p14="http://schemas.microsoft.com/office/powerpoint/2010/main" val="14155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Unix</a:t>
            </a:r>
          </a:p>
        </p:txBody>
      </p:sp>
      <p:sp>
        <p:nvSpPr>
          <p:cNvPr id="3" name="Content Placeholder 2"/>
          <p:cNvSpPr>
            <a:spLocks noGrp="1"/>
          </p:cNvSpPr>
          <p:nvPr>
            <p:ph sz="quarter" idx="1"/>
          </p:nvPr>
        </p:nvSpPr>
        <p:spPr/>
        <p:txBody>
          <a:bodyPr>
            <a:normAutofit/>
          </a:bodyPr>
          <a:lstStyle/>
          <a:p>
            <a:r>
              <a:rPr lang="en-US" dirty="0" smtClean="0">
                <a:solidFill>
                  <a:srgbClr val="0070C0"/>
                </a:solidFill>
              </a:rPr>
              <a:t>Change Password</a:t>
            </a:r>
          </a:p>
          <a:p>
            <a:pPr lvl="1"/>
            <a:r>
              <a:rPr lang="en-US" dirty="0"/>
              <a:t>T</a:t>
            </a:r>
            <a:r>
              <a:rPr lang="en-US" dirty="0" smtClean="0"/>
              <a:t>he </a:t>
            </a:r>
            <a:r>
              <a:rPr lang="en-US" dirty="0"/>
              <a:t>steps to change your password: </a:t>
            </a:r>
            <a:endParaRPr lang="en-US" dirty="0" smtClean="0"/>
          </a:p>
          <a:p>
            <a:pPr lvl="2"/>
            <a:r>
              <a:rPr lang="en-US" dirty="0" smtClean="0"/>
              <a:t>To </a:t>
            </a:r>
            <a:r>
              <a:rPr lang="en-US" dirty="0"/>
              <a:t>start, type </a:t>
            </a:r>
            <a:r>
              <a:rPr lang="en-US" dirty="0" err="1">
                <a:solidFill>
                  <a:srgbClr val="FF0000"/>
                </a:solidFill>
              </a:rPr>
              <a:t>passwd</a:t>
            </a:r>
            <a:r>
              <a:rPr lang="en-US" dirty="0"/>
              <a:t> at command </a:t>
            </a:r>
            <a:r>
              <a:rPr lang="en-US" dirty="0" smtClean="0"/>
              <a:t>prompt.</a:t>
            </a:r>
          </a:p>
          <a:p>
            <a:pPr lvl="2"/>
            <a:r>
              <a:rPr lang="en-US" dirty="0" smtClean="0"/>
              <a:t>Enter </a:t>
            </a:r>
            <a:r>
              <a:rPr lang="en-US" dirty="0"/>
              <a:t>your old password the one you're currently using</a:t>
            </a:r>
            <a:r>
              <a:rPr lang="en-US" dirty="0" smtClean="0"/>
              <a:t>.</a:t>
            </a:r>
          </a:p>
          <a:p>
            <a:pPr lvl="2"/>
            <a:r>
              <a:rPr lang="en-US" dirty="0" smtClean="0"/>
              <a:t>Type </a:t>
            </a:r>
            <a:r>
              <a:rPr lang="en-US" dirty="0"/>
              <a:t>in your new password. Always keep your password complex enough so that no body can guess it. But make sure, you remember it. </a:t>
            </a:r>
          </a:p>
          <a:p>
            <a:pPr lvl="2"/>
            <a:r>
              <a:rPr lang="en-US" dirty="0"/>
              <a:t>You would need to verify the password by typing it again </a:t>
            </a:r>
          </a:p>
        </p:txBody>
      </p:sp>
      <p:sp>
        <p:nvSpPr>
          <p:cNvPr id="12" name="Rectangle 11"/>
          <p:cNvSpPr/>
          <p:nvPr/>
        </p:nvSpPr>
        <p:spPr>
          <a:xfrm>
            <a:off x="971600" y="3933056"/>
            <a:ext cx="7715200" cy="258532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latin typeface="Courier New" charset="0"/>
              </a:rPr>
              <a:t>$ </a:t>
            </a:r>
            <a:r>
              <a:rPr lang="en-US" dirty="0" err="1">
                <a:latin typeface="Courier New" charset="0"/>
              </a:rPr>
              <a:t>passwd</a:t>
            </a:r>
            <a:r>
              <a:rPr lang="en-US" dirty="0">
                <a:latin typeface="Courier New" charset="0"/>
              </a:rPr>
              <a:t> </a:t>
            </a:r>
            <a:endParaRPr lang="en-US" dirty="0" smtClean="0">
              <a:latin typeface="Courier New" charset="0"/>
            </a:endParaRPr>
          </a:p>
          <a:p>
            <a:endParaRPr lang="en-US" dirty="0" smtClean="0">
              <a:latin typeface="Courier New" charset="0"/>
            </a:endParaRPr>
          </a:p>
          <a:p>
            <a:r>
              <a:rPr lang="en-US" dirty="0" smtClean="0">
                <a:solidFill>
                  <a:srgbClr val="7C0054"/>
                </a:solidFill>
                <a:latin typeface="Courier New" charset="0"/>
              </a:rPr>
              <a:t>Changing </a:t>
            </a:r>
            <a:r>
              <a:rPr lang="en-US" dirty="0">
                <a:latin typeface="Courier New" charset="0"/>
              </a:rPr>
              <a:t>password </a:t>
            </a:r>
            <a:r>
              <a:rPr lang="en-US" dirty="0">
                <a:solidFill>
                  <a:srgbClr val="000087"/>
                </a:solidFill>
                <a:latin typeface="Courier New" charset="0"/>
              </a:rPr>
              <a:t>for </a:t>
            </a:r>
            <a:r>
              <a:rPr lang="en-US" dirty="0" err="1" smtClean="0">
                <a:latin typeface="Courier New" charset="0"/>
              </a:rPr>
              <a:t>sks</a:t>
            </a:r>
            <a:endParaRPr lang="en-US" dirty="0" smtClean="0">
              <a:latin typeface="Courier New" charset="0"/>
            </a:endParaRPr>
          </a:p>
          <a:p>
            <a:r>
              <a:rPr lang="en-US" dirty="0" smtClean="0">
                <a:latin typeface="Courier New" charset="0"/>
              </a:rPr>
              <a:t> </a:t>
            </a:r>
            <a:r>
              <a:rPr lang="en-US" dirty="0">
                <a:solidFill>
                  <a:srgbClr val="666600"/>
                </a:solidFill>
                <a:latin typeface="Courier New" charset="0"/>
              </a:rPr>
              <a:t>(</a:t>
            </a:r>
            <a:r>
              <a:rPr lang="en-US" dirty="0">
                <a:latin typeface="Courier New" charset="0"/>
              </a:rPr>
              <a:t>current</a:t>
            </a:r>
            <a:r>
              <a:rPr lang="en-US" dirty="0">
                <a:solidFill>
                  <a:srgbClr val="666600"/>
                </a:solidFill>
                <a:latin typeface="Courier New" charset="0"/>
              </a:rPr>
              <a:t>) </a:t>
            </a:r>
            <a:r>
              <a:rPr lang="en-US" dirty="0">
                <a:solidFill>
                  <a:srgbClr val="7C0054"/>
                </a:solidFill>
                <a:latin typeface="Courier New" charset="0"/>
              </a:rPr>
              <a:t>Unix </a:t>
            </a:r>
            <a:r>
              <a:rPr lang="en-US" dirty="0">
                <a:latin typeface="Courier New" charset="0"/>
              </a:rPr>
              <a:t>password</a:t>
            </a:r>
            <a:r>
              <a:rPr lang="en-US" dirty="0">
                <a:solidFill>
                  <a:srgbClr val="666600"/>
                </a:solidFill>
                <a:latin typeface="Courier New" charset="0"/>
              </a:rPr>
              <a:t>:****** </a:t>
            </a:r>
            <a:endParaRPr lang="en-US" dirty="0" smtClean="0">
              <a:solidFill>
                <a:srgbClr val="666600"/>
              </a:solidFill>
              <a:latin typeface="Courier New" charset="0"/>
            </a:endParaRPr>
          </a:p>
          <a:p>
            <a:r>
              <a:rPr lang="en-US" dirty="0">
                <a:solidFill>
                  <a:srgbClr val="7C0054"/>
                </a:solidFill>
                <a:latin typeface="Courier New" charset="0"/>
              </a:rPr>
              <a:t>New </a:t>
            </a:r>
            <a:r>
              <a:rPr lang="en-US" dirty="0">
                <a:latin typeface="Courier New" charset="0"/>
              </a:rPr>
              <a:t>UNIX password</a:t>
            </a:r>
            <a:r>
              <a:rPr lang="en-US" dirty="0">
                <a:solidFill>
                  <a:srgbClr val="666600"/>
                </a:solidFill>
                <a:latin typeface="Courier New" charset="0"/>
              </a:rPr>
              <a:t>:******* </a:t>
            </a:r>
            <a:endParaRPr lang="en-US" dirty="0" smtClean="0">
              <a:solidFill>
                <a:srgbClr val="666600"/>
              </a:solidFill>
              <a:latin typeface="Courier New" charset="0"/>
            </a:endParaRPr>
          </a:p>
          <a:p>
            <a:r>
              <a:rPr lang="en-US" dirty="0" smtClean="0">
                <a:solidFill>
                  <a:srgbClr val="7C0054"/>
                </a:solidFill>
                <a:latin typeface="Courier New" charset="0"/>
              </a:rPr>
              <a:t>Retype </a:t>
            </a:r>
            <a:r>
              <a:rPr lang="en-US" dirty="0">
                <a:solidFill>
                  <a:srgbClr val="000087"/>
                </a:solidFill>
                <a:latin typeface="Courier New" charset="0"/>
              </a:rPr>
              <a:t>new </a:t>
            </a:r>
            <a:r>
              <a:rPr lang="en-US" dirty="0">
                <a:latin typeface="Courier New" charset="0"/>
              </a:rPr>
              <a:t>UNIX password</a:t>
            </a:r>
            <a:r>
              <a:rPr lang="en-US" dirty="0">
                <a:solidFill>
                  <a:srgbClr val="666600"/>
                </a:solidFill>
                <a:latin typeface="Courier New" charset="0"/>
              </a:rPr>
              <a:t>:******* </a:t>
            </a:r>
            <a:endParaRPr lang="en-US" dirty="0" smtClean="0">
              <a:solidFill>
                <a:srgbClr val="666600"/>
              </a:solidFill>
              <a:latin typeface="Courier New" charset="0"/>
            </a:endParaRPr>
          </a:p>
          <a:p>
            <a:r>
              <a:rPr lang="en-US" dirty="0" err="1" smtClean="0">
                <a:latin typeface="Courier New" charset="0"/>
              </a:rPr>
              <a:t>passwd</a:t>
            </a:r>
            <a:r>
              <a:rPr lang="en-US" dirty="0">
                <a:solidFill>
                  <a:srgbClr val="666600"/>
                </a:solidFill>
                <a:latin typeface="Courier New" charset="0"/>
              </a:rPr>
              <a:t>: </a:t>
            </a:r>
            <a:r>
              <a:rPr lang="en-US" dirty="0">
                <a:latin typeface="Courier New" charset="0"/>
              </a:rPr>
              <a:t>all authentication tokens updated successfully </a:t>
            </a:r>
            <a:endParaRPr lang="en-US" dirty="0" smtClean="0">
              <a:latin typeface="Courier New" charset="0"/>
            </a:endParaRPr>
          </a:p>
          <a:p>
            <a:endParaRPr lang="en-US" dirty="0" smtClean="0">
              <a:latin typeface="Courier New" charset="0"/>
            </a:endParaRPr>
          </a:p>
          <a:p>
            <a:r>
              <a:rPr lang="en-US" dirty="0" smtClean="0">
                <a:latin typeface="Courier New" charset="0"/>
              </a:rPr>
              <a:t>$ </a:t>
            </a:r>
            <a:endParaRPr lang="en-US" dirty="0"/>
          </a:p>
        </p:txBody>
      </p:sp>
    </p:spTree>
    <p:extLst>
      <p:ext uri="{BB962C8B-B14F-4D97-AF65-F5344CB8AC3E}">
        <p14:creationId xmlns:p14="http://schemas.microsoft.com/office/powerpoint/2010/main" val="102178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Unix</a:t>
            </a:r>
          </a:p>
        </p:txBody>
      </p:sp>
      <p:sp>
        <p:nvSpPr>
          <p:cNvPr id="3" name="Content Placeholder 2"/>
          <p:cNvSpPr>
            <a:spLocks noGrp="1"/>
          </p:cNvSpPr>
          <p:nvPr>
            <p:ph sz="quarter" idx="1"/>
          </p:nvPr>
        </p:nvSpPr>
        <p:spPr/>
        <p:txBody>
          <a:bodyPr/>
          <a:lstStyle/>
          <a:p>
            <a:r>
              <a:rPr lang="en-US" dirty="0">
                <a:solidFill>
                  <a:srgbClr val="0070C0"/>
                </a:solidFill>
              </a:rPr>
              <a:t>Listing Directories and Files: </a:t>
            </a:r>
          </a:p>
          <a:p>
            <a:pPr lvl="1" algn="l"/>
            <a:r>
              <a:rPr lang="en-US" dirty="0" smtClean="0"/>
              <a:t>All data in UNIX is organized into files. </a:t>
            </a:r>
          </a:p>
          <a:p>
            <a:pPr lvl="1" algn="l"/>
            <a:r>
              <a:rPr lang="en-US" dirty="0" smtClean="0"/>
              <a:t>All files are organized into directories. </a:t>
            </a:r>
          </a:p>
          <a:p>
            <a:pPr lvl="1" algn="l"/>
            <a:r>
              <a:rPr lang="en-US" dirty="0" smtClean="0"/>
              <a:t>These directories are organized into a tree-like structure called the file system. </a:t>
            </a:r>
          </a:p>
          <a:p>
            <a:pPr lvl="1" algn="l"/>
            <a:r>
              <a:rPr lang="en-US" dirty="0" smtClean="0"/>
              <a:t>You can use </a:t>
            </a:r>
            <a:r>
              <a:rPr lang="en-US" dirty="0" err="1" smtClean="0">
                <a:solidFill>
                  <a:srgbClr val="FF0000"/>
                </a:solidFill>
              </a:rPr>
              <a:t>ls</a:t>
            </a:r>
            <a:r>
              <a:rPr lang="en-US" dirty="0" smtClean="0"/>
              <a:t> command to list out all the files or directories available in a directory. </a:t>
            </a:r>
          </a:p>
          <a:p>
            <a:endParaRPr lang="en-US" dirty="0"/>
          </a:p>
        </p:txBody>
      </p:sp>
    </p:spTree>
    <p:extLst>
      <p:ext uri="{BB962C8B-B14F-4D97-AF65-F5344CB8AC3E}">
        <p14:creationId xmlns:p14="http://schemas.microsoft.com/office/powerpoint/2010/main" val="189125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Unix</a:t>
            </a:r>
          </a:p>
        </p:txBody>
      </p:sp>
      <p:sp>
        <p:nvSpPr>
          <p:cNvPr id="3" name="Content Placeholder 2"/>
          <p:cNvSpPr>
            <a:spLocks noGrp="1"/>
          </p:cNvSpPr>
          <p:nvPr>
            <p:ph sz="quarter" idx="1"/>
          </p:nvPr>
        </p:nvSpPr>
        <p:spPr/>
        <p:txBody>
          <a:bodyPr/>
          <a:lstStyle/>
          <a:p>
            <a:pPr marL="274320" lvl="1" algn="l">
              <a:spcBef>
                <a:spcPts val="600"/>
              </a:spcBef>
              <a:buClr>
                <a:schemeClr val="accent1"/>
              </a:buClr>
            </a:pPr>
            <a:r>
              <a:rPr lang="en-US" dirty="0" smtClean="0"/>
              <a:t>Example of </a:t>
            </a:r>
            <a:r>
              <a:rPr lang="en-US" dirty="0"/>
              <a:t>using </a:t>
            </a:r>
            <a:r>
              <a:rPr lang="en-US" dirty="0" err="1"/>
              <a:t>ls</a:t>
            </a:r>
            <a:r>
              <a:rPr lang="en-US" dirty="0"/>
              <a:t> command with -l option.</a:t>
            </a:r>
            <a:br>
              <a:rPr lang="en-US" dirty="0"/>
            </a:br>
            <a:endParaRPr lang="en-US" dirty="0"/>
          </a:p>
          <a:p>
            <a:endParaRPr lang="en-US" dirty="0"/>
          </a:p>
        </p:txBody>
      </p:sp>
      <p:sp>
        <p:nvSpPr>
          <p:cNvPr id="7" name="Rectangle 6"/>
          <p:cNvSpPr/>
          <p:nvPr/>
        </p:nvSpPr>
        <p:spPr>
          <a:xfrm>
            <a:off x="683568" y="1844824"/>
            <a:ext cx="8208912" cy="397031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latin typeface="Courier New" charset="0"/>
              </a:rPr>
              <a:t>$ </a:t>
            </a:r>
            <a:r>
              <a:rPr lang="en-US" dirty="0" err="1">
                <a:latin typeface="Courier New" charset="0"/>
              </a:rPr>
              <a:t>ls</a:t>
            </a:r>
            <a:r>
              <a:rPr lang="en-US" dirty="0">
                <a:latin typeface="Courier New" charset="0"/>
              </a:rPr>
              <a:t> </a:t>
            </a:r>
            <a:r>
              <a:rPr lang="en-US" dirty="0">
                <a:solidFill>
                  <a:srgbClr val="666600"/>
                </a:solidFill>
                <a:latin typeface="Courier New" charset="0"/>
              </a:rPr>
              <a:t>-</a:t>
            </a:r>
            <a:r>
              <a:rPr lang="en-US" dirty="0">
                <a:latin typeface="Courier New" charset="0"/>
              </a:rPr>
              <a:t>l </a:t>
            </a:r>
            <a:endParaRPr lang="en-US" dirty="0" smtClean="0">
              <a:latin typeface="Courier New" charset="0"/>
            </a:endParaRPr>
          </a:p>
          <a:p>
            <a:r>
              <a:rPr lang="en-US" dirty="0" smtClean="0">
                <a:latin typeface="Courier New" charset="0"/>
              </a:rPr>
              <a:t>total </a:t>
            </a:r>
            <a:r>
              <a:rPr lang="en-US" dirty="0">
                <a:solidFill>
                  <a:srgbClr val="006666"/>
                </a:solidFill>
                <a:latin typeface="Courier New" charset="0"/>
              </a:rPr>
              <a:t>19621 </a:t>
            </a:r>
            <a:endParaRPr lang="en-US" dirty="0" smtClean="0">
              <a:solidFill>
                <a:srgbClr val="006666"/>
              </a:solidFill>
              <a:latin typeface="Courier New" charset="0"/>
            </a:endParaRPr>
          </a:p>
          <a:p>
            <a:r>
              <a:rPr lang="en-US" dirty="0" err="1" smtClean="0">
                <a:latin typeface="Courier New" charset="0"/>
              </a:rPr>
              <a:t>drwxrwxr</a:t>
            </a:r>
            <a:r>
              <a:rPr lang="en-US" dirty="0" smtClean="0">
                <a:solidFill>
                  <a:srgbClr val="666600"/>
                </a:solidFill>
                <a:latin typeface="Courier New" charset="0"/>
              </a:rPr>
              <a:t>-</a:t>
            </a:r>
            <a:r>
              <a:rPr lang="en-US" dirty="0" smtClean="0">
                <a:latin typeface="Courier New" charset="0"/>
              </a:rPr>
              <a:t>x </a:t>
            </a:r>
            <a:r>
              <a:rPr lang="en-US" dirty="0">
                <a:solidFill>
                  <a:srgbClr val="006666"/>
                </a:solidFill>
                <a:latin typeface="Courier New" charset="0"/>
              </a:rPr>
              <a:t>2 </a:t>
            </a:r>
            <a:r>
              <a:rPr lang="en-US" dirty="0" err="1" smtClean="0">
                <a:latin typeface="Courier New" charset="0"/>
              </a:rPr>
              <a:t>sks</a:t>
            </a:r>
            <a:r>
              <a:rPr lang="en-US" dirty="0" smtClean="0">
                <a:latin typeface="Courier New" charset="0"/>
              </a:rPr>
              <a:t> </a:t>
            </a:r>
            <a:r>
              <a:rPr lang="en-US" dirty="0" err="1" smtClean="0">
                <a:latin typeface="Courier New" charset="0"/>
              </a:rPr>
              <a:t>sks</a:t>
            </a:r>
            <a:r>
              <a:rPr lang="en-US" dirty="0" smtClean="0">
                <a:latin typeface="Courier New" charset="0"/>
              </a:rPr>
              <a:t>		</a:t>
            </a:r>
            <a:r>
              <a:rPr lang="en-US" dirty="0" smtClean="0">
                <a:solidFill>
                  <a:srgbClr val="006666"/>
                </a:solidFill>
                <a:latin typeface="Courier New" charset="0"/>
              </a:rPr>
              <a:t>4096 </a:t>
            </a:r>
            <a:r>
              <a:rPr lang="en-US" dirty="0">
                <a:solidFill>
                  <a:srgbClr val="7C0054"/>
                </a:solidFill>
                <a:latin typeface="Courier New" charset="0"/>
              </a:rPr>
              <a:t>Dec </a:t>
            </a:r>
            <a:r>
              <a:rPr lang="en-US" dirty="0">
                <a:solidFill>
                  <a:srgbClr val="006666"/>
                </a:solidFill>
                <a:latin typeface="Courier New" charset="0"/>
              </a:rPr>
              <a:t>25 09</a:t>
            </a:r>
            <a:r>
              <a:rPr lang="en-US" dirty="0">
                <a:solidFill>
                  <a:srgbClr val="666600"/>
                </a:solidFill>
                <a:latin typeface="Courier New" charset="0"/>
              </a:rPr>
              <a:t>:</a:t>
            </a:r>
            <a:r>
              <a:rPr lang="en-US" dirty="0">
                <a:solidFill>
                  <a:srgbClr val="006666"/>
                </a:solidFill>
                <a:latin typeface="Courier New" charset="0"/>
              </a:rPr>
              <a:t>59 </a:t>
            </a:r>
            <a:r>
              <a:rPr lang="en-US" dirty="0" err="1">
                <a:latin typeface="Courier New" charset="0"/>
              </a:rPr>
              <a:t>uml</a:t>
            </a:r>
            <a:endParaRPr lang="en-US" dirty="0" smtClean="0">
              <a:latin typeface="Courier New" charset="0"/>
            </a:endParaRPr>
          </a:p>
          <a:p>
            <a:r>
              <a:rPr lang="mr-IN" dirty="0" smtClean="0">
                <a:solidFill>
                  <a:srgbClr val="666600"/>
                </a:solidFill>
                <a:latin typeface="Courier New" charset="0"/>
              </a:rPr>
              <a:t>–</a:t>
            </a:r>
            <a:r>
              <a:rPr lang="en-US" dirty="0" err="1" smtClean="0">
                <a:latin typeface="Courier New" charset="0"/>
              </a:rPr>
              <a:t>rw</a:t>
            </a:r>
            <a:r>
              <a:rPr lang="en-US" dirty="0" smtClean="0">
                <a:solidFill>
                  <a:srgbClr val="666600"/>
                </a:solidFill>
                <a:latin typeface="Courier New" charset="0"/>
              </a:rPr>
              <a:t>-</a:t>
            </a:r>
            <a:r>
              <a:rPr lang="en-US" dirty="0" err="1" smtClean="0">
                <a:latin typeface="Courier New" charset="0"/>
              </a:rPr>
              <a:t>rw</a:t>
            </a:r>
            <a:r>
              <a:rPr lang="en-US" dirty="0" smtClean="0">
                <a:solidFill>
                  <a:srgbClr val="666600"/>
                </a:solidFill>
                <a:latin typeface="Courier New" charset="0"/>
              </a:rPr>
              <a:t>-</a:t>
            </a:r>
            <a:r>
              <a:rPr lang="en-US" dirty="0" smtClean="0">
                <a:latin typeface="Courier New" charset="0"/>
              </a:rPr>
              <a:t>r</a:t>
            </a:r>
            <a:r>
              <a:rPr lang="en-US" dirty="0" smtClean="0">
                <a:solidFill>
                  <a:srgbClr val="666600"/>
                </a:solidFill>
                <a:latin typeface="Courier New" charset="0"/>
              </a:rPr>
              <a:t>-</a:t>
            </a:r>
            <a:r>
              <a:rPr lang="en-US" dirty="0">
                <a:solidFill>
                  <a:srgbClr val="666600"/>
                </a:solidFill>
                <a:latin typeface="Courier New" charset="0"/>
              </a:rPr>
              <a:t>- </a:t>
            </a:r>
            <a:r>
              <a:rPr lang="en-US" dirty="0">
                <a:solidFill>
                  <a:srgbClr val="006666"/>
                </a:solidFill>
                <a:latin typeface="Courier New" charset="0"/>
              </a:rPr>
              <a:t>1 </a:t>
            </a:r>
            <a:r>
              <a:rPr lang="en-US" dirty="0" err="1" smtClean="0">
                <a:latin typeface="Courier New" charset="0"/>
              </a:rPr>
              <a:t>sks</a:t>
            </a:r>
            <a:r>
              <a:rPr lang="en-US" dirty="0" smtClean="0">
                <a:latin typeface="Courier New" charset="0"/>
              </a:rPr>
              <a:t> </a:t>
            </a:r>
            <a:r>
              <a:rPr lang="en-US" dirty="0" err="1" smtClean="0">
                <a:latin typeface="Courier New" charset="0"/>
              </a:rPr>
              <a:t>sks</a:t>
            </a:r>
            <a:r>
              <a:rPr lang="en-US" dirty="0" smtClean="0">
                <a:latin typeface="Courier New" charset="0"/>
              </a:rPr>
              <a:t>		</a:t>
            </a:r>
            <a:r>
              <a:rPr lang="en-US" dirty="0" smtClean="0">
                <a:solidFill>
                  <a:srgbClr val="006666"/>
                </a:solidFill>
                <a:latin typeface="Courier New" charset="0"/>
              </a:rPr>
              <a:t>5341 </a:t>
            </a:r>
            <a:r>
              <a:rPr lang="en-US" dirty="0">
                <a:solidFill>
                  <a:srgbClr val="7C0054"/>
                </a:solidFill>
                <a:latin typeface="Courier New" charset="0"/>
              </a:rPr>
              <a:t>Dec </a:t>
            </a:r>
            <a:r>
              <a:rPr lang="en-US" dirty="0">
                <a:solidFill>
                  <a:srgbClr val="006666"/>
                </a:solidFill>
                <a:latin typeface="Courier New" charset="0"/>
              </a:rPr>
              <a:t>25 08</a:t>
            </a:r>
            <a:r>
              <a:rPr lang="en-US" dirty="0">
                <a:solidFill>
                  <a:srgbClr val="666600"/>
                </a:solidFill>
                <a:latin typeface="Courier New" charset="0"/>
              </a:rPr>
              <a:t>:</a:t>
            </a:r>
            <a:r>
              <a:rPr lang="en-US" dirty="0">
                <a:solidFill>
                  <a:srgbClr val="006666"/>
                </a:solidFill>
                <a:latin typeface="Courier New" charset="0"/>
              </a:rPr>
              <a:t>38 </a:t>
            </a:r>
            <a:r>
              <a:rPr lang="en-US" dirty="0" err="1">
                <a:latin typeface="Courier New" charset="0"/>
              </a:rPr>
              <a:t>uml</a:t>
            </a:r>
            <a:r>
              <a:rPr lang="en-US" dirty="0" err="1">
                <a:solidFill>
                  <a:srgbClr val="666600"/>
                </a:solidFill>
                <a:latin typeface="Courier New" charset="0"/>
              </a:rPr>
              <a:t>.</a:t>
            </a:r>
            <a:r>
              <a:rPr lang="en-US" dirty="0" err="1">
                <a:latin typeface="Courier New" charset="0"/>
              </a:rPr>
              <a:t>jpg</a:t>
            </a:r>
            <a:r>
              <a:rPr lang="en-US" dirty="0">
                <a:latin typeface="Courier New" charset="0"/>
              </a:rPr>
              <a:t> </a:t>
            </a:r>
            <a:endParaRPr lang="en-US" dirty="0" smtClean="0">
              <a:latin typeface="Courier New" charset="0"/>
            </a:endParaRPr>
          </a:p>
          <a:p>
            <a:r>
              <a:rPr lang="en-US" dirty="0" err="1" smtClean="0">
                <a:latin typeface="Courier New" charset="0"/>
              </a:rPr>
              <a:t>drwxr</a:t>
            </a:r>
            <a:r>
              <a:rPr lang="en-US" dirty="0" smtClean="0">
                <a:solidFill>
                  <a:srgbClr val="666600"/>
                </a:solidFill>
                <a:latin typeface="Courier New" charset="0"/>
              </a:rPr>
              <a:t>-</a:t>
            </a:r>
            <a:r>
              <a:rPr lang="en-US" dirty="0" err="1" smtClean="0">
                <a:latin typeface="Courier New" charset="0"/>
              </a:rPr>
              <a:t>xr</a:t>
            </a:r>
            <a:r>
              <a:rPr lang="en-US" dirty="0" smtClean="0">
                <a:solidFill>
                  <a:srgbClr val="666600"/>
                </a:solidFill>
                <a:latin typeface="Courier New" charset="0"/>
              </a:rPr>
              <a:t>-</a:t>
            </a:r>
            <a:r>
              <a:rPr lang="en-US" dirty="0" smtClean="0">
                <a:latin typeface="Courier New" charset="0"/>
              </a:rPr>
              <a:t>x </a:t>
            </a:r>
            <a:r>
              <a:rPr lang="en-US" dirty="0">
                <a:solidFill>
                  <a:srgbClr val="006666"/>
                </a:solidFill>
                <a:latin typeface="Courier New" charset="0"/>
              </a:rPr>
              <a:t>2 </a:t>
            </a:r>
            <a:r>
              <a:rPr lang="en-US" dirty="0" err="1" smtClean="0">
                <a:latin typeface="Courier New" charset="0"/>
              </a:rPr>
              <a:t>sks</a:t>
            </a:r>
            <a:r>
              <a:rPr lang="en-US" dirty="0" smtClean="0">
                <a:latin typeface="Courier New" charset="0"/>
              </a:rPr>
              <a:t> </a:t>
            </a:r>
            <a:r>
              <a:rPr lang="en-US" dirty="0" err="1" smtClean="0">
                <a:latin typeface="Courier New" charset="0"/>
              </a:rPr>
              <a:t>sks</a:t>
            </a:r>
            <a:r>
              <a:rPr lang="en-US" dirty="0" smtClean="0">
                <a:latin typeface="Courier New" charset="0"/>
              </a:rPr>
              <a:t>		</a:t>
            </a:r>
            <a:r>
              <a:rPr lang="en-US" dirty="0" smtClean="0">
                <a:solidFill>
                  <a:srgbClr val="006666"/>
                </a:solidFill>
                <a:latin typeface="Courier New" charset="0"/>
              </a:rPr>
              <a:t>4096 </a:t>
            </a:r>
            <a:r>
              <a:rPr lang="en-US" dirty="0">
                <a:solidFill>
                  <a:srgbClr val="7C0054"/>
                </a:solidFill>
                <a:latin typeface="Courier New" charset="0"/>
              </a:rPr>
              <a:t>Feb </a:t>
            </a:r>
            <a:r>
              <a:rPr lang="en-US" dirty="0">
                <a:solidFill>
                  <a:srgbClr val="006666"/>
                </a:solidFill>
                <a:latin typeface="Courier New" charset="0"/>
              </a:rPr>
              <a:t>15 2006 </a:t>
            </a:r>
            <a:r>
              <a:rPr lang="en-US" dirty="0" err="1">
                <a:latin typeface="Courier New" charset="0"/>
              </a:rPr>
              <a:t>univ</a:t>
            </a:r>
            <a:r>
              <a:rPr lang="en-US" dirty="0">
                <a:latin typeface="Courier New" charset="0"/>
              </a:rPr>
              <a:t> </a:t>
            </a:r>
            <a:endParaRPr lang="en-US" dirty="0" smtClean="0">
              <a:latin typeface="Courier New" charset="0"/>
            </a:endParaRPr>
          </a:p>
          <a:p>
            <a:r>
              <a:rPr lang="en-US" dirty="0" err="1" smtClean="0">
                <a:latin typeface="Courier New" charset="0"/>
              </a:rPr>
              <a:t>drwxr</a:t>
            </a:r>
            <a:r>
              <a:rPr lang="en-US" dirty="0" smtClean="0">
                <a:solidFill>
                  <a:srgbClr val="666600"/>
                </a:solidFill>
                <a:latin typeface="Courier New" charset="0"/>
              </a:rPr>
              <a:t>-</a:t>
            </a:r>
            <a:r>
              <a:rPr lang="en-US" dirty="0" err="1" smtClean="0">
                <a:latin typeface="Courier New" charset="0"/>
              </a:rPr>
              <a:t>xr</a:t>
            </a:r>
            <a:r>
              <a:rPr lang="en-US" dirty="0" smtClean="0">
                <a:solidFill>
                  <a:srgbClr val="666600"/>
                </a:solidFill>
                <a:latin typeface="Courier New" charset="0"/>
              </a:rPr>
              <a:t>-</a:t>
            </a:r>
            <a:r>
              <a:rPr lang="en-US" dirty="0" smtClean="0">
                <a:latin typeface="Courier New" charset="0"/>
              </a:rPr>
              <a:t>x </a:t>
            </a:r>
            <a:r>
              <a:rPr lang="en-US" dirty="0">
                <a:solidFill>
                  <a:srgbClr val="006666"/>
                </a:solidFill>
                <a:latin typeface="Courier New" charset="0"/>
              </a:rPr>
              <a:t>2 </a:t>
            </a:r>
            <a:r>
              <a:rPr lang="en-US" dirty="0">
                <a:latin typeface="Courier New" charset="0"/>
              </a:rPr>
              <a:t>root root </a:t>
            </a:r>
            <a:r>
              <a:rPr lang="en-US" dirty="0" smtClean="0">
                <a:latin typeface="Courier New" charset="0"/>
              </a:rPr>
              <a:t>	</a:t>
            </a:r>
            <a:r>
              <a:rPr lang="en-US" dirty="0" smtClean="0">
                <a:solidFill>
                  <a:srgbClr val="006666"/>
                </a:solidFill>
                <a:latin typeface="Courier New" charset="0"/>
              </a:rPr>
              <a:t>4096 </a:t>
            </a:r>
            <a:r>
              <a:rPr lang="en-US" dirty="0">
                <a:solidFill>
                  <a:srgbClr val="7C0054"/>
                </a:solidFill>
                <a:latin typeface="Courier New" charset="0"/>
              </a:rPr>
              <a:t>Dec </a:t>
            </a:r>
            <a:r>
              <a:rPr lang="en-US" dirty="0">
                <a:solidFill>
                  <a:srgbClr val="006666"/>
                </a:solidFill>
                <a:latin typeface="Courier New" charset="0"/>
              </a:rPr>
              <a:t>9 2007 </a:t>
            </a:r>
            <a:r>
              <a:rPr lang="en-US" dirty="0" err="1">
                <a:latin typeface="Courier New" charset="0"/>
              </a:rPr>
              <a:t>urlspedia</a:t>
            </a:r>
            <a:r>
              <a:rPr lang="en-US" dirty="0">
                <a:latin typeface="Courier New" charset="0"/>
              </a:rPr>
              <a:t> </a:t>
            </a:r>
            <a:endParaRPr lang="en-US" dirty="0" smtClean="0">
              <a:latin typeface="Courier New" charset="0"/>
            </a:endParaRPr>
          </a:p>
          <a:p>
            <a:r>
              <a:rPr lang="en-US" dirty="0" smtClean="0">
                <a:solidFill>
                  <a:srgbClr val="666600"/>
                </a:solidFill>
                <a:latin typeface="Courier New" charset="0"/>
              </a:rPr>
              <a:t>-</a:t>
            </a:r>
            <a:r>
              <a:rPr lang="en-US" dirty="0" err="1">
                <a:latin typeface="Courier New" charset="0"/>
              </a:rPr>
              <a:t>rw</a:t>
            </a:r>
            <a:r>
              <a:rPr lang="en-US" dirty="0">
                <a:solidFill>
                  <a:srgbClr val="666600"/>
                </a:solidFill>
                <a:latin typeface="Courier New" charset="0"/>
              </a:rPr>
              <a:t>-</a:t>
            </a:r>
            <a:r>
              <a:rPr lang="en-US" dirty="0">
                <a:latin typeface="Courier New" charset="0"/>
              </a:rPr>
              <a:t>r</a:t>
            </a:r>
            <a:r>
              <a:rPr lang="en-US" dirty="0">
                <a:solidFill>
                  <a:srgbClr val="666600"/>
                </a:solidFill>
                <a:latin typeface="Courier New" charset="0"/>
              </a:rPr>
              <a:t>--</a:t>
            </a:r>
            <a:r>
              <a:rPr lang="en-US" dirty="0">
                <a:latin typeface="Courier New" charset="0"/>
              </a:rPr>
              <a:t>r</a:t>
            </a:r>
            <a:r>
              <a:rPr lang="en-US" dirty="0">
                <a:solidFill>
                  <a:srgbClr val="666600"/>
                </a:solidFill>
                <a:latin typeface="Courier New" charset="0"/>
              </a:rPr>
              <a:t>-- </a:t>
            </a:r>
            <a:r>
              <a:rPr lang="en-US" dirty="0">
                <a:solidFill>
                  <a:srgbClr val="006666"/>
                </a:solidFill>
                <a:latin typeface="Courier New" charset="0"/>
              </a:rPr>
              <a:t>1 </a:t>
            </a:r>
            <a:r>
              <a:rPr lang="en-US" dirty="0">
                <a:latin typeface="Courier New" charset="0"/>
              </a:rPr>
              <a:t>root root </a:t>
            </a:r>
            <a:r>
              <a:rPr lang="en-US" dirty="0" smtClean="0">
                <a:latin typeface="Courier New" charset="0"/>
              </a:rPr>
              <a:t>	</a:t>
            </a:r>
            <a:r>
              <a:rPr lang="en-US" dirty="0" smtClean="0">
                <a:solidFill>
                  <a:srgbClr val="006666"/>
                </a:solidFill>
                <a:latin typeface="Courier New" charset="0"/>
              </a:rPr>
              <a:t>276480 </a:t>
            </a:r>
            <a:r>
              <a:rPr lang="en-US" dirty="0">
                <a:solidFill>
                  <a:srgbClr val="7C0054"/>
                </a:solidFill>
                <a:latin typeface="Courier New" charset="0"/>
              </a:rPr>
              <a:t>Dec </a:t>
            </a:r>
            <a:r>
              <a:rPr lang="en-US" dirty="0">
                <a:solidFill>
                  <a:srgbClr val="006666"/>
                </a:solidFill>
                <a:latin typeface="Courier New" charset="0"/>
              </a:rPr>
              <a:t>9 2007 </a:t>
            </a:r>
            <a:r>
              <a:rPr lang="en-US" dirty="0" err="1">
                <a:latin typeface="Courier New" charset="0"/>
              </a:rPr>
              <a:t>urlspedia</a:t>
            </a:r>
            <a:r>
              <a:rPr lang="en-US" dirty="0" err="1">
                <a:solidFill>
                  <a:srgbClr val="666600"/>
                </a:solidFill>
                <a:latin typeface="Courier New" charset="0"/>
              </a:rPr>
              <a:t>.</a:t>
            </a:r>
            <a:r>
              <a:rPr lang="en-US" dirty="0" err="1">
                <a:latin typeface="Courier New" charset="0"/>
              </a:rPr>
              <a:t>tar</a:t>
            </a:r>
            <a:r>
              <a:rPr lang="en-US" dirty="0">
                <a:latin typeface="Courier New" charset="0"/>
              </a:rPr>
              <a:t> </a:t>
            </a:r>
            <a:endParaRPr lang="en-US" dirty="0" smtClean="0">
              <a:latin typeface="Courier New" charset="0"/>
            </a:endParaRPr>
          </a:p>
          <a:p>
            <a:r>
              <a:rPr lang="en-US" dirty="0" err="1" smtClean="0">
                <a:latin typeface="Courier New" charset="0"/>
              </a:rPr>
              <a:t>drwxr</a:t>
            </a:r>
            <a:r>
              <a:rPr lang="en-US" dirty="0" smtClean="0">
                <a:solidFill>
                  <a:srgbClr val="666600"/>
                </a:solidFill>
                <a:latin typeface="Courier New" charset="0"/>
              </a:rPr>
              <a:t>-</a:t>
            </a:r>
            <a:r>
              <a:rPr lang="en-US" dirty="0" err="1" smtClean="0">
                <a:latin typeface="Courier New" charset="0"/>
              </a:rPr>
              <a:t>xr</a:t>
            </a:r>
            <a:r>
              <a:rPr lang="en-US" dirty="0" smtClean="0">
                <a:solidFill>
                  <a:srgbClr val="666600"/>
                </a:solidFill>
                <a:latin typeface="Courier New" charset="0"/>
              </a:rPr>
              <a:t>-</a:t>
            </a:r>
            <a:r>
              <a:rPr lang="en-US" dirty="0" smtClean="0">
                <a:latin typeface="Courier New" charset="0"/>
              </a:rPr>
              <a:t>x </a:t>
            </a:r>
            <a:r>
              <a:rPr lang="en-US" dirty="0">
                <a:solidFill>
                  <a:srgbClr val="006666"/>
                </a:solidFill>
                <a:latin typeface="Courier New" charset="0"/>
              </a:rPr>
              <a:t>8 </a:t>
            </a:r>
            <a:r>
              <a:rPr lang="en-US" dirty="0">
                <a:latin typeface="Courier New" charset="0"/>
              </a:rPr>
              <a:t>root root </a:t>
            </a:r>
            <a:r>
              <a:rPr lang="en-US" dirty="0" smtClean="0">
                <a:latin typeface="Courier New" charset="0"/>
              </a:rPr>
              <a:t>	</a:t>
            </a:r>
            <a:r>
              <a:rPr lang="en-US" dirty="0" smtClean="0">
                <a:solidFill>
                  <a:srgbClr val="006666"/>
                </a:solidFill>
                <a:latin typeface="Courier New" charset="0"/>
              </a:rPr>
              <a:t>4096 </a:t>
            </a:r>
            <a:r>
              <a:rPr lang="en-US" dirty="0">
                <a:solidFill>
                  <a:srgbClr val="7C0054"/>
                </a:solidFill>
                <a:latin typeface="Courier New" charset="0"/>
              </a:rPr>
              <a:t>Nov </a:t>
            </a:r>
            <a:r>
              <a:rPr lang="en-US" dirty="0">
                <a:solidFill>
                  <a:srgbClr val="006666"/>
                </a:solidFill>
                <a:latin typeface="Courier New" charset="0"/>
              </a:rPr>
              <a:t>25 2007 </a:t>
            </a:r>
            <a:r>
              <a:rPr lang="en-US" dirty="0" err="1">
                <a:latin typeface="Courier New" charset="0"/>
              </a:rPr>
              <a:t>usr</a:t>
            </a:r>
            <a:r>
              <a:rPr lang="en-US" dirty="0">
                <a:latin typeface="Courier New" charset="0"/>
              </a:rPr>
              <a:t> </a:t>
            </a:r>
            <a:endParaRPr lang="en-US" dirty="0" smtClean="0">
              <a:latin typeface="Courier New" charset="0"/>
            </a:endParaRPr>
          </a:p>
          <a:p>
            <a:r>
              <a:rPr lang="en-US" dirty="0" smtClean="0">
                <a:solidFill>
                  <a:srgbClr val="666600"/>
                </a:solidFill>
                <a:latin typeface="Courier New" charset="0"/>
              </a:rPr>
              <a:t>-</a:t>
            </a:r>
            <a:r>
              <a:rPr lang="en-US" dirty="0" err="1">
                <a:latin typeface="Courier New" charset="0"/>
              </a:rPr>
              <a:t>rwxr</a:t>
            </a:r>
            <a:r>
              <a:rPr lang="en-US" dirty="0">
                <a:solidFill>
                  <a:srgbClr val="666600"/>
                </a:solidFill>
                <a:latin typeface="Courier New" charset="0"/>
              </a:rPr>
              <a:t>-</a:t>
            </a:r>
            <a:r>
              <a:rPr lang="en-US" dirty="0" err="1">
                <a:latin typeface="Courier New" charset="0"/>
              </a:rPr>
              <a:t>xr</a:t>
            </a:r>
            <a:r>
              <a:rPr lang="en-US" dirty="0">
                <a:solidFill>
                  <a:srgbClr val="666600"/>
                </a:solidFill>
                <a:latin typeface="Courier New" charset="0"/>
              </a:rPr>
              <a:t>-</a:t>
            </a:r>
            <a:r>
              <a:rPr lang="en-US" dirty="0">
                <a:latin typeface="Courier New" charset="0"/>
              </a:rPr>
              <a:t>x </a:t>
            </a:r>
            <a:r>
              <a:rPr lang="en-US" dirty="0">
                <a:solidFill>
                  <a:srgbClr val="006666"/>
                </a:solidFill>
                <a:latin typeface="Courier New" charset="0"/>
              </a:rPr>
              <a:t>1 </a:t>
            </a:r>
            <a:r>
              <a:rPr lang="en-US" dirty="0">
                <a:latin typeface="Courier New" charset="0"/>
              </a:rPr>
              <a:t>root root </a:t>
            </a:r>
            <a:r>
              <a:rPr lang="en-US" dirty="0" smtClean="0">
                <a:latin typeface="Courier New" charset="0"/>
              </a:rPr>
              <a:t>	</a:t>
            </a:r>
            <a:r>
              <a:rPr lang="en-US" dirty="0" smtClean="0">
                <a:solidFill>
                  <a:srgbClr val="006666"/>
                </a:solidFill>
                <a:latin typeface="Courier New" charset="0"/>
              </a:rPr>
              <a:t>3192 </a:t>
            </a:r>
            <a:r>
              <a:rPr lang="en-US" dirty="0">
                <a:solidFill>
                  <a:srgbClr val="7C0054"/>
                </a:solidFill>
                <a:latin typeface="Courier New" charset="0"/>
              </a:rPr>
              <a:t>Nov </a:t>
            </a:r>
            <a:r>
              <a:rPr lang="en-US" dirty="0">
                <a:solidFill>
                  <a:srgbClr val="006666"/>
                </a:solidFill>
                <a:latin typeface="Courier New" charset="0"/>
              </a:rPr>
              <a:t>25 2007 </a:t>
            </a:r>
            <a:r>
              <a:rPr lang="en-US" dirty="0" err="1">
                <a:latin typeface="Courier New" charset="0"/>
              </a:rPr>
              <a:t>webthumb</a:t>
            </a:r>
            <a:r>
              <a:rPr lang="en-US" dirty="0" err="1">
                <a:solidFill>
                  <a:srgbClr val="666600"/>
                </a:solidFill>
                <a:latin typeface="Courier New" charset="0"/>
              </a:rPr>
              <a:t>.</a:t>
            </a:r>
            <a:r>
              <a:rPr lang="en-US" dirty="0" err="1">
                <a:latin typeface="Courier New" charset="0"/>
              </a:rPr>
              <a:t>php</a:t>
            </a:r>
            <a:r>
              <a:rPr lang="en-US" dirty="0">
                <a:latin typeface="Courier New" charset="0"/>
              </a:rPr>
              <a:t> </a:t>
            </a:r>
            <a:endParaRPr lang="en-US" dirty="0" smtClean="0">
              <a:latin typeface="Courier New" charset="0"/>
            </a:endParaRPr>
          </a:p>
          <a:p>
            <a:r>
              <a:rPr lang="en-US" dirty="0" smtClean="0">
                <a:solidFill>
                  <a:srgbClr val="666600"/>
                </a:solidFill>
                <a:latin typeface="Courier New" charset="0"/>
              </a:rPr>
              <a:t>-</a:t>
            </a:r>
            <a:r>
              <a:rPr lang="en-US" dirty="0" err="1">
                <a:latin typeface="Courier New" charset="0"/>
              </a:rPr>
              <a:t>rw</a:t>
            </a:r>
            <a:r>
              <a:rPr lang="en-US" dirty="0">
                <a:solidFill>
                  <a:srgbClr val="666600"/>
                </a:solidFill>
                <a:latin typeface="Courier New" charset="0"/>
              </a:rPr>
              <a:t>-</a:t>
            </a:r>
            <a:r>
              <a:rPr lang="en-US" dirty="0" err="1">
                <a:latin typeface="Courier New" charset="0"/>
              </a:rPr>
              <a:t>rw</a:t>
            </a:r>
            <a:r>
              <a:rPr lang="en-US" dirty="0">
                <a:solidFill>
                  <a:srgbClr val="666600"/>
                </a:solidFill>
                <a:latin typeface="Courier New" charset="0"/>
              </a:rPr>
              <a:t>-</a:t>
            </a:r>
            <a:r>
              <a:rPr lang="en-US" dirty="0">
                <a:latin typeface="Courier New" charset="0"/>
              </a:rPr>
              <a:t>r</a:t>
            </a:r>
            <a:r>
              <a:rPr lang="en-US" dirty="0">
                <a:solidFill>
                  <a:srgbClr val="666600"/>
                </a:solidFill>
                <a:latin typeface="Courier New" charset="0"/>
              </a:rPr>
              <a:t>-- </a:t>
            </a:r>
            <a:r>
              <a:rPr lang="en-US" dirty="0">
                <a:solidFill>
                  <a:srgbClr val="006666"/>
                </a:solidFill>
                <a:latin typeface="Courier New" charset="0"/>
              </a:rPr>
              <a:t>1 </a:t>
            </a:r>
            <a:r>
              <a:rPr lang="en-US" dirty="0" err="1" smtClean="0">
                <a:latin typeface="Courier New" charset="0"/>
              </a:rPr>
              <a:t>sks</a:t>
            </a:r>
            <a:r>
              <a:rPr lang="en-US" dirty="0" smtClean="0">
                <a:latin typeface="Courier New" charset="0"/>
              </a:rPr>
              <a:t> </a:t>
            </a:r>
            <a:r>
              <a:rPr lang="en-US" dirty="0" err="1" smtClean="0">
                <a:latin typeface="Courier New" charset="0"/>
              </a:rPr>
              <a:t>sks</a:t>
            </a:r>
            <a:r>
              <a:rPr lang="en-US" dirty="0" smtClean="0">
                <a:latin typeface="Courier New" charset="0"/>
              </a:rPr>
              <a:t>		</a:t>
            </a:r>
            <a:r>
              <a:rPr lang="en-US" dirty="0" smtClean="0">
                <a:solidFill>
                  <a:srgbClr val="006666"/>
                </a:solidFill>
                <a:latin typeface="Courier New" charset="0"/>
              </a:rPr>
              <a:t>20480 </a:t>
            </a:r>
            <a:r>
              <a:rPr lang="en-US" dirty="0">
                <a:solidFill>
                  <a:srgbClr val="7C0054"/>
                </a:solidFill>
                <a:latin typeface="Courier New" charset="0"/>
              </a:rPr>
              <a:t>Nov </a:t>
            </a:r>
            <a:r>
              <a:rPr lang="en-US" dirty="0">
                <a:solidFill>
                  <a:srgbClr val="006666"/>
                </a:solidFill>
                <a:latin typeface="Courier New" charset="0"/>
              </a:rPr>
              <a:t>25 2007 </a:t>
            </a:r>
            <a:r>
              <a:rPr lang="en-US" dirty="0" err="1">
                <a:latin typeface="Courier New" charset="0"/>
              </a:rPr>
              <a:t>webthumb</a:t>
            </a:r>
            <a:r>
              <a:rPr lang="en-US" dirty="0" err="1">
                <a:solidFill>
                  <a:srgbClr val="666600"/>
                </a:solidFill>
                <a:latin typeface="Courier New" charset="0"/>
              </a:rPr>
              <a:t>.</a:t>
            </a:r>
            <a:r>
              <a:rPr lang="en-US" dirty="0" err="1">
                <a:latin typeface="Courier New" charset="0"/>
              </a:rPr>
              <a:t>tar</a:t>
            </a:r>
            <a:r>
              <a:rPr lang="en-US" dirty="0">
                <a:latin typeface="Courier New" charset="0"/>
              </a:rPr>
              <a:t> </a:t>
            </a:r>
            <a:endParaRPr lang="en-US" dirty="0" smtClean="0">
              <a:latin typeface="Courier New" charset="0"/>
            </a:endParaRPr>
          </a:p>
          <a:p>
            <a:r>
              <a:rPr lang="en-US" dirty="0" smtClean="0">
                <a:solidFill>
                  <a:srgbClr val="666600"/>
                </a:solidFill>
                <a:latin typeface="Courier New" charset="0"/>
              </a:rPr>
              <a:t>-</a:t>
            </a:r>
            <a:r>
              <a:rPr lang="en-US" dirty="0" err="1">
                <a:latin typeface="Courier New" charset="0"/>
              </a:rPr>
              <a:t>rw</a:t>
            </a:r>
            <a:r>
              <a:rPr lang="en-US" dirty="0">
                <a:solidFill>
                  <a:srgbClr val="666600"/>
                </a:solidFill>
                <a:latin typeface="Courier New" charset="0"/>
              </a:rPr>
              <a:t>-</a:t>
            </a:r>
            <a:r>
              <a:rPr lang="en-US" dirty="0" err="1">
                <a:latin typeface="Courier New" charset="0"/>
              </a:rPr>
              <a:t>rw</a:t>
            </a:r>
            <a:r>
              <a:rPr lang="en-US" dirty="0">
                <a:solidFill>
                  <a:srgbClr val="666600"/>
                </a:solidFill>
                <a:latin typeface="Courier New" charset="0"/>
              </a:rPr>
              <a:t>-</a:t>
            </a:r>
            <a:r>
              <a:rPr lang="en-US" dirty="0">
                <a:latin typeface="Courier New" charset="0"/>
              </a:rPr>
              <a:t>r</a:t>
            </a:r>
            <a:r>
              <a:rPr lang="en-US" dirty="0">
                <a:solidFill>
                  <a:srgbClr val="666600"/>
                </a:solidFill>
                <a:latin typeface="Courier New" charset="0"/>
              </a:rPr>
              <a:t>-- </a:t>
            </a:r>
            <a:r>
              <a:rPr lang="en-US" dirty="0">
                <a:solidFill>
                  <a:srgbClr val="006666"/>
                </a:solidFill>
                <a:latin typeface="Courier New" charset="0"/>
              </a:rPr>
              <a:t>1 </a:t>
            </a:r>
            <a:r>
              <a:rPr lang="en-US" dirty="0" err="1" smtClean="0">
                <a:latin typeface="Courier New" charset="0"/>
              </a:rPr>
              <a:t>sks</a:t>
            </a:r>
            <a:r>
              <a:rPr lang="en-US" dirty="0" smtClean="0">
                <a:latin typeface="Courier New" charset="0"/>
              </a:rPr>
              <a:t> </a:t>
            </a:r>
            <a:r>
              <a:rPr lang="en-US" dirty="0" err="1" smtClean="0">
                <a:latin typeface="Courier New" charset="0"/>
              </a:rPr>
              <a:t>sks</a:t>
            </a:r>
            <a:r>
              <a:rPr lang="en-US" dirty="0" smtClean="0">
                <a:latin typeface="Courier New" charset="0"/>
              </a:rPr>
              <a:t>		</a:t>
            </a:r>
            <a:r>
              <a:rPr lang="en-US" dirty="0" smtClean="0">
                <a:solidFill>
                  <a:srgbClr val="006666"/>
                </a:solidFill>
                <a:latin typeface="Courier New" charset="0"/>
              </a:rPr>
              <a:t>5654 </a:t>
            </a:r>
            <a:r>
              <a:rPr lang="en-US" dirty="0">
                <a:solidFill>
                  <a:srgbClr val="7C0054"/>
                </a:solidFill>
                <a:latin typeface="Courier New" charset="0"/>
              </a:rPr>
              <a:t>Aug </a:t>
            </a:r>
            <a:r>
              <a:rPr lang="en-US" dirty="0">
                <a:solidFill>
                  <a:srgbClr val="006666"/>
                </a:solidFill>
                <a:latin typeface="Courier New" charset="0"/>
              </a:rPr>
              <a:t>9 2007 </a:t>
            </a:r>
            <a:r>
              <a:rPr lang="en-US" dirty="0" err="1">
                <a:latin typeface="Courier New" charset="0"/>
              </a:rPr>
              <a:t>yourfile</a:t>
            </a:r>
            <a:r>
              <a:rPr lang="en-US" dirty="0" err="1">
                <a:solidFill>
                  <a:srgbClr val="666600"/>
                </a:solidFill>
                <a:latin typeface="Courier New" charset="0"/>
              </a:rPr>
              <a:t>.</a:t>
            </a:r>
            <a:r>
              <a:rPr lang="en-US" dirty="0" err="1">
                <a:latin typeface="Courier New" charset="0"/>
              </a:rPr>
              <a:t>mid</a:t>
            </a:r>
            <a:r>
              <a:rPr lang="en-US" dirty="0">
                <a:latin typeface="Courier New" charset="0"/>
              </a:rPr>
              <a:t> </a:t>
            </a:r>
            <a:endParaRPr lang="en-US" dirty="0" smtClean="0">
              <a:latin typeface="Courier New" charset="0"/>
            </a:endParaRPr>
          </a:p>
          <a:p>
            <a:r>
              <a:rPr lang="en-US" dirty="0" smtClean="0">
                <a:solidFill>
                  <a:srgbClr val="666600"/>
                </a:solidFill>
                <a:latin typeface="Courier New" charset="0"/>
              </a:rPr>
              <a:t>-</a:t>
            </a:r>
            <a:r>
              <a:rPr lang="en-US" dirty="0" err="1" smtClean="0">
                <a:latin typeface="Courier New" charset="0"/>
              </a:rPr>
              <a:t>rw</a:t>
            </a:r>
            <a:r>
              <a:rPr lang="en-US" dirty="0" smtClean="0">
                <a:solidFill>
                  <a:srgbClr val="666600"/>
                </a:solidFill>
                <a:latin typeface="Courier New" charset="0"/>
              </a:rPr>
              <a:t>-</a:t>
            </a:r>
            <a:r>
              <a:rPr lang="en-US" dirty="0" err="1" smtClean="0">
                <a:latin typeface="Courier New" charset="0"/>
              </a:rPr>
              <a:t>rw</a:t>
            </a:r>
            <a:r>
              <a:rPr lang="en-US" dirty="0" smtClean="0">
                <a:solidFill>
                  <a:srgbClr val="666600"/>
                </a:solidFill>
                <a:latin typeface="Courier New" charset="0"/>
              </a:rPr>
              <a:t>-</a:t>
            </a:r>
            <a:r>
              <a:rPr lang="en-US" dirty="0" smtClean="0">
                <a:latin typeface="Courier New" charset="0"/>
              </a:rPr>
              <a:t>r</a:t>
            </a:r>
            <a:r>
              <a:rPr lang="mr-IN" dirty="0" smtClean="0">
                <a:solidFill>
                  <a:srgbClr val="666600"/>
                </a:solidFill>
                <a:latin typeface="Courier New" charset="0"/>
              </a:rPr>
              <a:t>–</a:t>
            </a:r>
            <a:r>
              <a:rPr lang="en-US" dirty="0">
                <a:solidFill>
                  <a:srgbClr val="666600"/>
                </a:solidFill>
                <a:latin typeface="Courier New" charset="0"/>
              </a:rPr>
              <a:t>-</a:t>
            </a:r>
            <a:r>
              <a:rPr lang="en-US" dirty="0" smtClean="0">
                <a:solidFill>
                  <a:srgbClr val="666600"/>
                </a:solidFill>
                <a:latin typeface="Courier New" charset="0"/>
              </a:rPr>
              <a:t> </a:t>
            </a:r>
            <a:r>
              <a:rPr lang="en-US" dirty="0">
                <a:solidFill>
                  <a:srgbClr val="006666"/>
                </a:solidFill>
                <a:latin typeface="Courier New" charset="0"/>
              </a:rPr>
              <a:t>1 </a:t>
            </a:r>
            <a:r>
              <a:rPr lang="en-US" dirty="0" err="1" smtClean="0">
                <a:latin typeface="Courier New" charset="0"/>
              </a:rPr>
              <a:t>sks</a:t>
            </a:r>
            <a:r>
              <a:rPr lang="en-US" dirty="0" smtClean="0">
                <a:latin typeface="Courier New" charset="0"/>
              </a:rPr>
              <a:t> </a:t>
            </a:r>
            <a:r>
              <a:rPr lang="en-US" dirty="0" err="1" smtClean="0">
                <a:latin typeface="Courier New" charset="0"/>
              </a:rPr>
              <a:t>sks</a:t>
            </a:r>
            <a:r>
              <a:rPr lang="en-US" dirty="0" smtClean="0">
                <a:latin typeface="Courier New" charset="0"/>
              </a:rPr>
              <a:t>		</a:t>
            </a:r>
            <a:r>
              <a:rPr lang="en-US" dirty="0" smtClean="0">
                <a:solidFill>
                  <a:srgbClr val="006666"/>
                </a:solidFill>
                <a:latin typeface="Courier New" charset="0"/>
              </a:rPr>
              <a:t>166255 </a:t>
            </a:r>
            <a:r>
              <a:rPr lang="en-US" dirty="0">
                <a:solidFill>
                  <a:srgbClr val="7C0054"/>
                </a:solidFill>
                <a:latin typeface="Courier New" charset="0"/>
              </a:rPr>
              <a:t>Aug </a:t>
            </a:r>
            <a:r>
              <a:rPr lang="en-US" dirty="0">
                <a:solidFill>
                  <a:srgbClr val="006666"/>
                </a:solidFill>
                <a:latin typeface="Courier New" charset="0"/>
              </a:rPr>
              <a:t>9 2007 </a:t>
            </a:r>
            <a:r>
              <a:rPr lang="en-US" dirty="0" err="1">
                <a:latin typeface="Courier New" charset="0"/>
              </a:rPr>
              <a:t>yourfile</a:t>
            </a:r>
            <a:r>
              <a:rPr lang="en-US" dirty="0" err="1">
                <a:solidFill>
                  <a:srgbClr val="666600"/>
                </a:solidFill>
                <a:latin typeface="Courier New" charset="0"/>
              </a:rPr>
              <a:t>.</a:t>
            </a:r>
            <a:r>
              <a:rPr lang="en-US" dirty="0" err="1">
                <a:latin typeface="Courier New" charset="0"/>
              </a:rPr>
              <a:t>swf</a:t>
            </a:r>
            <a:r>
              <a:rPr lang="en-US" dirty="0">
                <a:latin typeface="Courier New" charset="0"/>
              </a:rPr>
              <a:t> </a:t>
            </a:r>
            <a:endParaRPr lang="en-US" dirty="0"/>
          </a:p>
          <a:p>
            <a:endParaRPr lang="en-US" dirty="0" smtClean="0">
              <a:latin typeface="Courier New" charset="0"/>
            </a:endParaRPr>
          </a:p>
          <a:p>
            <a:r>
              <a:rPr lang="en-US" dirty="0" smtClean="0">
                <a:latin typeface="Courier New" charset="0"/>
              </a:rPr>
              <a:t>$ </a:t>
            </a:r>
            <a:endParaRPr lang="en-US" dirty="0"/>
          </a:p>
        </p:txBody>
      </p:sp>
    </p:spTree>
    <p:extLst>
      <p:ext uri="{BB962C8B-B14F-4D97-AF65-F5344CB8AC3E}">
        <p14:creationId xmlns:p14="http://schemas.microsoft.com/office/powerpoint/2010/main" val="38039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Unix</a:t>
            </a:r>
          </a:p>
        </p:txBody>
      </p:sp>
      <p:sp>
        <p:nvSpPr>
          <p:cNvPr id="3" name="Content Placeholder 2"/>
          <p:cNvSpPr>
            <a:spLocks noGrp="1"/>
          </p:cNvSpPr>
          <p:nvPr>
            <p:ph sz="quarter" idx="1"/>
          </p:nvPr>
        </p:nvSpPr>
        <p:spPr/>
        <p:txBody>
          <a:bodyPr>
            <a:normAutofit lnSpcReduction="10000"/>
          </a:bodyPr>
          <a:lstStyle/>
          <a:p>
            <a:pPr algn="l"/>
            <a:r>
              <a:rPr lang="en-US" dirty="0">
                <a:solidFill>
                  <a:srgbClr val="0070C0"/>
                </a:solidFill>
              </a:rPr>
              <a:t>Who Are </a:t>
            </a:r>
            <a:r>
              <a:rPr lang="en-US" dirty="0" smtClean="0">
                <a:solidFill>
                  <a:srgbClr val="0070C0"/>
                </a:solidFill>
              </a:rPr>
              <a:t>You</a:t>
            </a:r>
          </a:p>
          <a:p>
            <a:pPr lvl="1" algn="l"/>
            <a:r>
              <a:rPr lang="en-US" dirty="0" smtClean="0"/>
              <a:t>The easiest way to find out "who you are" is to enter the </a:t>
            </a:r>
            <a:r>
              <a:rPr lang="en-US" dirty="0" err="1" smtClean="0">
                <a:solidFill>
                  <a:srgbClr val="FF0000"/>
                </a:solidFill>
              </a:rPr>
              <a:t>whoami</a:t>
            </a:r>
            <a:r>
              <a:rPr lang="en-US" dirty="0" smtClean="0"/>
              <a:t> command:</a:t>
            </a:r>
          </a:p>
          <a:p>
            <a:pPr lvl="1" algn="l"/>
            <a:endParaRPr lang="en-US" dirty="0"/>
          </a:p>
          <a:p>
            <a:pPr lvl="1" algn="l"/>
            <a:endParaRPr lang="en-US" dirty="0" smtClean="0"/>
          </a:p>
          <a:p>
            <a:pPr lvl="1" algn="l"/>
            <a:endParaRPr lang="en-US" dirty="0"/>
          </a:p>
          <a:p>
            <a:pPr algn="l"/>
            <a:r>
              <a:rPr lang="en-US" dirty="0">
                <a:solidFill>
                  <a:srgbClr val="0070C0"/>
                </a:solidFill>
              </a:rPr>
              <a:t>Who is Logged In? </a:t>
            </a:r>
          </a:p>
          <a:p>
            <a:pPr lvl="1" algn="l"/>
            <a:r>
              <a:rPr lang="en-US" dirty="0"/>
              <a:t>Sometime you might be interested to know who is logged in to the computer at the same time. </a:t>
            </a:r>
          </a:p>
          <a:p>
            <a:pPr lvl="1" algn="l"/>
            <a:r>
              <a:rPr lang="en-US" dirty="0"/>
              <a:t>There are three commands are </a:t>
            </a:r>
            <a:r>
              <a:rPr lang="en-US" dirty="0" smtClean="0"/>
              <a:t>available</a:t>
            </a:r>
          </a:p>
          <a:p>
            <a:pPr lvl="2" algn="l"/>
            <a:r>
              <a:rPr lang="en-US" dirty="0" smtClean="0"/>
              <a:t>users</a:t>
            </a:r>
            <a:r>
              <a:rPr lang="en-US" dirty="0"/>
              <a:t>, who, and w. </a:t>
            </a:r>
          </a:p>
          <a:p>
            <a:pPr marL="274320" lvl="1" indent="0" algn="l">
              <a:buNone/>
            </a:pPr>
            <a:r>
              <a:rPr lang="en-US" dirty="0" smtClean="0"/>
              <a:t/>
            </a:r>
            <a:br>
              <a:rPr lang="en-US" dirty="0" smtClean="0"/>
            </a:br>
            <a:endParaRPr lang="en-US" dirty="0" smtClean="0"/>
          </a:p>
          <a:p>
            <a:endParaRPr lang="en-US" dirty="0"/>
          </a:p>
        </p:txBody>
      </p:sp>
      <p:sp>
        <p:nvSpPr>
          <p:cNvPr id="4" name="Rectangle 3"/>
          <p:cNvSpPr/>
          <p:nvPr/>
        </p:nvSpPr>
        <p:spPr>
          <a:xfrm>
            <a:off x="3347864" y="2276872"/>
            <a:ext cx="3024336"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latin typeface="Courier New" charset="0"/>
              </a:rPr>
              <a:t>$ </a:t>
            </a:r>
            <a:r>
              <a:rPr lang="en-US" dirty="0" err="1">
                <a:latin typeface="Courier New" charset="0"/>
              </a:rPr>
              <a:t>whoami</a:t>
            </a:r>
            <a:r>
              <a:rPr lang="en-US" dirty="0">
                <a:latin typeface="Courier New" charset="0"/>
              </a:rPr>
              <a:t> </a:t>
            </a:r>
            <a:endParaRPr lang="en-US" dirty="0" smtClean="0">
              <a:latin typeface="Courier New" charset="0"/>
            </a:endParaRPr>
          </a:p>
          <a:p>
            <a:r>
              <a:rPr lang="en-US" dirty="0" err="1" smtClean="0">
                <a:latin typeface="Courier New" charset="0"/>
              </a:rPr>
              <a:t>sks</a:t>
            </a:r>
            <a:r>
              <a:rPr lang="en-US" dirty="0" smtClean="0">
                <a:latin typeface="Courier New" charset="0"/>
              </a:rPr>
              <a:t> </a:t>
            </a:r>
          </a:p>
          <a:p>
            <a:endParaRPr lang="en-US" dirty="0">
              <a:latin typeface="Courier New" charset="0"/>
            </a:endParaRPr>
          </a:p>
          <a:p>
            <a:r>
              <a:rPr lang="en-US" dirty="0" smtClean="0">
                <a:latin typeface="Courier New" charset="0"/>
              </a:rPr>
              <a:t>$ </a:t>
            </a:r>
            <a:endParaRPr lang="en-US" dirty="0">
              <a:effectLst/>
            </a:endParaRPr>
          </a:p>
        </p:txBody>
      </p:sp>
      <p:sp>
        <p:nvSpPr>
          <p:cNvPr id="5" name="Rectangle 4"/>
          <p:cNvSpPr/>
          <p:nvPr/>
        </p:nvSpPr>
        <p:spPr>
          <a:xfrm>
            <a:off x="1835696" y="5445224"/>
            <a:ext cx="1838965" cy="646331"/>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dirty="0">
                <a:latin typeface="Courier New" charset="0"/>
              </a:rPr>
              <a:t>$ users </a:t>
            </a:r>
            <a:endParaRPr lang="en-US" dirty="0" smtClean="0">
              <a:latin typeface="Courier New" charset="0"/>
            </a:endParaRPr>
          </a:p>
          <a:p>
            <a:r>
              <a:rPr lang="en-US" dirty="0" err="1">
                <a:latin typeface="Courier New" charset="0"/>
              </a:rPr>
              <a:t>s</a:t>
            </a:r>
            <a:r>
              <a:rPr lang="en-US" dirty="0" err="1" smtClean="0">
                <a:latin typeface="Courier New" charset="0"/>
              </a:rPr>
              <a:t>ks</a:t>
            </a:r>
            <a:r>
              <a:rPr lang="en-US" dirty="0" smtClean="0">
                <a:latin typeface="Courier New" charset="0"/>
              </a:rPr>
              <a:t> </a:t>
            </a:r>
            <a:r>
              <a:rPr lang="en-US" dirty="0" err="1" smtClean="0">
                <a:latin typeface="Courier New" charset="0"/>
              </a:rPr>
              <a:t>abc</a:t>
            </a:r>
            <a:r>
              <a:rPr lang="en-US" dirty="0" smtClean="0">
                <a:latin typeface="Courier New" charset="0"/>
              </a:rPr>
              <a:t> </a:t>
            </a:r>
            <a:r>
              <a:rPr lang="en-US" dirty="0" err="1" smtClean="0">
                <a:latin typeface="Courier New" charset="0"/>
              </a:rPr>
              <a:t>pqr</a:t>
            </a:r>
            <a:r>
              <a:rPr lang="en-US" dirty="0" smtClean="0">
                <a:latin typeface="Courier New" charset="0"/>
              </a:rPr>
              <a:t> </a:t>
            </a:r>
            <a:endParaRPr lang="en-US" dirty="0">
              <a:effectLst/>
            </a:endParaRPr>
          </a:p>
        </p:txBody>
      </p:sp>
      <p:sp>
        <p:nvSpPr>
          <p:cNvPr id="6" name="Rectangle 5"/>
          <p:cNvSpPr/>
          <p:nvPr/>
        </p:nvSpPr>
        <p:spPr>
          <a:xfrm>
            <a:off x="4211960" y="5229200"/>
            <a:ext cx="4572000" cy="1477328"/>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r>
              <a:rPr lang="en-US" dirty="0">
                <a:latin typeface="Courier New" charset="0"/>
              </a:rPr>
              <a:t>$ who </a:t>
            </a:r>
            <a:endParaRPr lang="en-US" dirty="0" smtClean="0">
              <a:latin typeface="Courier New" charset="0"/>
            </a:endParaRPr>
          </a:p>
          <a:p>
            <a:r>
              <a:rPr lang="en-US" dirty="0" err="1" smtClean="0">
                <a:latin typeface="Courier New" charset="0"/>
              </a:rPr>
              <a:t>sks</a:t>
            </a:r>
            <a:r>
              <a:rPr lang="en-US" dirty="0" smtClean="0">
                <a:latin typeface="Courier New" charset="0"/>
              </a:rPr>
              <a:t> </a:t>
            </a:r>
            <a:r>
              <a:rPr lang="en-US" dirty="0">
                <a:latin typeface="Courier New" charset="0"/>
              </a:rPr>
              <a:t>ttyp0 </a:t>
            </a:r>
            <a:r>
              <a:rPr lang="en-US" dirty="0">
                <a:solidFill>
                  <a:srgbClr val="7C0054"/>
                </a:solidFill>
                <a:latin typeface="Courier New" charset="0"/>
              </a:rPr>
              <a:t>Oct </a:t>
            </a:r>
            <a:r>
              <a:rPr lang="en-US" dirty="0">
                <a:solidFill>
                  <a:srgbClr val="006666"/>
                </a:solidFill>
                <a:latin typeface="Courier New" charset="0"/>
              </a:rPr>
              <a:t>8 14</a:t>
            </a:r>
            <a:r>
              <a:rPr lang="en-US" dirty="0">
                <a:solidFill>
                  <a:srgbClr val="666600"/>
                </a:solidFill>
                <a:latin typeface="Courier New" charset="0"/>
              </a:rPr>
              <a:t>:</a:t>
            </a:r>
            <a:r>
              <a:rPr lang="en-US" dirty="0">
                <a:solidFill>
                  <a:srgbClr val="006666"/>
                </a:solidFill>
                <a:latin typeface="Courier New" charset="0"/>
              </a:rPr>
              <a:t>10 </a:t>
            </a:r>
            <a:r>
              <a:rPr lang="en-US" dirty="0">
                <a:solidFill>
                  <a:srgbClr val="666600"/>
                </a:solidFill>
                <a:latin typeface="Courier New" charset="0"/>
              </a:rPr>
              <a:t>(</a:t>
            </a:r>
            <a:r>
              <a:rPr lang="en-US" dirty="0">
                <a:latin typeface="Courier New" charset="0"/>
              </a:rPr>
              <a:t>limbo</a:t>
            </a:r>
            <a:r>
              <a:rPr lang="en-US" dirty="0">
                <a:solidFill>
                  <a:srgbClr val="666600"/>
                </a:solidFill>
                <a:latin typeface="Courier New" charset="0"/>
              </a:rPr>
              <a:t>) </a:t>
            </a:r>
            <a:r>
              <a:rPr lang="en-US" dirty="0" err="1" smtClean="0">
                <a:latin typeface="Courier New" charset="0"/>
              </a:rPr>
              <a:t>abc</a:t>
            </a:r>
            <a:r>
              <a:rPr lang="en-US" dirty="0" smtClean="0">
                <a:latin typeface="Courier New" charset="0"/>
              </a:rPr>
              <a:t> </a:t>
            </a:r>
            <a:r>
              <a:rPr lang="en-US" dirty="0">
                <a:latin typeface="Courier New" charset="0"/>
              </a:rPr>
              <a:t>ttyp2 </a:t>
            </a:r>
            <a:r>
              <a:rPr lang="en-US" dirty="0">
                <a:solidFill>
                  <a:srgbClr val="7C0054"/>
                </a:solidFill>
                <a:latin typeface="Courier New" charset="0"/>
              </a:rPr>
              <a:t>Oct </a:t>
            </a:r>
            <a:r>
              <a:rPr lang="en-US" dirty="0">
                <a:solidFill>
                  <a:srgbClr val="006666"/>
                </a:solidFill>
                <a:latin typeface="Courier New" charset="0"/>
              </a:rPr>
              <a:t>4 09</a:t>
            </a:r>
            <a:r>
              <a:rPr lang="en-US" dirty="0">
                <a:solidFill>
                  <a:srgbClr val="666600"/>
                </a:solidFill>
                <a:latin typeface="Courier New" charset="0"/>
              </a:rPr>
              <a:t>:</a:t>
            </a:r>
            <a:r>
              <a:rPr lang="en-US" dirty="0">
                <a:solidFill>
                  <a:srgbClr val="006666"/>
                </a:solidFill>
                <a:latin typeface="Courier New" charset="0"/>
              </a:rPr>
              <a:t>08 </a:t>
            </a:r>
            <a:r>
              <a:rPr lang="en-US" dirty="0">
                <a:solidFill>
                  <a:srgbClr val="666600"/>
                </a:solidFill>
                <a:latin typeface="Courier New" charset="0"/>
              </a:rPr>
              <a:t>(</a:t>
            </a:r>
            <a:r>
              <a:rPr lang="en-US" dirty="0">
                <a:latin typeface="Courier New" charset="0"/>
              </a:rPr>
              <a:t>calliope</a:t>
            </a:r>
            <a:r>
              <a:rPr lang="en-US" dirty="0">
                <a:solidFill>
                  <a:srgbClr val="666600"/>
                </a:solidFill>
                <a:latin typeface="Courier New" charset="0"/>
              </a:rPr>
              <a:t>) </a:t>
            </a:r>
            <a:r>
              <a:rPr lang="en-US" dirty="0" err="1" smtClean="0">
                <a:latin typeface="Courier New" charset="0"/>
              </a:rPr>
              <a:t>pqr</a:t>
            </a:r>
            <a:r>
              <a:rPr lang="en-US" dirty="0" smtClean="0">
                <a:latin typeface="Courier New" charset="0"/>
              </a:rPr>
              <a:t> </a:t>
            </a:r>
            <a:r>
              <a:rPr lang="en-US" dirty="0">
                <a:latin typeface="Courier New" charset="0"/>
              </a:rPr>
              <a:t>ttyp4 </a:t>
            </a:r>
            <a:r>
              <a:rPr lang="en-US" dirty="0">
                <a:solidFill>
                  <a:srgbClr val="7C0054"/>
                </a:solidFill>
                <a:latin typeface="Courier New" charset="0"/>
              </a:rPr>
              <a:t>Oct </a:t>
            </a:r>
            <a:r>
              <a:rPr lang="en-US" dirty="0">
                <a:solidFill>
                  <a:srgbClr val="006666"/>
                </a:solidFill>
                <a:latin typeface="Courier New" charset="0"/>
              </a:rPr>
              <a:t>8 12</a:t>
            </a:r>
            <a:r>
              <a:rPr lang="en-US" dirty="0">
                <a:solidFill>
                  <a:srgbClr val="666600"/>
                </a:solidFill>
                <a:latin typeface="Courier New" charset="0"/>
              </a:rPr>
              <a:t>:</a:t>
            </a:r>
            <a:r>
              <a:rPr lang="en-US" dirty="0">
                <a:solidFill>
                  <a:srgbClr val="006666"/>
                </a:solidFill>
                <a:latin typeface="Courier New" charset="0"/>
              </a:rPr>
              <a:t>09 </a:t>
            </a:r>
            <a:r>
              <a:rPr lang="en-US" dirty="0">
                <a:solidFill>
                  <a:srgbClr val="666600"/>
                </a:solidFill>
                <a:latin typeface="Courier New" charset="0"/>
              </a:rPr>
              <a:t>(</a:t>
            </a:r>
            <a:r>
              <a:rPr lang="en-US" dirty="0">
                <a:latin typeface="Courier New" charset="0"/>
              </a:rPr>
              <a:t>dent</a:t>
            </a:r>
            <a:r>
              <a:rPr lang="en-US" dirty="0">
                <a:solidFill>
                  <a:srgbClr val="666600"/>
                </a:solidFill>
                <a:latin typeface="Courier New" charset="0"/>
              </a:rPr>
              <a:t>) </a:t>
            </a:r>
            <a:endParaRPr lang="en-US" dirty="0" smtClean="0">
              <a:solidFill>
                <a:srgbClr val="666600"/>
              </a:solidFill>
              <a:latin typeface="Courier New" charset="0"/>
            </a:endParaRPr>
          </a:p>
          <a:p>
            <a:r>
              <a:rPr lang="en-US" dirty="0" smtClean="0">
                <a:latin typeface="Courier New" charset="0"/>
              </a:rPr>
              <a:t>$ </a:t>
            </a:r>
            <a:endParaRPr lang="en-US" dirty="0">
              <a:effectLst/>
            </a:endParaRPr>
          </a:p>
        </p:txBody>
      </p:sp>
    </p:spTree>
    <p:extLst>
      <p:ext uri="{BB962C8B-B14F-4D97-AF65-F5344CB8AC3E}">
        <p14:creationId xmlns:p14="http://schemas.microsoft.com/office/powerpoint/2010/main" val="57699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Unix</a:t>
            </a:r>
          </a:p>
        </p:txBody>
      </p:sp>
      <p:sp>
        <p:nvSpPr>
          <p:cNvPr id="3" name="Content Placeholder 2"/>
          <p:cNvSpPr>
            <a:spLocks noGrp="1"/>
          </p:cNvSpPr>
          <p:nvPr>
            <p:ph sz="quarter" idx="1"/>
          </p:nvPr>
        </p:nvSpPr>
        <p:spPr/>
        <p:txBody>
          <a:bodyPr/>
          <a:lstStyle/>
          <a:p>
            <a:pPr algn="l"/>
            <a:r>
              <a:rPr lang="en-US" dirty="0">
                <a:solidFill>
                  <a:srgbClr val="0070C0"/>
                </a:solidFill>
              </a:rPr>
              <a:t>Logging </a:t>
            </a:r>
            <a:r>
              <a:rPr lang="en-US" dirty="0" smtClean="0">
                <a:solidFill>
                  <a:srgbClr val="0070C0"/>
                </a:solidFill>
              </a:rPr>
              <a:t>Out</a:t>
            </a:r>
          </a:p>
          <a:p>
            <a:pPr lvl="1" algn="l"/>
            <a:r>
              <a:rPr lang="en-US" dirty="0"/>
              <a:t>To log out</a:t>
            </a:r>
            <a:r>
              <a:rPr lang="en-US" dirty="0" smtClean="0"/>
              <a:t>:</a:t>
            </a:r>
            <a:endParaRPr lang="en-US" dirty="0"/>
          </a:p>
          <a:p>
            <a:pPr lvl="2"/>
            <a:r>
              <a:rPr lang="en-US" sz="2200" dirty="0"/>
              <a:t>Just type logout command at command prompt, and the system will clean up everything and break the </a:t>
            </a:r>
            <a:r>
              <a:rPr lang="en-US" dirty="0" smtClean="0"/>
              <a:t>connection</a:t>
            </a:r>
            <a:r>
              <a:rPr lang="en-US" sz="2800" dirty="0"/>
              <a:t>.</a:t>
            </a:r>
            <a:r>
              <a:rPr lang="en-US" sz="2800" dirty="0" smtClean="0"/>
              <a:t> </a:t>
            </a:r>
            <a:endParaRPr lang="en-US" dirty="0" smtClean="0"/>
          </a:p>
          <a:p>
            <a:pPr marL="594360" lvl="2" indent="0" algn="l">
              <a:buNone/>
            </a:pP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47884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Unix</a:t>
            </a:r>
          </a:p>
        </p:txBody>
      </p:sp>
      <p:sp>
        <p:nvSpPr>
          <p:cNvPr id="3" name="Content Placeholder 2"/>
          <p:cNvSpPr>
            <a:spLocks noGrp="1"/>
          </p:cNvSpPr>
          <p:nvPr>
            <p:ph sz="quarter" idx="1"/>
          </p:nvPr>
        </p:nvSpPr>
        <p:spPr/>
        <p:txBody>
          <a:bodyPr/>
          <a:lstStyle/>
          <a:p>
            <a:r>
              <a:rPr lang="en-US" dirty="0">
                <a:solidFill>
                  <a:srgbClr val="0070C0"/>
                </a:solidFill>
              </a:rPr>
              <a:t>System Shutdown: </a:t>
            </a:r>
          </a:p>
          <a:p>
            <a:pPr lvl="1"/>
            <a:r>
              <a:rPr lang="en-US" dirty="0"/>
              <a:t>The most consistent way to shut down a Unix system properly via the command line is to use one of the following command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57300821"/>
              </p:ext>
            </p:extLst>
          </p:nvPr>
        </p:nvGraphicFramePr>
        <p:xfrm>
          <a:off x="1115616" y="2636912"/>
          <a:ext cx="7416824" cy="2560320"/>
        </p:xfrm>
        <a:graphic>
          <a:graphicData uri="http://schemas.openxmlformats.org/drawingml/2006/table">
            <a:tbl>
              <a:tblPr>
                <a:tableStyleId>{775DCB02-9BB8-47FD-8907-85C794F793BA}</a:tableStyleId>
              </a:tblPr>
              <a:tblGrid>
                <a:gridCol w="1596026"/>
                <a:gridCol w="5820798"/>
              </a:tblGrid>
              <a:tr h="263313">
                <a:tc>
                  <a:txBody>
                    <a:bodyPr/>
                    <a:lstStyle/>
                    <a:p>
                      <a:pPr algn="ctr"/>
                      <a:r>
                        <a:rPr lang="en-US" sz="1400" b="1" dirty="0">
                          <a:effectLst/>
                        </a:rPr>
                        <a:t>Command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1400" b="1" dirty="0">
                          <a:effectLst/>
                        </a:rPr>
                        <a:t>Description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r h="263313">
                <a:tc>
                  <a:txBody>
                    <a:bodyPr/>
                    <a:lstStyle/>
                    <a:p>
                      <a:r>
                        <a:rPr lang="en-US" sz="1400" dirty="0">
                          <a:effectLst/>
                        </a:rPr>
                        <a:t>halt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effectLst/>
                        </a:rPr>
                        <a:t>Brings the system down immediately.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13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sz="1400" dirty="0" err="1" smtClean="0">
                          <a:effectLst/>
                        </a:rPr>
                        <a:t>init</a:t>
                      </a:r>
                      <a:r>
                        <a:rPr lang="ro-RO" sz="1400" dirty="0" smtClean="0">
                          <a:effectLst/>
                        </a:rPr>
                        <a:t> 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effectLst/>
                        </a:rPr>
                        <a:t>Powers off the system using predefined scripts to synchronize and clean up the system prior to shutdown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13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400" dirty="0" err="1" smtClean="0">
                          <a:effectLst/>
                        </a:rPr>
                        <a:t>init</a:t>
                      </a:r>
                      <a:r>
                        <a:rPr lang="cs-CZ" sz="1400" dirty="0" smtClean="0">
                          <a:effectLst/>
                        </a:rPr>
                        <a:t> 6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effectLst/>
                        </a:rPr>
                        <a:t>Reboots the system by shutting it down completely and then bringing it completely back up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3313">
                <a:tc>
                  <a:txBody>
                    <a:bodyPr/>
                    <a:lstStyle/>
                    <a:p>
                      <a:r>
                        <a:rPr lang="en-US" sz="1400" dirty="0" err="1">
                          <a:effectLst/>
                        </a:rPr>
                        <a:t>poweroff</a:t>
                      </a:r>
                      <a:r>
                        <a:rPr lang="en-US" sz="1400" dirty="0">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effectLst/>
                        </a:rPr>
                        <a:t>Shuts down the system by powering off.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3313">
                <a:tc>
                  <a:txBody>
                    <a:bodyPr/>
                    <a:lstStyle/>
                    <a:p>
                      <a:r>
                        <a:rPr lang="en-US" sz="1400">
                          <a:effectLst/>
                        </a:rPr>
                        <a:t>reboot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effectLst/>
                        </a:rPr>
                        <a:t>Reboots the system.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3313">
                <a:tc>
                  <a:txBody>
                    <a:bodyPr/>
                    <a:lstStyle/>
                    <a:p>
                      <a:r>
                        <a:rPr lang="en-US" sz="1400" dirty="0">
                          <a:effectLst/>
                        </a:rPr>
                        <a:t>shutdown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effectLst/>
                        </a:rPr>
                        <a:t>Shuts down the system.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98412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Unix System</a:t>
            </a:r>
            <a:endParaRPr lang="en-IN" dirty="0"/>
          </a:p>
        </p:txBody>
      </p:sp>
      <p:sp>
        <p:nvSpPr>
          <p:cNvPr id="3" name="Content Placeholder 2"/>
          <p:cNvSpPr>
            <a:spLocks noGrp="1"/>
          </p:cNvSpPr>
          <p:nvPr>
            <p:ph sz="quarter" idx="1"/>
          </p:nvPr>
        </p:nvSpPr>
        <p:spPr/>
        <p:txBody>
          <a:bodyPr/>
          <a:lstStyle/>
          <a:p>
            <a:r>
              <a:rPr lang="en-US" b="1" dirty="0" smtClean="0">
                <a:solidFill>
                  <a:srgbClr val="C00000"/>
                </a:solidFill>
              </a:rPr>
              <a:t>HARDWARE</a:t>
            </a:r>
          </a:p>
          <a:p>
            <a:pPr lvl="1" algn="just"/>
            <a:r>
              <a:rPr lang="en-US" dirty="0" smtClean="0"/>
              <a:t>Refers to the physical components that collectively form a computer machine.</a:t>
            </a:r>
          </a:p>
          <a:p>
            <a:pPr lvl="1" algn="just"/>
            <a:r>
              <a:rPr lang="en-US" dirty="0" smtClean="0"/>
              <a:t>Three primary components constitute the hardware of a computer system</a:t>
            </a:r>
          </a:p>
          <a:p>
            <a:pPr lvl="2"/>
            <a:r>
              <a:rPr lang="en-US" dirty="0" smtClean="0"/>
              <a:t>I/O devices</a:t>
            </a:r>
          </a:p>
          <a:p>
            <a:pPr lvl="2"/>
            <a:r>
              <a:rPr lang="en-US" dirty="0" smtClean="0"/>
              <a:t>Central Processing Unit</a:t>
            </a:r>
          </a:p>
          <a:p>
            <a:pPr lvl="2"/>
            <a:r>
              <a:rPr lang="en-US" dirty="0" smtClean="0"/>
              <a:t>Memory</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Unix</a:t>
            </a:r>
          </a:p>
        </p:txBody>
      </p:sp>
      <p:sp>
        <p:nvSpPr>
          <p:cNvPr id="3" name="Content Placeholder 2"/>
          <p:cNvSpPr>
            <a:spLocks noGrp="1"/>
          </p:cNvSpPr>
          <p:nvPr>
            <p:ph sz="quarter" idx="1"/>
          </p:nvPr>
        </p:nvSpPr>
        <p:spPr/>
        <p:txBody>
          <a:bodyPr/>
          <a:lstStyle/>
          <a:p>
            <a:r>
              <a:rPr lang="en-US" dirty="0">
                <a:solidFill>
                  <a:srgbClr val="0070C0"/>
                </a:solidFill>
              </a:rPr>
              <a:t>Hidden Files: </a:t>
            </a:r>
          </a:p>
          <a:p>
            <a:pPr lvl="1"/>
            <a:r>
              <a:rPr lang="en-US" dirty="0"/>
              <a:t>An invisible file is one whose first character is the dot or period character (.). </a:t>
            </a:r>
            <a:endParaRPr lang="en-US" dirty="0" smtClean="0"/>
          </a:p>
          <a:p>
            <a:pPr lvl="1" algn="l"/>
            <a:r>
              <a:rPr lang="en-US" dirty="0" smtClean="0"/>
              <a:t>UNIX </a:t>
            </a:r>
            <a:r>
              <a:rPr lang="en-US" dirty="0"/>
              <a:t>programs (including the shell) use most of these files to store configuration </a:t>
            </a:r>
            <a:r>
              <a:rPr lang="en-US" dirty="0" smtClean="0"/>
              <a:t>information.</a:t>
            </a:r>
          </a:p>
          <a:p>
            <a:pPr lvl="1" algn="l"/>
            <a:r>
              <a:rPr lang="en-US" dirty="0" smtClean="0"/>
              <a:t>Some </a:t>
            </a:r>
            <a:r>
              <a:rPr lang="en-US" dirty="0"/>
              <a:t>common examples of hidden files include the files: </a:t>
            </a:r>
            <a:endParaRPr lang="en-US" dirty="0" smtClean="0"/>
          </a:p>
          <a:p>
            <a:pPr lvl="1" algn="l"/>
            <a:endParaRPr lang="en-US" dirty="0"/>
          </a:p>
          <a:p>
            <a:pPr lvl="2"/>
            <a:r>
              <a:rPr lang="en-US" dirty="0"/>
              <a:t> .profile: the Bourne shell ( </a:t>
            </a:r>
            <a:r>
              <a:rPr lang="en-US" dirty="0" err="1"/>
              <a:t>sh</a:t>
            </a:r>
            <a:r>
              <a:rPr lang="en-US" dirty="0"/>
              <a:t>) initialization script </a:t>
            </a:r>
          </a:p>
          <a:p>
            <a:pPr lvl="2"/>
            <a:r>
              <a:rPr lang="en-US" dirty="0"/>
              <a:t> .</a:t>
            </a:r>
            <a:r>
              <a:rPr lang="en-US" dirty="0" err="1"/>
              <a:t>kshrc</a:t>
            </a:r>
            <a:r>
              <a:rPr lang="en-US" dirty="0"/>
              <a:t>: the </a:t>
            </a:r>
            <a:r>
              <a:rPr lang="en-US" dirty="0" err="1"/>
              <a:t>Korn</a:t>
            </a:r>
            <a:r>
              <a:rPr lang="en-US" dirty="0"/>
              <a:t> shell ( </a:t>
            </a:r>
            <a:r>
              <a:rPr lang="en-US" dirty="0" err="1"/>
              <a:t>ksh</a:t>
            </a:r>
            <a:r>
              <a:rPr lang="en-US" dirty="0"/>
              <a:t>) initialization script </a:t>
            </a:r>
          </a:p>
          <a:p>
            <a:pPr lvl="2"/>
            <a:r>
              <a:rPr lang="en-US" dirty="0"/>
              <a:t> .</a:t>
            </a:r>
            <a:r>
              <a:rPr lang="en-US" dirty="0" err="1"/>
              <a:t>cshrc</a:t>
            </a:r>
            <a:r>
              <a:rPr lang="en-US" dirty="0"/>
              <a:t>: the C shell ( </a:t>
            </a:r>
            <a:r>
              <a:rPr lang="en-US" dirty="0" err="1"/>
              <a:t>csh</a:t>
            </a:r>
            <a:r>
              <a:rPr lang="en-US" dirty="0"/>
              <a:t>) initialization script </a:t>
            </a:r>
          </a:p>
          <a:p>
            <a:pPr lvl="2"/>
            <a:r>
              <a:rPr lang="en-US" dirty="0"/>
              <a:t> .</a:t>
            </a:r>
            <a:r>
              <a:rPr lang="en-US" dirty="0" err="1"/>
              <a:t>rhosts</a:t>
            </a:r>
            <a:r>
              <a:rPr lang="en-US" dirty="0"/>
              <a:t>: the remote shell configuration file </a:t>
            </a:r>
          </a:p>
          <a:p>
            <a:endParaRPr lang="en-US" dirty="0"/>
          </a:p>
        </p:txBody>
      </p:sp>
    </p:spTree>
    <p:extLst>
      <p:ext uri="{BB962C8B-B14F-4D97-AF65-F5344CB8AC3E}">
        <p14:creationId xmlns:p14="http://schemas.microsoft.com/office/powerpoint/2010/main" val="30976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Unix</a:t>
            </a:r>
          </a:p>
        </p:txBody>
      </p:sp>
      <p:sp>
        <p:nvSpPr>
          <p:cNvPr id="3" name="Content Placeholder 2"/>
          <p:cNvSpPr>
            <a:spLocks noGrp="1"/>
          </p:cNvSpPr>
          <p:nvPr>
            <p:ph sz="quarter" idx="1"/>
          </p:nvPr>
        </p:nvSpPr>
        <p:spPr/>
        <p:txBody>
          <a:bodyPr/>
          <a:lstStyle/>
          <a:p>
            <a:r>
              <a:rPr lang="en-US" dirty="0"/>
              <a:t>To list invisible files, specify the -a option to </a:t>
            </a:r>
            <a:r>
              <a:rPr lang="en-US" dirty="0" err="1"/>
              <a:t>ls</a:t>
            </a:r>
            <a:r>
              <a:rPr lang="en-US" dirty="0"/>
              <a:t>: </a:t>
            </a:r>
          </a:p>
          <a:p>
            <a:r>
              <a:rPr lang="en-US" dirty="0"/>
              <a:t>$</a:t>
            </a:r>
            <a:r>
              <a:rPr lang="en-US" dirty="0" err="1"/>
              <a:t>ls</a:t>
            </a:r>
            <a:r>
              <a:rPr lang="en-US" dirty="0"/>
              <a:t>-a </a:t>
            </a:r>
          </a:p>
          <a:p>
            <a:pPr marL="548640" lvl="2" indent="0">
              <a:buNone/>
            </a:pPr>
            <a:r>
              <a:rPr lang="en-US" dirty="0"/>
              <a:t>. </a:t>
            </a:r>
            <a:r>
              <a:rPr lang="en-US" dirty="0" smtClean="0"/>
              <a:t>	.</a:t>
            </a:r>
            <a:r>
              <a:rPr lang="en-US" dirty="0"/>
              <a:t>profile </a:t>
            </a:r>
            <a:r>
              <a:rPr lang="en-US" dirty="0" smtClean="0"/>
              <a:t>	docs </a:t>
            </a:r>
            <a:r>
              <a:rPr lang="en-US" dirty="0"/>
              <a:t>lib test_ results </a:t>
            </a:r>
          </a:p>
          <a:p>
            <a:pPr marL="548640" lvl="2" indent="0">
              <a:buNone/>
            </a:pPr>
            <a:r>
              <a:rPr lang="en-US" dirty="0"/>
              <a:t>.. </a:t>
            </a:r>
            <a:r>
              <a:rPr lang="en-US" dirty="0" smtClean="0"/>
              <a:t>	.</a:t>
            </a:r>
            <a:r>
              <a:rPr lang="en-US" dirty="0" err="1"/>
              <a:t>rhosts</a:t>
            </a:r>
            <a:r>
              <a:rPr lang="en-US" dirty="0"/>
              <a:t> </a:t>
            </a:r>
            <a:r>
              <a:rPr lang="en-US" dirty="0" smtClean="0"/>
              <a:t>	hosts </a:t>
            </a:r>
            <a:r>
              <a:rPr lang="en-US" dirty="0"/>
              <a:t>pub users </a:t>
            </a:r>
            <a:endParaRPr lang="en-US" dirty="0" smtClean="0"/>
          </a:p>
          <a:p>
            <a:pPr marL="548640" lvl="2" indent="0">
              <a:buNone/>
            </a:pPr>
            <a:r>
              <a:rPr lang="en-US" dirty="0" smtClean="0"/>
              <a:t>	.</a:t>
            </a:r>
            <a:r>
              <a:rPr lang="en-US" dirty="0" err="1"/>
              <a:t>emacs</a:t>
            </a:r>
            <a:r>
              <a:rPr lang="en-US" dirty="0"/>
              <a:t> </a:t>
            </a:r>
            <a:r>
              <a:rPr lang="en-US" dirty="0" smtClean="0"/>
              <a:t>	bin </a:t>
            </a:r>
            <a:r>
              <a:rPr lang="en-US" dirty="0"/>
              <a:t>hw1 res.01 work</a:t>
            </a:r>
          </a:p>
          <a:p>
            <a:pPr marL="548640" lvl="2" indent="0">
              <a:buNone/>
            </a:pPr>
            <a:r>
              <a:rPr lang="en-US" dirty="0" smtClean="0"/>
              <a:t>	.</a:t>
            </a:r>
            <a:r>
              <a:rPr lang="en-US" dirty="0" err="1"/>
              <a:t>exrc</a:t>
            </a:r>
            <a:r>
              <a:rPr lang="en-US" dirty="0"/>
              <a:t> </a:t>
            </a:r>
            <a:r>
              <a:rPr lang="en-US" dirty="0" smtClean="0"/>
              <a:t>	ch07 </a:t>
            </a:r>
            <a:r>
              <a:rPr lang="en-US" dirty="0"/>
              <a:t>hw2 </a:t>
            </a:r>
            <a:r>
              <a:rPr lang="en-US" dirty="0" smtClean="0"/>
              <a:t>res.02</a:t>
            </a:r>
          </a:p>
          <a:p>
            <a:pPr marL="548640" lvl="2" indent="0">
              <a:buNone/>
            </a:pPr>
            <a:r>
              <a:rPr lang="en-US" dirty="0" smtClean="0"/>
              <a:t>	.</a:t>
            </a:r>
            <a:r>
              <a:rPr lang="en-US" dirty="0" err="1"/>
              <a:t>kshrc</a:t>
            </a:r>
            <a:r>
              <a:rPr lang="en-US" dirty="0"/>
              <a:t> </a:t>
            </a:r>
            <a:r>
              <a:rPr lang="en-US" dirty="0" smtClean="0"/>
              <a:t>	ch07 .</a:t>
            </a:r>
            <a:r>
              <a:rPr lang="en-US" dirty="0" err="1"/>
              <a:t>bak</a:t>
            </a:r>
            <a:r>
              <a:rPr lang="en-US" dirty="0"/>
              <a:t> </a:t>
            </a:r>
            <a:r>
              <a:rPr lang="en-US" dirty="0" smtClean="0"/>
              <a:t>hw3 </a:t>
            </a:r>
            <a:r>
              <a:rPr lang="en-US" dirty="0"/>
              <a:t>res.03 </a:t>
            </a:r>
          </a:p>
          <a:p>
            <a:pPr marL="548640" lvl="2" indent="0">
              <a:buNone/>
            </a:pPr>
            <a:endParaRPr lang="en-US" dirty="0"/>
          </a:p>
          <a:p>
            <a:endParaRPr lang="en-US" dirty="0"/>
          </a:p>
        </p:txBody>
      </p:sp>
    </p:spTree>
    <p:extLst>
      <p:ext uri="{BB962C8B-B14F-4D97-AF65-F5344CB8AC3E}">
        <p14:creationId xmlns:p14="http://schemas.microsoft.com/office/powerpoint/2010/main" val="266222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Unix System</a:t>
            </a:r>
            <a:endParaRPr lang="en-IN" dirty="0"/>
          </a:p>
        </p:txBody>
      </p:sp>
      <p:sp>
        <p:nvSpPr>
          <p:cNvPr id="3" name="Content Placeholder 2"/>
          <p:cNvSpPr>
            <a:spLocks noGrp="1"/>
          </p:cNvSpPr>
          <p:nvPr>
            <p:ph sz="quarter" idx="1"/>
          </p:nvPr>
        </p:nvSpPr>
        <p:spPr/>
        <p:txBody>
          <a:bodyPr>
            <a:normAutofit lnSpcReduction="10000"/>
          </a:bodyPr>
          <a:lstStyle/>
          <a:p>
            <a:r>
              <a:rPr lang="en-US" b="1" i="1" dirty="0" smtClean="0">
                <a:solidFill>
                  <a:srgbClr val="C00000"/>
                </a:solidFill>
              </a:rPr>
              <a:t>Hardware: I/O devices</a:t>
            </a:r>
          </a:p>
          <a:p>
            <a:pPr lvl="1"/>
            <a:r>
              <a:rPr lang="en-US" b="1" dirty="0" smtClean="0">
                <a:solidFill>
                  <a:srgbClr val="0070C0"/>
                </a:solidFill>
              </a:rPr>
              <a:t>Input Devices:</a:t>
            </a:r>
          </a:p>
          <a:p>
            <a:pPr lvl="2"/>
            <a:r>
              <a:rPr lang="en-US" dirty="0" smtClean="0"/>
              <a:t>Data is supplied or entered into the computer for processing through input devices such as</a:t>
            </a:r>
          </a:p>
          <a:p>
            <a:pPr lvl="3"/>
            <a:r>
              <a:rPr lang="en-US" dirty="0" smtClean="0"/>
              <a:t>Keyboard</a:t>
            </a:r>
          </a:p>
          <a:p>
            <a:pPr lvl="3"/>
            <a:r>
              <a:rPr lang="en-US" dirty="0" smtClean="0"/>
              <a:t>Mouse </a:t>
            </a:r>
          </a:p>
          <a:p>
            <a:pPr lvl="3"/>
            <a:r>
              <a:rPr lang="en-US" dirty="0" smtClean="0"/>
              <a:t>Trackball</a:t>
            </a:r>
          </a:p>
          <a:p>
            <a:pPr lvl="3"/>
            <a:r>
              <a:rPr lang="en-US" dirty="0" smtClean="0"/>
              <a:t>Magnetic ink character recognition (MICR)</a:t>
            </a:r>
          </a:p>
          <a:p>
            <a:pPr lvl="3"/>
            <a:r>
              <a:rPr lang="en-US" dirty="0" smtClean="0"/>
              <a:t>Optical character recognition (OCR)</a:t>
            </a:r>
          </a:p>
          <a:p>
            <a:pPr lvl="3"/>
            <a:r>
              <a:rPr lang="en-US" dirty="0" smtClean="0"/>
              <a:t>Optical mark recognition (OMR)</a:t>
            </a:r>
          </a:p>
          <a:p>
            <a:pPr lvl="1"/>
            <a:endParaRPr lang="en-US" b="1" dirty="0" smtClean="0">
              <a:solidFill>
                <a:srgbClr val="0070C0"/>
              </a:solidFill>
            </a:endParaRPr>
          </a:p>
          <a:p>
            <a:pPr lvl="1"/>
            <a:r>
              <a:rPr lang="en-US" b="1" dirty="0" smtClean="0">
                <a:solidFill>
                  <a:srgbClr val="0070C0"/>
                </a:solidFill>
              </a:rPr>
              <a:t>Output Devices</a:t>
            </a:r>
          </a:p>
          <a:p>
            <a:pPr lvl="2"/>
            <a:r>
              <a:rPr lang="en-US" dirty="0" smtClean="0"/>
              <a:t>Display processed data</a:t>
            </a:r>
          </a:p>
          <a:p>
            <a:pPr lvl="3"/>
            <a:r>
              <a:rPr lang="en-US" dirty="0" smtClean="0"/>
              <a:t>Screen</a:t>
            </a:r>
          </a:p>
          <a:p>
            <a:pPr lvl="3"/>
            <a:r>
              <a:rPr lang="en-US" dirty="0" smtClean="0"/>
              <a:t>Printer </a:t>
            </a:r>
            <a:endParaRPr lang="en-IN" dirty="0" smtClean="0"/>
          </a:p>
          <a:p>
            <a:pPr lvl="1"/>
            <a:endParaRPr lang="en-IN" dirty="0"/>
          </a:p>
        </p:txBody>
      </p:sp>
      <p:sp>
        <p:nvSpPr>
          <p:cNvPr id="4" name="Right Brace 3"/>
          <p:cNvSpPr/>
          <p:nvPr/>
        </p:nvSpPr>
        <p:spPr>
          <a:xfrm>
            <a:off x="2500298" y="5572140"/>
            <a:ext cx="142876" cy="5715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2857488" y="5643578"/>
            <a:ext cx="2899127" cy="369332"/>
          </a:xfrm>
          <a:prstGeom prst="rect">
            <a:avLst/>
          </a:prstGeom>
          <a:noFill/>
        </p:spPr>
        <p:txBody>
          <a:bodyPr wrap="none" rtlCol="0">
            <a:spAutoFit/>
          </a:bodyPr>
          <a:lstStyle/>
          <a:p>
            <a:r>
              <a:rPr lang="en-US" dirty="0" smtClean="0"/>
              <a:t>Two common output devices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Unix System</a:t>
            </a:r>
            <a:endParaRPr lang="en-IN" dirty="0"/>
          </a:p>
        </p:txBody>
      </p:sp>
      <p:sp>
        <p:nvSpPr>
          <p:cNvPr id="3" name="Content Placeholder 2"/>
          <p:cNvSpPr>
            <a:spLocks noGrp="1"/>
          </p:cNvSpPr>
          <p:nvPr>
            <p:ph sz="quarter" idx="1"/>
          </p:nvPr>
        </p:nvSpPr>
        <p:spPr/>
        <p:txBody>
          <a:bodyPr/>
          <a:lstStyle/>
          <a:p>
            <a:r>
              <a:rPr lang="en-US" b="1" i="1" dirty="0" smtClean="0">
                <a:solidFill>
                  <a:srgbClr val="C00000"/>
                </a:solidFill>
              </a:rPr>
              <a:t>Hardware: Central Processing Unit</a:t>
            </a:r>
          </a:p>
          <a:p>
            <a:pPr lvl="1"/>
            <a:r>
              <a:rPr lang="en-US" dirty="0" smtClean="0"/>
              <a:t>Is the heart of the computer</a:t>
            </a:r>
          </a:p>
          <a:p>
            <a:pPr lvl="1"/>
            <a:r>
              <a:rPr lang="en-US" dirty="0" smtClean="0"/>
              <a:t>It obtains</a:t>
            </a:r>
          </a:p>
          <a:p>
            <a:pPr lvl="2"/>
            <a:r>
              <a:rPr lang="en-US" dirty="0" smtClean="0"/>
              <a:t>Data from the user through input devices.</a:t>
            </a:r>
          </a:p>
          <a:p>
            <a:pPr lvl="2"/>
            <a:r>
              <a:rPr lang="en-US" dirty="0" smtClean="0"/>
              <a:t>Processes the entered data into information</a:t>
            </a:r>
          </a:p>
          <a:p>
            <a:pPr lvl="2"/>
            <a:r>
              <a:rPr lang="en-US" dirty="0" smtClean="0"/>
              <a:t>Displays the information through output devices.</a:t>
            </a:r>
          </a:p>
          <a:p>
            <a:endParaRPr lang="en-US" dirty="0" smtClean="0"/>
          </a:p>
          <a:p>
            <a:r>
              <a:rPr lang="en-US" b="1" i="1" dirty="0" smtClean="0">
                <a:solidFill>
                  <a:srgbClr val="C00000"/>
                </a:solidFill>
              </a:rPr>
              <a:t>Hardware: Memory</a:t>
            </a:r>
          </a:p>
          <a:p>
            <a:pPr lvl="1"/>
            <a:r>
              <a:rPr lang="en-US" dirty="0" smtClean="0"/>
              <a:t>It is used for storing data</a:t>
            </a:r>
          </a:p>
          <a:p>
            <a:pPr lvl="1"/>
            <a:r>
              <a:rPr lang="en-US" dirty="0" smtClean="0"/>
              <a:t>Memory is of two types</a:t>
            </a:r>
          </a:p>
          <a:p>
            <a:pPr lvl="2"/>
            <a:r>
              <a:rPr lang="en-US" dirty="0" smtClean="0"/>
              <a:t>Primary Memory</a:t>
            </a:r>
          </a:p>
          <a:p>
            <a:pPr lvl="2"/>
            <a:r>
              <a:rPr lang="en-US" dirty="0" smtClean="0"/>
              <a:t>Secondary Memory</a:t>
            </a:r>
            <a:endParaRPr lang="en-IN" dirty="0"/>
          </a:p>
        </p:txBody>
      </p:sp>
      <p:sp>
        <p:nvSpPr>
          <p:cNvPr id="6" name="Right Brace 5"/>
          <p:cNvSpPr/>
          <p:nvPr/>
        </p:nvSpPr>
        <p:spPr>
          <a:xfrm>
            <a:off x="6286512" y="2571744"/>
            <a:ext cx="500066" cy="10715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p:cNvSpPr txBox="1"/>
          <p:nvPr/>
        </p:nvSpPr>
        <p:spPr>
          <a:xfrm>
            <a:off x="6865171" y="2714620"/>
            <a:ext cx="2278829" cy="923330"/>
          </a:xfrm>
          <a:prstGeom prst="rect">
            <a:avLst/>
          </a:prstGeom>
          <a:noFill/>
        </p:spPr>
        <p:txBody>
          <a:bodyPr wrap="none" rtlCol="0">
            <a:spAutoFit/>
          </a:bodyPr>
          <a:lstStyle/>
          <a:p>
            <a:r>
              <a:rPr lang="en-US" dirty="0" smtClean="0"/>
              <a:t>The processed data is </a:t>
            </a:r>
          </a:p>
          <a:p>
            <a:r>
              <a:rPr lang="en-US" dirty="0" smtClean="0"/>
              <a:t>saved in memory for </a:t>
            </a:r>
          </a:p>
          <a:p>
            <a:r>
              <a:rPr lang="en-US" dirty="0" smtClean="0"/>
              <a:t>future use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Unix System</a:t>
            </a:r>
            <a:endParaRPr lang="en-IN" dirty="0"/>
          </a:p>
        </p:txBody>
      </p:sp>
      <p:sp>
        <p:nvSpPr>
          <p:cNvPr id="3" name="Content Placeholder 2"/>
          <p:cNvSpPr>
            <a:spLocks noGrp="1"/>
          </p:cNvSpPr>
          <p:nvPr>
            <p:ph sz="quarter" idx="1"/>
          </p:nvPr>
        </p:nvSpPr>
        <p:spPr/>
        <p:txBody>
          <a:bodyPr/>
          <a:lstStyle/>
          <a:p>
            <a:pPr lvl="1"/>
            <a:r>
              <a:rPr lang="en-US" dirty="0" smtClean="0">
                <a:solidFill>
                  <a:srgbClr val="0070C0"/>
                </a:solidFill>
              </a:rPr>
              <a:t>Primary Memory</a:t>
            </a:r>
          </a:p>
          <a:p>
            <a:pPr lvl="2"/>
            <a:r>
              <a:rPr lang="en-US" i="1" dirty="0" smtClean="0">
                <a:solidFill>
                  <a:srgbClr val="FF6600"/>
                </a:solidFill>
              </a:rPr>
              <a:t>RAM (Random Access Memory)</a:t>
            </a:r>
          </a:p>
          <a:p>
            <a:pPr lvl="3"/>
            <a:r>
              <a:rPr lang="en-IN" dirty="0" smtClean="0"/>
              <a:t>Is the memory or information storage in a computer that is used to store running programs and data for the programs.</a:t>
            </a:r>
          </a:p>
          <a:p>
            <a:pPr lvl="3"/>
            <a:r>
              <a:rPr lang="en-IN" dirty="0" smtClean="0"/>
              <a:t>Data (information) in the RAM can be read and written quickly in any order.</a:t>
            </a:r>
          </a:p>
          <a:p>
            <a:pPr lvl="3"/>
            <a:r>
              <a:rPr lang="en-IN" dirty="0" smtClean="0"/>
              <a:t>The contents of RAM are accessible faster than other types of information storage but are lost every time the computer is turned off.</a:t>
            </a:r>
          </a:p>
          <a:p>
            <a:pPr lvl="3"/>
            <a:r>
              <a:rPr lang="en-US" dirty="0" smtClean="0"/>
              <a:t>Its Volatile in nature</a:t>
            </a:r>
          </a:p>
          <a:p>
            <a:pPr lvl="2"/>
            <a:r>
              <a:rPr lang="en-US" i="1" dirty="0" smtClean="0">
                <a:solidFill>
                  <a:srgbClr val="FF6600"/>
                </a:solidFill>
              </a:rPr>
              <a:t>ROM (Read Only Memory)</a:t>
            </a:r>
          </a:p>
          <a:p>
            <a:pPr lvl="3"/>
            <a:r>
              <a:rPr lang="en-IN" dirty="0" smtClean="0"/>
              <a:t>Unlike RAM, it keeps its contents even when the computer or device is turned off.</a:t>
            </a:r>
          </a:p>
          <a:p>
            <a:pPr lvl="3"/>
            <a:r>
              <a:rPr lang="en-US" dirty="0" smtClean="0"/>
              <a:t>Its Non Volatile in </a:t>
            </a:r>
            <a:r>
              <a:rPr lang="en-US" dirty="0" smtClean="0"/>
              <a:t>nature, example – boot loade</a:t>
            </a:r>
            <a:r>
              <a:rPr lang="en-US" dirty="0" smtClean="0"/>
              <a:t>r </a:t>
            </a:r>
            <a:r>
              <a:rPr lang="en-US" smtClean="0"/>
              <a:t>is stored in ROM</a:t>
            </a:r>
            <a:endParaRPr lang="en-IN" dirty="0" smtClean="0"/>
          </a:p>
          <a:p>
            <a:pPr lvl="2"/>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Unix System</a:t>
            </a:r>
            <a:endParaRPr lang="en-IN" dirty="0"/>
          </a:p>
        </p:txBody>
      </p:sp>
      <p:sp>
        <p:nvSpPr>
          <p:cNvPr id="3" name="Content Placeholder 2"/>
          <p:cNvSpPr>
            <a:spLocks noGrp="1"/>
          </p:cNvSpPr>
          <p:nvPr>
            <p:ph sz="quarter" idx="1"/>
          </p:nvPr>
        </p:nvSpPr>
        <p:spPr/>
        <p:txBody>
          <a:bodyPr/>
          <a:lstStyle/>
          <a:p>
            <a:pPr lvl="1"/>
            <a:r>
              <a:rPr lang="en-US" dirty="0" smtClean="0">
                <a:solidFill>
                  <a:srgbClr val="0070C0"/>
                </a:solidFill>
              </a:rPr>
              <a:t>Secondary Memory</a:t>
            </a:r>
          </a:p>
          <a:p>
            <a:pPr lvl="2"/>
            <a:r>
              <a:rPr lang="en-IN" dirty="0" smtClean="0"/>
              <a:t>Secondary memory is external and permanent memory that is useful to store the external storage media. </a:t>
            </a:r>
          </a:p>
          <a:p>
            <a:pPr lvl="3"/>
            <a:r>
              <a:rPr lang="en-US" dirty="0" smtClean="0"/>
              <a:t>Floppy Disks</a:t>
            </a:r>
          </a:p>
          <a:p>
            <a:pPr lvl="3"/>
            <a:r>
              <a:rPr lang="en-IN" dirty="0" smtClean="0"/>
              <a:t>Magnetic disks</a:t>
            </a:r>
          </a:p>
          <a:p>
            <a:pPr lvl="3"/>
            <a:r>
              <a:rPr lang="en-IN" dirty="0" smtClean="0"/>
              <a:t>Magnetic tapes</a:t>
            </a:r>
          </a:p>
          <a:p>
            <a:pPr lvl="3"/>
            <a:r>
              <a:rPr lang="en-US" dirty="0" smtClean="0"/>
              <a:t>Pen Drives</a:t>
            </a:r>
          </a:p>
          <a:p>
            <a:pPr lvl="3"/>
            <a:r>
              <a:rPr lang="en-US" dirty="0" smtClean="0"/>
              <a:t>CDs/DVDs and so on</a:t>
            </a:r>
          </a:p>
          <a:p>
            <a:pPr lvl="2"/>
            <a:r>
              <a:rPr lang="en-US" dirty="0" smtClean="0"/>
              <a:t>Once data written in them will be stored until deleted by the user.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Unix System</a:t>
            </a:r>
            <a:endParaRPr lang="en-IN" dirty="0"/>
          </a:p>
        </p:txBody>
      </p:sp>
      <p:sp>
        <p:nvSpPr>
          <p:cNvPr id="3" name="Content Placeholder 2"/>
          <p:cNvSpPr>
            <a:spLocks noGrp="1"/>
          </p:cNvSpPr>
          <p:nvPr>
            <p:ph sz="quarter" idx="1"/>
          </p:nvPr>
        </p:nvSpPr>
        <p:spPr/>
        <p:txBody>
          <a:bodyPr>
            <a:noAutofit/>
          </a:bodyPr>
          <a:lstStyle/>
          <a:p>
            <a:r>
              <a:rPr lang="en-US" sz="2800" b="1" dirty="0" smtClean="0">
                <a:solidFill>
                  <a:srgbClr val="C00000"/>
                </a:solidFill>
              </a:rPr>
              <a:t>KERNAL</a:t>
            </a:r>
          </a:p>
          <a:p>
            <a:pPr lvl="1"/>
            <a:r>
              <a:rPr lang="en-US" sz="2400" dirty="0" smtClean="0"/>
              <a:t>Is heart of any operating system.</a:t>
            </a:r>
          </a:p>
          <a:p>
            <a:pPr lvl="2"/>
            <a:r>
              <a:rPr lang="en-US" sz="2400" dirty="0" smtClean="0"/>
              <a:t>Main purpose is </a:t>
            </a:r>
          </a:p>
          <a:p>
            <a:pPr lvl="3"/>
            <a:r>
              <a:rPr lang="en-US" sz="2000" dirty="0" smtClean="0"/>
              <a:t>Ensure that jobs of the operating systems are performed properly.</a:t>
            </a:r>
          </a:p>
          <a:p>
            <a:pPr lvl="3"/>
            <a:r>
              <a:rPr lang="en-US" sz="2000" dirty="0" smtClean="0"/>
              <a:t>Jobs mainly include</a:t>
            </a:r>
          </a:p>
          <a:p>
            <a:pPr lvl="4"/>
            <a:r>
              <a:rPr lang="en-US" sz="1800" dirty="0" smtClean="0"/>
              <a:t>Scheduling of tasks</a:t>
            </a:r>
          </a:p>
          <a:p>
            <a:pPr lvl="4"/>
            <a:r>
              <a:rPr lang="en-US" sz="1800" dirty="0" smtClean="0"/>
              <a:t>Resource Management</a:t>
            </a:r>
          </a:p>
          <a:p>
            <a:pPr lvl="5"/>
            <a:r>
              <a:rPr lang="en-US" sz="1800" dirty="0" smtClean="0"/>
              <a:t>Allotment of CPU time, Disk space, Memory Space and so on</a:t>
            </a:r>
          </a:p>
          <a:p>
            <a:pPr lvl="4"/>
            <a:r>
              <a:rPr lang="en-US" sz="1800" dirty="0" smtClean="0"/>
              <a:t>Process Management</a:t>
            </a:r>
          </a:p>
          <a:p>
            <a:pPr lvl="5"/>
            <a:r>
              <a:rPr lang="en-US" sz="1800" dirty="0" smtClean="0"/>
              <a:t>Allocation of resources such as CPU, Memory and other devices</a:t>
            </a:r>
          </a:p>
          <a:p>
            <a:pPr lvl="4"/>
            <a:r>
              <a:rPr lang="en-US" sz="1800" dirty="0" smtClean="0"/>
              <a:t>File Management</a:t>
            </a:r>
          </a:p>
          <a:p>
            <a:pPr lvl="5"/>
            <a:r>
              <a:rPr lang="en-US" sz="1800" dirty="0" smtClean="0"/>
              <a:t>Management of files  and</a:t>
            </a:r>
          </a:p>
          <a:p>
            <a:pPr lvl="5"/>
            <a:r>
              <a:rPr lang="en-US" sz="1800" dirty="0" smtClean="0"/>
              <a:t>Their permission among others</a:t>
            </a:r>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Unix System</a:t>
            </a:r>
            <a:endParaRPr lang="en-IN" dirty="0"/>
          </a:p>
        </p:txBody>
      </p:sp>
      <p:sp>
        <p:nvSpPr>
          <p:cNvPr id="3" name="Content Placeholder 2"/>
          <p:cNvSpPr>
            <a:spLocks noGrp="1"/>
          </p:cNvSpPr>
          <p:nvPr>
            <p:ph sz="quarter" idx="1"/>
          </p:nvPr>
        </p:nvSpPr>
        <p:spPr/>
        <p:txBody>
          <a:bodyPr/>
          <a:lstStyle/>
          <a:p>
            <a:r>
              <a:rPr lang="en-US" dirty="0" smtClean="0">
                <a:solidFill>
                  <a:srgbClr val="FF6600"/>
                </a:solidFill>
              </a:rPr>
              <a:t>The operation performed by the Kernel</a:t>
            </a:r>
          </a:p>
          <a:p>
            <a:pPr lvl="1"/>
            <a:r>
              <a:rPr lang="en-US" dirty="0" smtClean="0"/>
              <a:t>It controls the execution of processes by enabling their</a:t>
            </a:r>
          </a:p>
          <a:p>
            <a:pPr lvl="2"/>
            <a:r>
              <a:rPr lang="en-US" dirty="0" smtClean="0"/>
              <a:t>Creation</a:t>
            </a:r>
          </a:p>
          <a:p>
            <a:pPr lvl="2"/>
            <a:r>
              <a:rPr lang="en-US" dirty="0" smtClean="0"/>
              <a:t>Termination or suspension and</a:t>
            </a:r>
          </a:p>
          <a:p>
            <a:pPr lvl="2"/>
            <a:r>
              <a:rPr lang="en-US" dirty="0" smtClean="0"/>
              <a:t>Communication</a:t>
            </a:r>
          </a:p>
          <a:p>
            <a:pPr lvl="2"/>
            <a:endParaRPr lang="en-US" dirty="0" smtClean="0"/>
          </a:p>
          <a:p>
            <a:pPr lvl="1"/>
            <a:r>
              <a:rPr lang="en-US" dirty="0" smtClean="0"/>
              <a:t>It schedules process fairly for execution on the CPU</a:t>
            </a:r>
          </a:p>
          <a:p>
            <a:pPr lvl="2"/>
            <a:r>
              <a:rPr lang="en-US" dirty="0" smtClean="0"/>
              <a:t>The process share the CPU in a time – shared manner.</a:t>
            </a:r>
          </a:p>
          <a:p>
            <a:pPr lvl="2"/>
            <a:endParaRPr lang="en-US" dirty="0" smtClean="0"/>
          </a:p>
          <a:p>
            <a:pPr lvl="1"/>
            <a:r>
              <a:rPr lang="en-US" dirty="0" smtClean="0"/>
              <a:t>It allocates </a:t>
            </a:r>
          </a:p>
          <a:p>
            <a:pPr lvl="2"/>
            <a:r>
              <a:rPr lang="en-US" dirty="0" smtClean="0"/>
              <a:t>Main memory for an executing process.</a:t>
            </a:r>
          </a:p>
          <a:p>
            <a:pPr lvl="2"/>
            <a:r>
              <a:rPr lang="en-US" dirty="0" smtClean="0"/>
              <a:t>Secondary memory for efficient storage and retrieval of user data.</a:t>
            </a:r>
          </a:p>
          <a:p>
            <a:pPr lvl="2"/>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326</TotalTime>
  <Words>1950</Words>
  <Application>Microsoft Office PowerPoint</Application>
  <PresentationFormat>On-screen Show (4:3)</PresentationFormat>
  <Paragraphs>370</Paragraphs>
  <Slides>31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Bookman Old Style</vt:lpstr>
      <vt:lpstr>Calibri</vt:lpstr>
      <vt:lpstr>Courier New</vt:lpstr>
      <vt:lpstr>Gill Sans MT</vt:lpstr>
      <vt:lpstr>Mangal</vt:lpstr>
      <vt:lpstr>Wingdings</vt:lpstr>
      <vt:lpstr>Wingdings 3</vt:lpstr>
      <vt:lpstr>Origin</vt:lpstr>
      <vt:lpstr>Structure of Unix System</vt:lpstr>
      <vt:lpstr>Structure of Unix System</vt:lpstr>
      <vt:lpstr>Structure of Unix System</vt:lpstr>
      <vt:lpstr>Structure of Unix System</vt:lpstr>
      <vt:lpstr>Structure of Unix System</vt:lpstr>
      <vt:lpstr>Structure of Unix System</vt:lpstr>
      <vt:lpstr>Structure of Unix System</vt:lpstr>
      <vt:lpstr>Structure of Unix System</vt:lpstr>
      <vt:lpstr>Structure of Unix System</vt:lpstr>
      <vt:lpstr>Structure of Unix System</vt:lpstr>
      <vt:lpstr>Structure of Unix System</vt:lpstr>
      <vt:lpstr>Structure of Unix System</vt:lpstr>
      <vt:lpstr>Structure of Unix System</vt:lpstr>
      <vt:lpstr>Structure of Unix System</vt:lpstr>
      <vt:lpstr>Structure of Unix System</vt:lpstr>
      <vt:lpstr>Structure of Unix System</vt:lpstr>
      <vt:lpstr>Unix Environment</vt:lpstr>
      <vt:lpstr>Unix Environment</vt:lpstr>
      <vt:lpstr>Unix Environment</vt:lpstr>
      <vt:lpstr>Unix Environment</vt:lpstr>
      <vt:lpstr>Unix Environment</vt:lpstr>
      <vt:lpstr>Accessing Unix</vt:lpstr>
      <vt:lpstr>Accessing Unix</vt:lpstr>
      <vt:lpstr>Accessing Unix</vt:lpstr>
      <vt:lpstr>Accessing Unix</vt:lpstr>
      <vt:lpstr>Accessing Unix</vt:lpstr>
      <vt:lpstr>Accessing Unix</vt:lpstr>
      <vt:lpstr>Accessing Unix</vt:lpstr>
      <vt:lpstr>Accessing Unix</vt:lpstr>
      <vt:lpstr>Accessing Unix</vt:lpstr>
      <vt:lpstr>Accessing Unix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of Unix System</dc:title>
  <dc:creator>Saritha</dc:creator>
  <cp:lastModifiedBy>Ashish patel</cp:lastModifiedBy>
  <cp:revision>43</cp:revision>
  <dcterms:created xsi:type="dcterms:W3CDTF">2017-01-23T06:01:36Z</dcterms:created>
  <dcterms:modified xsi:type="dcterms:W3CDTF">2017-02-16T07:09:33Z</dcterms:modified>
</cp:coreProperties>
</file>