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257" r:id="rId3"/>
    <p:sldId id="345" r:id="rId4"/>
    <p:sldId id="279" r:id="rId5"/>
    <p:sldId id="258" r:id="rId6"/>
    <p:sldId id="280" r:id="rId7"/>
    <p:sldId id="281" r:id="rId8"/>
    <p:sldId id="282" r:id="rId9"/>
    <p:sldId id="295" r:id="rId10"/>
    <p:sldId id="283" r:id="rId11"/>
    <p:sldId id="284" r:id="rId12"/>
    <p:sldId id="285" r:id="rId13"/>
    <p:sldId id="286" r:id="rId14"/>
    <p:sldId id="287" r:id="rId15"/>
    <p:sldId id="288" r:id="rId16"/>
    <p:sldId id="289" r:id="rId17"/>
    <p:sldId id="290" r:id="rId18"/>
    <p:sldId id="291"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14" r:id="rId39"/>
    <p:sldId id="315" r:id="rId40"/>
    <p:sldId id="317" r:id="rId41"/>
    <p:sldId id="318" r:id="rId42"/>
    <p:sldId id="319" r:id="rId43"/>
    <p:sldId id="296" r:id="rId44"/>
    <p:sldId id="297" r:id="rId45"/>
    <p:sldId id="298" r:id="rId46"/>
    <p:sldId id="299" r:id="rId47"/>
    <p:sldId id="300" r:id="rId48"/>
    <p:sldId id="301" r:id="rId49"/>
    <p:sldId id="302" r:id="rId50"/>
    <p:sldId id="320" r:id="rId51"/>
    <p:sldId id="321" r:id="rId52"/>
    <p:sldId id="303" r:id="rId53"/>
    <p:sldId id="322" r:id="rId54"/>
    <p:sldId id="323" r:id="rId55"/>
    <p:sldId id="324" r:id="rId56"/>
    <p:sldId id="325" r:id="rId57"/>
    <p:sldId id="305" r:id="rId58"/>
    <p:sldId id="307" r:id="rId59"/>
    <p:sldId id="308" r:id="rId60"/>
    <p:sldId id="309" r:id="rId61"/>
    <p:sldId id="310" r:id="rId62"/>
    <p:sldId id="311" r:id="rId63"/>
    <p:sldId id="312" r:id="rId64"/>
    <p:sldId id="31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2F702-3510-4120-AFF7-7C2F3E29E877}" type="datetimeFigureOut">
              <a:rPr lang="en-US" smtClean="0"/>
              <a:pPr/>
              <a:t>2/15/2017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3F9F2E-3CE1-4D40-9814-9DBF7BFD4946}" type="slidenum">
              <a:rPr lang="en-IN" smtClean="0"/>
              <a:pPr/>
              <a:t>‹#›</a:t>
            </a:fld>
            <a:endParaRPr lang="en-IN"/>
          </a:p>
        </p:txBody>
      </p:sp>
    </p:spTree>
    <p:extLst>
      <p:ext uri="{BB962C8B-B14F-4D97-AF65-F5344CB8AC3E}">
        <p14:creationId xmlns:p14="http://schemas.microsoft.com/office/powerpoint/2010/main" val="1850952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09C7D-C36B-4B6C-A90F-7FA955B9B44D}" type="datetimeFigureOut">
              <a:rPr lang="en-US" smtClean="0"/>
              <a:pPr/>
              <a:t>2/15/2017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A6C19B-8E8F-465A-8294-30135B3F5CC5}" type="slidenum">
              <a:rPr lang="en-IN" smtClean="0"/>
              <a:pPr/>
              <a:t>‹#›</a:t>
            </a:fld>
            <a:endParaRPr lang="en-IN"/>
          </a:p>
        </p:txBody>
      </p:sp>
    </p:spTree>
    <p:extLst>
      <p:ext uri="{BB962C8B-B14F-4D97-AF65-F5344CB8AC3E}">
        <p14:creationId xmlns:p14="http://schemas.microsoft.com/office/powerpoint/2010/main" val="20130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physical view</a:t>
            </a:r>
            <a:r>
              <a:rPr lang="en-US" sz="1200" b="0" i="0" kern="1200" dirty="0" smtClean="0">
                <a:solidFill>
                  <a:schemeClr val="tx1"/>
                </a:solidFill>
                <a:effectLst/>
                <a:latin typeface="+mn-lt"/>
                <a:ea typeface="+mn-ea"/>
                <a:cs typeface="+mn-cs"/>
              </a:rPr>
              <a:t> deals with the actual, physical arrangement and location of data in the direct access storage devices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logical view/user’s view</a:t>
            </a:r>
            <a:r>
              <a:rPr lang="en-US" sz="1200" b="0" i="0" kern="1200" dirty="0" smtClean="0">
                <a:solidFill>
                  <a:schemeClr val="tx1"/>
                </a:solidFill>
                <a:effectLst/>
                <a:latin typeface="+mn-lt"/>
                <a:ea typeface="+mn-ea"/>
                <a:cs typeface="+mn-cs"/>
              </a:rPr>
              <a:t>,  represents data in a format that is meaningful to a user and to the software programs that process those data.</a:t>
            </a:r>
            <a:endParaRPr lang="en-US"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2</a:t>
            </a:fld>
            <a:endParaRPr lang="en-IN"/>
          </a:p>
        </p:txBody>
      </p:sp>
    </p:spTree>
    <p:extLst>
      <p:ext uri="{BB962C8B-B14F-4D97-AF65-F5344CB8AC3E}">
        <p14:creationId xmlns:p14="http://schemas.microsoft.com/office/powerpoint/2010/main" val="2038531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4CD843CF-7AA5-5949-AB1D-E0EEA4364382}" type="slidenum">
              <a:rPr lang="en-US" altLang="en-US" sz="1000" b="0">
                <a:latin typeface="Times New Roman" charset="0"/>
              </a:rPr>
              <a:pPr/>
              <a:t>22</a:t>
            </a:fld>
            <a:endParaRPr lang="en-US" altLang="en-US" sz="1000" b="0">
              <a:latin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00857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44C41AD3-02F4-EC48-B26B-2A98DA07B0A5}" type="slidenum">
              <a:rPr lang="en-US" altLang="en-US" sz="1000" b="0">
                <a:latin typeface="Times New Roman" charset="0"/>
              </a:rPr>
              <a:pPr/>
              <a:t>23</a:t>
            </a:fld>
            <a:endParaRPr lang="en-US" altLang="en-US" sz="1000" b="0">
              <a:latin typeface="Times New Roman"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05285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F6CBEC4F-0169-374F-9BB0-2EE56CEDF9D9}" type="slidenum">
              <a:rPr lang="en-US" altLang="en-US" sz="1000" b="0">
                <a:latin typeface="Times New Roman" charset="0"/>
              </a:rPr>
              <a:pPr/>
              <a:t>24</a:t>
            </a:fld>
            <a:endParaRPr lang="en-US" altLang="en-US" sz="1000" b="0">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99872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59E7CDAD-E6E1-8C46-A0D7-BC9D5999B60C}" type="slidenum">
              <a:rPr lang="en-US" altLang="en-US" sz="1000" b="0">
                <a:latin typeface="Times New Roman" charset="0"/>
              </a:rPr>
              <a:pPr/>
              <a:t>25</a:t>
            </a:fld>
            <a:endParaRPr lang="en-US" altLang="en-US" sz="1000" b="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49890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12E1CF6E-425B-1E48-8E7D-25D19C963131}" type="slidenum">
              <a:rPr lang="en-US" altLang="en-US" sz="1000" b="0">
                <a:latin typeface="Times New Roman" charset="0"/>
              </a:rPr>
              <a:pPr/>
              <a:t>26</a:t>
            </a:fld>
            <a:endParaRPr lang="en-US" altLang="en-US" sz="10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369618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DE69CBB9-F2C7-D543-8881-A59E38E25F33}" type="slidenum">
              <a:rPr lang="en-US" altLang="en-US" sz="1000" b="0">
                <a:latin typeface="Times New Roman" charset="0"/>
              </a:rPr>
              <a:pPr/>
              <a:t>27</a:t>
            </a:fld>
            <a:endParaRPr lang="en-US" altLang="en-US" sz="1000" b="0">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767261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71FC34A9-C6CD-424A-9EEB-2A23B3209A09}" type="slidenum">
              <a:rPr lang="en-US" altLang="en-US" sz="1000" b="0">
                <a:latin typeface="Times New Roman" charset="0"/>
              </a:rPr>
              <a:pPr/>
              <a:t>28</a:t>
            </a:fld>
            <a:endParaRPr lang="en-US" altLang="en-US" sz="1000" b="0">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83126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2D60B05D-0AFA-504C-9744-CF3612A21148}" type="slidenum">
              <a:rPr lang="en-US" altLang="en-US" sz="1000" b="0">
                <a:latin typeface="Times New Roman" charset="0"/>
              </a:rPr>
              <a:pPr/>
              <a:t>29</a:t>
            </a:fld>
            <a:endParaRPr lang="en-US" altLang="en-US" sz="1000" b="0">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522140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19C0BFAE-3B18-9349-93FF-43113E886841}" type="slidenum">
              <a:rPr lang="en-US" altLang="en-US" sz="1000" b="0">
                <a:latin typeface="Times New Roman" charset="0"/>
              </a:rPr>
              <a:pPr/>
              <a:t>30</a:t>
            </a:fld>
            <a:endParaRPr lang="en-US" altLang="en-US" sz="1000" b="0">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970996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2F3BDCBF-C178-7445-8166-E3E416E7CC1A}" type="slidenum">
              <a:rPr lang="en-US" altLang="en-US" sz="1000" b="0">
                <a:latin typeface="Times New Roman" charset="0"/>
              </a:rPr>
              <a:pPr/>
              <a:t>31</a:t>
            </a:fld>
            <a:endParaRPr lang="en-US" altLang="en-US" sz="1000" b="0">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52266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11</a:t>
            </a:fld>
            <a:endParaRPr lang="en-IN"/>
          </a:p>
        </p:txBody>
      </p:sp>
    </p:spTree>
    <p:extLst>
      <p:ext uri="{BB962C8B-B14F-4D97-AF65-F5344CB8AC3E}">
        <p14:creationId xmlns:p14="http://schemas.microsoft.com/office/powerpoint/2010/main" val="1472713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E9414E26-6711-9142-9C77-69CB2FFBB7F8}" type="slidenum">
              <a:rPr lang="en-US" altLang="en-US" sz="1000" b="0">
                <a:latin typeface="Times New Roman" charset="0"/>
              </a:rPr>
              <a:pPr/>
              <a:t>32</a:t>
            </a:fld>
            <a:endParaRPr lang="en-US" altLang="en-US" sz="1000" b="0">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675498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F888C2BB-91AD-C345-9355-AC8FAF05C4F8}" type="slidenum">
              <a:rPr lang="en-US" altLang="en-US" sz="1000" b="0">
                <a:latin typeface="Times New Roman" charset="0"/>
              </a:rPr>
              <a:pPr/>
              <a:t>33</a:t>
            </a:fld>
            <a:endParaRPr lang="en-US" altLang="en-US" sz="1000" b="0">
              <a:latin typeface="Times New Roman"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585429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F9AA8583-AAB2-AE48-9D9A-90F2F33176F8}" type="slidenum">
              <a:rPr lang="en-US" altLang="en-US" sz="1000" b="0">
                <a:latin typeface="Times New Roman" charset="0"/>
              </a:rPr>
              <a:pPr/>
              <a:t>34</a:t>
            </a:fld>
            <a:endParaRPr lang="en-US" altLang="en-US" sz="10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639672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E3DCC951-EC17-DB45-960B-A239AC0B35C5}" type="slidenum">
              <a:rPr lang="en-US" altLang="en-US" sz="1000" b="0">
                <a:latin typeface="Times New Roman" charset="0"/>
              </a:rPr>
              <a:pPr/>
              <a:t>35</a:t>
            </a:fld>
            <a:endParaRPr lang="en-US" altLang="en-US" sz="1000" b="0">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48116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2365E877-42A1-8249-A850-6085CCC0EA6E}" type="slidenum">
              <a:rPr lang="en-US" altLang="en-US" sz="1000" b="0">
                <a:latin typeface="Times New Roman" charset="0"/>
              </a:rPr>
              <a:pPr/>
              <a:t>36</a:t>
            </a:fld>
            <a:endParaRPr lang="en-US" altLang="en-US" sz="1000" b="0">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338620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44AFF689-AE35-B140-AF38-B6E6262EECC0}" type="slidenum">
              <a:rPr lang="en-US" altLang="en-US" sz="1000" b="0">
                <a:latin typeface="Times New Roman" charset="0"/>
              </a:rPr>
              <a:pPr/>
              <a:t>37</a:t>
            </a:fld>
            <a:endParaRPr lang="en-US" altLang="en-US" sz="1000" b="0">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53000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bootstrap</a:t>
            </a:r>
            <a:r>
              <a:rPr lang="en-US" sz="1200" b="0" i="0" kern="1200" dirty="0" smtClean="0">
                <a:solidFill>
                  <a:schemeClr val="tx1"/>
                </a:solidFill>
                <a:effectLst/>
                <a:latin typeface="+mn-lt"/>
                <a:ea typeface="+mn-ea"/>
                <a:cs typeface="+mn-cs"/>
              </a:rPr>
              <a:t> is the process of starting up a computer. It also refers to the </a:t>
            </a:r>
            <a:r>
              <a:rPr lang="en-US" sz="1200" b="1" i="0" kern="1200" dirty="0" err="1" smtClean="0">
                <a:solidFill>
                  <a:schemeClr val="tx1"/>
                </a:solidFill>
                <a:effectLst/>
                <a:latin typeface="+mn-lt"/>
                <a:ea typeface="+mn-ea"/>
                <a:cs typeface="+mn-cs"/>
              </a:rPr>
              <a:t>program</a:t>
            </a:r>
            <a:r>
              <a:rPr lang="en-US" sz="1200" b="0" i="0" kern="1200" dirty="0" err="1" smtClean="0">
                <a:solidFill>
                  <a:schemeClr val="tx1"/>
                </a:solidFill>
                <a:effectLst/>
                <a:latin typeface="+mn-lt"/>
                <a:ea typeface="+mn-ea"/>
                <a:cs typeface="+mn-cs"/>
              </a:rPr>
              <a:t>that</a:t>
            </a:r>
            <a:r>
              <a:rPr lang="en-US" sz="1200" b="0" i="0" kern="1200" dirty="0" smtClean="0">
                <a:solidFill>
                  <a:schemeClr val="tx1"/>
                </a:solidFill>
                <a:effectLst/>
                <a:latin typeface="+mn-lt"/>
                <a:ea typeface="+mn-ea"/>
                <a:cs typeface="+mn-cs"/>
              </a:rPr>
              <a:t> initializes the operating system (OS) during start-up. The term </a:t>
            </a:r>
            <a:r>
              <a:rPr lang="en-US" sz="1200" b="1" i="0" kern="1200" dirty="0" smtClean="0">
                <a:solidFill>
                  <a:schemeClr val="tx1"/>
                </a:solidFill>
                <a:effectLst/>
                <a:latin typeface="+mn-lt"/>
                <a:ea typeface="+mn-ea"/>
                <a:cs typeface="+mn-cs"/>
              </a:rPr>
              <a:t>bootstrap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a:t>
            </a:r>
            <a:r>
              <a:rPr lang="en-US" sz="1200" b="1" i="0" kern="1200" dirty="0" err="1" smtClean="0">
                <a:solidFill>
                  <a:schemeClr val="tx1"/>
                </a:solidFill>
                <a:effectLst/>
                <a:latin typeface="+mn-lt"/>
                <a:ea typeface="+mn-ea"/>
                <a:cs typeface="+mn-cs"/>
              </a:rPr>
              <a:t>bootstrapping</a:t>
            </a:r>
            <a:r>
              <a:rPr lang="en-US" sz="1200" b="0" i="0" kern="1200" dirty="0" smtClean="0">
                <a:solidFill>
                  <a:schemeClr val="tx1"/>
                </a:solidFill>
                <a:effectLst/>
                <a:latin typeface="+mn-lt"/>
                <a:ea typeface="+mn-ea"/>
                <a:cs typeface="+mn-cs"/>
              </a:rPr>
              <a:t> originated in the early 1950s.</a:t>
            </a:r>
            <a:endParaRPr lang="en-US"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39</a:t>
            </a:fld>
            <a:endParaRPr lang="en-IN"/>
          </a:p>
        </p:txBody>
      </p:sp>
    </p:spTree>
    <p:extLst>
      <p:ext uri="{BB962C8B-B14F-4D97-AF65-F5344CB8AC3E}">
        <p14:creationId xmlns:p14="http://schemas.microsoft.com/office/powerpoint/2010/main" val="1409959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4D95BCC-E960-4F71-8680-D9BF0D7C66CC}" type="slidenum">
              <a:rPr lang="en-US"/>
              <a:pPr/>
              <a:t>43</a:t>
            </a:fld>
            <a:endParaRPr lang="en-US"/>
          </a:p>
        </p:txBody>
      </p:sp>
      <p:sp>
        <p:nvSpPr>
          <p:cNvPr id="6146" name="Rectangle 2"/>
          <p:cNvSpPr>
            <a:spLocks noGrp="1" noRot="1" noChangeAspect="1" noChangeArrowheads="1" noTextEdit="1"/>
          </p:cNvSpPr>
          <p:nvPr>
            <p:ph type="sldImg"/>
          </p:nvPr>
        </p:nvSpPr>
        <p:spPr>
          <a:ln cap="flat"/>
        </p:spPr>
      </p:sp>
      <p:sp>
        <p:nvSpPr>
          <p:cNvPr id="6147" name="Rectangle 3"/>
          <p:cNvSpPr>
            <a:spLocks noGrp="1" noChangeArrowheads="1"/>
          </p:cNvSpPr>
          <p:nvPr>
            <p:ph type="body" idx="1"/>
          </p:nvPr>
        </p:nvSpPr>
        <p:spPr>
          <a:ln/>
        </p:spPr>
        <p:txBody>
          <a:bodyPr lIns="93469" rIns="93469"/>
          <a:lstStyle/>
          <a:p>
            <a:endParaRPr lang="en-US"/>
          </a:p>
        </p:txBody>
      </p:sp>
    </p:spTree>
    <p:extLst>
      <p:ext uri="{BB962C8B-B14F-4D97-AF65-F5344CB8AC3E}">
        <p14:creationId xmlns:p14="http://schemas.microsoft.com/office/powerpoint/2010/main" val="66176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78BBC47-860F-4C0A-93AB-8B918001DE4F}" type="slidenum">
              <a:rPr lang="en-US"/>
              <a:pPr/>
              <a:t>44</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245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094DEA2-9557-419C-8CD7-F2B5D9224117}" type="slidenum">
              <a:rPr lang="en-US"/>
              <a:pPr/>
              <a:t>45</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64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12</a:t>
            </a:fld>
            <a:endParaRPr lang="en-IN"/>
          </a:p>
        </p:txBody>
      </p:sp>
    </p:spTree>
    <p:extLst>
      <p:ext uri="{BB962C8B-B14F-4D97-AF65-F5344CB8AC3E}">
        <p14:creationId xmlns:p14="http://schemas.microsoft.com/office/powerpoint/2010/main" val="824272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2E89F06-D758-4C32-944E-DD8286610B81}" type="slidenum">
              <a:rPr lang="en-US"/>
              <a:pPr/>
              <a:t>46</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5032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76FE70-4E87-431B-8D28-4A471298641D}" type="slidenum">
              <a:rPr lang="en-US"/>
              <a:pPr/>
              <a:t>47</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1543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6F25D5A-315D-44B0-8196-559B1A13B26A}" type="slidenum">
              <a:rPr lang="en-US"/>
              <a:pPr/>
              <a:t>48</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2026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A94D90D-FAE1-4C37-8BC0-E58F3AFC2318}" type="slidenum">
              <a:rPr lang="en-US"/>
              <a:pPr/>
              <a:t>49</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8388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CF14FB2-DDC8-4777-91C9-6F6180B1B574}" type="slidenum">
              <a:rPr lang="en-US"/>
              <a:pPr/>
              <a:t>52</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266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5E1BDAA-413F-4A31-BC42-448A583FA65E}" type="slidenum">
              <a:rPr lang="en-US"/>
              <a:pPr/>
              <a:t>57</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0697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D4521F7-A550-456F-9DE1-50502CA954D4}" type="slidenum">
              <a:rPr lang="en-US"/>
              <a:pPr/>
              <a:t>58</a:t>
            </a:fld>
            <a:endParaRPr lang="en-US"/>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5132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985BF1A-8E58-4AA7-AADE-CF6AEF6A9E37}" type="slidenum">
              <a:rPr lang="en-US"/>
              <a:pPr/>
              <a:t>59</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3144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99704AB-8DC3-40E4-A679-28570F306603}" type="slidenum">
              <a:rPr lang="en-US"/>
              <a:pPr/>
              <a:t>60</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8617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57ED854-DC4A-4A2E-BD06-CDAC02A3ADB9}" type="slidenum">
              <a:rPr lang="en-US"/>
              <a:pPr/>
              <a:t>61</a:t>
            </a:fld>
            <a:endParaRPr 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703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dirty="0" smtClean="0"/>
              <a:t>If we enter more than 255 characters while specifying a filename, only first 255 characters are effectively interpreted by the system.</a:t>
            </a:r>
            <a:endParaRPr lang="en-IN" dirty="0" smtClean="0"/>
          </a:p>
          <a:p>
            <a:pPr>
              <a:buFont typeface="Wingdings" pitchFamily="2" charset="2"/>
              <a:buChar char="ü"/>
            </a:pPr>
            <a:r>
              <a:rPr lang="en-US" dirty="0" smtClean="0"/>
              <a:t>We of then need to group a set of files pertaining to a specific application. </a:t>
            </a:r>
          </a:p>
          <a:p>
            <a:pPr lvl="0">
              <a:buFont typeface="Wingdings" pitchFamily="2" charset="2"/>
              <a:buChar char="ü"/>
            </a:pPr>
            <a:r>
              <a:rPr lang="en-US" dirty="0" smtClean="0"/>
              <a:t>This enables</a:t>
            </a:r>
            <a:r>
              <a:rPr lang="en-US" baseline="0" dirty="0" smtClean="0"/>
              <a:t> two or more files in separate directories to have the same filename.</a:t>
            </a:r>
            <a:endParaRPr lang="en-IN"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13</a:t>
            </a:fld>
            <a:endParaRPr lang="en-IN"/>
          </a:p>
        </p:txBody>
      </p:sp>
    </p:spTree>
    <p:extLst>
      <p:ext uri="{BB962C8B-B14F-4D97-AF65-F5344CB8AC3E}">
        <p14:creationId xmlns:p14="http://schemas.microsoft.com/office/powerpoint/2010/main" val="1662739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7DB628-F43A-4208-9CA7-F74913C7B89F}" type="slidenum">
              <a:rPr lang="en-US"/>
              <a:pPr/>
              <a:t>62</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4522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A3F42C1-9F89-473F-8374-2E54CF1F7838}" type="slidenum">
              <a:rPr lang="en-US"/>
              <a:pPr/>
              <a:t>63</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8104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8B3FA89-DBCD-4C7E-91B5-B151C059E7EE}" type="slidenum">
              <a:rPr lang="en-US"/>
              <a:pPr/>
              <a:t>64</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350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virtual terminal is basically the </a:t>
            </a:r>
            <a:r>
              <a:rPr lang="en-IN" sz="1200" b="0" i="1" kern="1200" dirty="0" smtClean="0">
                <a:solidFill>
                  <a:schemeClr val="tx1"/>
                </a:solidFill>
                <a:latin typeface="+mn-lt"/>
                <a:ea typeface="+mn-ea"/>
                <a:cs typeface="+mn-cs"/>
              </a:rPr>
              <a:t>web version</a:t>
            </a:r>
            <a:r>
              <a:rPr lang="en-IN" sz="1200" b="0" i="0" kern="1200" dirty="0" smtClean="0">
                <a:solidFill>
                  <a:schemeClr val="tx1"/>
                </a:solidFill>
                <a:latin typeface="+mn-lt"/>
                <a:ea typeface="+mn-ea"/>
                <a:cs typeface="+mn-cs"/>
              </a:rPr>
              <a:t> of a physical credit card terminal or Point-of-Sale (POS) machine. It is a software application that is hosted online, usually on the service provider’s servers, and can be accessed from any internet connected web browser.</a:t>
            </a:r>
            <a:endParaRPr lang="en-IN"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16</a:t>
            </a:fld>
            <a:endParaRPr lang="en-IN"/>
          </a:p>
        </p:txBody>
      </p:sp>
    </p:spTree>
    <p:extLst>
      <p:ext uri="{BB962C8B-B14F-4D97-AF65-F5344CB8AC3E}">
        <p14:creationId xmlns:p14="http://schemas.microsoft.com/office/powerpoint/2010/main" val="202518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Caching,</a:t>
            </a:r>
            <a:r>
              <a:rPr lang="en-US" baseline="0" dirty="0" smtClean="0"/>
              <a:t> we mean that when a block device is accessed, the kernel reads the whole block into a buffer in the memory, so that future read and write operations are performed to the cached version in the memory, hence reducing the access time to a great extent.</a:t>
            </a:r>
            <a:endParaRPr lang="en-IN" dirty="0"/>
          </a:p>
        </p:txBody>
      </p:sp>
      <p:sp>
        <p:nvSpPr>
          <p:cNvPr id="4" name="Slide Number Placeholder 3"/>
          <p:cNvSpPr>
            <a:spLocks noGrp="1"/>
          </p:cNvSpPr>
          <p:nvPr>
            <p:ph type="sldNum" sz="quarter" idx="10"/>
          </p:nvPr>
        </p:nvSpPr>
        <p:spPr/>
        <p:txBody>
          <a:bodyPr/>
          <a:lstStyle/>
          <a:p>
            <a:fld id="{A1A6C19B-8E8F-465A-8294-30135B3F5CC5}" type="slidenum">
              <a:rPr lang="en-IN" smtClean="0"/>
              <a:pPr/>
              <a:t>17</a:t>
            </a:fld>
            <a:endParaRPr lang="en-IN"/>
          </a:p>
        </p:txBody>
      </p:sp>
    </p:spTree>
    <p:extLst>
      <p:ext uri="{BB962C8B-B14F-4D97-AF65-F5344CB8AC3E}">
        <p14:creationId xmlns:p14="http://schemas.microsoft.com/office/powerpoint/2010/main" val="196768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4F255477-7EDB-5E44-8F9C-B4098136E23C}" type="slidenum">
              <a:rPr lang="en-US" altLang="en-US" sz="1000" b="0">
                <a:latin typeface="Times New Roman" charset="0"/>
              </a:rPr>
              <a:pPr/>
              <a:t>19</a:t>
            </a:fld>
            <a:endParaRPr lang="en-US" altLang="en-US" sz="1000" b="0">
              <a:latin typeface="Times New Roman"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802148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32BA7FD1-3FA0-FA47-8567-0B2967B6660C}" type="slidenum">
              <a:rPr lang="en-US" altLang="en-US" sz="1000" b="0">
                <a:latin typeface="Times New Roman" charset="0"/>
              </a:rPr>
              <a:pPr/>
              <a:t>20</a:t>
            </a:fld>
            <a:endParaRPr lang="en-US" altLang="en-US" sz="1000" b="0">
              <a:latin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82905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000" b="1">
                <a:solidFill>
                  <a:schemeClr val="tx1"/>
                </a:solidFill>
                <a:latin typeface="Arial" charset="0"/>
              </a:defRPr>
            </a:lvl1pPr>
            <a:lvl2pPr marL="742950" indent="-285750" defTabSz="950913">
              <a:defRPr sz="2000" b="1">
                <a:solidFill>
                  <a:schemeClr val="tx1"/>
                </a:solidFill>
                <a:latin typeface="Arial" charset="0"/>
              </a:defRPr>
            </a:lvl2pPr>
            <a:lvl3pPr marL="1143000" indent="-228600" defTabSz="950913">
              <a:defRPr sz="2000" b="1">
                <a:solidFill>
                  <a:schemeClr val="tx1"/>
                </a:solidFill>
                <a:latin typeface="Arial" charset="0"/>
              </a:defRPr>
            </a:lvl3pPr>
            <a:lvl4pPr marL="1600200" indent="-228600" defTabSz="950913">
              <a:defRPr sz="2000" b="1">
                <a:solidFill>
                  <a:schemeClr val="tx1"/>
                </a:solidFill>
                <a:latin typeface="Arial" charset="0"/>
              </a:defRPr>
            </a:lvl4pPr>
            <a:lvl5pPr marL="2057400" indent="-228600" defTabSz="950913">
              <a:defRPr sz="2000" b="1">
                <a:solidFill>
                  <a:schemeClr val="tx1"/>
                </a:solidFill>
                <a:latin typeface="Arial" charset="0"/>
              </a:defRPr>
            </a:lvl5pPr>
            <a:lvl6pPr marL="25146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defTabSz="950913"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fld id="{D2924CF5-D274-3A4B-B003-C8687387EACA}" type="slidenum">
              <a:rPr lang="en-US" altLang="en-US" sz="1000" b="0">
                <a:latin typeface="Times New Roman" charset="0"/>
              </a:rPr>
              <a:pPr/>
              <a:t>21</a:t>
            </a:fld>
            <a:endParaRPr lang="en-US" altLang="en-US" sz="1000" b="0">
              <a:latin typeface="Times New Roman"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37496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5D3C77-6F21-439B-941D-47C726FBD677}" type="datetimeFigureOut">
              <a:rPr lang="en-US" smtClean="0"/>
              <a:pPr/>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5D3C77-6F21-439B-941D-47C726FBD677}" type="datetimeFigureOut">
              <a:rPr lang="en-US" smtClean="0"/>
              <a:pPr/>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5D3C77-6F21-439B-941D-47C726FBD677}" type="datetimeFigureOut">
              <a:rPr lang="en-US" smtClean="0"/>
              <a:pPr/>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096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101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7772400" y="6248400"/>
            <a:ext cx="1217613" cy="533400"/>
          </a:xfrm>
        </p:spPr>
        <p:txBody>
          <a:bodyPr/>
          <a:lstStyle>
            <a:lvl1pPr>
              <a:defRPr/>
            </a:lvl1pPr>
          </a:lstStyle>
          <a:p>
            <a:fld id="{8770817A-8B5B-43D1-BF19-BBCAC488CA82}" type="slidenum">
              <a:rPr lang="en-US"/>
              <a:pPr/>
              <a:t>‹#›</a:t>
            </a:fld>
            <a:endParaRPr lang="en-US"/>
          </a:p>
        </p:txBody>
      </p:sp>
      <p:sp>
        <p:nvSpPr>
          <p:cNvPr id="7" name="Date Placeholder 6"/>
          <p:cNvSpPr>
            <a:spLocks noGrp="1"/>
          </p:cNvSpPr>
          <p:nvPr>
            <p:ph type="dt" sz="half" idx="12"/>
          </p:nvPr>
        </p:nvSpPr>
        <p:spPr>
          <a:xfrm>
            <a:off x="685800" y="6248400"/>
            <a:ext cx="1905000" cy="457200"/>
          </a:xfrm>
        </p:spPr>
        <p:txBody>
          <a:bodyPr/>
          <a:lstStyle>
            <a:lvl1pPr>
              <a:defRPr/>
            </a:lvl1pPr>
          </a:lstStyle>
          <a:p>
            <a:endParaRPr lang="en-US"/>
          </a:p>
        </p:txBody>
      </p:sp>
    </p:spTree>
    <p:extLst>
      <p:ext uri="{BB962C8B-B14F-4D97-AF65-F5344CB8AC3E}">
        <p14:creationId xmlns:p14="http://schemas.microsoft.com/office/powerpoint/2010/main" val="1448703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096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10100" y="1981200"/>
            <a:ext cx="38481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10100" y="4114800"/>
            <a:ext cx="38481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7772400" y="6248400"/>
            <a:ext cx="1217613" cy="533400"/>
          </a:xfrm>
        </p:spPr>
        <p:txBody>
          <a:bodyPr/>
          <a:lstStyle>
            <a:lvl1pPr>
              <a:defRPr/>
            </a:lvl1pPr>
          </a:lstStyle>
          <a:p>
            <a:fld id="{74AF808C-10D3-4300-8D81-085E09E1272B}" type="slidenum">
              <a:rPr lang="en-US"/>
              <a:pPr/>
              <a:t>‹#›</a:t>
            </a:fld>
            <a:endParaRPr lang="en-US"/>
          </a:p>
        </p:txBody>
      </p:sp>
      <p:sp>
        <p:nvSpPr>
          <p:cNvPr id="8" name="Date Placeholder 7"/>
          <p:cNvSpPr>
            <a:spLocks noGrp="1"/>
          </p:cNvSpPr>
          <p:nvPr>
            <p:ph type="dt" sz="half" idx="12"/>
          </p:nvPr>
        </p:nvSpPr>
        <p:spPr>
          <a:xfrm>
            <a:off x="685800" y="6248400"/>
            <a:ext cx="1905000" cy="457200"/>
          </a:xfrm>
        </p:spPr>
        <p:txBody>
          <a:bodyPr/>
          <a:lstStyle>
            <a:lvl1pPr>
              <a:defRPr/>
            </a:lvl1pPr>
          </a:lstStyle>
          <a:p>
            <a:endParaRPr lang="en-US"/>
          </a:p>
        </p:txBody>
      </p:sp>
    </p:spTree>
    <p:extLst>
      <p:ext uri="{BB962C8B-B14F-4D97-AF65-F5344CB8AC3E}">
        <p14:creationId xmlns:p14="http://schemas.microsoft.com/office/powerpoint/2010/main" val="118609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lvl1pP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005D3C77-6F21-439B-941D-47C726FBD677}" type="datetimeFigureOut">
              <a:rPr lang="en-US" smtClean="0"/>
              <a:pPr/>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D3C77-6F21-439B-941D-47C726FBD677}" type="datetimeFigureOut">
              <a:rPr lang="en-US" smtClean="0"/>
              <a:pPr/>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5D3C77-6F21-439B-941D-47C726FBD677}" type="datetimeFigureOut">
              <a:rPr lang="en-US" smtClean="0"/>
              <a:pPr/>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5D3C77-6F21-439B-941D-47C726FBD677}" type="datetimeFigureOut">
              <a:rPr lang="en-US" smtClean="0"/>
              <a:pPr/>
              <a:t>2/15/2017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5D3C77-6F21-439B-941D-47C726FBD677}" type="datetimeFigureOut">
              <a:rPr lang="en-US" smtClean="0"/>
              <a:pPr/>
              <a:t>2/15/2017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D3C77-6F21-439B-941D-47C726FBD677}" type="datetimeFigureOut">
              <a:rPr lang="en-US" smtClean="0"/>
              <a:pPr/>
              <a:t>2/15/2017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D3C77-6F21-439B-941D-47C726FBD677}" type="datetimeFigureOut">
              <a:rPr lang="en-US" smtClean="0"/>
              <a:pPr/>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D3C77-6F21-439B-941D-47C726FBD677}" type="datetimeFigureOut">
              <a:rPr lang="en-US" smtClean="0"/>
              <a:pPr/>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23422-1136-4835-A4FD-1B3D4F7DE10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D3C77-6F21-439B-941D-47C726FBD677}" type="datetimeFigureOut">
              <a:rPr lang="en-US" smtClean="0"/>
              <a:pPr/>
              <a:t>2/15/2017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23422-1136-4835-A4FD-1B3D4F7DE10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Baskerville Old Face"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3200" b="1" kern="1200">
          <a:solidFill>
            <a:srgbClr val="C00000"/>
          </a:solidFill>
          <a:latin typeface="Perpetua" pitchFamily="18" charset="0"/>
          <a:ea typeface="+mn-ea"/>
          <a:cs typeface="+mn-cs"/>
        </a:defRPr>
      </a:lvl1pPr>
      <a:lvl2pPr marL="742950" indent="-285750" algn="just" defTabSz="914400" rtl="0" eaLnBrk="1" latinLnBrk="0" hangingPunct="1">
        <a:spcBef>
          <a:spcPct val="20000"/>
        </a:spcBef>
        <a:buFont typeface="Arial" pitchFamily="34" charset="0"/>
        <a:buChar char="–"/>
        <a:defRPr sz="2800" kern="1200">
          <a:solidFill>
            <a:schemeClr val="tx1"/>
          </a:solidFill>
          <a:latin typeface="Perpetua" pitchFamily="18" charset="0"/>
          <a:ea typeface="+mn-ea"/>
          <a:cs typeface="+mn-cs"/>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Perpetua" pitchFamily="18" charset="0"/>
          <a:ea typeface="+mn-ea"/>
          <a:cs typeface="+mn-cs"/>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Perpetua" pitchFamily="18" charset="0"/>
          <a:ea typeface="+mn-ea"/>
          <a:cs typeface="+mn-cs"/>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Perpet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Perspective </a:t>
            </a:r>
            <a:endParaRPr lang="en-IN" dirty="0"/>
          </a:p>
        </p:txBody>
      </p:sp>
      <p:sp>
        <p:nvSpPr>
          <p:cNvPr id="3" name="Subtitle 2"/>
          <p:cNvSpPr>
            <a:spLocks noGrp="1"/>
          </p:cNvSpPr>
          <p:nvPr>
            <p:ph type="subTitle" idx="1"/>
          </p:nvPr>
        </p:nvSpPr>
        <p:spPr/>
        <p:txBody>
          <a:bodyPr/>
          <a:lstStyle/>
          <a:p>
            <a:r>
              <a:rPr lang="en-US" dirty="0" smtClean="0"/>
              <a:t>Unix File System</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r>
              <a:rPr lang="en-US" b="1" i="1" dirty="0" smtClean="0">
                <a:solidFill>
                  <a:srgbClr val="C00000"/>
                </a:solidFill>
              </a:rPr>
              <a:t>Ordinary Files</a:t>
            </a:r>
          </a:p>
          <a:p>
            <a:pPr lvl="1"/>
            <a:r>
              <a:rPr lang="en-US" dirty="0" smtClean="0"/>
              <a:t>We can store anything we want in these files.</a:t>
            </a:r>
          </a:p>
          <a:p>
            <a:pPr lvl="1"/>
            <a:r>
              <a:rPr lang="en-US" dirty="0" smtClean="0"/>
              <a:t>These files include</a:t>
            </a:r>
          </a:p>
          <a:p>
            <a:pPr lvl="2"/>
            <a:r>
              <a:rPr lang="en-US" dirty="0" smtClean="0"/>
              <a:t>Data</a:t>
            </a:r>
          </a:p>
          <a:p>
            <a:pPr lvl="2"/>
            <a:r>
              <a:rPr lang="en-US" dirty="0" smtClean="0"/>
              <a:t>Source programs</a:t>
            </a:r>
          </a:p>
          <a:p>
            <a:pPr lvl="2"/>
            <a:r>
              <a:rPr lang="en-US" dirty="0" smtClean="0"/>
              <a:t>Objects</a:t>
            </a:r>
          </a:p>
          <a:p>
            <a:pPr lvl="2"/>
            <a:r>
              <a:rPr lang="en-US" dirty="0" smtClean="0"/>
              <a:t>Executable codes</a:t>
            </a:r>
          </a:p>
          <a:p>
            <a:pPr lvl="2"/>
            <a:r>
              <a:rPr lang="en-US" dirty="0" smtClean="0"/>
              <a:t>Unix Commands &amp;</a:t>
            </a:r>
          </a:p>
          <a:p>
            <a:pPr lvl="2"/>
            <a:r>
              <a:rPr lang="en-US" dirty="0" smtClean="0"/>
              <a:t>Any file created by the user.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pPr lvl="1"/>
            <a:r>
              <a:rPr lang="en-US" dirty="0" smtClean="0"/>
              <a:t>Commands such as</a:t>
            </a:r>
          </a:p>
          <a:p>
            <a:pPr lvl="2"/>
            <a:r>
              <a:rPr lang="en-US" dirty="0"/>
              <a:t>c</a:t>
            </a:r>
            <a:r>
              <a:rPr lang="en-US" dirty="0" smtClean="0"/>
              <a:t>at</a:t>
            </a:r>
          </a:p>
          <a:p>
            <a:pPr lvl="2"/>
            <a:r>
              <a:rPr lang="en-US" dirty="0" err="1"/>
              <a:t>l</a:t>
            </a:r>
            <a:r>
              <a:rPr lang="en-US" dirty="0" err="1" smtClean="0"/>
              <a:t>s</a:t>
            </a:r>
            <a:endParaRPr lang="en-US" dirty="0" smtClean="0"/>
          </a:p>
          <a:p>
            <a:pPr lvl="1"/>
            <a:r>
              <a:rPr lang="en-US" dirty="0" smtClean="0"/>
              <a:t>Ordinary file is also referred as a </a:t>
            </a:r>
            <a:r>
              <a:rPr lang="en-US" b="1" i="1" u="sng" dirty="0" smtClean="0">
                <a:solidFill>
                  <a:srgbClr val="0070C0"/>
                </a:solidFill>
              </a:rPr>
              <a:t>regular file</a:t>
            </a:r>
            <a:r>
              <a:rPr lang="en-US" dirty="0" smtClean="0"/>
              <a:t>.</a:t>
            </a:r>
          </a:p>
          <a:p>
            <a:pPr lvl="1"/>
            <a:r>
              <a:rPr lang="en-US" dirty="0" smtClean="0"/>
              <a:t>Most common type of ordinary file </a:t>
            </a:r>
          </a:p>
          <a:p>
            <a:pPr lvl="2"/>
            <a:r>
              <a:rPr lang="en-US" dirty="0" smtClean="0"/>
              <a:t>Text file </a:t>
            </a:r>
          </a:p>
          <a:p>
            <a:pPr lvl="3"/>
            <a:r>
              <a:rPr lang="en-US" dirty="0" smtClean="0"/>
              <a:t>Ex. The programs that we write are text files.</a:t>
            </a:r>
          </a:p>
          <a:p>
            <a:pPr lvl="2"/>
            <a:endParaRPr lang="en-US" dirty="0" smtClean="0"/>
          </a:p>
          <a:p>
            <a:pPr lvl="2"/>
            <a:endParaRPr lang="en-US" dirty="0" smtClean="0"/>
          </a:p>
          <a:p>
            <a:pPr lvl="4"/>
            <a:endParaRPr lang="en-IN" dirty="0"/>
          </a:p>
        </p:txBody>
      </p:sp>
      <p:sp>
        <p:nvSpPr>
          <p:cNvPr id="4" name="Right Brace 3"/>
          <p:cNvSpPr/>
          <p:nvPr/>
        </p:nvSpPr>
        <p:spPr>
          <a:xfrm>
            <a:off x="2285984" y="2214554"/>
            <a:ext cx="142876"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2643174" y="2357430"/>
            <a:ext cx="2427396" cy="369332"/>
          </a:xfrm>
          <a:prstGeom prst="rect">
            <a:avLst/>
          </a:prstGeom>
          <a:noFill/>
        </p:spPr>
        <p:txBody>
          <a:bodyPr wrap="none" rtlCol="0">
            <a:spAutoFit/>
          </a:bodyPr>
          <a:lstStyle/>
          <a:p>
            <a:r>
              <a:rPr lang="en-US" dirty="0" smtClean="0"/>
              <a:t>Treated as ordinary files</a:t>
            </a:r>
            <a:endParaRPr lang="en-IN" dirty="0"/>
          </a:p>
        </p:txBody>
      </p:sp>
      <p:sp>
        <p:nvSpPr>
          <p:cNvPr id="6" name="TextBox 5"/>
          <p:cNvSpPr txBox="1"/>
          <p:nvPr/>
        </p:nvSpPr>
        <p:spPr>
          <a:xfrm>
            <a:off x="2928926" y="4000504"/>
            <a:ext cx="5498685"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smtClean="0">
                <a:latin typeface="Perpetua" pitchFamily="18" charset="0"/>
              </a:rPr>
              <a:t>This is just a regular file that contains printable characters</a:t>
            </a:r>
            <a:endParaRPr lang="en-IN" sz="2000" dirty="0">
              <a:latin typeface="Perpetua" pitchFamily="18" charset="0"/>
            </a:endParaRPr>
          </a:p>
        </p:txBody>
      </p:sp>
      <p:sp>
        <p:nvSpPr>
          <p:cNvPr id="7" name="TextBox 6"/>
          <p:cNvSpPr txBox="1"/>
          <p:nvPr/>
        </p:nvSpPr>
        <p:spPr>
          <a:xfrm>
            <a:off x="1714480" y="4857760"/>
            <a:ext cx="7064434"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smtClean="0">
                <a:latin typeface="Perpetua" pitchFamily="18" charset="0"/>
              </a:rPr>
              <a:t>The Unix commands that we use or the C program that we execute do not</a:t>
            </a:r>
          </a:p>
          <a:p>
            <a:r>
              <a:rPr lang="en-US" sz="2000" dirty="0" smtClean="0">
                <a:latin typeface="Perpetua" pitchFamily="18" charset="0"/>
              </a:rPr>
              <a:t>fall into the category of text files.</a:t>
            </a:r>
            <a:endParaRPr lang="en-IN" sz="2000" dirty="0">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a:xfrm>
            <a:off x="457200" y="1600200"/>
            <a:ext cx="8229600" cy="4900634"/>
          </a:xfrm>
        </p:spPr>
        <p:txBody>
          <a:bodyPr>
            <a:normAutofit lnSpcReduction="10000"/>
          </a:bodyPr>
          <a:lstStyle/>
          <a:p>
            <a:pPr lvl="2"/>
            <a:r>
              <a:rPr lang="en-US" dirty="0" smtClean="0"/>
              <a:t>Characteristic feature of text files is</a:t>
            </a:r>
          </a:p>
          <a:p>
            <a:pPr lvl="3"/>
            <a:r>
              <a:rPr lang="en-US" dirty="0" smtClean="0"/>
              <a:t>Data stored inside them is</a:t>
            </a:r>
          </a:p>
          <a:p>
            <a:pPr lvl="4"/>
            <a:r>
              <a:rPr lang="en-US" dirty="0" smtClean="0"/>
              <a:t>divided into group of lines</a:t>
            </a:r>
          </a:p>
          <a:p>
            <a:pPr lvl="5" algn="just"/>
            <a:r>
              <a:rPr lang="en-US" dirty="0" smtClean="0">
                <a:latin typeface="Perpetua" pitchFamily="18" charset="0"/>
              </a:rPr>
              <a:t>With each line terminated by the new line character.</a:t>
            </a:r>
          </a:p>
          <a:p>
            <a:pPr lvl="6" algn="just"/>
            <a:r>
              <a:rPr lang="en-US" dirty="0" smtClean="0">
                <a:latin typeface="Perpetua" pitchFamily="18" charset="0"/>
              </a:rPr>
              <a:t>The character is not visible and </a:t>
            </a:r>
          </a:p>
          <a:p>
            <a:pPr lvl="6" algn="just"/>
            <a:r>
              <a:rPr lang="en-US" dirty="0" smtClean="0">
                <a:latin typeface="Perpetua" pitchFamily="18" charset="0"/>
              </a:rPr>
              <a:t>it does not appear in the hard copy of output</a:t>
            </a:r>
          </a:p>
          <a:p>
            <a:pPr lvl="6" algn="just"/>
            <a:r>
              <a:rPr lang="en-US" dirty="0" smtClean="0">
                <a:latin typeface="Perpetua" pitchFamily="18" charset="0"/>
              </a:rPr>
              <a:t>It is generated by the system when we press the &lt;Enter&gt; key</a:t>
            </a:r>
          </a:p>
          <a:p>
            <a:pPr lvl="4"/>
            <a:r>
              <a:rPr lang="en-US" dirty="0" smtClean="0"/>
              <a:t>Example</a:t>
            </a:r>
          </a:p>
          <a:p>
            <a:pPr lvl="5"/>
            <a:r>
              <a:rPr lang="en-US" dirty="0" smtClean="0">
                <a:latin typeface="Perpetua" pitchFamily="18" charset="0"/>
              </a:rPr>
              <a:t>letter. txt, bank.sh, payment</a:t>
            </a:r>
          </a:p>
          <a:p>
            <a:pPr lvl="2"/>
            <a:endParaRPr lang="en-US" dirty="0" smtClean="0"/>
          </a:p>
          <a:p>
            <a:pPr lvl="2"/>
            <a:endParaRPr lang="en-US" dirty="0" smtClean="0"/>
          </a:p>
          <a:p>
            <a:pPr lvl="2"/>
            <a:r>
              <a:rPr lang="en-US" dirty="0" smtClean="0"/>
              <a:t>The files in Unix may or may not have any extension.</a:t>
            </a:r>
          </a:p>
          <a:p>
            <a:pPr lvl="3"/>
            <a:endParaRPr lang="en-IN" dirty="0"/>
          </a:p>
        </p:txBody>
      </p:sp>
      <p:sp>
        <p:nvSpPr>
          <p:cNvPr id="4" name="Right Brace 3"/>
          <p:cNvSpPr/>
          <p:nvPr/>
        </p:nvSpPr>
        <p:spPr>
          <a:xfrm rot="5400000">
            <a:off x="3792667" y="4179099"/>
            <a:ext cx="214314" cy="157163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2756816" y="5072074"/>
            <a:ext cx="318093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Files with extension . txt and .</a:t>
            </a:r>
            <a:r>
              <a:rPr lang="en-US" dirty="0" err="1" smtClean="0"/>
              <a:t>sh</a:t>
            </a:r>
            <a:endParaRPr lang="en-IN" dirty="0"/>
          </a:p>
        </p:txBody>
      </p:sp>
      <p:sp>
        <p:nvSpPr>
          <p:cNvPr id="6" name="TextBox 5"/>
          <p:cNvSpPr txBox="1"/>
          <p:nvPr/>
        </p:nvSpPr>
        <p:spPr>
          <a:xfrm>
            <a:off x="5685774" y="4572008"/>
            <a:ext cx="233063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Files with no extension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normAutofit fontScale="92500" lnSpcReduction="10000"/>
          </a:bodyPr>
          <a:lstStyle/>
          <a:p>
            <a:pPr lvl="1"/>
            <a:r>
              <a:rPr lang="en-US" dirty="0" smtClean="0"/>
              <a:t>In Unix system</a:t>
            </a:r>
          </a:p>
          <a:p>
            <a:pPr lvl="2"/>
            <a:r>
              <a:rPr lang="en-US" dirty="0" smtClean="0"/>
              <a:t>A filename can have</a:t>
            </a:r>
          </a:p>
          <a:p>
            <a:pPr lvl="3"/>
            <a:r>
              <a:rPr lang="en-US" dirty="0" smtClean="0"/>
              <a:t>Approximately 255 characters</a:t>
            </a:r>
          </a:p>
          <a:p>
            <a:r>
              <a:rPr lang="en-US" b="1" i="1" dirty="0" smtClean="0">
                <a:solidFill>
                  <a:srgbClr val="C00000"/>
                </a:solidFill>
              </a:rPr>
              <a:t>Directory Files</a:t>
            </a:r>
          </a:p>
          <a:p>
            <a:pPr lvl="1"/>
            <a:r>
              <a:rPr lang="en-US" dirty="0" smtClean="0"/>
              <a:t>A directory contains no external data but</a:t>
            </a:r>
          </a:p>
          <a:p>
            <a:pPr lvl="2"/>
            <a:r>
              <a:rPr lang="en-US" dirty="0" smtClean="0"/>
              <a:t>It stores</a:t>
            </a:r>
          </a:p>
          <a:p>
            <a:pPr lvl="3"/>
            <a:r>
              <a:rPr lang="en-US" dirty="0" smtClean="0"/>
              <a:t>Some details of the files and</a:t>
            </a:r>
          </a:p>
          <a:p>
            <a:pPr lvl="3"/>
            <a:r>
              <a:rPr lang="en-US" dirty="0" smtClean="0"/>
              <a:t>Sub-directories it contains,</a:t>
            </a:r>
          </a:p>
          <a:p>
            <a:pPr lvl="1"/>
            <a:r>
              <a:rPr lang="en-US" dirty="0" smtClean="0"/>
              <a:t>The Unix file system is organized into a no. of</a:t>
            </a:r>
          </a:p>
          <a:p>
            <a:pPr lvl="2"/>
            <a:r>
              <a:rPr lang="en-US" dirty="0" smtClean="0"/>
              <a:t>Directories &amp;</a:t>
            </a:r>
          </a:p>
          <a:p>
            <a:pPr lvl="2"/>
            <a:r>
              <a:rPr lang="en-US" dirty="0" smtClean="0"/>
              <a:t>Sub-directories </a:t>
            </a:r>
            <a:endParaRPr lang="en-IN" dirty="0"/>
          </a:p>
        </p:txBody>
      </p:sp>
      <p:sp>
        <p:nvSpPr>
          <p:cNvPr id="5" name="Right Brace 4"/>
          <p:cNvSpPr/>
          <p:nvPr/>
        </p:nvSpPr>
        <p:spPr>
          <a:xfrm>
            <a:off x="3286116" y="5072074"/>
            <a:ext cx="214314" cy="714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3600004" y="5243086"/>
            <a:ext cx="359624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Can be created as and when needed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pPr lvl="1"/>
            <a:r>
              <a:rPr lang="en-US" i="1" dirty="0" smtClean="0"/>
              <a:t>Example:</a:t>
            </a:r>
          </a:p>
          <a:p>
            <a:pPr lvl="2"/>
            <a:r>
              <a:rPr lang="en-US" dirty="0" smtClean="0"/>
              <a:t>If a file contains 10 files, there will be 10 entries in the directory file displaying information such as</a:t>
            </a:r>
          </a:p>
          <a:p>
            <a:pPr lvl="3"/>
            <a:r>
              <a:rPr lang="en-US" dirty="0" smtClean="0"/>
              <a:t>Size of the file</a:t>
            </a:r>
          </a:p>
          <a:p>
            <a:pPr lvl="3"/>
            <a:r>
              <a:rPr lang="en-US" dirty="0" smtClean="0"/>
              <a:t>Date and time of creation or</a:t>
            </a:r>
          </a:p>
          <a:p>
            <a:pPr lvl="3"/>
            <a:r>
              <a:rPr lang="en-US" dirty="0" smtClean="0"/>
              <a:t>Last modification</a:t>
            </a:r>
          </a:p>
          <a:p>
            <a:pPr lvl="3"/>
            <a:endParaRPr lang="en-US" dirty="0" smtClean="0"/>
          </a:p>
          <a:p>
            <a:pPr lvl="3"/>
            <a:endParaRPr lang="en-IN" dirty="0"/>
          </a:p>
        </p:txBody>
      </p:sp>
      <p:sp>
        <p:nvSpPr>
          <p:cNvPr id="4" name="TextBox 3"/>
          <p:cNvSpPr txBox="1"/>
          <p:nvPr/>
        </p:nvSpPr>
        <p:spPr>
          <a:xfrm>
            <a:off x="714348" y="4500570"/>
            <a:ext cx="8035790"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smtClean="0"/>
              <a:t>When an ordinary file is created or removed, its entry in the corresponding </a:t>
            </a:r>
          </a:p>
          <a:p>
            <a:r>
              <a:rPr lang="en-US" sz="2000" dirty="0" smtClean="0"/>
              <a:t>directory file is automatically updated by the kernel with the relevant </a:t>
            </a:r>
          </a:p>
          <a:p>
            <a:r>
              <a:rPr lang="en-US" sz="2000" dirty="0" smtClean="0"/>
              <a:t>information about the file</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r>
              <a:rPr lang="en-US" b="1" i="1" dirty="0" smtClean="0">
                <a:solidFill>
                  <a:srgbClr val="C00000"/>
                </a:solidFill>
              </a:rPr>
              <a:t>Device Files</a:t>
            </a:r>
          </a:p>
          <a:p>
            <a:pPr lvl="1"/>
            <a:r>
              <a:rPr lang="en-US" dirty="0" smtClean="0"/>
              <a:t>In Unix Operating System</a:t>
            </a:r>
          </a:p>
          <a:p>
            <a:pPr lvl="2"/>
            <a:r>
              <a:rPr lang="en-US" dirty="0" smtClean="0"/>
              <a:t>Peripheral devices</a:t>
            </a:r>
          </a:p>
          <a:p>
            <a:pPr lvl="2"/>
            <a:r>
              <a:rPr lang="en-US" dirty="0" smtClean="0"/>
              <a:t>Terminals</a:t>
            </a:r>
          </a:p>
          <a:p>
            <a:pPr lvl="2"/>
            <a:r>
              <a:rPr lang="en-US" dirty="0" smtClean="0"/>
              <a:t>Printers</a:t>
            </a:r>
          </a:p>
          <a:p>
            <a:pPr lvl="2"/>
            <a:r>
              <a:rPr lang="en-US" dirty="0" smtClean="0"/>
              <a:t>CD – ROMs</a:t>
            </a:r>
          </a:p>
          <a:p>
            <a:pPr lvl="2"/>
            <a:r>
              <a:rPr lang="en-US" dirty="0" smtClean="0"/>
              <a:t>Modems</a:t>
            </a:r>
          </a:p>
          <a:p>
            <a:pPr lvl="2"/>
            <a:r>
              <a:rPr lang="en-US" dirty="0" smtClean="0"/>
              <a:t>Disks and </a:t>
            </a:r>
          </a:p>
          <a:p>
            <a:pPr lvl="2"/>
            <a:r>
              <a:rPr lang="en-US" dirty="0" smtClean="0"/>
              <a:t>Tapes </a:t>
            </a:r>
            <a:endParaRPr lang="en-IN" dirty="0"/>
          </a:p>
        </p:txBody>
      </p:sp>
      <p:sp>
        <p:nvSpPr>
          <p:cNvPr id="4" name="Right Brace 3"/>
          <p:cNvSpPr/>
          <p:nvPr/>
        </p:nvSpPr>
        <p:spPr>
          <a:xfrm>
            <a:off x="4000496" y="2786058"/>
            <a:ext cx="285752" cy="2857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4299630" y="3898906"/>
            <a:ext cx="4832861" cy="738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100" dirty="0" smtClean="0"/>
              <a:t>Are treated as special files that are termed</a:t>
            </a:r>
          </a:p>
          <a:p>
            <a:r>
              <a:rPr lang="en-US" sz="2100" i="1" dirty="0" smtClean="0">
                <a:solidFill>
                  <a:srgbClr val="0070C0"/>
                </a:solidFill>
              </a:rPr>
              <a:t>device files</a:t>
            </a:r>
            <a:r>
              <a:rPr lang="en-US" sz="2100" dirty="0" smtClean="0"/>
              <a:t>.</a:t>
            </a:r>
            <a:endParaRPr lang="en-IN"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pPr lvl="1"/>
            <a:r>
              <a:rPr lang="en-US" dirty="0" smtClean="0"/>
              <a:t>There are two types of device files based on how data is written or read into them:</a:t>
            </a:r>
          </a:p>
          <a:p>
            <a:pPr lvl="2"/>
            <a:r>
              <a:rPr lang="en-US" dirty="0" smtClean="0"/>
              <a:t>Character Devices</a:t>
            </a:r>
          </a:p>
          <a:p>
            <a:pPr lvl="2"/>
            <a:r>
              <a:rPr lang="en-US" dirty="0" smtClean="0"/>
              <a:t>Block Devices</a:t>
            </a:r>
          </a:p>
          <a:p>
            <a:pPr lvl="1"/>
            <a:r>
              <a:rPr lang="en-US" u="sng" dirty="0" smtClean="0">
                <a:solidFill>
                  <a:schemeClr val="accent6">
                    <a:lumMod val="75000"/>
                  </a:schemeClr>
                </a:solidFill>
              </a:rPr>
              <a:t>Character Devices:</a:t>
            </a:r>
          </a:p>
          <a:p>
            <a:pPr lvl="3"/>
            <a:r>
              <a:rPr lang="en-US" dirty="0" smtClean="0"/>
              <a:t>Read and write operations are performed character by character (i.e., one byte at a time).</a:t>
            </a:r>
          </a:p>
          <a:p>
            <a:pPr lvl="3"/>
            <a:r>
              <a:rPr lang="en-US" dirty="0" smtClean="0"/>
              <a:t>Also know as </a:t>
            </a:r>
            <a:r>
              <a:rPr lang="en-US" b="1" i="1" dirty="0" smtClean="0">
                <a:solidFill>
                  <a:srgbClr val="0070C0"/>
                </a:solidFill>
              </a:rPr>
              <a:t>raw devices</a:t>
            </a:r>
            <a:r>
              <a:rPr lang="en-US" dirty="0" smtClean="0"/>
              <a:t>.</a:t>
            </a:r>
          </a:p>
          <a:p>
            <a:pPr lvl="3"/>
            <a:r>
              <a:rPr lang="en-US" dirty="0" smtClean="0"/>
              <a:t>Example:</a:t>
            </a:r>
          </a:p>
          <a:p>
            <a:pPr lvl="4"/>
            <a:r>
              <a:rPr lang="en-US" dirty="0" smtClean="0"/>
              <a:t>Virtual terminals, terminals and serial modems</a:t>
            </a:r>
          </a:p>
          <a:p>
            <a:pPr lvl="2"/>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lstStyle/>
          <a:p>
            <a:pPr lvl="1"/>
            <a:r>
              <a:rPr lang="en-US" u="sng" dirty="0" smtClean="0">
                <a:solidFill>
                  <a:schemeClr val="accent6">
                    <a:lumMod val="75000"/>
                  </a:schemeClr>
                </a:solidFill>
              </a:rPr>
              <a:t>Block Devices</a:t>
            </a:r>
          </a:p>
          <a:p>
            <a:pPr lvl="2"/>
            <a:r>
              <a:rPr lang="en-US" dirty="0" smtClean="0"/>
              <a:t>The read &amp; write operations are performed one block at a time, were size of one block can range from 512 bytes to 32 KB.</a:t>
            </a:r>
          </a:p>
          <a:p>
            <a:pPr lvl="2"/>
            <a:r>
              <a:rPr lang="en-US" dirty="0" smtClean="0"/>
              <a:t>When compared with Character Device in which transactions are performed one character at a time </a:t>
            </a:r>
          </a:p>
          <a:p>
            <a:pPr lvl="3"/>
            <a:r>
              <a:rPr lang="en-US" dirty="0" smtClean="0"/>
              <a:t>Block Devices are quite fast.</a:t>
            </a:r>
          </a:p>
          <a:p>
            <a:pPr lvl="2"/>
            <a:r>
              <a:rPr lang="en-US" dirty="0" smtClean="0"/>
              <a:t>Uses caching to reduce the access time.</a:t>
            </a:r>
          </a:p>
          <a:p>
            <a:pPr lvl="2"/>
            <a:r>
              <a:rPr lang="en-US" dirty="0" smtClean="0"/>
              <a:t>Example:</a:t>
            </a:r>
          </a:p>
          <a:p>
            <a:pPr lvl="3"/>
            <a:r>
              <a:rPr lang="en-US" dirty="0" smtClean="0"/>
              <a:t>Hard disk, DVD/CD ROM and memory regions.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000100" y="1643050"/>
            <a:ext cx="6867525" cy="3571875"/>
          </a:xfrm>
          <a:prstGeom prst="rect">
            <a:avLst/>
          </a:prstGeom>
          <a:noFill/>
          <a:ln w="9525">
            <a:noFill/>
            <a:miter lim="800000"/>
            <a:headEnd/>
            <a:tailEnd/>
          </a:ln>
          <a:effectLst/>
        </p:spPr>
      </p:pic>
      <p:sp>
        <p:nvSpPr>
          <p:cNvPr id="5" name="Rectangle 4"/>
          <p:cNvSpPr/>
          <p:nvPr/>
        </p:nvSpPr>
        <p:spPr>
          <a:xfrm>
            <a:off x="2571736" y="5214950"/>
            <a:ext cx="185738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smtClean="0"/>
              <a:t>/etc/</a:t>
            </a:r>
            <a:r>
              <a:rPr lang="en-IN" dirty="0" err="1" smtClean="0"/>
              <a:t>passwd</a:t>
            </a:r>
            <a:endParaRPr lang="en-IN" dirty="0" smtClean="0"/>
          </a:p>
        </p:txBody>
      </p:sp>
      <p:sp>
        <p:nvSpPr>
          <p:cNvPr id="7" name="Rectangle 6"/>
          <p:cNvSpPr/>
          <p:nvPr/>
        </p:nvSpPr>
        <p:spPr>
          <a:xfrm>
            <a:off x="2558766" y="5643578"/>
            <a:ext cx="187035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smtClean="0"/>
              <a:t>/bin/who</a:t>
            </a:r>
          </a:p>
        </p:txBody>
      </p:sp>
      <p:sp>
        <p:nvSpPr>
          <p:cNvPr id="8" name="Rectangle 7"/>
          <p:cNvSpPr/>
          <p:nvPr/>
        </p:nvSpPr>
        <p:spPr>
          <a:xfrm>
            <a:off x="2544370" y="6058966"/>
            <a:ext cx="18847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smtClean="0"/>
              <a:t>/etc /</a:t>
            </a:r>
            <a:r>
              <a:rPr lang="en-IN" dirty="0" err="1" smtClean="0"/>
              <a:t>usr</a:t>
            </a:r>
            <a:r>
              <a:rPr lang="en-IN" dirty="0" smtClean="0"/>
              <a:t>/tty00</a:t>
            </a:r>
            <a:endParaRPr lang="en-IN" dirty="0"/>
          </a:p>
        </p:txBody>
      </p:sp>
      <p:pic>
        <p:nvPicPr>
          <p:cNvPr id="32770" name="Picture 2"/>
          <p:cNvPicPr>
            <a:picLocks noChangeAspect="1" noChangeArrowheads="1"/>
          </p:cNvPicPr>
          <p:nvPr/>
        </p:nvPicPr>
        <p:blipFill>
          <a:blip r:embed="rId3"/>
          <a:srcRect/>
          <a:stretch>
            <a:fillRect/>
          </a:stretch>
        </p:blipFill>
        <p:spPr bwMode="auto">
          <a:xfrm>
            <a:off x="4572000" y="5214950"/>
            <a:ext cx="361950" cy="31432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572000" y="5715016"/>
            <a:ext cx="361950" cy="31432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4572000" y="6143644"/>
            <a:ext cx="362685" cy="2857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2770"/>
                                        </p:tgtEl>
                                        <p:attrNameLst>
                                          <p:attrName>style.visibility</p:attrName>
                                        </p:attrNameLst>
                                      </p:cBhvr>
                                      <p:to>
                                        <p:strVal val="visible"/>
                                      </p:to>
                                    </p:set>
                                    <p:animEffect transition="in" filter="blinds(horizontal)">
                                      <p:cBhvr>
                                        <p:cTn id="29" dur="500"/>
                                        <p:tgtEl>
                                          <p:spTgt spid="3277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2771"/>
                                        </p:tgtEl>
                                        <p:attrNameLst>
                                          <p:attrName>style.visibility</p:attrName>
                                        </p:attrNameLst>
                                      </p:cBhvr>
                                      <p:to>
                                        <p:strVal val="visible"/>
                                      </p:to>
                                    </p:set>
                                    <p:animEffect transition="in" filter="blinds(horizontal)">
                                      <p:cBhvr>
                                        <p:cTn id="34" dur="500"/>
                                        <p:tgtEl>
                                          <p:spTgt spid="3277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2772"/>
                                        </p:tgtEl>
                                        <p:attrNameLst>
                                          <p:attrName>style.visibility</p:attrName>
                                        </p:attrNameLst>
                                      </p:cBhvr>
                                      <p:to>
                                        <p:strVal val="visible"/>
                                      </p:to>
                                    </p:set>
                                    <p:animEffect transition="in" filter="blinds(horizontal)">
                                      <p:cBhvr>
                                        <p:cTn id="39"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210872" cy="1143000"/>
          </a:xfrm>
          <a:noFill/>
        </p:spPr>
        <p:txBody>
          <a:bodyPr>
            <a:normAutofit fontScale="90000"/>
          </a:bodyPr>
          <a:lstStyle/>
          <a:p>
            <a:r>
              <a:rPr lang="en-US" altLang="en-US"/>
              <a:t>Home and </a:t>
            </a:r>
            <a:br>
              <a:rPr lang="en-US" altLang="en-US"/>
            </a:br>
            <a:r>
              <a:rPr lang="en-US" altLang="en-US"/>
              <a:t>Working Directories</a:t>
            </a:r>
          </a:p>
        </p:txBody>
      </p:sp>
      <p:sp>
        <p:nvSpPr>
          <p:cNvPr id="6147" name="Rectangle 3"/>
          <p:cNvSpPr>
            <a:spLocks noGrp="1" noChangeArrowheads="1"/>
          </p:cNvSpPr>
          <p:nvPr>
            <p:ph type="body" idx="1"/>
          </p:nvPr>
        </p:nvSpPr>
        <p:spPr>
          <a:xfrm>
            <a:off x="228600" y="1676400"/>
            <a:ext cx="8915400" cy="4724400"/>
          </a:xfrm>
          <a:noFill/>
        </p:spPr>
        <p:txBody>
          <a:bodyPr>
            <a:normAutofit fontScale="92500" lnSpcReduction="20000"/>
          </a:bodyPr>
          <a:lstStyle/>
          <a:p>
            <a:r>
              <a:rPr lang="en-US" altLang="en-US" dirty="0"/>
              <a:t>Home directory</a:t>
            </a:r>
          </a:p>
          <a:p>
            <a:pPr lvl="1"/>
            <a:r>
              <a:rPr lang="en-US" altLang="en-US" dirty="0"/>
              <a:t>The directory you are in when you first login in</a:t>
            </a:r>
          </a:p>
          <a:p>
            <a:pPr lvl="1"/>
            <a:r>
              <a:rPr lang="en-US" altLang="en-US" dirty="0"/>
              <a:t>This is your space; you control security</a:t>
            </a:r>
          </a:p>
          <a:p>
            <a:pPr lvl="1"/>
            <a:r>
              <a:rPr lang="en-US" altLang="en-US" dirty="0"/>
              <a:t>Place to put your personalized .startup files</a:t>
            </a:r>
          </a:p>
          <a:p>
            <a:pPr lvl="1"/>
            <a:r>
              <a:rPr lang="en-US" altLang="en-US" dirty="0"/>
              <a:t>Your working directory after typing </a:t>
            </a:r>
            <a:r>
              <a:rPr lang="en-US" altLang="en-US" dirty="0">
                <a:latin typeface="Courier New" charset="0"/>
              </a:rPr>
              <a:t>cd</a:t>
            </a:r>
            <a:r>
              <a:rPr lang="en-US" altLang="en-US" dirty="0"/>
              <a:t> with no arguments</a:t>
            </a:r>
          </a:p>
          <a:p>
            <a:r>
              <a:rPr lang="en-US" altLang="en-US" dirty="0"/>
              <a:t>Working directory</a:t>
            </a:r>
          </a:p>
          <a:p>
            <a:pPr lvl="1"/>
            <a:r>
              <a:rPr lang="en-US" altLang="en-US" dirty="0"/>
              <a:t>Can access files in your working directory by simply typing the filename</a:t>
            </a:r>
          </a:p>
          <a:p>
            <a:pPr lvl="1"/>
            <a:r>
              <a:rPr lang="en-US" altLang="en-US" dirty="0"/>
              <a:t>To access files in other directories, must use a pathname</a:t>
            </a:r>
          </a:p>
          <a:p>
            <a:pPr lvl="1"/>
            <a:r>
              <a:rPr lang="en-US" altLang="en-US" dirty="0" err="1">
                <a:latin typeface="Courier New" charset="0"/>
              </a:rPr>
              <a:t>pwd</a:t>
            </a:r>
            <a:r>
              <a:rPr lang="en-US" altLang="en-US" dirty="0"/>
              <a:t> command prints the working directory</a:t>
            </a:r>
          </a:p>
          <a:p>
            <a:pPr lvl="1"/>
            <a:r>
              <a:rPr lang="en-US" altLang="en-US" dirty="0">
                <a:latin typeface="Courier New" charset="0"/>
              </a:rPr>
              <a:t>cd</a:t>
            </a:r>
            <a:r>
              <a:rPr lang="en-US" altLang="en-US" dirty="0"/>
              <a:t> command changes the working directory</a:t>
            </a:r>
          </a:p>
        </p:txBody>
      </p:sp>
    </p:spTree>
    <p:extLst>
      <p:ext uri="{BB962C8B-B14F-4D97-AF65-F5344CB8AC3E}">
        <p14:creationId xmlns:p14="http://schemas.microsoft.com/office/powerpoint/2010/main" val="4692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Files</a:t>
            </a:r>
            <a:endParaRPr lang="en-IN" dirty="0"/>
          </a:p>
        </p:txBody>
      </p:sp>
      <p:sp>
        <p:nvSpPr>
          <p:cNvPr id="3" name="Content Placeholder 2"/>
          <p:cNvSpPr>
            <a:spLocks noGrp="1"/>
          </p:cNvSpPr>
          <p:nvPr>
            <p:ph idx="1"/>
          </p:nvPr>
        </p:nvSpPr>
        <p:spPr/>
        <p:txBody>
          <a:bodyPr>
            <a:normAutofit fontScale="92500"/>
          </a:bodyPr>
          <a:lstStyle/>
          <a:p>
            <a:r>
              <a:rPr lang="en-US" dirty="0" smtClean="0"/>
              <a:t>File System</a:t>
            </a:r>
          </a:p>
          <a:p>
            <a:pPr lvl="1"/>
            <a:r>
              <a:rPr lang="en-US" dirty="0" smtClean="0"/>
              <a:t>What is a file system?</a:t>
            </a:r>
          </a:p>
          <a:p>
            <a:pPr lvl="2"/>
            <a:r>
              <a:rPr lang="en-US" dirty="0" smtClean="0"/>
              <a:t>A means of organizing information on the computer. </a:t>
            </a:r>
          </a:p>
          <a:p>
            <a:pPr lvl="2"/>
            <a:r>
              <a:rPr lang="en-US" dirty="0" smtClean="0"/>
              <a:t>A file system is a logical view, not necessarily a physical view.</a:t>
            </a:r>
          </a:p>
          <a:p>
            <a:pPr lvl="1"/>
            <a:r>
              <a:rPr lang="en-US" dirty="0" smtClean="0"/>
              <a:t>What does the file system provide:</a:t>
            </a:r>
          </a:p>
          <a:p>
            <a:pPr lvl="2"/>
            <a:r>
              <a:rPr lang="en-US" dirty="0" smtClean="0"/>
              <a:t>ways to create, move, and remove files</a:t>
            </a:r>
          </a:p>
          <a:p>
            <a:pPr lvl="2"/>
            <a:r>
              <a:rPr lang="en-US" dirty="0" smtClean="0"/>
              <a:t>ways to order files</a:t>
            </a:r>
          </a:p>
          <a:p>
            <a:pPr lvl="2"/>
            <a:r>
              <a:rPr lang="en-US" dirty="0" smtClean="0"/>
              <a:t>security</a:t>
            </a:r>
          </a:p>
          <a:p>
            <a:pPr lvl="1"/>
            <a:r>
              <a:rPr lang="en-US" dirty="0" smtClean="0"/>
              <a:t>Examples of file systems:</a:t>
            </a:r>
          </a:p>
          <a:p>
            <a:pPr lvl="2"/>
            <a:r>
              <a:rPr lang="en-US" dirty="0" smtClean="0"/>
              <a:t>DOS, Macintosh, CD-ROM, UNIX, NFS (networked file system)</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28600"/>
            <a:ext cx="5105400" cy="1143000"/>
          </a:xfrm>
          <a:noFill/>
        </p:spPr>
        <p:txBody>
          <a:bodyPr/>
          <a:lstStyle/>
          <a:p>
            <a:r>
              <a:rPr lang="en-US" altLang="en-US"/>
              <a:t>Directory Shorthands</a:t>
            </a:r>
          </a:p>
        </p:txBody>
      </p:sp>
      <p:sp>
        <p:nvSpPr>
          <p:cNvPr id="7171" name="Rectangle 3"/>
          <p:cNvSpPr>
            <a:spLocks noGrp="1" noChangeArrowheads="1"/>
          </p:cNvSpPr>
          <p:nvPr>
            <p:ph type="body" idx="1"/>
          </p:nvPr>
        </p:nvSpPr>
        <p:spPr>
          <a:xfrm>
            <a:off x="228600" y="1676400"/>
            <a:ext cx="8610600" cy="4724400"/>
          </a:xfrm>
          <a:noFill/>
        </p:spPr>
        <p:txBody>
          <a:bodyPr/>
          <a:lstStyle/>
          <a:p>
            <a:r>
              <a:rPr lang="en-US" altLang="en-US" dirty="0"/>
              <a:t>“</a:t>
            </a:r>
            <a:r>
              <a:rPr lang="en-US" altLang="en-US" dirty="0">
                <a:solidFill>
                  <a:schemeClr val="accent6">
                    <a:lumMod val="75000"/>
                  </a:schemeClr>
                </a:solidFill>
              </a:rPr>
              <a:t>.</a:t>
            </a:r>
            <a:r>
              <a:rPr lang="en-US" altLang="en-US" dirty="0"/>
              <a:t>” is the directory itself</a:t>
            </a:r>
          </a:p>
          <a:p>
            <a:r>
              <a:rPr lang="en-US" altLang="en-US" dirty="0"/>
              <a:t>“</a:t>
            </a:r>
            <a:r>
              <a:rPr lang="en-US" altLang="en-US" dirty="0">
                <a:solidFill>
                  <a:schemeClr val="accent6">
                    <a:lumMod val="75000"/>
                  </a:schemeClr>
                </a:solidFill>
              </a:rPr>
              <a:t>..</a:t>
            </a:r>
            <a:r>
              <a:rPr lang="en-US" altLang="en-US" dirty="0"/>
              <a:t>” is the parent directory </a:t>
            </a:r>
          </a:p>
          <a:p>
            <a:r>
              <a:rPr lang="en-US" altLang="en-US" dirty="0"/>
              <a:t>In most shells “</a:t>
            </a:r>
            <a:r>
              <a:rPr lang="en-US" altLang="en-US" dirty="0">
                <a:solidFill>
                  <a:schemeClr val="accent6">
                    <a:lumMod val="75000"/>
                  </a:schemeClr>
                </a:solidFill>
              </a:rPr>
              <a:t>~</a:t>
            </a:r>
            <a:r>
              <a:rPr lang="en-US" altLang="en-US" dirty="0"/>
              <a:t>” means your home </a:t>
            </a:r>
            <a:r>
              <a:rPr lang="en-US" altLang="en-US" dirty="0" smtClean="0"/>
              <a:t>directory</a:t>
            </a:r>
            <a:endParaRPr lang="en-US" altLang="en-US" dirty="0"/>
          </a:p>
          <a:p>
            <a:r>
              <a:rPr lang="en-US" altLang="en-US" dirty="0">
                <a:solidFill>
                  <a:schemeClr val="accent6">
                    <a:lumMod val="75000"/>
                  </a:schemeClr>
                </a:solidFill>
              </a:rPr>
              <a:t>~</a:t>
            </a:r>
            <a:r>
              <a:rPr lang="en-US" altLang="en-US" i="1" dirty="0"/>
              <a:t>user</a:t>
            </a:r>
            <a:r>
              <a:rPr lang="en-US" altLang="en-US" dirty="0"/>
              <a:t> means </a:t>
            </a:r>
            <a:r>
              <a:rPr lang="en-US" altLang="en-US" i="1" dirty="0"/>
              <a:t>user</a:t>
            </a:r>
            <a:r>
              <a:rPr lang="en-US" altLang="en-US" dirty="0"/>
              <a:t>’s home directory, so:</a:t>
            </a:r>
          </a:p>
          <a:p>
            <a:pPr lvl="1">
              <a:buFont typeface="Monotype Sorts" charset="2"/>
              <a:buNone/>
            </a:pPr>
            <a:r>
              <a:rPr lang="en-US" altLang="en-US" b="1" dirty="0">
                <a:solidFill>
                  <a:schemeClr val="accent6">
                    <a:lumMod val="75000"/>
                  </a:schemeClr>
                </a:solidFill>
                <a:latin typeface="Courier New" charset="0"/>
              </a:rPr>
              <a:t>$ more ~</a:t>
            </a:r>
            <a:r>
              <a:rPr lang="en-US" altLang="en-US" b="1" dirty="0" err="1">
                <a:solidFill>
                  <a:schemeClr val="accent6">
                    <a:lumMod val="75000"/>
                  </a:schemeClr>
                </a:solidFill>
                <a:latin typeface="Courier New" charset="0"/>
              </a:rPr>
              <a:t>jbond</a:t>
            </a:r>
            <a:r>
              <a:rPr lang="en-US" altLang="en-US" b="1" dirty="0">
                <a:solidFill>
                  <a:schemeClr val="accent6">
                    <a:lumMod val="75000"/>
                  </a:schemeClr>
                </a:solidFill>
                <a:latin typeface="Courier New" charset="0"/>
              </a:rPr>
              <a:t>/.plan</a:t>
            </a:r>
            <a:endParaRPr lang="en-US" altLang="en-US" sz="2800" b="1" dirty="0">
              <a:solidFill>
                <a:schemeClr val="accent6">
                  <a:lumMod val="75000"/>
                </a:schemeClr>
              </a:solidFill>
              <a:latin typeface="Courier New" charset="0"/>
            </a:endParaRPr>
          </a:p>
          <a:p>
            <a:pPr>
              <a:buFont typeface="Monotype Sorts" charset="2"/>
              <a:buNone/>
            </a:pPr>
            <a:r>
              <a:rPr lang="en-US" altLang="en-US" dirty="0"/>
              <a:t>	looks at the file </a:t>
            </a:r>
            <a:r>
              <a:rPr lang="en-US" altLang="en-US" dirty="0">
                <a:solidFill>
                  <a:schemeClr val="accent6">
                    <a:lumMod val="75000"/>
                  </a:schemeClr>
                </a:solidFill>
                <a:latin typeface="Courier New" charset="0"/>
              </a:rPr>
              <a:t>.plan</a:t>
            </a:r>
            <a:r>
              <a:rPr lang="en-US" altLang="en-US" dirty="0"/>
              <a:t>  in  </a:t>
            </a:r>
            <a:r>
              <a:rPr lang="en-US" altLang="en-US" dirty="0">
                <a:solidFill>
                  <a:schemeClr val="accent6">
                    <a:lumMod val="75000"/>
                  </a:schemeClr>
                </a:solidFill>
                <a:latin typeface="Courier New" charset="0"/>
              </a:rPr>
              <a:t>/homes/</a:t>
            </a:r>
            <a:r>
              <a:rPr lang="en-US" altLang="en-US" dirty="0" err="1">
                <a:solidFill>
                  <a:schemeClr val="accent6">
                    <a:lumMod val="75000"/>
                  </a:schemeClr>
                </a:solidFill>
                <a:latin typeface="Courier New" charset="0"/>
              </a:rPr>
              <a:t>jbond</a:t>
            </a:r>
            <a:r>
              <a:rPr lang="en-US" altLang="en-US" dirty="0">
                <a:solidFill>
                  <a:schemeClr val="accent6">
                    <a:lumMod val="75000"/>
                  </a:schemeClr>
                </a:solidFill>
              </a:rPr>
              <a:t>,</a:t>
            </a:r>
            <a:r>
              <a:rPr lang="en-US" altLang="en-US" dirty="0"/>
              <a:t> which is </a:t>
            </a:r>
            <a:r>
              <a:rPr lang="en-US" altLang="en-US" dirty="0">
                <a:latin typeface="Courier New" charset="0"/>
              </a:rPr>
              <a:t>jbond’s</a:t>
            </a:r>
            <a:r>
              <a:rPr lang="en-US" altLang="en-US" dirty="0"/>
              <a:t> home directory. </a:t>
            </a:r>
          </a:p>
          <a:p>
            <a:endParaRPr lang="en-US" altLang="en-US" dirty="0"/>
          </a:p>
        </p:txBody>
      </p:sp>
    </p:spTree>
    <p:extLst>
      <p:ext uri="{BB962C8B-B14F-4D97-AF65-F5344CB8AC3E}">
        <p14:creationId xmlns:p14="http://schemas.microsoft.com/office/powerpoint/2010/main" val="13986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US" altLang="en-US"/>
              <a:t>Special Directories</a:t>
            </a:r>
          </a:p>
        </p:txBody>
      </p:sp>
      <p:sp>
        <p:nvSpPr>
          <p:cNvPr id="8195" name="Rectangle 3"/>
          <p:cNvSpPr>
            <a:spLocks noGrp="1" noChangeArrowheads="1"/>
          </p:cNvSpPr>
          <p:nvPr>
            <p:ph type="body" idx="1"/>
          </p:nvPr>
        </p:nvSpPr>
        <p:spPr>
          <a:xfrm>
            <a:off x="228600" y="1676400"/>
            <a:ext cx="8610600" cy="4724400"/>
          </a:xfrm>
          <a:noFill/>
        </p:spPr>
        <p:txBody>
          <a:bodyPr>
            <a:normAutofit fontScale="92500" lnSpcReduction="10000"/>
          </a:bodyPr>
          <a:lstStyle/>
          <a:p>
            <a:r>
              <a:rPr lang="en-US" altLang="en-US" dirty="0"/>
              <a:t>“</a:t>
            </a:r>
            <a:r>
              <a:rPr lang="en-US" altLang="en-US" dirty="0">
                <a:latin typeface="Courier New" charset="0"/>
              </a:rPr>
              <a:t>/</a:t>
            </a:r>
            <a:r>
              <a:rPr lang="en-US" altLang="en-US" dirty="0"/>
              <a:t>” (pronounced “slash” and also called “the “root”) is the ancestor of all files in the file system</a:t>
            </a:r>
          </a:p>
          <a:p>
            <a:r>
              <a:rPr lang="en-US" altLang="en-US" dirty="0">
                <a:latin typeface="Courier New" charset="0"/>
              </a:rPr>
              <a:t>/bin</a:t>
            </a:r>
            <a:r>
              <a:rPr lang="en-US" altLang="en-US" dirty="0"/>
              <a:t> and </a:t>
            </a:r>
            <a:r>
              <a:rPr lang="en-US" altLang="en-US" dirty="0">
                <a:latin typeface="Courier New" charset="0"/>
              </a:rPr>
              <a:t>/</a:t>
            </a:r>
            <a:r>
              <a:rPr lang="en-US" altLang="en-US" dirty="0" err="1">
                <a:latin typeface="Courier New" charset="0"/>
              </a:rPr>
              <a:t>usr</a:t>
            </a:r>
            <a:r>
              <a:rPr lang="en-US" altLang="en-US" dirty="0">
                <a:latin typeface="Courier New" charset="0"/>
              </a:rPr>
              <a:t>/bin</a:t>
            </a:r>
            <a:r>
              <a:rPr lang="en-US" altLang="en-US" dirty="0"/>
              <a:t> contain UNIX utilities (e.g., </a:t>
            </a:r>
            <a:r>
              <a:rPr lang="en-US" altLang="en-US" dirty="0">
                <a:latin typeface="Courier New" charset="0"/>
              </a:rPr>
              <a:t>cat</a:t>
            </a:r>
            <a:r>
              <a:rPr lang="en-US" altLang="en-US" dirty="0"/>
              <a:t>)</a:t>
            </a:r>
          </a:p>
          <a:p>
            <a:r>
              <a:rPr lang="en-US" altLang="en-US" dirty="0">
                <a:latin typeface="Courier New" charset="0"/>
              </a:rPr>
              <a:t>/</a:t>
            </a:r>
            <a:r>
              <a:rPr lang="en-US" altLang="en-US" dirty="0" err="1">
                <a:latin typeface="Courier New" charset="0"/>
              </a:rPr>
              <a:t>dev</a:t>
            </a:r>
            <a:r>
              <a:rPr lang="en-US" altLang="en-US" dirty="0"/>
              <a:t> contains files which describe “devices” such as terminals and printers</a:t>
            </a:r>
          </a:p>
          <a:p>
            <a:r>
              <a:rPr lang="en-US" altLang="en-US" dirty="0">
                <a:latin typeface="Courier New" charset="0"/>
              </a:rPr>
              <a:t>/</a:t>
            </a:r>
            <a:r>
              <a:rPr lang="en-US" altLang="en-US" dirty="0" err="1">
                <a:latin typeface="Courier New" charset="0"/>
              </a:rPr>
              <a:t>etc</a:t>
            </a:r>
            <a:r>
              <a:rPr lang="en-US" altLang="en-US" dirty="0"/>
              <a:t> has administrative programs like password files</a:t>
            </a:r>
          </a:p>
          <a:p>
            <a:r>
              <a:rPr lang="en-US" altLang="en-US" dirty="0">
                <a:latin typeface="Courier New" charset="0"/>
              </a:rPr>
              <a:t>/</a:t>
            </a:r>
            <a:r>
              <a:rPr lang="en-US" altLang="en-US" dirty="0" err="1">
                <a:latin typeface="Courier New" charset="0"/>
              </a:rPr>
              <a:t>tmp</a:t>
            </a:r>
            <a:r>
              <a:rPr lang="en-US" altLang="en-US" dirty="0"/>
              <a:t> is for temporary files; periodically deleted</a:t>
            </a:r>
          </a:p>
          <a:p>
            <a:r>
              <a:rPr lang="en-US" altLang="en-US" dirty="0"/>
              <a:t>Every directory has at least two entries: “.” is the directory itself, and “..” is the directory’s parent</a:t>
            </a:r>
          </a:p>
        </p:txBody>
      </p:sp>
    </p:spTree>
    <p:extLst>
      <p:ext uri="{BB962C8B-B14F-4D97-AF65-F5344CB8AC3E}">
        <p14:creationId xmlns:p14="http://schemas.microsoft.com/office/powerpoint/2010/main" val="109852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altLang="en-US"/>
              <a:t>Naming Files</a:t>
            </a:r>
          </a:p>
        </p:txBody>
      </p:sp>
      <p:sp>
        <p:nvSpPr>
          <p:cNvPr id="9219" name="Rectangle 3"/>
          <p:cNvSpPr>
            <a:spLocks noGrp="1" noChangeArrowheads="1"/>
          </p:cNvSpPr>
          <p:nvPr>
            <p:ph type="body" idx="1"/>
          </p:nvPr>
        </p:nvSpPr>
        <p:spPr>
          <a:xfrm>
            <a:off x="228600" y="1676400"/>
            <a:ext cx="8915400" cy="4724400"/>
          </a:xfrm>
          <a:noFill/>
        </p:spPr>
        <p:txBody>
          <a:bodyPr>
            <a:normAutofit lnSpcReduction="10000"/>
          </a:bodyPr>
          <a:lstStyle/>
          <a:p>
            <a:r>
              <a:rPr lang="en-US" altLang="en-US" dirty="0"/>
              <a:t>Files in the same directory can’t have the same name</a:t>
            </a:r>
          </a:p>
          <a:p>
            <a:r>
              <a:rPr lang="en-US" altLang="en-US" dirty="0"/>
              <a:t>Case sensitive: </a:t>
            </a:r>
            <a:r>
              <a:rPr lang="en-US" altLang="en-US" dirty="0">
                <a:latin typeface="Courier New" charset="0"/>
              </a:rPr>
              <a:t>secret</a:t>
            </a:r>
            <a:r>
              <a:rPr lang="en-US" altLang="en-US" dirty="0"/>
              <a:t> and </a:t>
            </a:r>
            <a:r>
              <a:rPr lang="en-US" altLang="en-US" dirty="0">
                <a:latin typeface="Courier New" charset="0"/>
              </a:rPr>
              <a:t>Secret</a:t>
            </a:r>
            <a:r>
              <a:rPr lang="en-US" altLang="en-US" dirty="0"/>
              <a:t> are different</a:t>
            </a:r>
          </a:p>
          <a:p>
            <a:r>
              <a:rPr lang="en-US" altLang="en-US" dirty="0"/>
              <a:t>Files are sometimes named with an extension (e.g., </a:t>
            </a:r>
            <a:r>
              <a:rPr lang="en-US" altLang="en-US" dirty="0" err="1">
                <a:latin typeface="Courier New" charset="0"/>
              </a:rPr>
              <a:t>bond.cpp</a:t>
            </a:r>
            <a:r>
              <a:rPr lang="en-US" altLang="en-US" dirty="0">
                <a:latin typeface="Courier New" charset="0"/>
              </a:rPr>
              <a:t>, 007.jpg</a:t>
            </a:r>
            <a:r>
              <a:rPr lang="en-US" altLang="en-US" dirty="0"/>
              <a:t>) to show the file’s content. </a:t>
            </a:r>
          </a:p>
          <a:p>
            <a:r>
              <a:rPr lang="en-US" altLang="en-US" dirty="0"/>
              <a:t>You cannot create a file named “.” or “..”</a:t>
            </a:r>
          </a:p>
          <a:p>
            <a:r>
              <a:rPr lang="en-US" altLang="en-US" dirty="0"/>
              <a:t>“Invisible” files and directories (those that don’t appear using </a:t>
            </a:r>
            <a:r>
              <a:rPr lang="en-US" altLang="en-US" dirty="0" err="1">
                <a:latin typeface="Courier New" charset="0"/>
              </a:rPr>
              <a:t>ls</a:t>
            </a:r>
            <a:r>
              <a:rPr lang="en-US" altLang="en-US" dirty="0"/>
              <a:t>) have a period as the first character (e.g., </a:t>
            </a:r>
            <a:r>
              <a:rPr lang="en-US" altLang="en-US" dirty="0">
                <a:latin typeface="Courier New" charset="0"/>
              </a:rPr>
              <a:t>.plan</a:t>
            </a:r>
            <a:r>
              <a:rPr lang="en-US" altLang="en-US" dirty="0"/>
              <a:t>). Some programs use invisible files to store information. </a:t>
            </a:r>
          </a:p>
        </p:txBody>
      </p:sp>
    </p:spTree>
    <p:extLst>
      <p:ext uri="{BB962C8B-B14F-4D97-AF65-F5344CB8AC3E}">
        <p14:creationId xmlns:p14="http://schemas.microsoft.com/office/powerpoint/2010/main" val="8317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6477000" cy="1143000"/>
          </a:xfrm>
          <a:noFill/>
        </p:spPr>
        <p:txBody>
          <a:bodyPr/>
          <a:lstStyle/>
          <a:p>
            <a:r>
              <a:rPr lang="en-US" altLang="en-US"/>
              <a:t>Pathnames</a:t>
            </a:r>
          </a:p>
        </p:txBody>
      </p:sp>
      <p:sp>
        <p:nvSpPr>
          <p:cNvPr id="10243" name="Rectangle 3"/>
          <p:cNvSpPr>
            <a:spLocks noGrp="1" noChangeArrowheads="1"/>
          </p:cNvSpPr>
          <p:nvPr>
            <p:ph type="body" idx="1"/>
          </p:nvPr>
        </p:nvSpPr>
        <p:spPr>
          <a:xfrm>
            <a:off x="0" y="1600200"/>
            <a:ext cx="9144000" cy="4724400"/>
          </a:xfrm>
          <a:noFill/>
        </p:spPr>
        <p:txBody>
          <a:bodyPr>
            <a:normAutofit fontScale="92500" lnSpcReduction="20000"/>
          </a:bodyPr>
          <a:lstStyle/>
          <a:p>
            <a:r>
              <a:rPr lang="en-US" altLang="en-US" dirty="0"/>
              <a:t>Simple filenames</a:t>
            </a:r>
          </a:p>
          <a:p>
            <a:pPr lvl="1">
              <a:buFont typeface="Monotype Sorts" charset="2"/>
              <a:buNone/>
            </a:pPr>
            <a:r>
              <a:rPr lang="en-US" altLang="en-US" dirty="0"/>
              <a:t>Can only be used if files are in </a:t>
            </a:r>
            <a:r>
              <a:rPr lang="en-US" altLang="en-US" dirty="0" smtClean="0"/>
              <a:t>working </a:t>
            </a:r>
            <a:r>
              <a:rPr lang="en-US" altLang="en-US" dirty="0"/>
              <a:t>directory</a:t>
            </a:r>
          </a:p>
          <a:p>
            <a:r>
              <a:rPr lang="en-US" altLang="en-US" dirty="0"/>
              <a:t>Relative pathname</a:t>
            </a:r>
          </a:p>
          <a:p>
            <a:pPr lvl="1">
              <a:buFont typeface="Monotype Sorts" charset="2"/>
              <a:buNone/>
            </a:pPr>
            <a:r>
              <a:rPr lang="en-US" altLang="en-US" dirty="0"/>
              <a:t>A string of directory references, beginning with the </a:t>
            </a:r>
            <a:r>
              <a:rPr lang="en-US" altLang="en-US" dirty="0" smtClean="0"/>
              <a:t>working directory.</a:t>
            </a:r>
          </a:p>
          <a:p>
            <a:pPr lvl="1">
              <a:buFont typeface="Monotype Sorts" charset="2"/>
              <a:buNone/>
            </a:pPr>
            <a:r>
              <a:rPr lang="en-US" altLang="en-US" dirty="0" smtClean="0"/>
              <a:t>Examples</a:t>
            </a:r>
            <a:r>
              <a:rPr lang="en-US" altLang="en-US" dirty="0"/>
              <a:t>:</a:t>
            </a:r>
          </a:p>
          <a:p>
            <a:pPr lvl="2">
              <a:lnSpc>
                <a:spcPct val="80000"/>
              </a:lnSpc>
              <a:buFontTx/>
              <a:buNone/>
            </a:pPr>
            <a:r>
              <a:rPr lang="en-US" altLang="en-US" dirty="0">
                <a:solidFill>
                  <a:schemeClr val="accent6">
                    <a:lumMod val="75000"/>
                  </a:schemeClr>
                </a:solidFill>
                <a:latin typeface="Courier New" charset="0"/>
              </a:rPr>
              <a:t>./secret1</a:t>
            </a:r>
          </a:p>
          <a:p>
            <a:pPr lvl="2">
              <a:lnSpc>
                <a:spcPct val="80000"/>
              </a:lnSpc>
              <a:buFontTx/>
              <a:buNone/>
            </a:pPr>
            <a:r>
              <a:rPr lang="en-US" altLang="en-US" dirty="0">
                <a:solidFill>
                  <a:schemeClr val="accent6">
                    <a:lumMod val="75000"/>
                  </a:schemeClr>
                </a:solidFill>
                <a:latin typeface="Courier New" charset="0"/>
              </a:rPr>
              <a:t>../007/names</a:t>
            </a:r>
          </a:p>
          <a:p>
            <a:pPr lvl="2">
              <a:lnSpc>
                <a:spcPct val="80000"/>
              </a:lnSpc>
              <a:buFontTx/>
              <a:buNone/>
            </a:pPr>
            <a:r>
              <a:rPr lang="en-US" altLang="en-US" dirty="0">
                <a:solidFill>
                  <a:schemeClr val="accent6">
                    <a:lumMod val="75000"/>
                  </a:schemeClr>
                </a:solidFill>
                <a:latin typeface="Courier New" charset="0"/>
              </a:rPr>
              <a:t>top10/LG7soBad</a:t>
            </a:r>
          </a:p>
          <a:p>
            <a:r>
              <a:rPr lang="en-US" altLang="en-US" dirty="0"/>
              <a:t>Absolute pathname</a:t>
            </a:r>
          </a:p>
          <a:p>
            <a:pPr lvl="1">
              <a:buFont typeface="Monotype Sorts" charset="2"/>
              <a:buNone/>
            </a:pPr>
            <a:r>
              <a:rPr lang="en-US" altLang="en-US" dirty="0"/>
              <a:t>A pathname beginning at the root. e.g.,:</a:t>
            </a:r>
          </a:p>
          <a:p>
            <a:pPr lvl="2">
              <a:lnSpc>
                <a:spcPct val="80000"/>
              </a:lnSpc>
              <a:buFontTx/>
              <a:buNone/>
            </a:pPr>
            <a:r>
              <a:rPr lang="en-US" altLang="en-US" dirty="0">
                <a:solidFill>
                  <a:schemeClr val="accent6">
                    <a:lumMod val="75000"/>
                  </a:schemeClr>
                </a:solidFill>
                <a:latin typeface="Courier New" charset="0"/>
              </a:rPr>
              <a:t>/homes/</a:t>
            </a:r>
            <a:r>
              <a:rPr lang="en-US" altLang="en-US" dirty="0" err="1">
                <a:solidFill>
                  <a:schemeClr val="accent6">
                    <a:lumMod val="75000"/>
                  </a:schemeClr>
                </a:solidFill>
                <a:latin typeface="Courier New" charset="0"/>
              </a:rPr>
              <a:t>jbond</a:t>
            </a:r>
            <a:r>
              <a:rPr lang="en-US" altLang="en-US" dirty="0">
                <a:solidFill>
                  <a:schemeClr val="accent6">
                    <a:lumMod val="75000"/>
                  </a:schemeClr>
                </a:solidFill>
                <a:latin typeface="Courier New" charset="0"/>
              </a:rPr>
              <a:t>/.plan</a:t>
            </a:r>
          </a:p>
          <a:p>
            <a:pPr lvl="2">
              <a:lnSpc>
                <a:spcPct val="80000"/>
              </a:lnSpc>
              <a:buFontTx/>
              <a:buNone/>
            </a:pPr>
            <a:r>
              <a:rPr lang="en-US" altLang="en-US" dirty="0">
                <a:solidFill>
                  <a:schemeClr val="accent6">
                    <a:lumMod val="75000"/>
                  </a:schemeClr>
                </a:solidFill>
                <a:latin typeface="Courier New" charset="0"/>
              </a:rPr>
              <a:t>/</a:t>
            </a:r>
            <a:r>
              <a:rPr lang="en-US" altLang="en-US" dirty="0" err="1">
                <a:solidFill>
                  <a:schemeClr val="accent6">
                    <a:lumMod val="75000"/>
                  </a:schemeClr>
                </a:solidFill>
                <a:latin typeface="Courier New" charset="0"/>
              </a:rPr>
              <a:t>etc</a:t>
            </a:r>
            <a:r>
              <a:rPr lang="en-US" altLang="en-US" dirty="0">
                <a:solidFill>
                  <a:schemeClr val="accent6">
                    <a:lumMod val="75000"/>
                  </a:schemeClr>
                </a:solidFill>
                <a:latin typeface="Courier New" charset="0"/>
              </a:rPr>
              <a:t>/</a:t>
            </a:r>
            <a:r>
              <a:rPr lang="en-US" altLang="en-US" dirty="0" err="1">
                <a:solidFill>
                  <a:schemeClr val="accent6">
                    <a:lumMod val="75000"/>
                  </a:schemeClr>
                </a:solidFill>
                <a:latin typeface="Courier New" charset="0"/>
              </a:rPr>
              <a:t>passwd</a:t>
            </a:r>
            <a:endParaRPr lang="en-US" altLang="en-US" dirty="0">
              <a:solidFill>
                <a:schemeClr val="accent6">
                  <a:lumMod val="75000"/>
                </a:schemeClr>
              </a:solidFill>
              <a:latin typeface="Courier New" charset="0"/>
            </a:endParaRPr>
          </a:p>
        </p:txBody>
      </p:sp>
    </p:spTree>
    <p:extLst>
      <p:ext uri="{BB962C8B-B14F-4D97-AF65-F5344CB8AC3E}">
        <p14:creationId xmlns:p14="http://schemas.microsoft.com/office/powerpoint/2010/main" val="37629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altLang="en-US" dirty="0"/>
              <a:t>Directory Commands</a:t>
            </a:r>
          </a:p>
        </p:txBody>
      </p:sp>
      <p:sp>
        <p:nvSpPr>
          <p:cNvPr id="11267" name="Rectangle 3"/>
          <p:cNvSpPr>
            <a:spLocks noGrp="1" noChangeArrowheads="1"/>
          </p:cNvSpPr>
          <p:nvPr>
            <p:ph type="body" idx="1"/>
          </p:nvPr>
        </p:nvSpPr>
        <p:spPr>
          <a:xfrm>
            <a:off x="0" y="1600200"/>
            <a:ext cx="9144000" cy="4724400"/>
          </a:xfrm>
          <a:noFill/>
        </p:spPr>
        <p:txBody>
          <a:bodyPr>
            <a:normAutofit fontScale="70000" lnSpcReduction="20000"/>
          </a:bodyPr>
          <a:lstStyle/>
          <a:p>
            <a:r>
              <a:rPr lang="en-US" altLang="en-US" dirty="0" err="1">
                <a:latin typeface="Courier New" charset="0"/>
              </a:rPr>
              <a:t>mkdir</a:t>
            </a:r>
            <a:r>
              <a:rPr lang="en-US" altLang="en-US" dirty="0"/>
              <a:t> makes a new directory (if you have permission to do so). With a simple pathname, </a:t>
            </a:r>
            <a:r>
              <a:rPr lang="en-US" altLang="en-US" dirty="0" err="1">
                <a:latin typeface="Courier New" charset="0"/>
              </a:rPr>
              <a:t>mkdir</a:t>
            </a:r>
            <a:r>
              <a:rPr lang="en-US" altLang="en-US" dirty="0"/>
              <a:t> makes a new directory in your working directory. </a:t>
            </a:r>
          </a:p>
          <a:p>
            <a:pPr lvl="1">
              <a:lnSpc>
                <a:spcPct val="90000"/>
              </a:lnSpc>
              <a:buFontTx/>
              <a:buNone/>
            </a:pP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pwd</a:t>
            </a:r>
            <a:endParaRPr lang="en-US" altLang="en-US" sz="2200" b="1" dirty="0">
              <a:solidFill>
                <a:schemeClr val="accent6">
                  <a:lumMod val="75000"/>
                </a:schemeClr>
              </a:solidFill>
              <a:latin typeface="Courier New" charset="0"/>
            </a:endParaRPr>
          </a:p>
          <a:p>
            <a:pPr lvl="1">
              <a:lnSpc>
                <a:spcPct val="90000"/>
              </a:lnSpc>
              <a:buFontTx/>
              <a:buNone/>
            </a:pPr>
            <a:r>
              <a:rPr lang="en-US" altLang="en-US" sz="2200" b="1" dirty="0">
                <a:solidFill>
                  <a:schemeClr val="accent6">
                    <a:lumMod val="75000"/>
                  </a:schemeClr>
                </a:solidFill>
                <a:latin typeface="Courier New" charset="0"/>
              </a:rPr>
              <a:t>/homes/</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/111</a:t>
            </a:r>
          </a:p>
          <a:p>
            <a:pPr lvl="1">
              <a:buFontTx/>
              <a:buNone/>
            </a:pPr>
            <a:endParaRPr lang="en-US" altLang="en-US" sz="2200" b="1" dirty="0" smtClean="0">
              <a:solidFill>
                <a:schemeClr val="accent6">
                  <a:lumMod val="75000"/>
                </a:schemeClr>
              </a:solidFill>
              <a:latin typeface="Courier New" charset="0"/>
            </a:endParaRPr>
          </a:p>
          <a:p>
            <a:pPr lvl="1">
              <a:buFontTx/>
              <a:buNone/>
            </a:pPr>
            <a:r>
              <a:rPr lang="en-US" altLang="en-US" sz="2200" b="1" dirty="0" smtClean="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ls</a:t>
            </a:r>
            <a:r>
              <a:rPr lang="en-US" altLang="en-US" sz="2200" b="1" dirty="0">
                <a:solidFill>
                  <a:schemeClr val="accent6">
                    <a:lumMod val="75000"/>
                  </a:schemeClr>
                </a:solidFill>
                <a:latin typeface="Courier New" charset="0"/>
              </a:rPr>
              <a:t> -l</a:t>
            </a:r>
          </a:p>
          <a:p>
            <a:pPr lvl="1">
              <a:buFontTx/>
              <a:buNone/>
            </a:pPr>
            <a:r>
              <a:rPr lang="en-US" altLang="en-US" sz="2200" b="1" dirty="0">
                <a:solidFill>
                  <a:schemeClr val="accent6">
                    <a:lumMod val="75000"/>
                  </a:schemeClr>
                </a:solidFill>
                <a:latin typeface="Courier New" charset="0"/>
              </a:rPr>
              <a:t>total 6</a:t>
            </a:r>
          </a:p>
          <a:p>
            <a:pPr lvl="1">
              <a:lnSpc>
                <a:spcPct val="90000"/>
              </a:lnSpc>
              <a:buFontTx/>
              <a:buNone/>
            </a:pP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rw</a:t>
            </a:r>
            <a:r>
              <a:rPr lang="en-US" altLang="en-US" sz="2200" b="1" dirty="0">
                <a:solidFill>
                  <a:schemeClr val="accent6">
                    <a:lumMod val="75000"/>
                  </a:schemeClr>
                </a:solidFill>
                <a:latin typeface="Courier New" charset="0"/>
              </a:rPr>
              <a:t>-r--r--   1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154 Feb  4 15:00 letter3</a:t>
            </a:r>
          </a:p>
          <a:p>
            <a:pPr lvl="1">
              <a:lnSpc>
                <a:spcPct val="90000"/>
              </a:lnSpc>
              <a:buFontTx/>
              <a:buNone/>
            </a:pP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rw</a:t>
            </a:r>
            <a:r>
              <a:rPr lang="en-US" altLang="en-US" sz="2200" b="1" dirty="0">
                <a:solidFill>
                  <a:schemeClr val="accent6">
                    <a:lumMod val="75000"/>
                  </a:schemeClr>
                </a:solidFill>
                <a:latin typeface="Courier New" charset="0"/>
              </a:rPr>
              <a:t>-r--r--   1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64 Feb  4 15:00 names</a:t>
            </a:r>
          </a:p>
          <a:p>
            <a:pPr lvl="1">
              <a:lnSpc>
                <a:spcPct val="90000"/>
              </a:lnSpc>
              <a:buFontTx/>
              <a:buNone/>
            </a:pPr>
            <a:r>
              <a:rPr lang="en-US" altLang="en-US" sz="2200" b="1" dirty="0" err="1">
                <a:solidFill>
                  <a:schemeClr val="accent6">
                    <a:lumMod val="75000"/>
                  </a:schemeClr>
                </a:solidFill>
                <a:latin typeface="Courier New" charset="0"/>
              </a:rPr>
              <a:t>drwxr</a:t>
            </a: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xr</a:t>
            </a:r>
            <a:r>
              <a:rPr lang="en-US" altLang="en-US" sz="2200" b="1" dirty="0">
                <a:solidFill>
                  <a:schemeClr val="accent6">
                    <a:lumMod val="75000"/>
                  </a:schemeClr>
                </a:solidFill>
                <a:latin typeface="Courier New" charset="0"/>
              </a:rPr>
              <a:t>-x   2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512 Feb  4 15:00 secret/</a:t>
            </a:r>
          </a:p>
          <a:p>
            <a:pPr lvl="1">
              <a:buFontTx/>
              <a:buNone/>
            </a:pPr>
            <a:endParaRPr lang="en-US" altLang="en-US" sz="2200" b="1" dirty="0" smtClean="0">
              <a:solidFill>
                <a:schemeClr val="accent6">
                  <a:lumMod val="75000"/>
                </a:schemeClr>
              </a:solidFill>
              <a:latin typeface="Courier New" charset="0"/>
            </a:endParaRPr>
          </a:p>
          <a:p>
            <a:pPr lvl="1">
              <a:buFontTx/>
              <a:buNone/>
            </a:pPr>
            <a:r>
              <a:rPr lang="en-US" altLang="en-US" sz="2200" b="1" dirty="0" smtClean="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mkdir</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newdir</a:t>
            </a:r>
            <a:endParaRPr lang="en-US" altLang="en-US" sz="2200" b="1" dirty="0">
              <a:solidFill>
                <a:schemeClr val="accent6">
                  <a:lumMod val="75000"/>
                </a:schemeClr>
              </a:solidFill>
              <a:latin typeface="Courier New" charset="0"/>
            </a:endParaRPr>
          </a:p>
          <a:p>
            <a:pPr lvl="1">
              <a:buFontTx/>
              <a:buNone/>
            </a:pPr>
            <a:endParaRPr lang="en-US" altLang="en-US" sz="2200" b="1" dirty="0" smtClean="0">
              <a:solidFill>
                <a:schemeClr val="accent6">
                  <a:lumMod val="75000"/>
                </a:schemeClr>
              </a:solidFill>
              <a:latin typeface="Courier New" charset="0"/>
            </a:endParaRPr>
          </a:p>
          <a:p>
            <a:pPr lvl="1">
              <a:buFontTx/>
              <a:buNone/>
            </a:pPr>
            <a:r>
              <a:rPr lang="en-US" altLang="en-US" sz="2200" b="1" dirty="0" smtClean="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ls</a:t>
            </a:r>
            <a:r>
              <a:rPr lang="en-US" altLang="en-US" sz="2200" b="1" dirty="0">
                <a:solidFill>
                  <a:schemeClr val="accent6">
                    <a:lumMod val="75000"/>
                  </a:schemeClr>
                </a:solidFill>
                <a:latin typeface="Courier New" charset="0"/>
              </a:rPr>
              <a:t> -l</a:t>
            </a:r>
          </a:p>
          <a:p>
            <a:pPr lvl="1">
              <a:buFontTx/>
              <a:buNone/>
            </a:pPr>
            <a:r>
              <a:rPr lang="en-US" altLang="en-US" sz="2200" b="1" dirty="0">
                <a:solidFill>
                  <a:schemeClr val="accent6">
                    <a:lumMod val="75000"/>
                  </a:schemeClr>
                </a:solidFill>
                <a:latin typeface="Courier New" charset="0"/>
              </a:rPr>
              <a:t>total 8</a:t>
            </a:r>
          </a:p>
          <a:p>
            <a:pPr lvl="1">
              <a:lnSpc>
                <a:spcPct val="90000"/>
              </a:lnSpc>
              <a:buFontTx/>
              <a:buNone/>
            </a:pP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rw</a:t>
            </a:r>
            <a:r>
              <a:rPr lang="en-US" altLang="en-US" sz="2200" b="1" dirty="0">
                <a:solidFill>
                  <a:schemeClr val="accent6">
                    <a:lumMod val="75000"/>
                  </a:schemeClr>
                </a:solidFill>
                <a:latin typeface="Courier New" charset="0"/>
              </a:rPr>
              <a:t>-r--r--   1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154 Feb  4 15:00 letter3</a:t>
            </a:r>
          </a:p>
          <a:p>
            <a:pPr lvl="1">
              <a:lnSpc>
                <a:spcPct val="90000"/>
              </a:lnSpc>
              <a:buFontTx/>
              <a:buNone/>
            </a:pP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rw</a:t>
            </a:r>
            <a:r>
              <a:rPr lang="en-US" altLang="en-US" sz="2200" b="1" dirty="0">
                <a:solidFill>
                  <a:schemeClr val="accent6">
                    <a:lumMod val="75000"/>
                  </a:schemeClr>
                </a:solidFill>
                <a:latin typeface="Courier New" charset="0"/>
              </a:rPr>
              <a:t>-r--r--   1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64 Feb  4 15:00 names</a:t>
            </a:r>
          </a:p>
          <a:p>
            <a:pPr lvl="1">
              <a:lnSpc>
                <a:spcPct val="90000"/>
              </a:lnSpc>
              <a:buFontTx/>
              <a:buNone/>
            </a:pPr>
            <a:r>
              <a:rPr lang="en-US" altLang="en-US" sz="2200" b="1" dirty="0" err="1">
                <a:solidFill>
                  <a:schemeClr val="accent6">
                    <a:lumMod val="75000"/>
                  </a:schemeClr>
                </a:solidFill>
                <a:latin typeface="Courier New" charset="0"/>
              </a:rPr>
              <a:t>drwxr</a:t>
            </a: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xr</a:t>
            </a:r>
            <a:r>
              <a:rPr lang="en-US" altLang="en-US" sz="2200" b="1" dirty="0">
                <a:solidFill>
                  <a:schemeClr val="accent6">
                    <a:lumMod val="75000"/>
                  </a:schemeClr>
                </a:solidFill>
                <a:latin typeface="Courier New" charset="0"/>
              </a:rPr>
              <a:t>-x   2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512 Feb  4 15:26 </a:t>
            </a:r>
            <a:r>
              <a:rPr lang="en-US" altLang="en-US" sz="2200" b="1" dirty="0" err="1">
                <a:solidFill>
                  <a:schemeClr val="accent6">
                    <a:lumMod val="75000"/>
                  </a:schemeClr>
                </a:solidFill>
                <a:latin typeface="Courier New" charset="0"/>
              </a:rPr>
              <a:t>newdir</a:t>
            </a:r>
            <a:r>
              <a:rPr lang="en-US" altLang="en-US" sz="2200" b="1" dirty="0">
                <a:solidFill>
                  <a:schemeClr val="accent6">
                    <a:lumMod val="75000"/>
                  </a:schemeClr>
                </a:solidFill>
                <a:latin typeface="Courier New" charset="0"/>
              </a:rPr>
              <a:t>/</a:t>
            </a:r>
          </a:p>
          <a:p>
            <a:pPr lvl="1">
              <a:lnSpc>
                <a:spcPct val="90000"/>
              </a:lnSpc>
              <a:buFontTx/>
              <a:buNone/>
            </a:pPr>
            <a:r>
              <a:rPr lang="en-US" altLang="en-US" sz="2200" b="1" dirty="0" err="1">
                <a:solidFill>
                  <a:schemeClr val="accent6">
                    <a:lumMod val="75000"/>
                  </a:schemeClr>
                </a:solidFill>
                <a:latin typeface="Courier New" charset="0"/>
              </a:rPr>
              <a:t>drwxr</a:t>
            </a:r>
            <a:r>
              <a:rPr lang="en-US" altLang="en-US" sz="2200" b="1" dirty="0">
                <a:solidFill>
                  <a:schemeClr val="accent6">
                    <a:lumMod val="75000"/>
                  </a:schemeClr>
                </a:solidFill>
                <a:latin typeface="Courier New" charset="0"/>
              </a:rPr>
              <a:t>-</a:t>
            </a:r>
            <a:r>
              <a:rPr lang="en-US" altLang="en-US" sz="2200" b="1" dirty="0" err="1">
                <a:solidFill>
                  <a:schemeClr val="accent6">
                    <a:lumMod val="75000"/>
                  </a:schemeClr>
                </a:solidFill>
                <a:latin typeface="Courier New" charset="0"/>
              </a:rPr>
              <a:t>xr</a:t>
            </a:r>
            <a:r>
              <a:rPr lang="en-US" altLang="en-US" sz="2200" b="1" dirty="0">
                <a:solidFill>
                  <a:schemeClr val="accent6">
                    <a:lumMod val="75000"/>
                  </a:schemeClr>
                </a:solidFill>
                <a:latin typeface="Courier New" charset="0"/>
              </a:rPr>
              <a:t>-x   2 </a:t>
            </a:r>
            <a:r>
              <a:rPr lang="en-US" altLang="en-US" sz="2200" b="1" dirty="0" err="1">
                <a:solidFill>
                  <a:schemeClr val="accent6">
                    <a:lumMod val="75000"/>
                  </a:schemeClr>
                </a:solidFill>
                <a:latin typeface="Courier New" charset="0"/>
              </a:rPr>
              <a:t>jbond</a:t>
            </a:r>
            <a:r>
              <a:rPr lang="en-US" altLang="en-US" sz="2200" b="1" dirty="0">
                <a:solidFill>
                  <a:schemeClr val="accent6">
                    <a:lumMod val="75000"/>
                  </a:schemeClr>
                </a:solidFill>
                <a:latin typeface="Courier New" charset="0"/>
              </a:rPr>
              <a:t>    </a:t>
            </a:r>
            <a:r>
              <a:rPr lang="en-US" altLang="en-US" sz="2200" b="1" dirty="0" err="1">
                <a:solidFill>
                  <a:schemeClr val="accent6">
                    <a:lumMod val="75000"/>
                  </a:schemeClr>
                </a:solidFill>
                <a:latin typeface="Courier New" charset="0"/>
              </a:rPr>
              <a:t>cs</a:t>
            </a:r>
            <a:r>
              <a:rPr lang="en-US" altLang="en-US" sz="2200" b="1" dirty="0">
                <a:solidFill>
                  <a:schemeClr val="accent6">
                    <a:lumMod val="75000"/>
                  </a:schemeClr>
                </a:solidFill>
                <a:latin typeface="Courier New" charset="0"/>
              </a:rPr>
              <a:t>           512 Feb  4 15:00 secret/</a:t>
            </a:r>
          </a:p>
        </p:txBody>
      </p:sp>
    </p:spTree>
    <p:extLst>
      <p:ext uri="{BB962C8B-B14F-4D97-AF65-F5344CB8AC3E}">
        <p14:creationId xmlns:p14="http://schemas.microsoft.com/office/powerpoint/2010/main" val="1959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6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6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267">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267">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6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28600"/>
            <a:ext cx="5410200" cy="1143000"/>
          </a:xfrm>
          <a:noFill/>
        </p:spPr>
        <p:txBody>
          <a:bodyPr/>
          <a:lstStyle/>
          <a:p>
            <a:r>
              <a:rPr lang="en-US" altLang="en-US"/>
              <a:t>Directory Commands</a:t>
            </a:r>
          </a:p>
        </p:txBody>
      </p:sp>
      <p:sp>
        <p:nvSpPr>
          <p:cNvPr id="12291" name="Rectangle 3"/>
          <p:cNvSpPr>
            <a:spLocks noGrp="1" noChangeArrowheads="1"/>
          </p:cNvSpPr>
          <p:nvPr>
            <p:ph type="body" idx="1"/>
          </p:nvPr>
        </p:nvSpPr>
        <p:spPr>
          <a:xfrm>
            <a:off x="0" y="1600200"/>
            <a:ext cx="9144000" cy="4724400"/>
          </a:xfrm>
          <a:noFill/>
        </p:spPr>
        <p:txBody>
          <a:bodyPr/>
          <a:lstStyle/>
          <a:p>
            <a:r>
              <a:rPr lang="en-US" altLang="en-US" dirty="0" err="1">
                <a:latin typeface="Courier New" charset="0"/>
              </a:rPr>
              <a:t>rmdir</a:t>
            </a:r>
            <a:r>
              <a:rPr lang="en-US" altLang="en-US" dirty="0"/>
              <a:t> deletes a directory </a:t>
            </a:r>
          </a:p>
          <a:p>
            <a:pPr>
              <a:buFont typeface="Monotype Sorts" charset="2"/>
              <a:buNone/>
            </a:pPr>
            <a:r>
              <a:rPr lang="en-US" altLang="en-US" dirty="0"/>
              <a:t>	(if you have permission). </a:t>
            </a:r>
          </a:p>
          <a:p>
            <a:pPr lvl="2">
              <a:buFontTx/>
              <a:buNone/>
            </a:pPr>
            <a:r>
              <a:rPr lang="en-US" altLang="en-US" sz="1800" b="1" dirty="0">
                <a:solidFill>
                  <a:schemeClr val="accent6">
                    <a:lumMod val="75000"/>
                  </a:schemeClr>
                </a:solidFill>
                <a:latin typeface="Courier New" charset="0"/>
              </a:rPr>
              <a:t>$ </a:t>
            </a:r>
            <a:r>
              <a:rPr lang="en-US" altLang="en-US" sz="1800" b="1" dirty="0" err="1">
                <a:solidFill>
                  <a:schemeClr val="accent6">
                    <a:lumMod val="75000"/>
                  </a:schemeClr>
                </a:solidFill>
                <a:latin typeface="Courier New" charset="0"/>
              </a:rPr>
              <a:t>rmdir</a:t>
            </a:r>
            <a:r>
              <a:rPr lang="en-US" altLang="en-US" sz="1800" b="1" dirty="0">
                <a:solidFill>
                  <a:schemeClr val="accent6">
                    <a:lumMod val="75000"/>
                  </a:schemeClr>
                </a:solidFill>
                <a:latin typeface="Courier New" charset="0"/>
              </a:rPr>
              <a:t> </a:t>
            </a:r>
            <a:r>
              <a:rPr lang="en-US" altLang="en-US" sz="1800" b="1" dirty="0" err="1">
                <a:solidFill>
                  <a:schemeClr val="accent6">
                    <a:lumMod val="75000"/>
                  </a:schemeClr>
                </a:solidFill>
                <a:latin typeface="Courier New" charset="0"/>
              </a:rPr>
              <a:t>newdir</a:t>
            </a:r>
            <a:endParaRPr lang="en-US" altLang="en-US" sz="1800" b="1" dirty="0">
              <a:solidFill>
                <a:schemeClr val="accent6">
                  <a:lumMod val="75000"/>
                </a:schemeClr>
              </a:solidFill>
              <a:latin typeface="Courier New" charset="0"/>
            </a:endParaRPr>
          </a:p>
          <a:p>
            <a:pPr lvl="2">
              <a:buFontTx/>
              <a:buNone/>
            </a:pPr>
            <a:endParaRPr lang="en-US" altLang="en-US" sz="1800" b="1" dirty="0" smtClean="0">
              <a:solidFill>
                <a:schemeClr val="accent6">
                  <a:lumMod val="75000"/>
                </a:schemeClr>
              </a:solidFill>
              <a:latin typeface="Courier New" charset="0"/>
            </a:endParaRPr>
          </a:p>
          <a:p>
            <a:pPr lvl="2">
              <a:buFontTx/>
              <a:buNone/>
            </a:pPr>
            <a:r>
              <a:rPr lang="en-US" altLang="en-US" sz="1800" b="1" dirty="0" smtClean="0">
                <a:solidFill>
                  <a:schemeClr val="accent6">
                    <a:lumMod val="75000"/>
                  </a:schemeClr>
                </a:solidFill>
                <a:latin typeface="Courier New" charset="0"/>
              </a:rPr>
              <a:t>$ </a:t>
            </a:r>
            <a:r>
              <a:rPr lang="en-US" altLang="en-US" sz="1800" b="1" dirty="0" err="1">
                <a:solidFill>
                  <a:schemeClr val="accent6">
                    <a:lumMod val="75000"/>
                  </a:schemeClr>
                </a:solidFill>
                <a:latin typeface="Courier New" charset="0"/>
              </a:rPr>
              <a:t>ls</a:t>
            </a:r>
            <a:r>
              <a:rPr lang="en-US" altLang="en-US" sz="1800" b="1" dirty="0">
                <a:solidFill>
                  <a:schemeClr val="accent6">
                    <a:lumMod val="75000"/>
                  </a:schemeClr>
                </a:solidFill>
                <a:latin typeface="Courier New" charset="0"/>
              </a:rPr>
              <a:t> -l</a:t>
            </a:r>
          </a:p>
          <a:p>
            <a:pPr lvl="2">
              <a:buFontTx/>
              <a:buNone/>
            </a:pPr>
            <a:r>
              <a:rPr lang="en-US" altLang="en-US" sz="1800" b="1" dirty="0">
                <a:solidFill>
                  <a:schemeClr val="accent6">
                    <a:lumMod val="75000"/>
                  </a:schemeClr>
                </a:solidFill>
                <a:latin typeface="Courier New" charset="0"/>
              </a:rPr>
              <a:t>total 6</a:t>
            </a:r>
          </a:p>
          <a:p>
            <a:pPr lvl="2">
              <a:buFontTx/>
              <a:buNone/>
            </a:pPr>
            <a:r>
              <a:rPr lang="en-US" altLang="en-US" sz="1600" b="1" dirty="0">
                <a:solidFill>
                  <a:schemeClr val="accent6">
                    <a:lumMod val="75000"/>
                  </a:schemeClr>
                </a:solidFill>
                <a:latin typeface="Courier New" charset="0"/>
              </a:rPr>
              <a:t>-</a:t>
            </a:r>
            <a:r>
              <a:rPr lang="en-US" altLang="en-US" sz="1600" b="1" dirty="0" err="1">
                <a:solidFill>
                  <a:schemeClr val="accent6">
                    <a:lumMod val="75000"/>
                  </a:schemeClr>
                </a:solidFill>
                <a:latin typeface="Courier New" charset="0"/>
              </a:rPr>
              <a:t>rw</a:t>
            </a:r>
            <a:r>
              <a:rPr lang="en-US" altLang="en-US" sz="1600" b="1" dirty="0">
                <a:solidFill>
                  <a:schemeClr val="accent6">
                    <a:lumMod val="75000"/>
                  </a:schemeClr>
                </a:solidFill>
                <a:latin typeface="Courier New" charset="0"/>
              </a:rPr>
              <a:t>-r--r--   1 </a:t>
            </a:r>
            <a:r>
              <a:rPr lang="en-US" altLang="en-US" sz="1600" b="1" dirty="0" err="1">
                <a:solidFill>
                  <a:schemeClr val="accent6">
                    <a:lumMod val="75000"/>
                  </a:schemeClr>
                </a:solidFill>
                <a:latin typeface="Courier New" charset="0"/>
              </a:rPr>
              <a:t>jbond</a:t>
            </a:r>
            <a:r>
              <a:rPr lang="en-US" altLang="en-US" sz="1600" b="1" dirty="0">
                <a:solidFill>
                  <a:schemeClr val="accent6">
                    <a:lumMod val="75000"/>
                  </a:schemeClr>
                </a:solidFill>
                <a:latin typeface="Courier New" charset="0"/>
              </a:rPr>
              <a:t>    </a:t>
            </a:r>
            <a:r>
              <a:rPr lang="en-US" altLang="en-US" sz="1600" b="1" dirty="0" err="1">
                <a:solidFill>
                  <a:schemeClr val="accent6">
                    <a:lumMod val="75000"/>
                  </a:schemeClr>
                </a:solidFill>
                <a:latin typeface="Courier New" charset="0"/>
              </a:rPr>
              <a:t>cs</a:t>
            </a:r>
            <a:r>
              <a:rPr lang="en-US" altLang="en-US" sz="1600" b="1" dirty="0">
                <a:solidFill>
                  <a:schemeClr val="accent6">
                    <a:lumMod val="75000"/>
                  </a:schemeClr>
                </a:solidFill>
                <a:latin typeface="Courier New" charset="0"/>
              </a:rPr>
              <a:t>           154 Feb  4 15:00 letter3</a:t>
            </a:r>
          </a:p>
          <a:p>
            <a:pPr lvl="2">
              <a:buFontTx/>
              <a:buNone/>
            </a:pPr>
            <a:r>
              <a:rPr lang="en-US" altLang="en-US" sz="1600" b="1" dirty="0">
                <a:solidFill>
                  <a:schemeClr val="accent6">
                    <a:lumMod val="75000"/>
                  </a:schemeClr>
                </a:solidFill>
                <a:latin typeface="Courier New" charset="0"/>
              </a:rPr>
              <a:t>-</a:t>
            </a:r>
            <a:r>
              <a:rPr lang="en-US" altLang="en-US" sz="1600" b="1" dirty="0" err="1">
                <a:solidFill>
                  <a:schemeClr val="accent6">
                    <a:lumMod val="75000"/>
                  </a:schemeClr>
                </a:solidFill>
                <a:latin typeface="Courier New" charset="0"/>
              </a:rPr>
              <a:t>rw</a:t>
            </a:r>
            <a:r>
              <a:rPr lang="en-US" altLang="en-US" sz="1600" b="1" dirty="0">
                <a:solidFill>
                  <a:schemeClr val="accent6">
                    <a:lumMod val="75000"/>
                  </a:schemeClr>
                </a:solidFill>
                <a:latin typeface="Courier New" charset="0"/>
              </a:rPr>
              <a:t>-r--r--   1 </a:t>
            </a:r>
            <a:r>
              <a:rPr lang="en-US" altLang="en-US" sz="1600" b="1" dirty="0" err="1">
                <a:solidFill>
                  <a:schemeClr val="accent6">
                    <a:lumMod val="75000"/>
                  </a:schemeClr>
                </a:solidFill>
                <a:latin typeface="Courier New" charset="0"/>
              </a:rPr>
              <a:t>jbond</a:t>
            </a:r>
            <a:r>
              <a:rPr lang="en-US" altLang="en-US" sz="1600" b="1" dirty="0">
                <a:solidFill>
                  <a:schemeClr val="accent6">
                    <a:lumMod val="75000"/>
                  </a:schemeClr>
                </a:solidFill>
                <a:latin typeface="Courier New" charset="0"/>
              </a:rPr>
              <a:t>    </a:t>
            </a:r>
            <a:r>
              <a:rPr lang="en-US" altLang="en-US" sz="1600" b="1" dirty="0" err="1">
                <a:solidFill>
                  <a:schemeClr val="accent6">
                    <a:lumMod val="75000"/>
                  </a:schemeClr>
                </a:solidFill>
                <a:latin typeface="Courier New" charset="0"/>
              </a:rPr>
              <a:t>cs</a:t>
            </a:r>
            <a:r>
              <a:rPr lang="en-US" altLang="en-US" sz="1600" b="1" dirty="0">
                <a:solidFill>
                  <a:schemeClr val="accent6">
                    <a:lumMod val="75000"/>
                  </a:schemeClr>
                </a:solidFill>
                <a:latin typeface="Courier New" charset="0"/>
              </a:rPr>
              <a:t>            64 Feb  4 15:00 names</a:t>
            </a:r>
          </a:p>
          <a:p>
            <a:pPr lvl="2">
              <a:buFontTx/>
              <a:buNone/>
            </a:pPr>
            <a:r>
              <a:rPr lang="en-US" altLang="en-US" sz="1600" b="1" dirty="0" err="1">
                <a:solidFill>
                  <a:schemeClr val="accent6">
                    <a:lumMod val="75000"/>
                  </a:schemeClr>
                </a:solidFill>
                <a:latin typeface="Courier New" charset="0"/>
              </a:rPr>
              <a:t>drwxr</a:t>
            </a:r>
            <a:r>
              <a:rPr lang="en-US" altLang="en-US" sz="1600" b="1" dirty="0">
                <a:solidFill>
                  <a:schemeClr val="accent6">
                    <a:lumMod val="75000"/>
                  </a:schemeClr>
                </a:solidFill>
                <a:latin typeface="Courier New" charset="0"/>
              </a:rPr>
              <a:t>-</a:t>
            </a:r>
            <a:r>
              <a:rPr lang="en-US" altLang="en-US" sz="1600" b="1" dirty="0" err="1">
                <a:solidFill>
                  <a:schemeClr val="accent6">
                    <a:lumMod val="75000"/>
                  </a:schemeClr>
                </a:solidFill>
                <a:latin typeface="Courier New" charset="0"/>
              </a:rPr>
              <a:t>xr</a:t>
            </a:r>
            <a:r>
              <a:rPr lang="en-US" altLang="en-US" sz="1600" b="1" dirty="0">
                <a:solidFill>
                  <a:schemeClr val="accent6">
                    <a:lumMod val="75000"/>
                  </a:schemeClr>
                </a:solidFill>
                <a:latin typeface="Courier New" charset="0"/>
              </a:rPr>
              <a:t>-x   2 </a:t>
            </a:r>
            <a:r>
              <a:rPr lang="en-US" altLang="en-US" sz="1600" b="1" dirty="0" err="1">
                <a:solidFill>
                  <a:schemeClr val="accent6">
                    <a:lumMod val="75000"/>
                  </a:schemeClr>
                </a:solidFill>
                <a:latin typeface="Courier New" charset="0"/>
              </a:rPr>
              <a:t>jbond</a:t>
            </a:r>
            <a:r>
              <a:rPr lang="en-US" altLang="en-US" sz="1600" b="1" dirty="0">
                <a:solidFill>
                  <a:schemeClr val="accent6">
                    <a:lumMod val="75000"/>
                  </a:schemeClr>
                </a:solidFill>
                <a:latin typeface="Courier New" charset="0"/>
              </a:rPr>
              <a:t>    </a:t>
            </a:r>
            <a:r>
              <a:rPr lang="en-US" altLang="en-US" sz="1600" b="1" dirty="0" err="1">
                <a:solidFill>
                  <a:schemeClr val="accent6">
                    <a:lumMod val="75000"/>
                  </a:schemeClr>
                </a:solidFill>
                <a:latin typeface="Courier New" charset="0"/>
              </a:rPr>
              <a:t>cs</a:t>
            </a:r>
            <a:r>
              <a:rPr lang="en-US" altLang="en-US" sz="1600" b="1" dirty="0">
                <a:solidFill>
                  <a:schemeClr val="accent6">
                    <a:lumMod val="75000"/>
                  </a:schemeClr>
                </a:solidFill>
                <a:latin typeface="Courier New" charset="0"/>
              </a:rPr>
              <a:t>           512 Feb  4 15:00 secret/</a:t>
            </a:r>
          </a:p>
          <a:p>
            <a:pPr lvl="2">
              <a:buFontTx/>
              <a:buNone/>
            </a:pPr>
            <a:endParaRPr lang="en-US" altLang="en-US" sz="1800" b="1" dirty="0" smtClean="0">
              <a:solidFill>
                <a:schemeClr val="accent6">
                  <a:lumMod val="75000"/>
                </a:schemeClr>
              </a:solidFill>
              <a:latin typeface="Courier New" charset="0"/>
            </a:endParaRPr>
          </a:p>
          <a:p>
            <a:pPr lvl="2">
              <a:buFontTx/>
              <a:buNone/>
            </a:pPr>
            <a:r>
              <a:rPr lang="en-US" altLang="en-US" sz="1800" b="1" dirty="0" smtClean="0">
                <a:solidFill>
                  <a:schemeClr val="accent6">
                    <a:lumMod val="75000"/>
                  </a:schemeClr>
                </a:solidFill>
                <a:latin typeface="Courier New" charset="0"/>
              </a:rPr>
              <a:t>$ </a:t>
            </a:r>
            <a:r>
              <a:rPr lang="en-US" altLang="en-US" sz="1800" b="1" dirty="0" err="1">
                <a:solidFill>
                  <a:schemeClr val="accent6">
                    <a:lumMod val="75000"/>
                  </a:schemeClr>
                </a:solidFill>
                <a:latin typeface="Courier New" charset="0"/>
              </a:rPr>
              <a:t>rmdir</a:t>
            </a:r>
            <a:r>
              <a:rPr lang="en-US" altLang="en-US" sz="1800" b="1" dirty="0">
                <a:solidFill>
                  <a:schemeClr val="accent6">
                    <a:lumMod val="75000"/>
                  </a:schemeClr>
                </a:solidFill>
                <a:latin typeface="Courier New" charset="0"/>
              </a:rPr>
              <a:t>  /</a:t>
            </a:r>
            <a:r>
              <a:rPr lang="en-US" altLang="en-US" sz="1800" b="1" dirty="0" err="1">
                <a:solidFill>
                  <a:schemeClr val="accent6">
                    <a:lumMod val="75000"/>
                  </a:schemeClr>
                </a:solidFill>
                <a:latin typeface="Courier New" charset="0"/>
              </a:rPr>
              <a:t>usr</a:t>
            </a:r>
            <a:endParaRPr lang="en-US" altLang="en-US" sz="1800" b="1" dirty="0">
              <a:solidFill>
                <a:schemeClr val="accent6">
                  <a:lumMod val="75000"/>
                </a:schemeClr>
              </a:solidFill>
              <a:latin typeface="Courier New" charset="0"/>
            </a:endParaRPr>
          </a:p>
          <a:p>
            <a:pPr lvl="2">
              <a:buFontTx/>
              <a:buNone/>
            </a:pPr>
            <a:r>
              <a:rPr lang="en-US" altLang="en-US" sz="1600" b="1" dirty="0" err="1">
                <a:solidFill>
                  <a:schemeClr val="accent6">
                    <a:lumMod val="75000"/>
                  </a:schemeClr>
                </a:solidFill>
                <a:latin typeface="Courier New" charset="0"/>
              </a:rPr>
              <a:t>rmdir</a:t>
            </a:r>
            <a:r>
              <a:rPr lang="en-US" altLang="en-US" sz="1600" b="1" dirty="0">
                <a:solidFill>
                  <a:schemeClr val="accent6">
                    <a:lumMod val="75000"/>
                  </a:schemeClr>
                </a:solidFill>
                <a:latin typeface="Courier New" charset="0"/>
              </a:rPr>
              <a:t>: directory "/</a:t>
            </a:r>
            <a:r>
              <a:rPr lang="en-US" altLang="en-US" sz="1600" b="1" dirty="0" err="1">
                <a:solidFill>
                  <a:schemeClr val="accent6">
                    <a:lumMod val="75000"/>
                  </a:schemeClr>
                </a:solidFill>
                <a:latin typeface="Courier New" charset="0"/>
              </a:rPr>
              <a:t>usr</a:t>
            </a:r>
            <a:r>
              <a:rPr lang="en-US" altLang="en-US" sz="1600" b="1" dirty="0">
                <a:solidFill>
                  <a:schemeClr val="accent6">
                    <a:lumMod val="75000"/>
                  </a:schemeClr>
                </a:solidFill>
                <a:latin typeface="Courier New" charset="0"/>
              </a:rPr>
              <a:t>": Search or write permission needed</a:t>
            </a:r>
            <a:endParaRPr lang="en-US" altLang="en-US" sz="1200" b="1" dirty="0">
              <a:solidFill>
                <a:schemeClr val="accent6">
                  <a:lumMod val="75000"/>
                </a:schemeClr>
              </a:solidFill>
              <a:latin typeface="Courier New" charset="0"/>
            </a:endParaRPr>
          </a:p>
          <a:p>
            <a:pPr lvl="2">
              <a:buFontTx/>
              <a:buNone/>
            </a:pPr>
            <a:endParaRPr lang="en-US" altLang="en-US" sz="1600" b="1" dirty="0">
              <a:latin typeface="Courier New" charset="0"/>
            </a:endParaRPr>
          </a:p>
        </p:txBody>
      </p:sp>
    </p:spTree>
    <p:extLst>
      <p:ext uri="{BB962C8B-B14F-4D97-AF65-F5344CB8AC3E}">
        <p14:creationId xmlns:p14="http://schemas.microsoft.com/office/powerpoint/2010/main" val="97798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altLang="en-US"/>
              <a:t>Directory Commands</a:t>
            </a:r>
          </a:p>
        </p:txBody>
      </p:sp>
      <p:sp>
        <p:nvSpPr>
          <p:cNvPr id="13315" name="Rectangle 3"/>
          <p:cNvSpPr>
            <a:spLocks noGrp="1" noChangeArrowheads="1"/>
          </p:cNvSpPr>
          <p:nvPr>
            <p:ph type="body" idx="1"/>
          </p:nvPr>
        </p:nvSpPr>
        <p:spPr>
          <a:xfrm>
            <a:off x="0" y="1600200"/>
            <a:ext cx="9144000" cy="4724400"/>
          </a:xfrm>
          <a:noFill/>
        </p:spPr>
        <p:txBody>
          <a:bodyPr>
            <a:normAutofit fontScale="62500" lnSpcReduction="20000"/>
          </a:bodyPr>
          <a:lstStyle/>
          <a:p>
            <a:r>
              <a:rPr lang="en-US" altLang="en-US" dirty="0">
                <a:latin typeface="Courier New" charset="0"/>
              </a:rPr>
              <a:t>mv</a:t>
            </a:r>
            <a:r>
              <a:rPr lang="en-US" altLang="en-US" dirty="0"/>
              <a:t> can be used to move a file to another directory. </a:t>
            </a:r>
            <a:endParaRPr lang="en-US" altLang="en-US" sz="3200" dirty="0">
              <a:latin typeface="Courier" charset="0"/>
            </a:endParaRPr>
          </a:p>
          <a:p>
            <a:pPr lvl="2">
              <a:lnSpc>
                <a:spcPct val="80000"/>
              </a:lnSpc>
              <a:buFontTx/>
              <a:buNone/>
            </a:pPr>
            <a:r>
              <a:rPr lang="en-US" altLang="en-US" b="1" dirty="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endParaRPr lang="en-US" altLang="en-US" b="1" dirty="0">
              <a:solidFill>
                <a:schemeClr val="accent6">
                  <a:lumMod val="75000"/>
                </a:schemeClr>
              </a:solidFill>
              <a:latin typeface="Courier New" charset="0"/>
            </a:endParaRPr>
          </a:p>
          <a:p>
            <a:pPr lvl="2">
              <a:lnSpc>
                <a:spcPct val="80000"/>
              </a:lnSpc>
              <a:buFontTx/>
              <a:buNone/>
            </a:pPr>
            <a:r>
              <a:rPr lang="en-US" altLang="en-US" b="1" dirty="0">
                <a:solidFill>
                  <a:schemeClr val="accent6">
                    <a:lumMod val="75000"/>
                  </a:schemeClr>
                </a:solidFill>
                <a:latin typeface="Courier New" charset="0"/>
              </a:rPr>
              <a:t>letter3	names	   </a:t>
            </a:r>
            <a:r>
              <a:rPr lang="en-US" altLang="en-US" b="1" dirty="0" err="1">
                <a:solidFill>
                  <a:schemeClr val="accent6">
                    <a:lumMod val="75000"/>
                  </a:schemeClr>
                </a:solidFill>
                <a:latin typeface="Courier New" charset="0"/>
              </a:rPr>
              <a:t>newdir</a:t>
            </a:r>
            <a:r>
              <a:rPr lang="en-US" altLang="en-US" b="1" dirty="0">
                <a:solidFill>
                  <a:schemeClr val="accent6">
                    <a:lumMod val="75000"/>
                  </a:schemeClr>
                </a:solidFill>
                <a:latin typeface="Courier New" charset="0"/>
              </a:rPr>
              <a:t>/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a:solidFill>
                  <a:schemeClr val="accent6">
                    <a:lumMod val="75000"/>
                  </a:schemeClr>
                </a:solidFill>
                <a:latin typeface="Courier New" charset="0"/>
              </a:rPr>
              <a:t>mv letter3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endParaRPr lang="en-US" altLang="en-US" b="1" dirty="0">
              <a:solidFill>
                <a:schemeClr val="accent6">
                  <a:lumMod val="75000"/>
                </a:schemeClr>
              </a:solidFill>
              <a:latin typeface="Courier New" charset="0"/>
            </a:endParaRPr>
          </a:p>
          <a:p>
            <a:pPr lvl="2">
              <a:lnSpc>
                <a:spcPct val="80000"/>
              </a:lnSpc>
              <a:buFontTx/>
              <a:buNone/>
            </a:pPr>
            <a:r>
              <a:rPr lang="en-US" altLang="en-US" b="1" dirty="0">
                <a:solidFill>
                  <a:schemeClr val="accent6">
                    <a:lumMod val="75000"/>
                  </a:schemeClr>
                </a:solidFill>
                <a:latin typeface="Courier New" charset="0"/>
              </a:rPr>
              <a:t>names	  	</a:t>
            </a:r>
            <a:r>
              <a:rPr lang="en-US" altLang="en-US" b="1" dirty="0" err="1">
                <a:solidFill>
                  <a:schemeClr val="accent6">
                    <a:lumMod val="75000"/>
                  </a:schemeClr>
                </a:solidFill>
                <a:latin typeface="Courier New" charset="0"/>
              </a:rPr>
              <a:t>newdir</a:t>
            </a:r>
            <a:r>
              <a:rPr lang="en-US" altLang="en-US" b="1" dirty="0">
                <a:solidFill>
                  <a:schemeClr val="accent6">
                    <a:lumMod val="75000"/>
                  </a:schemeClr>
                </a:solidFill>
                <a:latin typeface="Courier New" charset="0"/>
              </a:rPr>
              <a:t>/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r>
              <a:rPr lang="en-US" altLang="en-US" b="1" dirty="0">
                <a:solidFill>
                  <a:schemeClr val="accent6">
                    <a:lumMod val="75000"/>
                  </a:schemeClr>
                </a:solidFill>
                <a:latin typeface="Courier New" charset="0"/>
              </a:rPr>
              <a:t> secret</a:t>
            </a:r>
          </a:p>
          <a:p>
            <a:pPr lvl="2">
              <a:lnSpc>
                <a:spcPct val="80000"/>
              </a:lnSpc>
              <a:buFontTx/>
              <a:buNone/>
            </a:pPr>
            <a:r>
              <a:rPr lang="en-US" altLang="en-US" b="1" dirty="0">
                <a:solidFill>
                  <a:schemeClr val="accent6">
                    <a:lumMod val="75000"/>
                  </a:schemeClr>
                </a:solidFill>
                <a:latin typeface="Courier New" charset="0"/>
              </a:rPr>
              <a:t>letter3</a:t>
            </a:r>
            <a:endParaRPr lang="en-US" altLang="en-US" sz="1200" b="1" dirty="0">
              <a:solidFill>
                <a:schemeClr val="accent6">
                  <a:lumMod val="75000"/>
                </a:schemeClr>
              </a:solidFill>
              <a:latin typeface="Courier New" charset="0"/>
            </a:endParaRPr>
          </a:p>
          <a:p>
            <a:r>
              <a:rPr lang="en-US" altLang="en-US" dirty="0">
                <a:latin typeface="Courier New" charset="0"/>
              </a:rPr>
              <a:t>mv</a:t>
            </a:r>
            <a:r>
              <a:rPr lang="en-US" altLang="en-US" dirty="0"/>
              <a:t> can be used to move a directory into a directory. </a:t>
            </a:r>
            <a:endParaRPr lang="en-US" altLang="en-US" sz="3200" dirty="0">
              <a:latin typeface="Courier" charset="0"/>
            </a:endParaRPr>
          </a:p>
          <a:p>
            <a:pPr lvl="2">
              <a:lnSpc>
                <a:spcPct val="80000"/>
              </a:lnSpc>
              <a:buFontTx/>
              <a:buNone/>
            </a:pPr>
            <a:r>
              <a:rPr lang="en-US" altLang="en-US" b="1" dirty="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endParaRPr lang="en-US" altLang="en-US" b="1" dirty="0">
              <a:solidFill>
                <a:schemeClr val="accent6">
                  <a:lumMod val="75000"/>
                </a:schemeClr>
              </a:solidFill>
              <a:latin typeface="Courier New" charset="0"/>
            </a:endParaRPr>
          </a:p>
          <a:p>
            <a:pPr lvl="2">
              <a:lnSpc>
                <a:spcPct val="80000"/>
              </a:lnSpc>
              <a:buFontTx/>
              <a:buNone/>
            </a:pPr>
            <a:r>
              <a:rPr lang="en-US" altLang="en-US" b="1" dirty="0">
                <a:solidFill>
                  <a:schemeClr val="accent6">
                    <a:lumMod val="75000"/>
                  </a:schemeClr>
                </a:solidFill>
                <a:latin typeface="Courier New" charset="0"/>
              </a:rPr>
              <a:t>names		</a:t>
            </a:r>
            <a:r>
              <a:rPr lang="en-US" altLang="en-US" b="1" dirty="0" err="1">
                <a:solidFill>
                  <a:schemeClr val="accent6">
                    <a:lumMod val="75000"/>
                  </a:schemeClr>
                </a:solidFill>
                <a:latin typeface="Courier New" charset="0"/>
              </a:rPr>
              <a:t>newdir</a:t>
            </a:r>
            <a:r>
              <a:rPr lang="en-US" altLang="en-US" b="1" dirty="0">
                <a:solidFill>
                  <a:schemeClr val="accent6">
                    <a:lumMod val="75000"/>
                  </a:schemeClr>
                </a:solidFill>
                <a:latin typeface="Courier New" charset="0"/>
              </a:rPr>
              <a:t>/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a:solidFill>
                  <a:schemeClr val="accent6">
                    <a:lumMod val="75000"/>
                  </a:schemeClr>
                </a:solidFill>
                <a:latin typeface="Courier New" charset="0"/>
              </a:rPr>
              <a:t>mv </a:t>
            </a:r>
            <a:r>
              <a:rPr lang="en-US" altLang="en-US" b="1" dirty="0" err="1">
                <a:solidFill>
                  <a:schemeClr val="accent6">
                    <a:lumMod val="75000"/>
                  </a:schemeClr>
                </a:solidFill>
                <a:latin typeface="Courier New" charset="0"/>
              </a:rPr>
              <a:t>newdir</a:t>
            </a:r>
            <a:r>
              <a:rPr lang="en-US" altLang="en-US" b="1" dirty="0">
                <a:solidFill>
                  <a:schemeClr val="accent6">
                    <a:lumMod val="75000"/>
                  </a:schemeClr>
                </a:solidFill>
                <a:latin typeface="Courier New" charset="0"/>
              </a:rPr>
              <a:t>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endParaRPr lang="en-US" altLang="en-US" b="1" dirty="0">
              <a:solidFill>
                <a:schemeClr val="accent6">
                  <a:lumMod val="75000"/>
                </a:schemeClr>
              </a:solidFill>
              <a:latin typeface="Courier New" charset="0"/>
            </a:endParaRPr>
          </a:p>
          <a:p>
            <a:pPr lvl="2">
              <a:lnSpc>
                <a:spcPct val="80000"/>
              </a:lnSpc>
              <a:buFontTx/>
              <a:buNone/>
            </a:pPr>
            <a:r>
              <a:rPr lang="en-US" altLang="en-US" b="1" dirty="0">
                <a:solidFill>
                  <a:schemeClr val="accent6">
                    <a:lumMod val="75000"/>
                  </a:schemeClr>
                </a:solidFill>
                <a:latin typeface="Courier New" charset="0"/>
              </a:rPr>
              <a:t>names		secret/</a:t>
            </a:r>
          </a:p>
          <a:p>
            <a:pPr lvl="2">
              <a:lnSpc>
                <a:spcPct val="80000"/>
              </a:lnSpc>
              <a:buFontTx/>
              <a:buNone/>
            </a:pPr>
            <a:endParaRPr lang="en-US" altLang="en-US" b="1" dirty="0" smtClean="0">
              <a:solidFill>
                <a:schemeClr val="accent6">
                  <a:lumMod val="75000"/>
                </a:schemeClr>
              </a:solidFill>
              <a:latin typeface="Courier New" charset="0"/>
            </a:endParaRPr>
          </a:p>
          <a:p>
            <a:pPr lvl="2">
              <a:lnSpc>
                <a:spcPct val="80000"/>
              </a:lnSpc>
              <a:buFontTx/>
              <a:buNone/>
            </a:pPr>
            <a:r>
              <a:rPr lang="en-US" altLang="en-US" b="1" dirty="0" smtClean="0">
                <a:solidFill>
                  <a:schemeClr val="accent6">
                    <a:lumMod val="75000"/>
                  </a:schemeClr>
                </a:solidFill>
                <a:latin typeface="Courier New" charset="0"/>
              </a:rPr>
              <a:t>$ </a:t>
            </a:r>
            <a:r>
              <a:rPr lang="en-US" altLang="en-US" b="1" dirty="0" err="1">
                <a:solidFill>
                  <a:schemeClr val="accent6">
                    <a:lumMod val="75000"/>
                  </a:schemeClr>
                </a:solidFill>
                <a:latin typeface="Courier New" charset="0"/>
              </a:rPr>
              <a:t>ls</a:t>
            </a:r>
            <a:r>
              <a:rPr lang="en-US" altLang="en-US" b="1" dirty="0">
                <a:solidFill>
                  <a:schemeClr val="accent6">
                    <a:lumMod val="75000"/>
                  </a:schemeClr>
                </a:solidFill>
                <a:latin typeface="Courier New" charset="0"/>
              </a:rPr>
              <a:t> secret</a:t>
            </a:r>
          </a:p>
          <a:p>
            <a:pPr lvl="2">
              <a:lnSpc>
                <a:spcPct val="80000"/>
              </a:lnSpc>
              <a:buFontTx/>
              <a:buNone/>
            </a:pPr>
            <a:r>
              <a:rPr lang="en-US" altLang="en-US" b="1" dirty="0">
                <a:solidFill>
                  <a:schemeClr val="accent6">
                    <a:lumMod val="75000"/>
                  </a:schemeClr>
                </a:solidFill>
                <a:latin typeface="Courier New" charset="0"/>
              </a:rPr>
              <a:t>letter3	</a:t>
            </a:r>
            <a:r>
              <a:rPr lang="en-US" altLang="en-US" b="1" dirty="0" err="1">
                <a:solidFill>
                  <a:schemeClr val="accent6">
                    <a:lumMod val="75000"/>
                  </a:schemeClr>
                </a:solidFill>
                <a:latin typeface="Courier New" charset="0"/>
              </a:rPr>
              <a:t>newdir</a:t>
            </a:r>
            <a:r>
              <a:rPr lang="en-US" altLang="en-US" b="1" dirty="0">
                <a:solidFill>
                  <a:schemeClr val="accent6">
                    <a:lumMod val="75000"/>
                  </a:schemeClr>
                </a:solidFill>
                <a:latin typeface="Courier New" charset="0"/>
              </a:rPr>
              <a:t>/</a:t>
            </a:r>
          </a:p>
        </p:txBody>
      </p:sp>
    </p:spTree>
    <p:extLst>
      <p:ext uri="{BB962C8B-B14F-4D97-AF65-F5344CB8AC3E}">
        <p14:creationId xmlns:p14="http://schemas.microsoft.com/office/powerpoint/2010/main" val="17308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1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15">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315">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315">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315">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31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ltLang="en-US"/>
              <a:t>Directory Commands</a:t>
            </a:r>
          </a:p>
        </p:txBody>
      </p:sp>
      <p:sp>
        <p:nvSpPr>
          <p:cNvPr id="14339" name="Rectangle 3"/>
          <p:cNvSpPr>
            <a:spLocks noGrp="1" noChangeArrowheads="1"/>
          </p:cNvSpPr>
          <p:nvPr>
            <p:ph type="body" idx="1"/>
          </p:nvPr>
        </p:nvSpPr>
        <p:spPr>
          <a:xfrm>
            <a:off x="0" y="1600200"/>
            <a:ext cx="9144000" cy="4724400"/>
          </a:xfrm>
          <a:noFill/>
        </p:spPr>
        <p:txBody>
          <a:bodyPr/>
          <a:lstStyle/>
          <a:p>
            <a:r>
              <a:rPr lang="en-US" altLang="en-US" dirty="0"/>
              <a:t>You can also move several files at once using </a:t>
            </a:r>
            <a:r>
              <a:rPr lang="en-US" altLang="en-US" dirty="0">
                <a:latin typeface="Courier New" charset="0"/>
              </a:rPr>
              <a:t>mv</a:t>
            </a:r>
            <a:r>
              <a:rPr lang="en-US" altLang="en-US" dirty="0"/>
              <a:t> </a:t>
            </a:r>
            <a:endParaRPr lang="en-US" altLang="en-US" sz="3200" dirty="0">
              <a:latin typeface="Courier" charset="0"/>
            </a:endParaRPr>
          </a:p>
          <a:p>
            <a:pPr lvl="1">
              <a:lnSpc>
                <a:spcPct val="80000"/>
              </a:lnSpc>
              <a:buFont typeface="Monotype Sorts" charset="2"/>
              <a:buNone/>
            </a:pPr>
            <a:r>
              <a:rPr lang="en-US" altLang="en-US" sz="2000" b="1" dirty="0">
                <a:solidFill>
                  <a:schemeClr val="accent6">
                    <a:lumMod val="75000"/>
                  </a:schemeClr>
                </a:solidFill>
                <a:latin typeface="Courier New" charset="0"/>
              </a:rPr>
              <a:t>$ </a:t>
            </a:r>
            <a:r>
              <a:rPr lang="en-US" altLang="en-US" sz="2000" b="1" dirty="0" err="1">
                <a:solidFill>
                  <a:schemeClr val="accent6">
                    <a:lumMod val="75000"/>
                  </a:schemeClr>
                </a:solidFill>
                <a:latin typeface="Courier New" charset="0"/>
              </a:rPr>
              <a:t>ls</a:t>
            </a:r>
            <a:endParaRPr lang="en-US" altLang="en-US" sz="2000" b="1" dirty="0">
              <a:solidFill>
                <a:schemeClr val="accent6">
                  <a:lumMod val="75000"/>
                </a:schemeClr>
              </a:solidFill>
              <a:latin typeface="Courier New" charset="0"/>
            </a:endParaRPr>
          </a:p>
          <a:p>
            <a:pPr lvl="1">
              <a:lnSpc>
                <a:spcPct val="80000"/>
              </a:lnSpc>
              <a:buFont typeface="Monotype Sorts" charset="2"/>
              <a:buNone/>
            </a:pPr>
            <a:r>
              <a:rPr lang="en-US" altLang="en-US" sz="2000" b="1" dirty="0">
                <a:solidFill>
                  <a:schemeClr val="accent6">
                    <a:lumMod val="75000"/>
                  </a:schemeClr>
                </a:solidFill>
                <a:latin typeface="Courier New" charset="0"/>
              </a:rPr>
              <a:t>letter1	letter2	names		secret/</a:t>
            </a:r>
          </a:p>
          <a:p>
            <a:pPr lvl="1">
              <a:lnSpc>
                <a:spcPct val="80000"/>
              </a:lnSpc>
              <a:buFont typeface="Monotype Sorts" charset="2"/>
              <a:buNone/>
            </a:pPr>
            <a:endParaRPr lang="en-US" altLang="en-US" sz="2000" b="1" dirty="0" smtClean="0">
              <a:solidFill>
                <a:schemeClr val="accent6">
                  <a:lumMod val="75000"/>
                </a:schemeClr>
              </a:solidFill>
              <a:latin typeface="Courier New" charset="0"/>
            </a:endParaRPr>
          </a:p>
          <a:p>
            <a:pPr lvl="1">
              <a:lnSpc>
                <a:spcPct val="80000"/>
              </a:lnSpc>
              <a:buFont typeface="Monotype Sorts" charset="2"/>
              <a:buNone/>
            </a:pPr>
            <a:r>
              <a:rPr lang="en-US" altLang="en-US" sz="2000" b="1" dirty="0" smtClean="0">
                <a:solidFill>
                  <a:schemeClr val="accent6">
                    <a:lumMod val="75000"/>
                  </a:schemeClr>
                </a:solidFill>
                <a:latin typeface="Courier New" charset="0"/>
              </a:rPr>
              <a:t>$ </a:t>
            </a:r>
            <a:r>
              <a:rPr lang="en-US" altLang="en-US" sz="2000" b="1" dirty="0">
                <a:solidFill>
                  <a:schemeClr val="accent6">
                    <a:lumMod val="75000"/>
                  </a:schemeClr>
                </a:solidFill>
                <a:latin typeface="Courier New" charset="0"/>
              </a:rPr>
              <a:t>mv letter* secret</a:t>
            </a:r>
          </a:p>
          <a:p>
            <a:pPr lvl="1">
              <a:lnSpc>
                <a:spcPct val="80000"/>
              </a:lnSpc>
              <a:buFont typeface="Monotype Sorts" charset="2"/>
              <a:buNone/>
            </a:pPr>
            <a:endParaRPr lang="en-US" altLang="en-US" sz="2000" b="1" dirty="0" smtClean="0">
              <a:solidFill>
                <a:schemeClr val="accent6">
                  <a:lumMod val="75000"/>
                </a:schemeClr>
              </a:solidFill>
              <a:latin typeface="Courier New" charset="0"/>
            </a:endParaRPr>
          </a:p>
          <a:p>
            <a:pPr lvl="1">
              <a:lnSpc>
                <a:spcPct val="80000"/>
              </a:lnSpc>
              <a:buFont typeface="Monotype Sorts" charset="2"/>
              <a:buNone/>
            </a:pPr>
            <a:r>
              <a:rPr lang="en-US" altLang="en-US" sz="2000" b="1" dirty="0" smtClean="0">
                <a:solidFill>
                  <a:schemeClr val="accent6">
                    <a:lumMod val="75000"/>
                  </a:schemeClr>
                </a:solidFill>
                <a:latin typeface="Courier New" charset="0"/>
              </a:rPr>
              <a:t>$ </a:t>
            </a:r>
            <a:r>
              <a:rPr lang="en-US" altLang="en-US" sz="2000" b="1" dirty="0" err="1">
                <a:solidFill>
                  <a:schemeClr val="accent6">
                    <a:lumMod val="75000"/>
                  </a:schemeClr>
                </a:solidFill>
                <a:latin typeface="Courier New" charset="0"/>
              </a:rPr>
              <a:t>ls</a:t>
            </a:r>
            <a:endParaRPr lang="en-US" altLang="en-US" sz="2000" b="1" dirty="0">
              <a:solidFill>
                <a:schemeClr val="accent6">
                  <a:lumMod val="75000"/>
                </a:schemeClr>
              </a:solidFill>
              <a:latin typeface="Courier New" charset="0"/>
            </a:endParaRPr>
          </a:p>
          <a:p>
            <a:pPr lvl="1">
              <a:lnSpc>
                <a:spcPct val="80000"/>
              </a:lnSpc>
              <a:buFont typeface="Monotype Sorts" charset="2"/>
              <a:buNone/>
            </a:pPr>
            <a:r>
              <a:rPr lang="en-US" altLang="en-US" sz="2000" b="1" dirty="0">
                <a:solidFill>
                  <a:schemeClr val="accent6">
                    <a:lumMod val="75000"/>
                  </a:schemeClr>
                </a:solidFill>
                <a:latin typeface="Courier New" charset="0"/>
              </a:rPr>
              <a:t>names	secret/</a:t>
            </a:r>
          </a:p>
          <a:p>
            <a:pPr lvl="1">
              <a:lnSpc>
                <a:spcPct val="80000"/>
              </a:lnSpc>
              <a:buFont typeface="Monotype Sorts" charset="2"/>
              <a:buNone/>
            </a:pPr>
            <a:endParaRPr lang="en-US" altLang="en-US" sz="2000" b="1" dirty="0" smtClean="0">
              <a:solidFill>
                <a:schemeClr val="accent6">
                  <a:lumMod val="75000"/>
                </a:schemeClr>
              </a:solidFill>
              <a:latin typeface="Courier New" charset="0"/>
            </a:endParaRPr>
          </a:p>
          <a:p>
            <a:pPr lvl="1">
              <a:lnSpc>
                <a:spcPct val="80000"/>
              </a:lnSpc>
              <a:buFont typeface="Monotype Sorts" charset="2"/>
              <a:buNone/>
            </a:pPr>
            <a:r>
              <a:rPr lang="en-US" altLang="en-US" sz="2000" b="1" dirty="0" smtClean="0">
                <a:solidFill>
                  <a:schemeClr val="accent6">
                    <a:lumMod val="75000"/>
                  </a:schemeClr>
                </a:solidFill>
                <a:latin typeface="Courier New" charset="0"/>
              </a:rPr>
              <a:t>$ </a:t>
            </a:r>
            <a:r>
              <a:rPr lang="en-US" altLang="en-US" sz="2000" b="1" dirty="0" err="1">
                <a:solidFill>
                  <a:schemeClr val="accent6">
                    <a:lumMod val="75000"/>
                  </a:schemeClr>
                </a:solidFill>
                <a:latin typeface="Courier New" charset="0"/>
              </a:rPr>
              <a:t>ls</a:t>
            </a:r>
            <a:r>
              <a:rPr lang="en-US" altLang="en-US" sz="2000" b="1" dirty="0">
                <a:solidFill>
                  <a:schemeClr val="accent6">
                    <a:lumMod val="75000"/>
                  </a:schemeClr>
                </a:solidFill>
                <a:latin typeface="Courier New" charset="0"/>
              </a:rPr>
              <a:t> secret</a:t>
            </a:r>
          </a:p>
          <a:p>
            <a:pPr lvl="1">
              <a:lnSpc>
                <a:spcPct val="80000"/>
              </a:lnSpc>
              <a:buFont typeface="Monotype Sorts" charset="2"/>
              <a:buNone/>
            </a:pPr>
            <a:r>
              <a:rPr lang="en-US" altLang="en-US" sz="2000" b="1" dirty="0">
                <a:solidFill>
                  <a:schemeClr val="accent6">
                    <a:lumMod val="75000"/>
                  </a:schemeClr>
                </a:solidFill>
                <a:latin typeface="Courier New" charset="0"/>
              </a:rPr>
              <a:t>letter1	letter2</a:t>
            </a:r>
            <a:endParaRPr lang="en-US" altLang="en-US" b="1" dirty="0">
              <a:solidFill>
                <a:schemeClr val="accent6">
                  <a:lumMod val="75000"/>
                </a:schemeClr>
              </a:solidFill>
              <a:latin typeface="Courier New" charset="0"/>
            </a:endParaRPr>
          </a:p>
        </p:txBody>
      </p:sp>
    </p:spTree>
    <p:extLst>
      <p:ext uri="{BB962C8B-B14F-4D97-AF65-F5344CB8AC3E}">
        <p14:creationId xmlns:p14="http://schemas.microsoft.com/office/powerpoint/2010/main" val="6503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ltLang="en-US"/>
              <a:t>Security and Access Permissions</a:t>
            </a:r>
          </a:p>
        </p:txBody>
      </p:sp>
      <p:sp>
        <p:nvSpPr>
          <p:cNvPr id="15363" name="Rectangle 3"/>
          <p:cNvSpPr>
            <a:spLocks noGrp="1" noChangeArrowheads="1"/>
          </p:cNvSpPr>
          <p:nvPr>
            <p:ph type="body" idx="1"/>
          </p:nvPr>
        </p:nvSpPr>
        <p:spPr>
          <a:xfrm>
            <a:off x="0" y="1600200"/>
            <a:ext cx="9144000" cy="4724400"/>
          </a:xfrm>
          <a:noFill/>
        </p:spPr>
        <p:txBody>
          <a:bodyPr>
            <a:normAutofit/>
          </a:bodyPr>
          <a:lstStyle/>
          <a:p>
            <a:r>
              <a:rPr lang="en-US" altLang="en-US" dirty="0"/>
              <a:t>There are three types of users:</a:t>
            </a:r>
          </a:p>
          <a:p>
            <a:pPr lvl="1"/>
            <a:r>
              <a:rPr lang="en-US" altLang="en-US" dirty="0"/>
              <a:t>The owner of the file (</a:t>
            </a:r>
            <a:r>
              <a:rPr lang="en-US" altLang="en-US" i="1" dirty="0"/>
              <a:t>user</a:t>
            </a:r>
            <a:r>
              <a:rPr lang="en-US" altLang="en-US" dirty="0"/>
              <a:t>)</a:t>
            </a:r>
          </a:p>
          <a:p>
            <a:pPr lvl="1"/>
            <a:r>
              <a:rPr lang="en-US" altLang="en-US" dirty="0"/>
              <a:t>The group of the file (</a:t>
            </a:r>
            <a:r>
              <a:rPr lang="en-US" altLang="en-US" i="1" dirty="0"/>
              <a:t>group</a:t>
            </a:r>
            <a:r>
              <a:rPr lang="en-US" altLang="en-US" dirty="0"/>
              <a:t>)</a:t>
            </a:r>
          </a:p>
          <a:p>
            <a:pPr lvl="1"/>
            <a:r>
              <a:rPr lang="en-US" altLang="en-US" dirty="0"/>
              <a:t>Anyone else (</a:t>
            </a:r>
            <a:r>
              <a:rPr lang="en-US" altLang="en-US" i="1" dirty="0"/>
              <a:t>other</a:t>
            </a:r>
            <a:r>
              <a:rPr lang="en-US" altLang="en-US" dirty="0"/>
              <a:t>)</a:t>
            </a:r>
          </a:p>
          <a:p>
            <a:r>
              <a:rPr lang="en-US" altLang="en-US" dirty="0"/>
              <a:t>There are three types of permission </a:t>
            </a:r>
            <a:r>
              <a:rPr lang="en-US" altLang="en-US" dirty="0" smtClean="0"/>
              <a:t>(</a:t>
            </a:r>
            <a:r>
              <a:rPr lang="en-US" altLang="en-US" dirty="0"/>
              <a:t>independent of each other):</a:t>
            </a:r>
          </a:p>
          <a:p>
            <a:pPr lvl="1"/>
            <a:r>
              <a:rPr lang="en-US" altLang="en-US" dirty="0"/>
              <a:t>Read permission</a:t>
            </a:r>
          </a:p>
          <a:p>
            <a:pPr lvl="1"/>
            <a:r>
              <a:rPr lang="en-US" altLang="en-US" dirty="0"/>
              <a:t>Write permission</a:t>
            </a:r>
          </a:p>
          <a:p>
            <a:pPr lvl="1"/>
            <a:r>
              <a:rPr lang="en-US" altLang="en-US" dirty="0"/>
              <a:t>Execute permission </a:t>
            </a:r>
            <a:endParaRPr lang="en-US" altLang="en-US" sz="2800" dirty="0">
              <a:latin typeface="Courier" charset="0"/>
            </a:endParaRPr>
          </a:p>
          <a:p>
            <a:pPr lvl="2">
              <a:lnSpc>
                <a:spcPct val="90000"/>
              </a:lnSpc>
              <a:buFontTx/>
              <a:buNone/>
            </a:pPr>
            <a:endParaRPr lang="en-US" altLang="en-US" dirty="0">
              <a:latin typeface="Courier" charset="0"/>
            </a:endParaRPr>
          </a:p>
        </p:txBody>
      </p:sp>
    </p:spTree>
    <p:extLst>
      <p:ext uri="{BB962C8B-B14F-4D97-AF65-F5344CB8AC3E}">
        <p14:creationId xmlns:p14="http://schemas.microsoft.com/office/powerpoint/2010/main" val="209342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04800" y="1600200"/>
            <a:ext cx="8839200" cy="4724400"/>
          </a:xfrm>
          <a:noFill/>
        </p:spPr>
        <p:txBody>
          <a:bodyPr>
            <a:normAutofit fontScale="92500" lnSpcReduction="20000"/>
          </a:bodyPr>
          <a:lstStyle/>
          <a:p>
            <a:r>
              <a:rPr lang="en-US" altLang="en-US" dirty="0"/>
              <a:t>Use  </a:t>
            </a:r>
            <a:r>
              <a:rPr lang="en-US" altLang="en-US" dirty="0" err="1">
                <a:latin typeface="Courier New" charset="0"/>
              </a:rPr>
              <a:t>ls</a:t>
            </a:r>
            <a:r>
              <a:rPr lang="en-US" altLang="en-US" dirty="0">
                <a:latin typeface="Courier New" charset="0"/>
              </a:rPr>
              <a:t> -l</a:t>
            </a:r>
            <a:r>
              <a:rPr lang="en-US" altLang="en-US" dirty="0">
                <a:latin typeface="Courier" charset="0"/>
              </a:rPr>
              <a:t> </a:t>
            </a:r>
            <a:r>
              <a:rPr lang="en-US" altLang="en-US" dirty="0"/>
              <a:t> to see file permissions</a:t>
            </a:r>
            <a:endParaRPr lang="en-US" altLang="en-US" sz="2400" dirty="0">
              <a:latin typeface="Courier" charset="0"/>
            </a:endParaRPr>
          </a:p>
          <a:p>
            <a:pPr lvl="2">
              <a:buFontTx/>
              <a:buNone/>
            </a:pPr>
            <a:r>
              <a:rPr lang="en-US" altLang="en-US" sz="1600" dirty="0">
                <a:latin typeface="Courier New" charset="0"/>
              </a:rPr>
              <a:t>-</a:t>
            </a:r>
            <a:r>
              <a:rPr lang="en-US" altLang="en-US" sz="1600" dirty="0" err="1">
                <a:latin typeface="Courier New" charset="0"/>
              </a:rPr>
              <a:t>rw</a:t>
            </a:r>
            <a:r>
              <a:rPr lang="en-US" altLang="en-US" sz="1600" dirty="0">
                <a:latin typeface="Courier New" charset="0"/>
              </a:rPr>
              <a:t>-r--r--   1 </a:t>
            </a:r>
            <a:r>
              <a:rPr lang="en-US" altLang="en-US" sz="1600" dirty="0" err="1">
                <a:latin typeface="Courier New" charset="0"/>
              </a:rPr>
              <a:t>jbond</a:t>
            </a:r>
            <a:r>
              <a:rPr lang="en-US" altLang="en-US" sz="1600" dirty="0">
                <a:latin typeface="Courier New" charset="0"/>
              </a:rPr>
              <a:t>    </a:t>
            </a:r>
            <a:r>
              <a:rPr lang="en-US" altLang="en-US" sz="1600" dirty="0" err="1">
                <a:latin typeface="Courier New" charset="0"/>
              </a:rPr>
              <a:t>cs</a:t>
            </a:r>
            <a:r>
              <a:rPr lang="en-US" altLang="en-US" sz="1600" dirty="0">
                <a:latin typeface="Courier New" charset="0"/>
              </a:rPr>
              <a:t>           154 Feb  4 15:00 letter3</a:t>
            </a:r>
          </a:p>
          <a:p>
            <a:pPr lvl="2">
              <a:lnSpc>
                <a:spcPct val="90000"/>
              </a:lnSpc>
              <a:buFontTx/>
              <a:buNone/>
            </a:pPr>
            <a:endParaRPr lang="en-US" altLang="en-US" sz="1600" dirty="0">
              <a:latin typeface="Courier New" charset="0"/>
            </a:endParaRPr>
          </a:p>
          <a:p>
            <a:pPr lvl="2">
              <a:lnSpc>
                <a:spcPct val="90000"/>
              </a:lnSpc>
              <a:buFontTx/>
              <a:buNone/>
            </a:pPr>
            <a:endParaRPr lang="en-US" altLang="en-US" sz="1600" dirty="0">
              <a:latin typeface="Courier" charset="0"/>
            </a:endParaRPr>
          </a:p>
          <a:p>
            <a:pPr lvl="2">
              <a:lnSpc>
                <a:spcPct val="90000"/>
              </a:lnSpc>
              <a:buFontTx/>
              <a:buNone/>
            </a:pPr>
            <a:endParaRPr lang="en-US" altLang="en-US" sz="1600" dirty="0">
              <a:latin typeface="Courier" charset="0"/>
            </a:endParaRPr>
          </a:p>
          <a:p>
            <a:endParaRPr lang="en-US" altLang="en-US" dirty="0"/>
          </a:p>
          <a:p>
            <a:r>
              <a:rPr lang="en-US" altLang="en-US" dirty="0"/>
              <a:t>There are four sets of items in the permissions:</a:t>
            </a:r>
            <a:endParaRPr lang="en-US" altLang="en-US" dirty="0">
              <a:latin typeface="Courier" charset="0"/>
            </a:endParaRPr>
          </a:p>
          <a:p>
            <a:pPr lvl="2">
              <a:lnSpc>
                <a:spcPct val="90000"/>
              </a:lnSpc>
              <a:buFontTx/>
              <a:buNone/>
            </a:pPr>
            <a:r>
              <a:rPr lang="en-US" altLang="en-US" sz="3200" dirty="0">
                <a:latin typeface="Courier New" charset="0"/>
              </a:rPr>
              <a:t>					-</a:t>
            </a:r>
            <a:r>
              <a:rPr lang="en-US" altLang="en-US" sz="3200" dirty="0" err="1">
                <a:latin typeface="Courier New" charset="0"/>
              </a:rPr>
              <a:t>rw</a:t>
            </a:r>
            <a:r>
              <a:rPr lang="en-US" altLang="en-US" sz="3200" dirty="0">
                <a:latin typeface="Courier New" charset="0"/>
              </a:rPr>
              <a:t>-r--r--</a:t>
            </a:r>
          </a:p>
          <a:p>
            <a:pPr lvl="1">
              <a:lnSpc>
                <a:spcPct val="90000"/>
              </a:lnSpc>
            </a:pPr>
            <a:r>
              <a:rPr lang="en-US" altLang="en-US" dirty="0"/>
              <a:t>The type is: </a:t>
            </a:r>
          </a:p>
          <a:p>
            <a:pPr lvl="1">
              <a:lnSpc>
                <a:spcPct val="90000"/>
              </a:lnSpc>
              <a:buFont typeface="Monotype Sorts" charset="2"/>
              <a:buNone/>
            </a:pPr>
            <a:r>
              <a:rPr lang="en-US" altLang="en-US" dirty="0"/>
              <a:t>		“</a:t>
            </a:r>
            <a:r>
              <a:rPr lang="en-US" altLang="en-US" dirty="0">
                <a:latin typeface="Courier New" charset="0"/>
              </a:rPr>
              <a:t>-</a:t>
            </a:r>
            <a:r>
              <a:rPr lang="en-US" altLang="en-US" dirty="0"/>
              <a:t>” regular files, “</a:t>
            </a:r>
            <a:r>
              <a:rPr lang="en-US" altLang="en-US" dirty="0">
                <a:latin typeface="Courier New" charset="0"/>
              </a:rPr>
              <a:t>d</a:t>
            </a:r>
            <a:r>
              <a:rPr lang="en-US" altLang="en-US" dirty="0"/>
              <a:t>” directories , “</a:t>
            </a:r>
            <a:r>
              <a:rPr lang="en-US" altLang="en-US" dirty="0">
                <a:latin typeface="Courier New" charset="0"/>
              </a:rPr>
              <a:t>l</a:t>
            </a:r>
            <a:r>
              <a:rPr lang="en-US" altLang="en-US" dirty="0"/>
              <a:t>” symbolic links.</a:t>
            </a:r>
          </a:p>
          <a:p>
            <a:pPr lvl="1">
              <a:lnSpc>
                <a:spcPct val="90000"/>
              </a:lnSpc>
            </a:pPr>
            <a:r>
              <a:rPr lang="en-US" altLang="en-US" dirty="0"/>
              <a:t>The next nine characters indicate if the file is readable, writable, or executable for the file owner, the file group, or other users, respectively.  </a:t>
            </a:r>
          </a:p>
        </p:txBody>
      </p:sp>
      <p:sp>
        <p:nvSpPr>
          <p:cNvPr id="16387" name="Rectangle 2"/>
          <p:cNvSpPr>
            <a:spLocks noGrp="1" noChangeArrowheads="1"/>
          </p:cNvSpPr>
          <p:nvPr>
            <p:ph type="title"/>
          </p:nvPr>
        </p:nvSpPr>
        <p:spPr>
          <a:xfrm>
            <a:off x="0" y="228600"/>
            <a:ext cx="7772400" cy="1143000"/>
          </a:xfrm>
          <a:noFill/>
        </p:spPr>
        <p:txBody>
          <a:bodyPr/>
          <a:lstStyle/>
          <a:p>
            <a:r>
              <a:rPr lang="en-US" altLang="en-US"/>
              <a:t>Security and Access Permissions</a:t>
            </a:r>
          </a:p>
        </p:txBody>
      </p:sp>
      <p:sp>
        <p:nvSpPr>
          <p:cNvPr id="16388" name="Text Box 4"/>
          <p:cNvSpPr txBox="1">
            <a:spLocks noChangeArrowheads="1"/>
          </p:cNvSpPr>
          <p:nvPr/>
        </p:nvSpPr>
        <p:spPr bwMode="auto">
          <a:xfrm>
            <a:off x="1042850" y="2851726"/>
            <a:ext cx="153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Permissions</a:t>
            </a:r>
          </a:p>
        </p:txBody>
      </p:sp>
      <p:sp>
        <p:nvSpPr>
          <p:cNvPr id="16389" name="Text Box 8"/>
          <p:cNvSpPr txBox="1">
            <a:spLocks noChangeArrowheads="1"/>
          </p:cNvSpPr>
          <p:nvPr/>
        </p:nvSpPr>
        <p:spPr bwMode="auto">
          <a:xfrm>
            <a:off x="2969240" y="2874597"/>
            <a:ext cx="68118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dirty="0">
                <a:solidFill>
                  <a:schemeClr val="accent2"/>
                </a:solidFill>
              </a:rPr>
              <a:t>User</a:t>
            </a:r>
          </a:p>
        </p:txBody>
      </p:sp>
      <p:sp>
        <p:nvSpPr>
          <p:cNvPr id="16390" name="Text Box 10"/>
          <p:cNvSpPr txBox="1">
            <a:spLocks noChangeArrowheads="1"/>
          </p:cNvSpPr>
          <p:nvPr/>
        </p:nvSpPr>
        <p:spPr bwMode="auto">
          <a:xfrm>
            <a:off x="3740188" y="2645997"/>
            <a:ext cx="86013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Group</a:t>
            </a:r>
          </a:p>
        </p:txBody>
      </p:sp>
      <p:sp>
        <p:nvSpPr>
          <p:cNvPr id="16391" name="Text Box 12"/>
          <p:cNvSpPr txBox="1">
            <a:spLocks noChangeArrowheads="1"/>
          </p:cNvSpPr>
          <p:nvPr/>
        </p:nvSpPr>
        <p:spPr bwMode="auto">
          <a:xfrm>
            <a:off x="5092050" y="2548250"/>
            <a:ext cx="128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Byte size</a:t>
            </a:r>
          </a:p>
        </p:txBody>
      </p:sp>
      <p:sp>
        <p:nvSpPr>
          <p:cNvPr id="16392" name="Line 13"/>
          <p:cNvSpPr>
            <a:spLocks noChangeShapeType="1"/>
          </p:cNvSpPr>
          <p:nvPr/>
        </p:nvSpPr>
        <p:spPr bwMode="auto">
          <a:xfrm flipV="1">
            <a:off x="5701650" y="2243450"/>
            <a:ext cx="0" cy="3810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3" name="Text Box 14"/>
          <p:cNvSpPr txBox="1">
            <a:spLocks noChangeArrowheads="1"/>
          </p:cNvSpPr>
          <p:nvPr/>
        </p:nvSpPr>
        <p:spPr bwMode="auto">
          <a:xfrm>
            <a:off x="5701650" y="2929250"/>
            <a:ext cx="228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Last modification</a:t>
            </a:r>
          </a:p>
        </p:txBody>
      </p:sp>
      <p:sp>
        <p:nvSpPr>
          <p:cNvPr id="16394" name="Line 15"/>
          <p:cNvSpPr>
            <a:spLocks noChangeShapeType="1"/>
          </p:cNvSpPr>
          <p:nvPr/>
        </p:nvSpPr>
        <p:spPr bwMode="auto">
          <a:xfrm flipH="1" flipV="1">
            <a:off x="6768450" y="2395850"/>
            <a:ext cx="0" cy="6096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5" name="Text Box 16"/>
          <p:cNvSpPr txBox="1">
            <a:spLocks noChangeArrowheads="1"/>
          </p:cNvSpPr>
          <p:nvPr/>
        </p:nvSpPr>
        <p:spPr bwMode="auto">
          <a:xfrm>
            <a:off x="7384102" y="2553335"/>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Name</a:t>
            </a:r>
          </a:p>
        </p:txBody>
      </p:sp>
      <p:sp>
        <p:nvSpPr>
          <p:cNvPr id="16396" name="Line 17"/>
          <p:cNvSpPr>
            <a:spLocks noChangeShapeType="1"/>
          </p:cNvSpPr>
          <p:nvPr/>
        </p:nvSpPr>
        <p:spPr bwMode="auto">
          <a:xfrm flipV="1">
            <a:off x="7688902" y="2172335"/>
            <a:ext cx="0" cy="4572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8"/>
          <p:cNvSpPr>
            <a:spLocks noChangeShapeType="1"/>
          </p:cNvSpPr>
          <p:nvPr/>
        </p:nvSpPr>
        <p:spPr bwMode="auto">
          <a:xfrm>
            <a:off x="5930250" y="2319650"/>
            <a:ext cx="15240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9"/>
          <p:cNvSpPr>
            <a:spLocks noChangeShapeType="1"/>
          </p:cNvSpPr>
          <p:nvPr/>
        </p:nvSpPr>
        <p:spPr bwMode="auto">
          <a:xfrm flipH="1" flipV="1">
            <a:off x="1804056" y="2318326"/>
            <a:ext cx="0" cy="6096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20"/>
          <p:cNvSpPr>
            <a:spLocks noChangeShapeType="1"/>
          </p:cNvSpPr>
          <p:nvPr/>
        </p:nvSpPr>
        <p:spPr bwMode="auto">
          <a:xfrm>
            <a:off x="1116775" y="2339329"/>
            <a:ext cx="15240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0" name="Text Box 21"/>
          <p:cNvSpPr txBox="1">
            <a:spLocks noChangeArrowheads="1"/>
          </p:cNvSpPr>
          <p:nvPr/>
        </p:nvSpPr>
        <p:spPr bwMode="auto">
          <a:xfrm>
            <a:off x="2328540" y="2569797"/>
            <a:ext cx="82117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a:solidFill>
                  <a:schemeClr val="accent2"/>
                </a:solidFill>
              </a:rPr>
              <a:t>#links</a:t>
            </a:r>
          </a:p>
        </p:txBody>
      </p:sp>
      <p:sp>
        <p:nvSpPr>
          <p:cNvPr id="16401" name="Line 22"/>
          <p:cNvSpPr>
            <a:spLocks noChangeShapeType="1"/>
          </p:cNvSpPr>
          <p:nvPr/>
        </p:nvSpPr>
        <p:spPr bwMode="auto">
          <a:xfrm flipV="1">
            <a:off x="2820881" y="2264997"/>
            <a:ext cx="0" cy="3810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23"/>
          <p:cNvSpPr>
            <a:spLocks noChangeShapeType="1"/>
          </p:cNvSpPr>
          <p:nvPr/>
        </p:nvSpPr>
        <p:spPr bwMode="auto">
          <a:xfrm flipH="1" flipV="1">
            <a:off x="3316181" y="2341197"/>
            <a:ext cx="0" cy="6096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24"/>
          <p:cNvSpPr>
            <a:spLocks noChangeShapeType="1"/>
          </p:cNvSpPr>
          <p:nvPr/>
        </p:nvSpPr>
        <p:spPr bwMode="auto">
          <a:xfrm flipV="1">
            <a:off x="4230581" y="2341197"/>
            <a:ext cx="0" cy="381000"/>
          </a:xfrm>
          <a:prstGeom prst="line">
            <a:avLst/>
          </a:prstGeom>
          <a:noFill/>
          <a:ln w="12700">
            <a:solidFill>
              <a:schemeClr val="accent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25"/>
          <p:cNvSpPr>
            <a:spLocks noChangeShapeType="1"/>
          </p:cNvSpPr>
          <p:nvPr/>
        </p:nvSpPr>
        <p:spPr bwMode="auto">
          <a:xfrm>
            <a:off x="5257800" y="4149080"/>
            <a:ext cx="6096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5" name="Line 26"/>
          <p:cNvSpPr>
            <a:spLocks noChangeShapeType="1"/>
          </p:cNvSpPr>
          <p:nvPr/>
        </p:nvSpPr>
        <p:spPr bwMode="auto">
          <a:xfrm>
            <a:off x="5943600" y="4149080"/>
            <a:ext cx="6858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27"/>
          <p:cNvSpPr>
            <a:spLocks noChangeShapeType="1"/>
          </p:cNvSpPr>
          <p:nvPr/>
        </p:nvSpPr>
        <p:spPr bwMode="auto">
          <a:xfrm>
            <a:off x="6705600" y="4149080"/>
            <a:ext cx="6858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7" name="Text Box 28"/>
          <p:cNvSpPr txBox="1">
            <a:spLocks noChangeArrowheads="1"/>
          </p:cNvSpPr>
          <p:nvPr/>
        </p:nvSpPr>
        <p:spPr bwMode="auto">
          <a:xfrm>
            <a:off x="5213245" y="4072673"/>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sz="1800" dirty="0">
                <a:solidFill>
                  <a:schemeClr val="accent2"/>
                </a:solidFill>
              </a:rPr>
              <a:t>user</a:t>
            </a:r>
            <a:endParaRPr lang="en-US" altLang="en-US" dirty="0">
              <a:solidFill>
                <a:schemeClr val="accent2"/>
              </a:solidFill>
            </a:endParaRPr>
          </a:p>
        </p:txBody>
      </p:sp>
      <p:sp>
        <p:nvSpPr>
          <p:cNvPr id="16408" name="Text Box 29"/>
          <p:cNvSpPr txBox="1">
            <a:spLocks noChangeArrowheads="1"/>
          </p:cNvSpPr>
          <p:nvPr/>
        </p:nvSpPr>
        <p:spPr bwMode="auto">
          <a:xfrm>
            <a:off x="5899045" y="4047273"/>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sz="1800" dirty="0">
                <a:solidFill>
                  <a:schemeClr val="accent2"/>
                </a:solidFill>
              </a:rPr>
              <a:t>group</a:t>
            </a:r>
            <a:endParaRPr lang="en-US" altLang="en-US" dirty="0">
              <a:solidFill>
                <a:schemeClr val="accent2"/>
              </a:solidFill>
            </a:endParaRPr>
          </a:p>
        </p:txBody>
      </p:sp>
      <p:sp>
        <p:nvSpPr>
          <p:cNvPr id="16409" name="Text Box 30"/>
          <p:cNvSpPr txBox="1">
            <a:spLocks noChangeArrowheads="1"/>
          </p:cNvSpPr>
          <p:nvPr/>
        </p:nvSpPr>
        <p:spPr bwMode="auto">
          <a:xfrm>
            <a:off x="6661045" y="4072673"/>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sz="1800">
                <a:solidFill>
                  <a:schemeClr val="accent2"/>
                </a:solidFill>
              </a:rPr>
              <a:t>other</a:t>
            </a:r>
            <a:endParaRPr lang="en-US" altLang="en-US">
              <a:solidFill>
                <a:schemeClr val="accent2"/>
              </a:solidFill>
            </a:endParaRPr>
          </a:p>
        </p:txBody>
      </p:sp>
      <p:sp>
        <p:nvSpPr>
          <p:cNvPr id="16410" name="Line 31"/>
          <p:cNvSpPr>
            <a:spLocks noChangeShapeType="1"/>
          </p:cNvSpPr>
          <p:nvPr/>
        </p:nvSpPr>
        <p:spPr bwMode="auto">
          <a:xfrm>
            <a:off x="4953000" y="4149080"/>
            <a:ext cx="228600"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32"/>
          <p:cNvSpPr txBox="1">
            <a:spLocks noChangeArrowheads="1"/>
          </p:cNvSpPr>
          <p:nvPr/>
        </p:nvSpPr>
        <p:spPr bwMode="auto">
          <a:xfrm>
            <a:off x="4410670" y="3933056"/>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algn="l"/>
            <a:r>
              <a:rPr lang="en-US" altLang="en-US" sz="1800" dirty="0">
                <a:solidFill>
                  <a:schemeClr val="accent2"/>
                </a:solidFill>
              </a:rPr>
              <a:t>type</a:t>
            </a:r>
            <a:endParaRPr lang="en-US" altLang="en-US" dirty="0">
              <a:solidFill>
                <a:schemeClr val="accent2"/>
              </a:solidFill>
            </a:endParaRPr>
          </a:p>
        </p:txBody>
      </p:sp>
    </p:spTree>
    <p:extLst>
      <p:ext uri="{BB962C8B-B14F-4D97-AF65-F5344CB8AC3E}">
        <p14:creationId xmlns:p14="http://schemas.microsoft.com/office/powerpoint/2010/main" val="21153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4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4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9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3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3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3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3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3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3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4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4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4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4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4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40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0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638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1" grpId="0"/>
      <p:bldP spid="16392" grpId="0" animBg="1"/>
      <p:bldP spid="16393" grpId="0"/>
      <p:bldP spid="16394" grpId="0" animBg="1"/>
      <p:bldP spid="16395" grpId="0"/>
      <p:bldP spid="16396" grpId="0" animBg="1"/>
      <p:bldP spid="16397" grpId="0" animBg="1"/>
      <p:bldP spid="16398" grpId="0" animBg="1"/>
      <p:bldP spid="16399" grpId="0" animBg="1"/>
      <p:bldP spid="16400" grpId="0"/>
      <p:bldP spid="16401" grpId="0" animBg="1"/>
      <p:bldP spid="16402" grpId="0" animBg="1"/>
      <p:bldP spid="16403" grpId="0" animBg="1"/>
      <p:bldP spid="16404" grpId="0" animBg="1"/>
      <p:bldP spid="16405" grpId="0" animBg="1"/>
      <p:bldP spid="16406" grpId="0" animBg="1"/>
      <p:bldP spid="16407" grpId="0"/>
      <p:bldP spid="16408" grpId="0"/>
      <p:bldP spid="16409" grpId="0"/>
      <p:bldP spid="16410" grpId="0" animBg="1"/>
      <p:bldP spid="164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file consists of</a:t>
            </a:r>
          </a:p>
          <a:p>
            <a:pPr lvl="1"/>
            <a:r>
              <a:rPr lang="en-US" dirty="0" smtClean="0"/>
              <a:t>Text</a:t>
            </a:r>
          </a:p>
          <a:p>
            <a:pPr lvl="1"/>
            <a:r>
              <a:rPr lang="en-US" dirty="0" smtClean="0"/>
              <a:t>Images</a:t>
            </a:r>
          </a:p>
          <a:p>
            <a:pPr lvl="1"/>
            <a:r>
              <a:rPr lang="en-US" dirty="0" smtClean="0"/>
              <a:t>Codes &amp; so on</a:t>
            </a:r>
          </a:p>
          <a:p>
            <a:r>
              <a:rPr lang="en-US" dirty="0" smtClean="0"/>
              <a:t>Everything is a file in Unix System</a:t>
            </a:r>
          </a:p>
          <a:p>
            <a:pPr lvl="1"/>
            <a:r>
              <a:rPr lang="en-US" dirty="0" smtClean="0"/>
              <a:t>Data</a:t>
            </a:r>
          </a:p>
          <a:p>
            <a:pPr lvl="1"/>
            <a:r>
              <a:rPr lang="en-US" dirty="0" smtClean="0"/>
              <a:t>Programs</a:t>
            </a:r>
          </a:p>
          <a:p>
            <a:pPr lvl="1"/>
            <a:r>
              <a:rPr lang="en-US" dirty="0"/>
              <a:t>A</a:t>
            </a:r>
            <a:r>
              <a:rPr lang="en-US" dirty="0" smtClean="0"/>
              <a:t>pplication</a:t>
            </a:r>
            <a:endParaRPr lang="en-US" dirty="0"/>
          </a:p>
        </p:txBody>
      </p:sp>
      <p:sp>
        <p:nvSpPr>
          <p:cNvPr id="4" name="Right Brace 3"/>
          <p:cNvSpPr/>
          <p:nvPr/>
        </p:nvSpPr>
        <p:spPr>
          <a:xfrm>
            <a:off x="3347864" y="4509120"/>
            <a:ext cx="43204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067944" y="4936522"/>
            <a:ext cx="2366482" cy="369332"/>
          </a:xfrm>
          <a:prstGeom prst="rect">
            <a:avLst/>
          </a:prstGeom>
          <a:noFill/>
        </p:spPr>
        <p:txBody>
          <a:bodyPr wrap="none" rtlCol="0">
            <a:spAutoFit/>
          </a:bodyPr>
          <a:lstStyle/>
          <a:p>
            <a:r>
              <a:rPr lang="en-US" dirty="0" smtClean="0"/>
              <a:t>Are files in Unix System</a:t>
            </a:r>
            <a:endParaRPr lang="en-US" dirty="0"/>
          </a:p>
        </p:txBody>
      </p:sp>
    </p:spTree>
    <p:extLst>
      <p:ext uri="{BB962C8B-B14F-4D97-AF65-F5344CB8AC3E}">
        <p14:creationId xmlns:p14="http://schemas.microsoft.com/office/powerpoint/2010/main" val="54993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en-US"/>
              <a:t>Security and Access Permissions</a:t>
            </a:r>
          </a:p>
        </p:txBody>
      </p:sp>
      <p:sp>
        <p:nvSpPr>
          <p:cNvPr id="17411" name="Rectangle 3"/>
          <p:cNvSpPr>
            <a:spLocks noGrp="1" noChangeArrowheads="1"/>
          </p:cNvSpPr>
          <p:nvPr>
            <p:ph type="body" idx="1"/>
          </p:nvPr>
        </p:nvSpPr>
        <p:spPr>
          <a:xfrm>
            <a:off x="0" y="1600200"/>
            <a:ext cx="9144000" cy="4724400"/>
          </a:xfrm>
          <a:noFill/>
        </p:spPr>
        <p:txBody>
          <a:bodyPr>
            <a:normAutofit fontScale="92500" lnSpcReduction="10000"/>
          </a:bodyPr>
          <a:lstStyle/>
          <a:p>
            <a:endParaRPr lang="en-US" altLang="en-US" dirty="0"/>
          </a:p>
          <a:p>
            <a:endParaRPr lang="en-US" altLang="en-US" dirty="0"/>
          </a:p>
          <a:p>
            <a:r>
              <a:rPr lang="en-US" altLang="en-US" dirty="0"/>
              <a:t>Examples:</a:t>
            </a:r>
            <a:endParaRPr lang="en-US" altLang="en-US" dirty="0">
              <a:latin typeface="Courier" charset="0"/>
            </a:endParaRPr>
          </a:p>
          <a:p>
            <a:pPr lvl="1">
              <a:lnSpc>
                <a:spcPct val="120000"/>
              </a:lnSpc>
              <a:buFont typeface="Monotype Sorts" charset="2"/>
              <a:buNone/>
            </a:pP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ls</a:t>
            </a:r>
            <a:r>
              <a:rPr lang="en-US" altLang="en-US" sz="1600" dirty="0">
                <a:solidFill>
                  <a:schemeClr val="accent6">
                    <a:lumMod val="75000"/>
                  </a:schemeClr>
                </a:solidFill>
                <a:latin typeface="Courier New" charset="0"/>
              </a:rPr>
              <a:t> -l</a:t>
            </a:r>
          </a:p>
          <a:p>
            <a:pPr lvl="1">
              <a:lnSpc>
                <a:spcPct val="120000"/>
              </a:lnSpc>
              <a:buFont typeface="Monotype Sorts" charset="2"/>
              <a:buNone/>
            </a:pPr>
            <a:r>
              <a:rPr lang="en-US" altLang="en-US" sz="1600" dirty="0">
                <a:solidFill>
                  <a:schemeClr val="accent6">
                    <a:lumMod val="75000"/>
                  </a:schemeClr>
                </a:solidFill>
                <a:latin typeface="Courier New" charset="0"/>
              </a:rPr>
              <a:t>total 34</a:t>
            </a:r>
          </a:p>
          <a:p>
            <a:pPr lvl="1">
              <a:lnSpc>
                <a:spcPct val="120000"/>
              </a:lnSpc>
              <a:buFont typeface="Monotype Sorts" charset="2"/>
              <a:buNone/>
            </a:pPr>
            <a:r>
              <a:rPr lang="en-US" altLang="en-US" sz="1600" dirty="0">
                <a:solidFill>
                  <a:schemeClr val="accent6">
                    <a:lumMod val="75000"/>
                  </a:schemeClr>
                </a:solidFill>
                <a:latin typeface="Courier New" charset="0"/>
              </a:rPr>
              <a:t>-r-</a:t>
            </a:r>
            <a:r>
              <a:rPr lang="en-US" altLang="en-US" sz="1600" dirty="0" err="1">
                <a:solidFill>
                  <a:schemeClr val="accent6">
                    <a:lumMod val="75000"/>
                  </a:schemeClr>
                </a:solidFill>
                <a:latin typeface="Courier New" charset="0"/>
              </a:rPr>
              <a:t>xr</a:t>
            </a: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xr</a:t>
            </a:r>
            <a:r>
              <a:rPr lang="en-US" altLang="en-US" sz="1600" dirty="0">
                <a:solidFill>
                  <a:schemeClr val="accent6">
                    <a:lumMod val="75000"/>
                  </a:schemeClr>
                </a:solidFill>
                <a:latin typeface="Courier New" charset="0"/>
              </a:rPr>
              <a:t>-x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9388 Feb  4 16:31 cat*</a:t>
            </a:r>
          </a:p>
          <a:p>
            <a:pPr lvl="1">
              <a:lnSpc>
                <a:spcPct val="120000"/>
              </a:lnSpc>
              <a:buFont typeface="Monotype Sorts" charset="2"/>
              <a:buNone/>
            </a:pP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rw</a:t>
            </a:r>
            <a:r>
              <a:rPr lang="en-US" altLang="en-US" sz="1600" dirty="0">
                <a:solidFill>
                  <a:schemeClr val="accent6">
                    <a:lumMod val="75000"/>
                  </a:schemeClr>
                </a:solidFill>
                <a:latin typeface="Courier New" charset="0"/>
              </a:rPr>
              <a:t>-r--r--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154 Feb  4 15:00 letter1</a:t>
            </a:r>
          </a:p>
          <a:p>
            <a:pPr lvl="1">
              <a:lnSpc>
                <a:spcPct val="120000"/>
              </a:lnSpc>
              <a:buFont typeface="Monotype Sorts" charset="2"/>
              <a:buNone/>
            </a:pP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rw</a:t>
            </a:r>
            <a:r>
              <a:rPr lang="en-US" altLang="en-US" sz="1600" dirty="0">
                <a:solidFill>
                  <a:schemeClr val="accent6">
                    <a:lumMod val="75000"/>
                  </a:schemeClr>
                </a:solidFill>
                <a:latin typeface="Courier New" charset="0"/>
              </a:rPr>
              <a:t>-------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64 Feb  4 15:00 names</a:t>
            </a:r>
          </a:p>
          <a:p>
            <a:pPr lvl="1">
              <a:lnSpc>
                <a:spcPct val="120000"/>
              </a:lnSpc>
              <a:buFont typeface="Monotype Sorts" charset="2"/>
              <a:buNone/>
            </a:pPr>
            <a:r>
              <a:rPr lang="en-US" altLang="en-US" sz="1600" dirty="0" err="1">
                <a:solidFill>
                  <a:schemeClr val="accent6">
                    <a:lumMod val="75000"/>
                  </a:schemeClr>
                </a:solidFill>
                <a:latin typeface="Courier New" charset="0"/>
              </a:rPr>
              <a:t>drwxr</a:t>
            </a: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xr</a:t>
            </a:r>
            <a:r>
              <a:rPr lang="en-US" altLang="en-US" sz="1600" dirty="0">
                <a:solidFill>
                  <a:schemeClr val="accent6">
                    <a:lumMod val="75000"/>
                  </a:schemeClr>
                </a:solidFill>
                <a:latin typeface="Courier New" charset="0"/>
              </a:rPr>
              <a:t>-x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15:41 </a:t>
            </a:r>
            <a:r>
              <a:rPr lang="en-US" altLang="en-US" sz="1600" dirty="0" err="1">
                <a:solidFill>
                  <a:schemeClr val="accent6">
                    <a:lumMod val="75000"/>
                  </a:schemeClr>
                </a:solidFill>
                <a:latin typeface="Courier New" charset="0"/>
              </a:rPr>
              <a:t>newdir</a:t>
            </a:r>
            <a:r>
              <a:rPr lang="en-US" altLang="en-US" sz="1600" dirty="0">
                <a:solidFill>
                  <a:schemeClr val="accent6">
                    <a:lumMod val="75000"/>
                  </a:schemeClr>
                </a:solidFill>
                <a:latin typeface="Courier New" charset="0"/>
              </a:rPr>
              <a:t>/</a:t>
            </a:r>
          </a:p>
          <a:p>
            <a:pPr lvl="1">
              <a:lnSpc>
                <a:spcPct val="120000"/>
              </a:lnSpc>
              <a:buFont typeface="Monotype Sorts" charset="2"/>
              <a:buNone/>
            </a:pPr>
            <a:r>
              <a:rPr lang="en-US" altLang="en-US" sz="1600" dirty="0" err="1">
                <a:solidFill>
                  <a:schemeClr val="accent6">
                    <a:lumMod val="75000"/>
                  </a:schemeClr>
                </a:solidFill>
                <a:latin typeface="Courier New" charset="0"/>
              </a:rPr>
              <a:t>drwxr</a:t>
            </a: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xr</a:t>
            </a:r>
            <a:r>
              <a:rPr lang="en-US" altLang="en-US" sz="1600" dirty="0">
                <a:solidFill>
                  <a:schemeClr val="accent6">
                    <a:lumMod val="75000"/>
                  </a:schemeClr>
                </a:solidFill>
                <a:latin typeface="Courier New" charset="0"/>
              </a:rPr>
              <a:t>-x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16:38 secret/</a:t>
            </a:r>
          </a:p>
          <a:p>
            <a:pPr lvl="1">
              <a:lnSpc>
                <a:spcPct val="120000"/>
              </a:lnSpc>
              <a:buFont typeface="Monotype Sorts" charset="2"/>
              <a:buNone/>
            </a:pPr>
            <a:r>
              <a:rPr lang="en-US" altLang="en-US" sz="1600" dirty="0">
                <a:solidFill>
                  <a:schemeClr val="accent6">
                    <a:lumMod val="75000"/>
                  </a:schemeClr>
                </a:solidFill>
                <a:latin typeface="Courier New" charset="0"/>
              </a:rPr>
              <a:t>d---------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16:39 secret1/</a:t>
            </a:r>
          </a:p>
          <a:p>
            <a:pPr lvl="1">
              <a:lnSpc>
                <a:spcPct val="120000"/>
              </a:lnSpc>
              <a:buFont typeface="Monotype Sorts" charset="2"/>
              <a:buNone/>
            </a:pPr>
            <a:r>
              <a:rPr lang="en-US" altLang="en-US" sz="1600" dirty="0" err="1">
                <a:solidFill>
                  <a:schemeClr val="accent6">
                    <a:lumMod val="75000"/>
                  </a:schemeClr>
                </a:solidFill>
                <a:latin typeface="Courier New" charset="0"/>
              </a:rPr>
              <a:t>dr</a:t>
            </a:r>
            <a:r>
              <a:rPr lang="en-US" altLang="en-US" sz="1600" dirty="0">
                <a:solidFill>
                  <a:schemeClr val="accent6">
                    <a:lumMod val="75000"/>
                  </a:schemeClr>
                </a:solidFill>
                <a:latin typeface="Courier New" charset="0"/>
              </a:rPr>
              <a:t>--r--r--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16:39 secret2/</a:t>
            </a:r>
          </a:p>
          <a:p>
            <a:pPr lvl="1">
              <a:lnSpc>
                <a:spcPct val="120000"/>
              </a:lnSpc>
              <a:buFont typeface="Monotype Sorts" charset="2"/>
              <a:buNone/>
            </a:pPr>
            <a:r>
              <a:rPr lang="en-US" altLang="en-US" sz="1600" dirty="0">
                <a:solidFill>
                  <a:schemeClr val="accent6">
                    <a:lumMod val="75000"/>
                  </a:schemeClr>
                </a:solidFill>
                <a:latin typeface="Courier New" charset="0"/>
              </a:rPr>
              <a:t>d--x--x--x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16:38 secret3/</a:t>
            </a:r>
            <a:endParaRPr lang="en-US" altLang="en-US" dirty="0">
              <a:solidFill>
                <a:schemeClr val="accent6">
                  <a:lumMod val="75000"/>
                </a:schemeClr>
              </a:solidFill>
              <a:latin typeface="Courier New" charset="0"/>
            </a:endParaRPr>
          </a:p>
        </p:txBody>
      </p:sp>
    </p:spTree>
    <p:extLst>
      <p:ext uri="{BB962C8B-B14F-4D97-AF65-F5344CB8AC3E}">
        <p14:creationId xmlns:p14="http://schemas.microsoft.com/office/powerpoint/2010/main" val="102191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en-US"/>
              <a:t>Directory Permissions</a:t>
            </a:r>
          </a:p>
        </p:txBody>
      </p:sp>
      <p:sp>
        <p:nvSpPr>
          <p:cNvPr id="18435" name="Rectangle 3"/>
          <p:cNvSpPr>
            <a:spLocks noGrp="1" noChangeArrowheads="1"/>
          </p:cNvSpPr>
          <p:nvPr>
            <p:ph type="body" idx="1"/>
          </p:nvPr>
        </p:nvSpPr>
        <p:spPr>
          <a:xfrm>
            <a:off x="0" y="1600200"/>
            <a:ext cx="9144000" cy="4724400"/>
          </a:xfrm>
          <a:noFill/>
        </p:spPr>
        <p:txBody>
          <a:bodyPr/>
          <a:lstStyle/>
          <a:p>
            <a:r>
              <a:rPr lang="en-US" altLang="en-US" dirty="0"/>
              <a:t>Can use  </a:t>
            </a:r>
            <a:r>
              <a:rPr lang="en-US" altLang="en-US" dirty="0" err="1">
                <a:latin typeface="Courier New" charset="0"/>
              </a:rPr>
              <a:t>ls</a:t>
            </a:r>
            <a:r>
              <a:rPr lang="en-US" altLang="en-US" dirty="0">
                <a:latin typeface="Courier New" charset="0"/>
              </a:rPr>
              <a:t> -</a:t>
            </a:r>
            <a:r>
              <a:rPr lang="en-US" altLang="en-US" dirty="0" err="1">
                <a:latin typeface="Courier New" charset="0"/>
              </a:rPr>
              <a:t>ld</a:t>
            </a:r>
            <a:r>
              <a:rPr lang="en-US" altLang="en-US" dirty="0">
                <a:latin typeface="Courier" charset="0"/>
              </a:rPr>
              <a:t> </a:t>
            </a:r>
            <a:r>
              <a:rPr lang="en-US" altLang="en-US" dirty="0"/>
              <a:t> to lists a directory’s information </a:t>
            </a:r>
          </a:p>
          <a:p>
            <a:pPr>
              <a:buFont typeface="Monotype Sorts" charset="2"/>
              <a:buNone/>
            </a:pPr>
            <a:r>
              <a:rPr lang="en-US" altLang="en-US" dirty="0"/>
              <a:t>	(instead of its contents):</a:t>
            </a:r>
          </a:p>
          <a:p>
            <a:pPr lvl="1">
              <a:lnSpc>
                <a:spcPct val="110000"/>
              </a:lnSpc>
              <a:buFont typeface="Monotype Sorts" charset="2"/>
              <a:buNone/>
            </a:pPr>
            <a:r>
              <a:rPr lang="en-US" altLang="en-US" sz="18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ls</a:t>
            </a:r>
            <a:r>
              <a:rPr lang="en-US" altLang="en-US" sz="1800" dirty="0">
                <a:solidFill>
                  <a:schemeClr val="accent6">
                    <a:lumMod val="75000"/>
                  </a:schemeClr>
                </a:solidFill>
                <a:latin typeface="Courier New" charset="0"/>
              </a:rPr>
              <a:t> -l secret</a:t>
            </a:r>
          </a:p>
          <a:p>
            <a:pPr lvl="1">
              <a:lnSpc>
                <a:spcPct val="110000"/>
              </a:lnSpc>
              <a:buFont typeface="Monotype Sorts" charset="2"/>
              <a:buNone/>
            </a:pPr>
            <a:r>
              <a:rPr lang="en-US" altLang="en-US" sz="1800" dirty="0">
                <a:solidFill>
                  <a:schemeClr val="accent6">
                    <a:lumMod val="75000"/>
                  </a:schemeClr>
                </a:solidFill>
                <a:latin typeface="Courier New" charset="0"/>
              </a:rPr>
              <a:t>total 4</a:t>
            </a:r>
          </a:p>
          <a:p>
            <a:pPr lvl="1">
              <a:lnSpc>
                <a:spcPct val="110000"/>
              </a:lnSpc>
              <a:buFont typeface="Monotype Sorts" charset="2"/>
              <a:buNone/>
            </a:pPr>
            <a:r>
              <a:rPr lang="en-US" altLang="en-US" sz="1800" dirty="0">
                <a:solidFill>
                  <a:schemeClr val="accent6">
                    <a:lumMod val="75000"/>
                  </a:schemeClr>
                </a:solidFill>
                <a:latin typeface="Courier New" charset="0"/>
              </a:rPr>
              <a:t>-</a:t>
            </a:r>
            <a:r>
              <a:rPr lang="en-US" altLang="en-US" sz="1800" dirty="0" err="1">
                <a:solidFill>
                  <a:schemeClr val="accent6">
                    <a:lumMod val="75000"/>
                  </a:schemeClr>
                </a:solidFill>
                <a:latin typeface="Courier New" charset="0"/>
              </a:rPr>
              <a:t>rw</a:t>
            </a:r>
            <a:r>
              <a:rPr lang="en-US" altLang="en-US" sz="1800" dirty="0">
                <a:solidFill>
                  <a:schemeClr val="accent6">
                    <a:lumMod val="75000"/>
                  </a:schemeClr>
                </a:solidFill>
                <a:latin typeface="Courier New" charset="0"/>
              </a:rPr>
              <a:t>-r--r--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cs</a:t>
            </a:r>
            <a:r>
              <a:rPr lang="en-US" altLang="en-US" sz="1800" dirty="0">
                <a:solidFill>
                  <a:schemeClr val="accent6">
                    <a:lumMod val="75000"/>
                  </a:schemeClr>
                </a:solidFill>
                <a:latin typeface="Courier New" charset="0"/>
              </a:rPr>
              <a:t>           154 Feb  4 16:38 letter1</a:t>
            </a:r>
          </a:p>
          <a:p>
            <a:pPr lvl="1">
              <a:lnSpc>
                <a:spcPct val="110000"/>
              </a:lnSpc>
              <a:buFont typeface="Monotype Sorts" charset="2"/>
              <a:buNone/>
            </a:pPr>
            <a:r>
              <a:rPr lang="en-US" altLang="en-US" sz="1800" dirty="0">
                <a:solidFill>
                  <a:schemeClr val="accent6">
                    <a:lumMod val="75000"/>
                  </a:schemeClr>
                </a:solidFill>
                <a:latin typeface="Courier New" charset="0"/>
              </a:rPr>
              <a:t>-</a:t>
            </a:r>
            <a:r>
              <a:rPr lang="en-US" altLang="en-US" sz="1800" dirty="0" err="1">
                <a:solidFill>
                  <a:schemeClr val="accent6">
                    <a:lumMod val="75000"/>
                  </a:schemeClr>
                </a:solidFill>
                <a:latin typeface="Courier New" charset="0"/>
              </a:rPr>
              <a:t>rw</a:t>
            </a:r>
            <a:r>
              <a:rPr lang="en-US" altLang="en-US" sz="1800" dirty="0">
                <a:solidFill>
                  <a:schemeClr val="accent6">
                    <a:lumMod val="75000"/>
                  </a:schemeClr>
                </a:solidFill>
                <a:latin typeface="Courier New" charset="0"/>
              </a:rPr>
              <a:t>-r--r--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cs</a:t>
            </a:r>
            <a:r>
              <a:rPr lang="en-US" altLang="en-US" sz="1800" dirty="0">
                <a:solidFill>
                  <a:schemeClr val="accent6">
                    <a:lumMod val="75000"/>
                  </a:schemeClr>
                </a:solidFill>
                <a:latin typeface="Courier New" charset="0"/>
              </a:rPr>
              <a:t>            34 Feb  4 15:00 letter4</a:t>
            </a:r>
          </a:p>
          <a:p>
            <a:pPr lvl="1">
              <a:lnSpc>
                <a:spcPct val="110000"/>
              </a:lnSpc>
              <a:buFont typeface="Monotype Sorts" charset="2"/>
              <a:buNone/>
            </a:pPr>
            <a:r>
              <a:rPr lang="en-US" altLang="en-US" sz="18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ls</a:t>
            </a:r>
            <a:r>
              <a:rPr lang="en-US" altLang="en-US" sz="18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ld</a:t>
            </a:r>
            <a:r>
              <a:rPr lang="en-US" altLang="en-US" sz="1800" dirty="0">
                <a:solidFill>
                  <a:schemeClr val="accent6">
                    <a:lumMod val="75000"/>
                  </a:schemeClr>
                </a:solidFill>
                <a:latin typeface="Courier New" charset="0"/>
              </a:rPr>
              <a:t> secret</a:t>
            </a:r>
          </a:p>
          <a:p>
            <a:pPr lvl="1">
              <a:lnSpc>
                <a:spcPct val="110000"/>
              </a:lnSpc>
              <a:buFont typeface="Monotype Sorts" charset="2"/>
              <a:buNone/>
            </a:pPr>
            <a:r>
              <a:rPr lang="en-US" altLang="en-US" sz="1800" dirty="0" err="1">
                <a:solidFill>
                  <a:schemeClr val="accent6">
                    <a:lumMod val="75000"/>
                  </a:schemeClr>
                </a:solidFill>
                <a:latin typeface="Courier New" charset="0"/>
              </a:rPr>
              <a:t>drwxr</a:t>
            </a:r>
            <a:r>
              <a:rPr lang="en-US" altLang="en-US" sz="1800" dirty="0">
                <a:solidFill>
                  <a:schemeClr val="accent6">
                    <a:lumMod val="75000"/>
                  </a:schemeClr>
                </a:solidFill>
                <a:latin typeface="Courier New" charset="0"/>
              </a:rPr>
              <a:t>-</a:t>
            </a:r>
            <a:r>
              <a:rPr lang="en-US" altLang="en-US" sz="1800" dirty="0" err="1">
                <a:solidFill>
                  <a:schemeClr val="accent6">
                    <a:lumMod val="75000"/>
                  </a:schemeClr>
                </a:solidFill>
                <a:latin typeface="Courier New" charset="0"/>
              </a:rPr>
              <a:t>xr</a:t>
            </a:r>
            <a:r>
              <a:rPr lang="en-US" altLang="en-US" sz="1800" dirty="0">
                <a:solidFill>
                  <a:schemeClr val="accent6">
                    <a:lumMod val="75000"/>
                  </a:schemeClr>
                </a:solidFill>
                <a:latin typeface="Courier New" charset="0"/>
              </a:rPr>
              <a:t>-x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800" dirty="0" err="1">
                <a:solidFill>
                  <a:schemeClr val="accent6">
                    <a:lumMod val="75000"/>
                  </a:schemeClr>
                </a:solidFill>
                <a:latin typeface="Courier New" charset="0"/>
              </a:rPr>
              <a:t>cs</a:t>
            </a:r>
            <a:r>
              <a:rPr lang="en-US" altLang="en-US" sz="1800" dirty="0">
                <a:solidFill>
                  <a:schemeClr val="accent6">
                    <a:lumMod val="75000"/>
                  </a:schemeClr>
                </a:solidFill>
                <a:latin typeface="Courier New" charset="0"/>
              </a:rPr>
              <a:t>           512 Feb  4 16:38 secret/</a:t>
            </a:r>
          </a:p>
          <a:p>
            <a:pPr lvl="1">
              <a:lnSpc>
                <a:spcPct val="110000"/>
              </a:lnSpc>
              <a:buFont typeface="Monotype Sorts" charset="2"/>
              <a:buNone/>
            </a:pPr>
            <a:endParaRPr lang="en-US" altLang="en-US" sz="1800" dirty="0">
              <a:solidFill>
                <a:schemeClr val="accent6">
                  <a:lumMod val="75000"/>
                </a:schemeClr>
              </a:solidFill>
              <a:latin typeface="Courier New" charset="0"/>
            </a:endParaRPr>
          </a:p>
          <a:p>
            <a:pPr lvl="1">
              <a:lnSpc>
                <a:spcPct val="110000"/>
              </a:lnSpc>
              <a:buFont typeface="Monotype Sorts" charset="2"/>
              <a:buNone/>
            </a:pPr>
            <a:endParaRPr lang="en-US" altLang="en-US" sz="1800" dirty="0">
              <a:latin typeface="Courier" charset="0"/>
            </a:endParaRPr>
          </a:p>
          <a:p>
            <a:pPr>
              <a:buFont typeface="Monotype Sorts" charset="2"/>
              <a:buNone/>
            </a:pPr>
            <a:endParaRPr lang="en-US" altLang="en-US" dirty="0">
              <a:latin typeface="Courier" charset="0"/>
            </a:endParaRPr>
          </a:p>
        </p:txBody>
      </p:sp>
    </p:spTree>
    <p:extLst>
      <p:ext uri="{BB962C8B-B14F-4D97-AF65-F5344CB8AC3E}">
        <p14:creationId xmlns:p14="http://schemas.microsoft.com/office/powerpoint/2010/main" val="68471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28600"/>
            <a:ext cx="6934200" cy="1143000"/>
          </a:xfrm>
          <a:noFill/>
        </p:spPr>
        <p:txBody>
          <a:bodyPr/>
          <a:lstStyle/>
          <a:p>
            <a:r>
              <a:rPr lang="en-US" altLang="en-US"/>
              <a:t>Directory Permissions</a:t>
            </a:r>
          </a:p>
        </p:txBody>
      </p:sp>
      <p:sp>
        <p:nvSpPr>
          <p:cNvPr id="19459" name="Rectangle 3"/>
          <p:cNvSpPr>
            <a:spLocks noGrp="1" noChangeArrowheads="1"/>
          </p:cNvSpPr>
          <p:nvPr>
            <p:ph type="body" idx="1"/>
          </p:nvPr>
        </p:nvSpPr>
        <p:spPr>
          <a:xfrm>
            <a:off x="0" y="1676400"/>
            <a:ext cx="9144000" cy="5181600"/>
          </a:xfrm>
          <a:noFill/>
        </p:spPr>
        <p:txBody>
          <a:bodyPr/>
          <a:lstStyle/>
          <a:p>
            <a:r>
              <a:rPr lang="en-US" altLang="en-US" sz="3200" dirty="0"/>
              <a:t>Directory read permission means that you can see what files are in the directory.</a:t>
            </a:r>
          </a:p>
          <a:p>
            <a:r>
              <a:rPr lang="en-US" altLang="en-US" sz="3200" dirty="0"/>
              <a:t>Directory write permission means that you can add/remove/rename files in the directory.</a:t>
            </a:r>
          </a:p>
          <a:p>
            <a:r>
              <a:rPr lang="en-US" altLang="en-US" sz="3200" dirty="0"/>
              <a:t>Directory execute permission means that you can search the directory (i.e., you can use the directory name when accessing files inside it).</a:t>
            </a:r>
          </a:p>
        </p:txBody>
      </p:sp>
    </p:spTree>
    <p:extLst>
      <p:ext uri="{BB962C8B-B14F-4D97-AF65-F5344CB8AC3E}">
        <p14:creationId xmlns:p14="http://schemas.microsoft.com/office/powerpoint/2010/main" val="21208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en-US"/>
              <a:t>Directory Permissions</a:t>
            </a:r>
          </a:p>
        </p:txBody>
      </p:sp>
      <p:sp>
        <p:nvSpPr>
          <p:cNvPr id="20483" name="Rectangle 3"/>
          <p:cNvSpPr>
            <a:spLocks noGrp="1" noChangeArrowheads="1"/>
          </p:cNvSpPr>
          <p:nvPr>
            <p:ph type="body" idx="1"/>
          </p:nvPr>
        </p:nvSpPr>
        <p:spPr>
          <a:xfrm>
            <a:off x="0" y="1981200"/>
            <a:ext cx="9144000" cy="4724400"/>
          </a:xfrm>
          <a:noFill/>
        </p:spPr>
        <p:txBody>
          <a:bodyPr/>
          <a:lstStyle/>
          <a:p>
            <a:pPr lvl="1">
              <a:lnSpc>
                <a:spcPct val="80000"/>
              </a:lnSpc>
              <a:buFont typeface="Monotype Sorts" charset="2"/>
              <a:buNone/>
            </a:pP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ls</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ld</a:t>
            </a:r>
            <a:r>
              <a:rPr lang="en-US" altLang="en-US" sz="1600" dirty="0">
                <a:solidFill>
                  <a:schemeClr val="accent6">
                    <a:lumMod val="75000"/>
                  </a:schemeClr>
                </a:solidFill>
                <a:latin typeface="Courier New" charset="0"/>
              </a:rPr>
              <a:t> secret*</a:t>
            </a:r>
          </a:p>
          <a:p>
            <a:pPr lvl="1">
              <a:lnSpc>
                <a:spcPct val="80000"/>
              </a:lnSpc>
              <a:buFont typeface="Monotype Sorts" charset="2"/>
              <a:buNone/>
            </a:pPr>
            <a:r>
              <a:rPr lang="en-US" altLang="en-US" sz="1600" dirty="0" err="1">
                <a:solidFill>
                  <a:schemeClr val="accent6">
                    <a:lumMod val="75000"/>
                  </a:schemeClr>
                </a:solidFill>
                <a:latin typeface="Courier New" charset="0"/>
              </a:rPr>
              <a:t>drwxr</a:t>
            </a: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xr</a:t>
            </a:r>
            <a:r>
              <a:rPr lang="en-US" altLang="en-US" sz="1600" dirty="0">
                <a:solidFill>
                  <a:schemeClr val="accent6">
                    <a:lumMod val="75000"/>
                  </a:schemeClr>
                </a:solidFill>
                <a:latin typeface="Courier New" charset="0"/>
              </a:rPr>
              <a:t>-x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16:38 secret/</a:t>
            </a:r>
          </a:p>
          <a:p>
            <a:pPr lvl="1">
              <a:lnSpc>
                <a:spcPct val="80000"/>
              </a:lnSpc>
              <a:buFont typeface="Monotype Sorts" charset="2"/>
              <a:buNone/>
            </a:pPr>
            <a:r>
              <a:rPr lang="en-US" altLang="en-US" sz="1600" dirty="0">
                <a:solidFill>
                  <a:schemeClr val="accent6">
                    <a:lumMod val="75000"/>
                  </a:schemeClr>
                </a:solidFill>
                <a:latin typeface="Courier New" charset="0"/>
              </a:rPr>
              <a:t>d---------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16:39 secret1/</a:t>
            </a:r>
          </a:p>
          <a:p>
            <a:pPr lvl="1">
              <a:lnSpc>
                <a:spcPct val="80000"/>
              </a:lnSpc>
              <a:buFont typeface="Monotype Sorts" charset="2"/>
              <a:buNone/>
            </a:pPr>
            <a:r>
              <a:rPr lang="en-US" altLang="en-US" sz="1600" dirty="0" err="1">
                <a:solidFill>
                  <a:schemeClr val="accent6">
                    <a:lumMod val="75000"/>
                  </a:schemeClr>
                </a:solidFill>
                <a:latin typeface="Courier New" charset="0"/>
              </a:rPr>
              <a:t>dr</a:t>
            </a:r>
            <a:r>
              <a:rPr lang="en-US" altLang="en-US" sz="1600" dirty="0">
                <a:solidFill>
                  <a:schemeClr val="accent6">
                    <a:lumMod val="75000"/>
                  </a:schemeClr>
                </a:solidFill>
                <a:latin typeface="Courier New" charset="0"/>
              </a:rPr>
              <a:t>--r--r--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16:39 secret2/</a:t>
            </a:r>
          </a:p>
          <a:p>
            <a:pPr lvl="1">
              <a:lnSpc>
                <a:spcPct val="80000"/>
              </a:lnSpc>
              <a:buFont typeface="Monotype Sorts" charset="2"/>
              <a:buNone/>
            </a:pPr>
            <a:r>
              <a:rPr lang="en-US" altLang="en-US" sz="1600" dirty="0">
                <a:solidFill>
                  <a:schemeClr val="accent6">
                    <a:lumMod val="75000"/>
                  </a:schemeClr>
                </a:solidFill>
                <a:latin typeface="Courier New" charset="0"/>
              </a:rPr>
              <a:t>d--x--x--x   2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512 Feb  4 16:38 secret3/</a:t>
            </a:r>
          </a:p>
          <a:p>
            <a:pPr lvl="1">
              <a:lnSpc>
                <a:spcPct val="80000"/>
              </a:lnSpc>
              <a:buFont typeface="Monotype Sorts" charset="2"/>
              <a:buNone/>
            </a:pPr>
            <a:endParaRPr lang="en-US" altLang="en-US" sz="1600" dirty="0">
              <a:latin typeface="Courier" charset="0"/>
            </a:endParaRPr>
          </a:p>
          <a:p>
            <a:pPr lvl="1">
              <a:lnSpc>
                <a:spcPct val="80000"/>
              </a:lnSpc>
              <a:buFont typeface="Monotype Sorts" charset="2"/>
              <a:buNone/>
            </a:pPr>
            <a:endParaRPr lang="en-US" altLang="en-US" sz="1600" dirty="0">
              <a:latin typeface="Courier" charset="0"/>
            </a:endParaRPr>
          </a:p>
          <a:p>
            <a:pPr lvl="1">
              <a:lnSpc>
                <a:spcPct val="80000"/>
              </a:lnSpc>
              <a:buFont typeface="Monotype Sorts" charset="2"/>
              <a:buNone/>
            </a:pP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ls</a:t>
            </a:r>
            <a:r>
              <a:rPr lang="en-US" altLang="en-US" sz="1600" dirty="0">
                <a:solidFill>
                  <a:schemeClr val="accent6">
                    <a:lumMod val="75000"/>
                  </a:schemeClr>
                </a:solidFill>
                <a:latin typeface="Courier New" charset="0"/>
              </a:rPr>
              <a:t> -l secret*</a:t>
            </a:r>
          </a:p>
          <a:p>
            <a:pPr lvl="1">
              <a:lnSpc>
                <a:spcPct val="80000"/>
              </a:lnSpc>
              <a:buFont typeface="Monotype Sorts" charset="2"/>
              <a:buNone/>
            </a:pPr>
            <a:r>
              <a:rPr lang="en-US" altLang="en-US" sz="1600" dirty="0">
                <a:solidFill>
                  <a:schemeClr val="accent6">
                    <a:lumMod val="75000"/>
                  </a:schemeClr>
                </a:solidFill>
                <a:latin typeface="Courier New" charset="0"/>
              </a:rPr>
              <a:t>secret:</a:t>
            </a:r>
          </a:p>
          <a:p>
            <a:pPr lvl="1">
              <a:lnSpc>
                <a:spcPct val="80000"/>
              </a:lnSpc>
              <a:buFont typeface="Monotype Sorts" charset="2"/>
              <a:buNone/>
            </a:pPr>
            <a:r>
              <a:rPr lang="en-US" altLang="en-US" sz="1600" dirty="0">
                <a:solidFill>
                  <a:schemeClr val="accent6">
                    <a:lumMod val="75000"/>
                  </a:schemeClr>
                </a:solidFill>
                <a:latin typeface="Courier New" charset="0"/>
              </a:rPr>
              <a:t>total 2</a:t>
            </a:r>
          </a:p>
          <a:p>
            <a:pPr lvl="1">
              <a:lnSpc>
                <a:spcPct val="80000"/>
              </a:lnSpc>
              <a:buFont typeface="Monotype Sorts" charset="2"/>
              <a:buNone/>
            </a:pPr>
            <a:r>
              <a:rPr lang="en-US" altLang="en-US" sz="1600" dirty="0">
                <a:solidFill>
                  <a:schemeClr val="accent6">
                    <a:lumMod val="75000"/>
                  </a:schemeClr>
                </a:solidFill>
                <a:latin typeface="Courier New" charset="0"/>
              </a:rPr>
              <a:t>-</a:t>
            </a:r>
            <a:r>
              <a:rPr lang="en-US" altLang="en-US" sz="1600" dirty="0" err="1">
                <a:solidFill>
                  <a:schemeClr val="accent6">
                    <a:lumMod val="75000"/>
                  </a:schemeClr>
                </a:solidFill>
                <a:latin typeface="Courier New" charset="0"/>
              </a:rPr>
              <a:t>rw</a:t>
            </a:r>
            <a:r>
              <a:rPr lang="en-US" altLang="en-US" sz="1600" dirty="0">
                <a:solidFill>
                  <a:schemeClr val="accent6">
                    <a:lumMod val="75000"/>
                  </a:schemeClr>
                </a:solidFill>
                <a:latin typeface="Courier New" charset="0"/>
              </a:rPr>
              <a:t>-r--r--   1 </a:t>
            </a:r>
            <a:r>
              <a:rPr lang="en-US" altLang="en-US" sz="1600" dirty="0" err="1">
                <a:solidFill>
                  <a:schemeClr val="accent6">
                    <a:lumMod val="75000"/>
                  </a:schemeClr>
                </a:solidFill>
                <a:latin typeface="Courier New" charset="0"/>
              </a:rPr>
              <a:t>jbond</a:t>
            </a:r>
            <a:r>
              <a:rPr lang="en-US" altLang="en-US" sz="1600" dirty="0">
                <a:solidFill>
                  <a:schemeClr val="accent6">
                    <a:lumMod val="75000"/>
                  </a:schemeClr>
                </a:solidFill>
                <a:latin typeface="Courier New" charset="0"/>
              </a:rPr>
              <a:t>    </a:t>
            </a:r>
            <a:r>
              <a:rPr lang="en-US" altLang="en-US" sz="1600" dirty="0" err="1">
                <a:solidFill>
                  <a:schemeClr val="accent6">
                    <a:lumMod val="75000"/>
                  </a:schemeClr>
                </a:solidFill>
                <a:latin typeface="Courier New" charset="0"/>
              </a:rPr>
              <a:t>cs</a:t>
            </a:r>
            <a:r>
              <a:rPr lang="en-US" altLang="en-US" sz="1600" dirty="0">
                <a:solidFill>
                  <a:schemeClr val="accent6">
                    <a:lumMod val="75000"/>
                  </a:schemeClr>
                </a:solidFill>
                <a:latin typeface="Courier New" charset="0"/>
              </a:rPr>
              <a:t>           1054 Feb  4 16:38 letter1</a:t>
            </a:r>
          </a:p>
          <a:p>
            <a:pPr lvl="1">
              <a:lnSpc>
                <a:spcPct val="80000"/>
              </a:lnSpc>
              <a:buFont typeface="Monotype Sorts" charset="2"/>
              <a:buNone/>
            </a:pPr>
            <a:endParaRPr lang="en-US" altLang="en-US" sz="1600" dirty="0">
              <a:solidFill>
                <a:schemeClr val="accent6">
                  <a:lumMod val="75000"/>
                </a:schemeClr>
              </a:solidFill>
              <a:latin typeface="Courier New" charset="0"/>
            </a:endParaRPr>
          </a:p>
          <a:p>
            <a:pPr lvl="1">
              <a:lnSpc>
                <a:spcPct val="80000"/>
              </a:lnSpc>
              <a:buFont typeface="Monotype Sorts" charset="2"/>
              <a:buNone/>
            </a:pPr>
            <a:r>
              <a:rPr lang="en-US" altLang="en-US" sz="1600" dirty="0">
                <a:solidFill>
                  <a:schemeClr val="accent6">
                    <a:lumMod val="75000"/>
                  </a:schemeClr>
                </a:solidFill>
                <a:latin typeface="Courier New" charset="0"/>
              </a:rPr>
              <a:t>secret1 unreadable</a:t>
            </a:r>
          </a:p>
          <a:p>
            <a:pPr lvl="1">
              <a:lnSpc>
                <a:spcPct val="80000"/>
              </a:lnSpc>
              <a:buFont typeface="Monotype Sorts" charset="2"/>
              <a:buNone/>
            </a:pPr>
            <a:endParaRPr lang="en-US" altLang="en-US" sz="1600" dirty="0">
              <a:solidFill>
                <a:schemeClr val="accent6">
                  <a:lumMod val="75000"/>
                </a:schemeClr>
              </a:solidFill>
              <a:latin typeface="Courier New" charset="0"/>
            </a:endParaRPr>
          </a:p>
          <a:p>
            <a:pPr lvl="1">
              <a:lnSpc>
                <a:spcPct val="80000"/>
              </a:lnSpc>
              <a:buFont typeface="Monotype Sorts" charset="2"/>
              <a:buNone/>
            </a:pPr>
            <a:r>
              <a:rPr lang="en-US" altLang="en-US" sz="1600" dirty="0" err="1">
                <a:solidFill>
                  <a:schemeClr val="accent6">
                    <a:lumMod val="75000"/>
                  </a:schemeClr>
                </a:solidFill>
                <a:latin typeface="Courier New" charset="0"/>
              </a:rPr>
              <a:t>ls</a:t>
            </a:r>
            <a:r>
              <a:rPr lang="en-US" altLang="en-US" sz="1600" dirty="0">
                <a:solidFill>
                  <a:schemeClr val="accent6">
                    <a:lumMod val="75000"/>
                  </a:schemeClr>
                </a:solidFill>
                <a:latin typeface="Courier New" charset="0"/>
              </a:rPr>
              <a:t>: secret2/letter1: Permission denied</a:t>
            </a:r>
          </a:p>
          <a:p>
            <a:pPr lvl="1">
              <a:lnSpc>
                <a:spcPct val="80000"/>
              </a:lnSpc>
              <a:buFont typeface="Monotype Sorts" charset="2"/>
              <a:buNone/>
            </a:pPr>
            <a:r>
              <a:rPr lang="en-US" altLang="en-US" sz="1600" dirty="0">
                <a:solidFill>
                  <a:schemeClr val="accent6">
                    <a:lumMod val="75000"/>
                  </a:schemeClr>
                </a:solidFill>
                <a:latin typeface="Courier New" charset="0"/>
              </a:rPr>
              <a:t>secret2:</a:t>
            </a:r>
          </a:p>
          <a:p>
            <a:pPr lvl="1">
              <a:lnSpc>
                <a:spcPct val="80000"/>
              </a:lnSpc>
              <a:buFont typeface="Monotype Sorts" charset="2"/>
              <a:buNone/>
            </a:pPr>
            <a:r>
              <a:rPr lang="en-US" altLang="en-US" sz="1600" dirty="0">
                <a:solidFill>
                  <a:schemeClr val="accent6">
                    <a:lumMod val="75000"/>
                  </a:schemeClr>
                </a:solidFill>
                <a:latin typeface="Courier New" charset="0"/>
              </a:rPr>
              <a:t>total 0</a:t>
            </a:r>
          </a:p>
          <a:p>
            <a:pPr lvl="1">
              <a:lnSpc>
                <a:spcPct val="80000"/>
              </a:lnSpc>
              <a:buFont typeface="Monotype Sorts" charset="2"/>
              <a:buNone/>
            </a:pPr>
            <a:endParaRPr lang="en-US" altLang="en-US" sz="1600" dirty="0">
              <a:solidFill>
                <a:schemeClr val="accent6">
                  <a:lumMod val="75000"/>
                </a:schemeClr>
              </a:solidFill>
              <a:latin typeface="Courier New" charset="0"/>
            </a:endParaRPr>
          </a:p>
          <a:p>
            <a:pPr lvl="1">
              <a:lnSpc>
                <a:spcPct val="80000"/>
              </a:lnSpc>
              <a:buFont typeface="Monotype Sorts" charset="2"/>
              <a:buNone/>
            </a:pPr>
            <a:r>
              <a:rPr lang="en-US" altLang="en-US" sz="1600" dirty="0">
                <a:solidFill>
                  <a:schemeClr val="accent6">
                    <a:lumMod val="75000"/>
                  </a:schemeClr>
                </a:solidFill>
                <a:latin typeface="Courier New" charset="0"/>
              </a:rPr>
              <a:t>secret3 unreadable</a:t>
            </a:r>
          </a:p>
          <a:p>
            <a:pPr lvl="1">
              <a:lnSpc>
                <a:spcPct val="80000"/>
              </a:lnSpc>
              <a:buFont typeface="Monotype Sorts" charset="2"/>
              <a:buNone/>
            </a:pPr>
            <a:endParaRPr lang="en-US" altLang="en-US" sz="1600" dirty="0">
              <a:latin typeface="Courier New" charset="0"/>
            </a:endParaRPr>
          </a:p>
        </p:txBody>
      </p:sp>
    </p:spTree>
    <p:extLst>
      <p:ext uri="{BB962C8B-B14F-4D97-AF65-F5344CB8AC3E}">
        <p14:creationId xmlns:p14="http://schemas.microsoft.com/office/powerpoint/2010/main" val="11703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8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48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48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48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48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altLang="en-US"/>
              <a:t>Directory Permissions</a:t>
            </a:r>
          </a:p>
        </p:txBody>
      </p:sp>
      <p:sp>
        <p:nvSpPr>
          <p:cNvPr id="21507" name="Rectangle 3"/>
          <p:cNvSpPr>
            <a:spLocks noGrp="1" noChangeArrowheads="1"/>
          </p:cNvSpPr>
          <p:nvPr>
            <p:ph type="body" idx="1"/>
          </p:nvPr>
        </p:nvSpPr>
        <p:spPr>
          <a:xfrm>
            <a:off x="0" y="1981200"/>
            <a:ext cx="9144000" cy="4724400"/>
          </a:xfrm>
          <a:noFill/>
        </p:spPr>
        <p:txBody>
          <a:bodyPr/>
          <a:lstStyle/>
          <a:p>
            <a:pPr>
              <a:lnSpc>
                <a:spcPct val="90000"/>
              </a:lnSpc>
            </a:pPr>
            <a:r>
              <a:rPr lang="en-US" altLang="en-US" sz="2400" dirty="0"/>
              <a:t>Directory execute permission means that you can do </a:t>
            </a:r>
            <a:r>
              <a:rPr lang="en-US" altLang="en-US" sz="2400" dirty="0" err="1">
                <a:latin typeface="Courier New" charset="0"/>
              </a:rPr>
              <a:t>ls</a:t>
            </a:r>
            <a:r>
              <a:rPr lang="en-US" altLang="en-US" sz="2400" dirty="0">
                <a:latin typeface="Courier" charset="0"/>
              </a:rPr>
              <a:t> </a:t>
            </a:r>
            <a:r>
              <a:rPr lang="en-US" altLang="en-US" sz="2400" dirty="0"/>
              <a:t>and</a:t>
            </a:r>
            <a:r>
              <a:rPr lang="en-US" altLang="en-US" sz="2400" dirty="0">
                <a:latin typeface="Courier" charset="0"/>
              </a:rPr>
              <a:t> </a:t>
            </a:r>
            <a:r>
              <a:rPr lang="en-US" altLang="en-US" sz="2400" dirty="0" err="1">
                <a:latin typeface="Courier New" charset="0"/>
              </a:rPr>
              <a:t>cp</a:t>
            </a:r>
            <a:r>
              <a:rPr lang="en-US" altLang="en-US" sz="2400" dirty="0">
                <a:latin typeface="Courier" charset="0"/>
              </a:rPr>
              <a:t> </a:t>
            </a:r>
            <a:r>
              <a:rPr lang="en-US" altLang="en-US" sz="2400" dirty="0"/>
              <a:t> on individual files in the directory.</a:t>
            </a:r>
          </a:p>
          <a:p>
            <a:pPr lvl="1">
              <a:lnSpc>
                <a:spcPct val="90000"/>
              </a:lnSpc>
              <a:buFont typeface="Monotype Sorts" charset="2"/>
              <a:buNone/>
            </a:pPr>
            <a:endParaRPr lang="en-US" altLang="en-US" sz="1800" dirty="0">
              <a:latin typeface="Courier" charset="0"/>
            </a:endParaRPr>
          </a:p>
          <a:p>
            <a:pPr lvl="1">
              <a:lnSpc>
                <a:spcPct val="90000"/>
              </a:lnSpc>
              <a:buFont typeface="Monotype Sorts" charset="2"/>
              <a:buNone/>
            </a:pPr>
            <a:endParaRPr lang="en-US" altLang="en-US" sz="1800" dirty="0">
              <a:latin typeface="Courier" charset="0"/>
            </a:endParaRPr>
          </a:p>
          <a:p>
            <a:pPr lvl="1">
              <a:lnSpc>
                <a:spcPct val="90000"/>
              </a:lnSpc>
              <a:buFont typeface="Monotype Sorts" charset="2"/>
              <a:buNone/>
            </a:pPr>
            <a:endParaRPr lang="en-US" altLang="en-US" sz="1800" dirty="0">
              <a:latin typeface="Courier" charset="0"/>
            </a:endParaRPr>
          </a:p>
          <a:p>
            <a:pPr lvl="1">
              <a:lnSpc>
                <a:spcPct val="90000"/>
              </a:lnSpc>
              <a:buFont typeface="Monotype Sorts" charset="2"/>
              <a:buNone/>
            </a:pP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ls</a:t>
            </a:r>
            <a:r>
              <a:rPr lang="en-US" altLang="en-US" sz="1400" dirty="0">
                <a:solidFill>
                  <a:schemeClr val="accent6">
                    <a:lumMod val="75000"/>
                  </a:schemeClr>
                </a:solidFill>
                <a:latin typeface="Courier New" charset="0"/>
              </a:rPr>
              <a:t> -l secret*/letter1</a:t>
            </a:r>
          </a:p>
          <a:p>
            <a:pPr lvl="1">
              <a:lnSpc>
                <a:spcPct val="90000"/>
              </a:lnSpc>
              <a:buFont typeface="Monotype Sorts" charset="2"/>
              <a:buNone/>
            </a:pPr>
            <a:r>
              <a:rPr lang="en-US" altLang="en-US" sz="1400" dirty="0">
                <a:solidFill>
                  <a:schemeClr val="accent6">
                    <a:lumMod val="75000"/>
                  </a:schemeClr>
                </a:solidFill>
                <a:latin typeface="Courier New" charset="0"/>
              </a:rPr>
              <a:t>-</a:t>
            </a:r>
            <a:r>
              <a:rPr lang="en-US" altLang="en-US" sz="1400" dirty="0" err="1">
                <a:solidFill>
                  <a:schemeClr val="accent6">
                    <a:lumMod val="75000"/>
                  </a:schemeClr>
                </a:solidFill>
                <a:latin typeface="Courier New" charset="0"/>
              </a:rPr>
              <a:t>rw</a:t>
            </a:r>
            <a:r>
              <a:rPr lang="en-US" altLang="en-US" sz="1400" dirty="0">
                <a:solidFill>
                  <a:schemeClr val="accent6">
                    <a:lumMod val="75000"/>
                  </a:schemeClr>
                </a:solidFill>
                <a:latin typeface="Courier New" charset="0"/>
              </a:rPr>
              <a:t>-r--r--   1 </a:t>
            </a:r>
            <a:r>
              <a:rPr lang="en-US" altLang="en-US" sz="1400" dirty="0" err="1">
                <a:solidFill>
                  <a:schemeClr val="accent6">
                    <a:lumMod val="75000"/>
                  </a:schemeClr>
                </a:solidFill>
                <a:latin typeface="Courier New" charset="0"/>
              </a:rPr>
              <a:t>jbond</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cs</a:t>
            </a:r>
            <a:r>
              <a:rPr lang="en-US" altLang="en-US" sz="1400" dirty="0">
                <a:solidFill>
                  <a:schemeClr val="accent6">
                    <a:lumMod val="75000"/>
                  </a:schemeClr>
                </a:solidFill>
                <a:latin typeface="Courier New" charset="0"/>
              </a:rPr>
              <a:t>           154 Feb  4 16:38 secret/letter1</a:t>
            </a:r>
          </a:p>
          <a:p>
            <a:pPr lvl="1">
              <a:lnSpc>
                <a:spcPct val="90000"/>
              </a:lnSpc>
              <a:buFont typeface="Monotype Sorts" charset="2"/>
              <a:buNone/>
            </a:pPr>
            <a:r>
              <a:rPr lang="en-US" altLang="en-US" sz="1400" dirty="0">
                <a:solidFill>
                  <a:schemeClr val="accent6">
                    <a:lumMod val="75000"/>
                  </a:schemeClr>
                </a:solidFill>
                <a:latin typeface="Courier New" charset="0"/>
              </a:rPr>
              <a:t>-</a:t>
            </a:r>
            <a:r>
              <a:rPr lang="en-US" altLang="en-US" sz="1400" dirty="0" err="1">
                <a:solidFill>
                  <a:schemeClr val="accent6">
                    <a:lumMod val="75000"/>
                  </a:schemeClr>
                </a:solidFill>
                <a:latin typeface="Courier New" charset="0"/>
              </a:rPr>
              <a:t>rw</a:t>
            </a:r>
            <a:r>
              <a:rPr lang="en-US" altLang="en-US" sz="1400" dirty="0">
                <a:solidFill>
                  <a:schemeClr val="accent6">
                    <a:lumMod val="75000"/>
                  </a:schemeClr>
                </a:solidFill>
                <a:latin typeface="Courier New" charset="0"/>
              </a:rPr>
              <a:t>-r--r--   1 </a:t>
            </a:r>
            <a:r>
              <a:rPr lang="en-US" altLang="en-US" sz="1400" dirty="0" err="1">
                <a:solidFill>
                  <a:schemeClr val="accent6">
                    <a:lumMod val="75000"/>
                  </a:schemeClr>
                </a:solidFill>
                <a:latin typeface="Courier New" charset="0"/>
              </a:rPr>
              <a:t>jbond</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cs</a:t>
            </a:r>
            <a:r>
              <a:rPr lang="en-US" altLang="en-US" sz="1400" dirty="0">
                <a:solidFill>
                  <a:schemeClr val="accent6">
                    <a:lumMod val="75000"/>
                  </a:schemeClr>
                </a:solidFill>
                <a:latin typeface="Courier New" charset="0"/>
              </a:rPr>
              <a:t>           154 Feb  4 16:39 secret3/letter1</a:t>
            </a:r>
          </a:p>
          <a:p>
            <a:pPr lvl="1">
              <a:lnSpc>
                <a:spcPct val="90000"/>
              </a:lnSpc>
              <a:buFont typeface="Monotype Sorts" charset="2"/>
              <a:buNone/>
            </a:pPr>
            <a:endParaRPr lang="en-US" altLang="en-US" sz="1400" dirty="0">
              <a:latin typeface="Courier New" charset="0"/>
            </a:endParaRPr>
          </a:p>
          <a:p>
            <a:pPr lvl="1">
              <a:lnSpc>
                <a:spcPct val="90000"/>
              </a:lnSpc>
            </a:pPr>
            <a:r>
              <a:rPr lang="en-US" altLang="en-US" sz="2000" dirty="0"/>
              <a:t>Real-life Example: What if you want your friend to get a file and no one else? </a:t>
            </a:r>
          </a:p>
          <a:p>
            <a:pPr lvl="1">
              <a:lnSpc>
                <a:spcPct val="90000"/>
              </a:lnSpc>
            </a:pPr>
            <a:r>
              <a:rPr lang="en-US" altLang="en-US" sz="2000" dirty="0"/>
              <a:t>Solution: Set the directory execute permission to “on” and read permission to “off” (like directory </a:t>
            </a:r>
            <a:r>
              <a:rPr lang="en-US" altLang="en-US" sz="2000" dirty="0">
                <a:latin typeface="Courier New" charset="0"/>
              </a:rPr>
              <a:t>secret3</a:t>
            </a:r>
            <a:r>
              <a:rPr lang="en-US" altLang="en-US" sz="2000" dirty="0"/>
              <a:t>), and the file read permission to “on”. Tell your friend the filename (the complete path). This allows your friend to access the file by typing the exact filename. Others will not know that the file exists. </a:t>
            </a:r>
            <a:endParaRPr lang="en-US" altLang="en-US" sz="1400" dirty="0">
              <a:latin typeface="Courier New" charset="0"/>
            </a:endParaRPr>
          </a:p>
        </p:txBody>
      </p:sp>
      <p:sp>
        <p:nvSpPr>
          <p:cNvPr id="21508" name="Text Box 4"/>
          <p:cNvSpPr txBox="1">
            <a:spLocks noChangeArrowheads="1"/>
          </p:cNvSpPr>
          <p:nvPr/>
        </p:nvSpPr>
        <p:spPr bwMode="auto">
          <a:xfrm>
            <a:off x="5638800" y="2498725"/>
            <a:ext cx="3352800" cy="108267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6pPr>
            <a:lvl7pPr marL="29718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7pPr>
            <a:lvl8pPr marL="34290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8pPr>
            <a:lvl9pPr marL="3886200" indent="-228600" algn="ctr" eaLnBrk="0" fontAlgn="base" hangingPunct="0">
              <a:spcBef>
                <a:spcPct val="20000"/>
              </a:spcBef>
              <a:spcAft>
                <a:spcPct val="0"/>
              </a:spcAft>
              <a:buClr>
                <a:schemeClr val="tx2"/>
              </a:buClr>
              <a:buSzPct val="75000"/>
              <a:buFont typeface="Monotype Sorts" charset="2"/>
              <a:defRPr sz="2000" b="1">
                <a:solidFill>
                  <a:schemeClr val="tx1"/>
                </a:solidFill>
                <a:latin typeface="Arial" charset="0"/>
              </a:defRPr>
            </a:lvl9pPr>
          </a:lstStyle>
          <a:p>
            <a:pPr lvl="1" algn="l">
              <a:spcBef>
                <a:spcPct val="0"/>
              </a:spcBef>
              <a:buClrTx/>
              <a:buSzTx/>
              <a:buFontTx/>
              <a:buNone/>
            </a:pPr>
            <a:r>
              <a:rPr lang="en-US" altLang="en-US" sz="1600" b="0">
                <a:solidFill>
                  <a:schemeClr val="accent2"/>
                </a:solidFill>
                <a:latin typeface="Courier New" charset="0"/>
              </a:rPr>
              <a:t>drwxr-xr-x   secret/</a:t>
            </a:r>
          </a:p>
          <a:p>
            <a:pPr lvl="1" algn="l">
              <a:spcBef>
                <a:spcPct val="0"/>
              </a:spcBef>
              <a:buClrTx/>
              <a:buSzTx/>
              <a:buFontTx/>
              <a:buNone/>
            </a:pPr>
            <a:r>
              <a:rPr lang="en-US" altLang="en-US" sz="1600" b="0">
                <a:solidFill>
                  <a:schemeClr val="accent2"/>
                </a:solidFill>
                <a:latin typeface="Courier New" charset="0"/>
              </a:rPr>
              <a:t>d---------   secret1/</a:t>
            </a:r>
          </a:p>
          <a:p>
            <a:pPr lvl="1" algn="l">
              <a:spcBef>
                <a:spcPct val="0"/>
              </a:spcBef>
              <a:buClrTx/>
              <a:buSzTx/>
              <a:buFontTx/>
              <a:buNone/>
            </a:pPr>
            <a:r>
              <a:rPr lang="en-US" altLang="en-US" sz="1600" b="0">
                <a:solidFill>
                  <a:schemeClr val="accent2"/>
                </a:solidFill>
                <a:latin typeface="Courier New" charset="0"/>
              </a:rPr>
              <a:t>dr--r--r--   secret2/</a:t>
            </a:r>
          </a:p>
          <a:p>
            <a:pPr lvl="1" algn="l">
              <a:spcBef>
                <a:spcPct val="0"/>
              </a:spcBef>
              <a:buClrTx/>
              <a:buSzTx/>
              <a:buFontTx/>
              <a:buNone/>
            </a:pPr>
            <a:r>
              <a:rPr lang="en-US" altLang="en-US" sz="1600" b="0">
                <a:solidFill>
                  <a:schemeClr val="accent2"/>
                </a:solidFill>
                <a:latin typeface="Courier New" charset="0"/>
              </a:rPr>
              <a:t>d--x--x--x   secret3/</a:t>
            </a:r>
          </a:p>
        </p:txBody>
      </p:sp>
    </p:spTree>
    <p:extLst>
      <p:ext uri="{BB962C8B-B14F-4D97-AF65-F5344CB8AC3E}">
        <p14:creationId xmlns:p14="http://schemas.microsoft.com/office/powerpoint/2010/main" val="134130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6248400" cy="1143000"/>
          </a:xfrm>
          <a:noFill/>
        </p:spPr>
        <p:txBody>
          <a:bodyPr/>
          <a:lstStyle/>
          <a:p>
            <a:r>
              <a:rPr lang="en-US" altLang="en-US"/>
              <a:t>Changing Permissions</a:t>
            </a:r>
          </a:p>
        </p:txBody>
      </p:sp>
      <p:sp>
        <p:nvSpPr>
          <p:cNvPr id="22531" name="Rectangle 3"/>
          <p:cNvSpPr>
            <a:spLocks noGrp="1" noChangeArrowheads="1"/>
          </p:cNvSpPr>
          <p:nvPr>
            <p:ph type="body" idx="1"/>
          </p:nvPr>
        </p:nvSpPr>
        <p:spPr>
          <a:xfrm>
            <a:off x="0" y="1600200"/>
            <a:ext cx="9144000" cy="4724400"/>
          </a:xfrm>
          <a:noFill/>
        </p:spPr>
        <p:txBody>
          <a:bodyPr>
            <a:normAutofit fontScale="92500" lnSpcReduction="20000"/>
          </a:bodyPr>
          <a:lstStyle/>
          <a:p>
            <a:r>
              <a:rPr lang="en-US" altLang="en-US" dirty="0"/>
              <a:t>The </a:t>
            </a:r>
            <a:r>
              <a:rPr lang="en-US" altLang="en-US" dirty="0" err="1">
                <a:latin typeface="Courier New" charset="0"/>
              </a:rPr>
              <a:t>chmod</a:t>
            </a:r>
            <a:r>
              <a:rPr lang="en-US" altLang="en-US" dirty="0"/>
              <a:t> command is used to modify permissions.</a:t>
            </a:r>
          </a:p>
          <a:p>
            <a:r>
              <a:rPr lang="en-US" altLang="en-US" dirty="0" err="1">
                <a:latin typeface="Courier New" charset="0"/>
              </a:rPr>
              <a:t>chmod</a:t>
            </a:r>
            <a:r>
              <a:rPr lang="en-US" altLang="en-US" dirty="0"/>
              <a:t> can only be used by the owner of a file/dir.</a:t>
            </a:r>
          </a:p>
          <a:p>
            <a:r>
              <a:rPr lang="en-US" altLang="en-US" dirty="0"/>
              <a:t>The arguments are:</a:t>
            </a:r>
          </a:p>
          <a:p>
            <a:pPr lvl="1">
              <a:buFont typeface="Monotype Sorts" charset="2"/>
              <a:buNone/>
            </a:pPr>
            <a:r>
              <a:rPr lang="en-US" altLang="en-US" dirty="0">
                <a:solidFill>
                  <a:schemeClr val="accent6">
                    <a:lumMod val="75000"/>
                  </a:schemeClr>
                </a:solidFill>
                <a:latin typeface="Courier New" charset="0"/>
              </a:rPr>
              <a:t>			</a:t>
            </a:r>
            <a:r>
              <a:rPr lang="en-US" altLang="en-US" dirty="0" err="1">
                <a:solidFill>
                  <a:schemeClr val="accent6">
                    <a:lumMod val="75000"/>
                  </a:schemeClr>
                </a:solidFill>
                <a:latin typeface="Courier New" charset="0"/>
              </a:rPr>
              <a:t>chmod</a:t>
            </a:r>
            <a:r>
              <a:rPr lang="en-US" altLang="en-US" dirty="0">
                <a:solidFill>
                  <a:schemeClr val="accent6">
                    <a:lumMod val="75000"/>
                  </a:schemeClr>
                </a:solidFill>
                <a:latin typeface="Courier New" charset="0"/>
              </a:rPr>
              <a:t> [</a:t>
            </a:r>
            <a:r>
              <a:rPr lang="en-US" altLang="en-US" dirty="0" err="1">
                <a:solidFill>
                  <a:schemeClr val="accent6">
                    <a:lumMod val="75000"/>
                  </a:schemeClr>
                </a:solidFill>
                <a:latin typeface="Courier New" charset="0"/>
              </a:rPr>
              <a:t>ugoa</a:t>
            </a:r>
            <a:r>
              <a:rPr lang="en-US" altLang="en-US" dirty="0">
                <a:solidFill>
                  <a:schemeClr val="accent6">
                    <a:lumMod val="75000"/>
                  </a:schemeClr>
                </a:solidFill>
                <a:latin typeface="Courier New" charset="0"/>
              </a:rPr>
              <a:t>] [+-=] [</a:t>
            </a:r>
            <a:r>
              <a:rPr lang="en-US" altLang="en-US" dirty="0" err="1">
                <a:solidFill>
                  <a:schemeClr val="accent6">
                    <a:lumMod val="75000"/>
                  </a:schemeClr>
                </a:solidFill>
                <a:latin typeface="Courier New" charset="0"/>
              </a:rPr>
              <a:t>rwx</a:t>
            </a:r>
            <a:r>
              <a:rPr lang="en-US" altLang="en-US" dirty="0">
                <a:solidFill>
                  <a:schemeClr val="accent6">
                    <a:lumMod val="75000"/>
                  </a:schemeClr>
                </a:solidFill>
                <a:latin typeface="Courier New" charset="0"/>
              </a:rPr>
              <a:t>] [file/</a:t>
            </a:r>
            <a:r>
              <a:rPr lang="en-US" altLang="en-US" dirty="0" err="1">
                <a:solidFill>
                  <a:schemeClr val="accent6">
                    <a:lumMod val="75000"/>
                  </a:schemeClr>
                </a:solidFill>
                <a:latin typeface="Courier New" charset="0"/>
              </a:rPr>
              <a:t>dir</a:t>
            </a:r>
            <a:r>
              <a:rPr lang="en-US" altLang="en-US" dirty="0">
                <a:solidFill>
                  <a:schemeClr val="accent6">
                    <a:lumMod val="75000"/>
                  </a:schemeClr>
                </a:solidFill>
                <a:latin typeface="Courier New" charset="0"/>
              </a:rPr>
              <a:t>]</a:t>
            </a:r>
          </a:p>
          <a:p>
            <a:pPr lvl="1">
              <a:buFont typeface="Monotype Sorts" charset="2"/>
              <a:buNone/>
            </a:pPr>
            <a:r>
              <a:rPr lang="en-US" altLang="en-US" dirty="0"/>
              <a:t>In other words:</a:t>
            </a:r>
          </a:p>
          <a:p>
            <a:pPr lvl="1"/>
            <a:r>
              <a:rPr lang="en-US" altLang="en-US" dirty="0"/>
              <a:t>Optionally, one of the characters: </a:t>
            </a:r>
            <a:r>
              <a:rPr lang="en-US" altLang="en-US" i="1" dirty="0"/>
              <a:t>u</a:t>
            </a:r>
            <a:r>
              <a:rPr lang="en-US" altLang="en-US" dirty="0"/>
              <a:t> (user/owner), </a:t>
            </a:r>
            <a:r>
              <a:rPr lang="en-US" altLang="en-US" i="1" dirty="0"/>
              <a:t>g</a:t>
            </a:r>
            <a:r>
              <a:rPr lang="en-US" altLang="en-US" dirty="0"/>
              <a:t> (group), </a:t>
            </a:r>
            <a:r>
              <a:rPr lang="en-US" altLang="en-US" dirty="0" smtClean="0"/>
              <a:t>              </a:t>
            </a:r>
            <a:r>
              <a:rPr lang="en-US" altLang="en-US" i="1" dirty="0" smtClean="0"/>
              <a:t>o</a:t>
            </a:r>
            <a:r>
              <a:rPr lang="en-US" altLang="en-US" dirty="0" smtClean="0"/>
              <a:t> </a:t>
            </a:r>
            <a:r>
              <a:rPr lang="en-US" altLang="en-US" dirty="0"/>
              <a:t>(other), or </a:t>
            </a:r>
            <a:r>
              <a:rPr lang="en-US" altLang="en-US" i="1" dirty="0"/>
              <a:t>a</a:t>
            </a:r>
            <a:r>
              <a:rPr lang="en-US" altLang="en-US" dirty="0"/>
              <a:t> (all). </a:t>
            </a:r>
          </a:p>
          <a:p>
            <a:pPr lvl="1"/>
            <a:r>
              <a:rPr lang="en-US" altLang="en-US" dirty="0"/>
              <a:t>Optionally, one of the characters: </a:t>
            </a:r>
            <a:r>
              <a:rPr lang="en-US" altLang="en-US" i="1" dirty="0"/>
              <a:t>+</a:t>
            </a:r>
            <a:r>
              <a:rPr lang="en-US" altLang="en-US" dirty="0"/>
              <a:t> (add permission),            </a:t>
            </a:r>
            <a:r>
              <a:rPr lang="en-US" altLang="en-US" dirty="0" smtClean="0"/>
              <a:t>               </a:t>
            </a:r>
            <a:r>
              <a:rPr lang="en-US" altLang="en-US" i="1" dirty="0" smtClean="0"/>
              <a:t>-</a:t>
            </a:r>
            <a:r>
              <a:rPr lang="en-US" altLang="en-US" dirty="0" smtClean="0"/>
              <a:t> </a:t>
            </a:r>
            <a:r>
              <a:rPr lang="en-US" altLang="en-US" dirty="0"/>
              <a:t>(remove permission), or </a:t>
            </a:r>
            <a:r>
              <a:rPr lang="en-US" altLang="en-US" i="1" dirty="0"/>
              <a:t>=</a:t>
            </a:r>
            <a:r>
              <a:rPr lang="en-US" altLang="en-US" dirty="0"/>
              <a:t> (set permission). </a:t>
            </a:r>
          </a:p>
          <a:p>
            <a:pPr lvl="1"/>
            <a:r>
              <a:rPr lang="en-US" altLang="en-US" dirty="0"/>
              <a:t>Any combination of the characters </a:t>
            </a:r>
            <a:r>
              <a:rPr lang="en-US" altLang="en-US" i="1" dirty="0"/>
              <a:t>r</a:t>
            </a:r>
            <a:r>
              <a:rPr lang="en-US" altLang="en-US" dirty="0"/>
              <a:t> (read), </a:t>
            </a:r>
            <a:r>
              <a:rPr lang="en-US" altLang="en-US" i="1" dirty="0"/>
              <a:t>w</a:t>
            </a:r>
            <a:r>
              <a:rPr lang="en-US" altLang="en-US" dirty="0"/>
              <a:t> (write), or        </a:t>
            </a:r>
            <a:r>
              <a:rPr lang="en-US" altLang="en-US" dirty="0" smtClean="0"/>
              <a:t>                </a:t>
            </a:r>
            <a:r>
              <a:rPr lang="en-US" altLang="en-US" i="1" dirty="0" smtClean="0"/>
              <a:t>x</a:t>
            </a:r>
            <a:r>
              <a:rPr lang="en-US" altLang="en-US" dirty="0" smtClean="0"/>
              <a:t> </a:t>
            </a:r>
            <a:r>
              <a:rPr lang="en-US" altLang="en-US" dirty="0"/>
              <a:t>(execute). </a:t>
            </a:r>
          </a:p>
          <a:p>
            <a:pPr lvl="1">
              <a:buFont typeface="Monotype Sorts" charset="2"/>
              <a:buNone/>
            </a:pPr>
            <a:endParaRPr lang="en-US" altLang="en-US" dirty="0"/>
          </a:p>
        </p:txBody>
      </p:sp>
    </p:spTree>
    <p:extLst>
      <p:ext uri="{BB962C8B-B14F-4D97-AF65-F5344CB8AC3E}">
        <p14:creationId xmlns:p14="http://schemas.microsoft.com/office/powerpoint/2010/main" val="24009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7620000" cy="1143000"/>
          </a:xfrm>
          <a:noFill/>
        </p:spPr>
        <p:txBody>
          <a:bodyPr/>
          <a:lstStyle/>
          <a:p>
            <a:r>
              <a:rPr lang="en-US" altLang="en-US"/>
              <a:t>Permission Example</a:t>
            </a:r>
          </a:p>
        </p:txBody>
      </p:sp>
      <p:sp>
        <p:nvSpPr>
          <p:cNvPr id="23555" name="Rectangle 3"/>
          <p:cNvSpPr>
            <a:spLocks noGrp="1" noChangeArrowheads="1"/>
          </p:cNvSpPr>
          <p:nvPr>
            <p:ph type="body" idx="1"/>
          </p:nvPr>
        </p:nvSpPr>
        <p:spPr>
          <a:xfrm>
            <a:off x="0" y="1600200"/>
            <a:ext cx="9144000" cy="4724400"/>
          </a:xfrm>
          <a:noFill/>
        </p:spPr>
        <p:txBody>
          <a:bodyPr>
            <a:normAutofit fontScale="92500" lnSpcReduction="10000"/>
          </a:bodyPr>
          <a:lstStyle/>
          <a:p>
            <a:r>
              <a:rPr lang="en-US" altLang="en-US" sz="2400" dirty="0"/>
              <a:t>To let everybody read or write the file </a:t>
            </a:r>
            <a:r>
              <a:rPr lang="en-US" altLang="en-US" sz="2400" dirty="0">
                <a:latin typeface="Courier New" charset="0"/>
              </a:rPr>
              <a:t>letter1</a:t>
            </a:r>
          </a:p>
          <a:p>
            <a:pPr lvl="1">
              <a:buFont typeface="Monotype Sorts" charset="2"/>
              <a:buNone/>
            </a:pPr>
            <a:r>
              <a:rPr lang="en-US" altLang="en-US" sz="1600" dirty="0">
                <a:latin typeface="Courier New" charset="0"/>
              </a:rPr>
              <a:t>	$ </a:t>
            </a:r>
            <a:r>
              <a:rPr lang="en-US" altLang="en-US" sz="1600" dirty="0" err="1">
                <a:latin typeface="Courier New" charset="0"/>
              </a:rPr>
              <a:t>chmod</a:t>
            </a:r>
            <a:r>
              <a:rPr lang="en-US" altLang="en-US" sz="1600" dirty="0">
                <a:latin typeface="Courier New" charset="0"/>
              </a:rPr>
              <a:t> </a:t>
            </a:r>
            <a:r>
              <a:rPr lang="en-US" altLang="en-US" sz="1600" dirty="0" err="1">
                <a:latin typeface="Courier New" charset="0"/>
              </a:rPr>
              <a:t>a+rw</a:t>
            </a:r>
            <a:r>
              <a:rPr lang="en-US" altLang="en-US" sz="1600" dirty="0">
                <a:latin typeface="Courier New" charset="0"/>
              </a:rPr>
              <a:t> letter1 </a:t>
            </a:r>
          </a:p>
          <a:p>
            <a:pPr lvl="1">
              <a:buFont typeface="Monotype Sorts" charset="2"/>
              <a:buNone/>
            </a:pPr>
            <a:r>
              <a:rPr lang="en-US" altLang="en-US" sz="1600" dirty="0">
                <a:latin typeface="Courier New" charset="0"/>
              </a:rPr>
              <a:t>	$ </a:t>
            </a:r>
            <a:r>
              <a:rPr lang="en-US" altLang="en-US" sz="1600" dirty="0" err="1">
                <a:latin typeface="Courier New" charset="0"/>
              </a:rPr>
              <a:t>ls</a:t>
            </a:r>
            <a:r>
              <a:rPr lang="en-US" altLang="en-US" sz="1600" dirty="0">
                <a:latin typeface="Courier New" charset="0"/>
              </a:rPr>
              <a:t> -l letter1</a:t>
            </a:r>
          </a:p>
          <a:p>
            <a:pPr lvl="1">
              <a:buFont typeface="Monotype Sorts" charset="2"/>
              <a:buNone/>
            </a:pPr>
            <a:r>
              <a:rPr lang="en-US" altLang="en-US" sz="1600" dirty="0">
                <a:latin typeface="Courier New" charset="0"/>
              </a:rPr>
              <a:t>	-</a:t>
            </a:r>
            <a:r>
              <a:rPr lang="en-US" altLang="en-US" sz="1600" dirty="0" err="1">
                <a:latin typeface="Courier New" charset="0"/>
              </a:rPr>
              <a:t>rw-rw-rw</a:t>
            </a:r>
            <a:r>
              <a:rPr lang="en-US" altLang="en-US" sz="1600" dirty="0">
                <a:latin typeface="Courier New" charset="0"/>
              </a:rPr>
              <a:t>-   1 </a:t>
            </a:r>
            <a:r>
              <a:rPr lang="en-US" altLang="en-US" sz="1600" dirty="0" err="1">
                <a:latin typeface="Courier New" charset="0"/>
              </a:rPr>
              <a:t>jbond</a:t>
            </a:r>
            <a:r>
              <a:rPr lang="en-US" altLang="en-US" sz="1600" dirty="0">
                <a:latin typeface="Courier New" charset="0"/>
              </a:rPr>
              <a:t>    </a:t>
            </a:r>
            <a:r>
              <a:rPr lang="en-US" altLang="en-US" sz="1600" dirty="0" err="1">
                <a:latin typeface="Courier New" charset="0"/>
              </a:rPr>
              <a:t>cs</a:t>
            </a:r>
            <a:r>
              <a:rPr lang="en-US" altLang="en-US" sz="1600" dirty="0">
                <a:latin typeface="Courier New" charset="0"/>
              </a:rPr>
              <a:t>           154 Feb  4 15:00 letter1</a:t>
            </a:r>
          </a:p>
          <a:p>
            <a:r>
              <a:rPr lang="en-US" altLang="en-US" sz="2400" dirty="0"/>
              <a:t>To allow user to execute file </a:t>
            </a:r>
            <a:r>
              <a:rPr lang="en-US" altLang="en-US" sz="2400" dirty="0">
                <a:latin typeface="Courier New" charset="0"/>
              </a:rPr>
              <a:t>letter1</a:t>
            </a:r>
          </a:p>
          <a:p>
            <a:pPr lvl="1">
              <a:buFont typeface="Monotype Sorts" charset="2"/>
              <a:buNone/>
            </a:pPr>
            <a:r>
              <a:rPr lang="en-US" altLang="en-US" sz="1600" dirty="0">
                <a:latin typeface="Courier New" charset="0"/>
              </a:rPr>
              <a:t>	$ </a:t>
            </a:r>
            <a:r>
              <a:rPr lang="en-US" altLang="en-US" sz="1600" dirty="0" err="1">
                <a:latin typeface="Courier New" charset="0"/>
              </a:rPr>
              <a:t>chmod</a:t>
            </a:r>
            <a:r>
              <a:rPr lang="en-US" altLang="en-US" sz="1600" dirty="0">
                <a:latin typeface="Courier New" charset="0"/>
              </a:rPr>
              <a:t> </a:t>
            </a:r>
            <a:r>
              <a:rPr lang="en-US" altLang="en-US" sz="1600" dirty="0" err="1">
                <a:latin typeface="Courier New" charset="0"/>
              </a:rPr>
              <a:t>u+x</a:t>
            </a:r>
            <a:r>
              <a:rPr lang="en-US" altLang="en-US" sz="1600" dirty="0">
                <a:latin typeface="Courier New" charset="0"/>
              </a:rPr>
              <a:t> letter1</a:t>
            </a:r>
          </a:p>
          <a:p>
            <a:pPr lvl="1">
              <a:buFont typeface="Monotype Sorts" charset="2"/>
              <a:buNone/>
            </a:pPr>
            <a:r>
              <a:rPr lang="en-US" altLang="en-US" sz="1600" dirty="0">
                <a:latin typeface="Courier New" charset="0"/>
              </a:rPr>
              <a:t>	$ </a:t>
            </a:r>
            <a:r>
              <a:rPr lang="en-US" altLang="en-US" sz="1600" dirty="0" err="1">
                <a:latin typeface="Courier New" charset="0"/>
              </a:rPr>
              <a:t>ls</a:t>
            </a:r>
            <a:r>
              <a:rPr lang="en-US" altLang="en-US" sz="1600" dirty="0">
                <a:latin typeface="Courier New" charset="0"/>
              </a:rPr>
              <a:t> -l letter1</a:t>
            </a:r>
          </a:p>
          <a:p>
            <a:pPr lvl="1">
              <a:buFont typeface="Monotype Sorts" charset="2"/>
              <a:buNone/>
            </a:pPr>
            <a:r>
              <a:rPr lang="en-US" altLang="en-US" sz="1600" dirty="0">
                <a:latin typeface="Courier New" charset="0"/>
              </a:rPr>
              <a:t>	-</a:t>
            </a:r>
            <a:r>
              <a:rPr lang="en-US" altLang="en-US" sz="1600" dirty="0" err="1">
                <a:latin typeface="Courier New" charset="0"/>
              </a:rPr>
              <a:t>rwxrw-rw</a:t>
            </a:r>
            <a:r>
              <a:rPr lang="en-US" altLang="en-US" sz="1600" dirty="0">
                <a:latin typeface="Courier New" charset="0"/>
              </a:rPr>
              <a:t>-   1 </a:t>
            </a:r>
            <a:r>
              <a:rPr lang="en-US" altLang="en-US" sz="1600" dirty="0" err="1">
                <a:latin typeface="Courier New" charset="0"/>
              </a:rPr>
              <a:t>jbond</a:t>
            </a:r>
            <a:r>
              <a:rPr lang="en-US" altLang="en-US" sz="1600" dirty="0">
                <a:latin typeface="Courier New" charset="0"/>
              </a:rPr>
              <a:t>    </a:t>
            </a:r>
            <a:r>
              <a:rPr lang="en-US" altLang="en-US" sz="1600" dirty="0" err="1">
                <a:latin typeface="Courier New" charset="0"/>
              </a:rPr>
              <a:t>cs</a:t>
            </a:r>
            <a:r>
              <a:rPr lang="en-US" altLang="en-US" sz="1600" dirty="0">
                <a:latin typeface="Courier New" charset="0"/>
              </a:rPr>
              <a:t>           154 Feb  4 15:00 letter1*</a:t>
            </a:r>
          </a:p>
          <a:p>
            <a:r>
              <a:rPr lang="en-US" altLang="en-US" sz="2400" dirty="0"/>
              <a:t>To not let “other” to read or write file </a:t>
            </a:r>
            <a:r>
              <a:rPr lang="en-US" altLang="en-US" sz="2400" dirty="0">
                <a:latin typeface="Courier New" charset="0"/>
              </a:rPr>
              <a:t>letter1</a:t>
            </a:r>
          </a:p>
          <a:p>
            <a:pPr lvl="1">
              <a:buFont typeface="Monotype Sorts" charset="2"/>
              <a:buNone/>
            </a:pPr>
            <a:r>
              <a:rPr lang="en-US" altLang="en-US" sz="1600" dirty="0">
                <a:latin typeface="Courier New" charset="0"/>
              </a:rPr>
              <a:t>	$ </a:t>
            </a:r>
            <a:r>
              <a:rPr lang="en-US" altLang="en-US" sz="1600" dirty="0" err="1">
                <a:latin typeface="Courier New" charset="0"/>
              </a:rPr>
              <a:t>chmod</a:t>
            </a:r>
            <a:r>
              <a:rPr lang="en-US" altLang="en-US" sz="1600" dirty="0">
                <a:latin typeface="Courier New" charset="0"/>
              </a:rPr>
              <a:t> o-</a:t>
            </a:r>
            <a:r>
              <a:rPr lang="en-US" altLang="en-US" sz="1600" dirty="0" err="1">
                <a:latin typeface="Courier New" charset="0"/>
              </a:rPr>
              <a:t>rw</a:t>
            </a:r>
            <a:r>
              <a:rPr lang="en-US" altLang="en-US" sz="1600" dirty="0">
                <a:latin typeface="Courier New" charset="0"/>
              </a:rPr>
              <a:t> letter1</a:t>
            </a:r>
          </a:p>
          <a:p>
            <a:pPr lvl="1">
              <a:buFont typeface="Monotype Sorts" charset="2"/>
              <a:buNone/>
            </a:pPr>
            <a:r>
              <a:rPr lang="en-US" altLang="en-US" sz="1600" dirty="0">
                <a:latin typeface="Courier New" charset="0"/>
              </a:rPr>
              <a:t>	$ </a:t>
            </a:r>
            <a:r>
              <a:rPr lang="en-US" altLang="en-US" sz="1600" dirty="0" err="1">
                <a:latin typeface="Courier New" charset="0"/>
              </a:rPr>
              <a:t>ls</a:t>
            </a:r>
            <a:r>
              <a:rPr lang="en-US" altLang="en-US" sz="1600" dirty="0">
                <a:latin typeface="Courier New" charset="0"/>
              </a:rPr>
              <a:t> -l letter1</a:t>
            </a:r>
          </a:p>
          <a:p>
            <a:pPr lvl="1">
              <a:buFont typeface="Monotype Sorts" charset="2"/>
              <a:buNone/>
            </a:pPr>
            <a:r>
              <a:rPr lang="en-US" altLang="en-US" sz="1600" dirty="0">
                <a:latin typeface="Courier New" charset="0"/>
              </a:rPr>
              <a:t>	-</a:t>
            </a:r>
            <a:r>
              <a:rPr lang="en-US" altLang="en-US" sz="1600" dirty="0" err="1">
                <a:latin typeface="Courier New" charset="0"/>
              </a:rPr>
              <a:t>rwxrw</a:t>
            </a:r>
            <a:r>
              <a:rPr lang="en-US" altLang="en-US" sz="1600" dirty="0">
                <a:latin typeface="Courier New" charset="0"/>
              </a:rPr>
              <a:t>----   1 </a:t>
            </a:r>
            <a:r>
              <a:rPr lang="en-US" altLang="en-US" sz="1600" dirty="0" err="1">
                <a:latin typeface="Courier New" charset="0"/>
              </a:rPr>
              <a:t>jbond</a:t>
            </a:r>
            <a:r>
              <a:rPr lang="en-US" altLang="en-US" sz="1600" dirty="0">
                <a:latin typeface="Courier New" charset="0"/>
              </a:rPr>
              <a:t>    </a:t>
            </a:r>
            <a:r>
              <a:rPr lang="en-US" altLang="en-US" sz="1600" dirty="0" err="1">
                <a:latin typeface="Courier New" charset="0"/>
              </a:rPr>
              <a:t>cs</a:t>
            </a:r>
            <a:r>
              <a:rPr lang="en-US" altLang="en-US" sz="1600" dirty="0">
                <a:latin typeface="Courier New" charset="0"/>
              </a:rPr>
              <a:t>           154 Feb  4 15:00 letter1*</a:t>
            </a:r>
          </a:p>
          <a:p>
            <a:r>
              <a:rPr lang="en-US" altLang="en-US" sz="2400" dirty="0"/>
              <a:t>To let “group” only read the file </a:t>
            </a:r>
            <a:r>
              <a:rPr lang="en-US" altLang="en-US" sz="2400" dirty="0">
                <a:latin typeface="Courier New" charset="0"/>
              </a:rPr>
              <a:t>letter1</a:t>
            </a:r>
          </a:p>
          <a:p>
            <a:pPr lvl="1">
              <a:buFont typeface="Monotype Sorts" charset="2"/>
              <a:buNone/>
            </a:pPr>
            <a:r>
              <a:rPr lang="en-US" altLang="en-US" sz="1600" dirty="0">
                <a:latin typeface="Courier New" charset="0"/>
              </a:rPr>
              <a:t>	$ </a:t>
            </a:r>
            <a:r>
              <a:rPr lang="en-US" altLang="en-US" sz="1600" dirty="0" err="1">
                <a:latin typeface="Courier New" charset="0"/>
              </a:rPr>
              <a:t>chmod</a:t>
            </a:r>
            <a:r>
              <a:rPr lang="en-US" altLang="en-US" sz="1600" dirty="0">
                <a:latin typeface="Courier New" charset="0"/>
              </a:rPr>
              <a:t> g=r letter1</a:t>
            </a:r>
          </a:p>
          <a:p>
            <a:pPr lvl="1">
              <a:buFont typeface="Monotype Sorts" charset="2"/>
              <a:buNone/>
            </a:pPr>
            <a:r>
              <a:rPr lang="en-US" altLang="en-US" sz="1600" dirty="0">
                <a:latin typeface="Courier New" charset="0"/>
              </a:rPr>
              <a:t>	$ </a:t>
            </a:r>
            <a:r>
              <a:rPr lang="en-US" altLang="en-US" sz="1600" dirty="0" err="1">
                <a:latin typeface="Courier New" charset="0"/>
              </a:rPr>
              <a:t>ls</a:t>
            </a:r>
            <a:r>
              <a:rPr lang="en-US" altLang="en-US" sz="1600" dirty="0">
                <a:latin typeface="Courier New" charset="0"/>
              </a:rPr>
              <a:t> -l letter1</a:t>
            </a:r>
          </a:p>
          <a:p>
            <a:pPr lvl="1">
              <a:buFont typeface="Monotype Sorts" charset="2"/>
              <a:buNone/>
            </a:pPr>
            <a:r>
              <a:rPr lang="en-US" altLang="en-US" sz="1600" dirty="0">
                <a:latin typeface="Courier New" charset="0"/>
              </a:rPr>
              <a:t>	-</a:t>
            </a:r>
            <a:r>
              <a:rPr lang="en-US" altLang="en-US" sz="1600" dirty="0" err="1">
                <a:latin typeface="Courier New" charset="0"/>
              </a:rPr>
              <a:t>rwxr</a:t>
            </a:r>
            <a:r>
              <a:rPr lang="en-US" altLang="en-US" sz="1600" dirty="0">
                <a:latin typeface="Courier New" charset="0"/>
              </a:rPr>
              <a:t>-----   1 </a:t>
            </a:r>
            <a:r>
              <a:rPr lang="en-US" altLang="en-US" sz="1600" dirty="0" err="1">
                <a:latin typeface="Courier New" charset="0"/>
              </a:rPr>
              <a:t>jbond</a:t>
            </a:r>
            <a:r>
              <a:rPr lang="en-US" altLang="en-US" sz="1600" dirty="0">
                <a:latin typeface="Courier New" charset="0"/>
              </a:rPr>
              <a:t>    </a:t>
            </a:r>
            <a:r>
              <a:rPr lang="en-US" altLang="en-US" sz="1600" dirty="0" err="1">
                <a:latin typeface="Courier New" charset="0"/>
              </a:rPr>
              <a:t>cs</a:t>
            </a:r>
            <a:r>
              <a:rPr lang="en-US" altLang="en-US" sz="1600" dirty="0">
                <a:latin typeface="Courier New" charset="0"/>
              </a:rPr>
              <a:t>           154 Feb  4 15:00 letter1*</a:t>
            </a:r>
          </a:p>
        </p:txBody>
      </p:sp>
    </p:spTree>
    <p:extLst>
      <p:ext uri="{BB962C8B-B14F-4D97-AF65-F5344CB8AC3E}">
        <p14:creationId xmlns:p14="http://schemas.microsoft.com/office/powerpoint/2010/main" val="3212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5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555">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5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55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555">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55">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55">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5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28600"/>
            <a:ext cx="7620000" cy="1143000"/>
          </a:xfrm>
          <a:noFill/>
        </p:spPr>
        <p:txBody>
          <a:bodyPr/>
          <a:lstStyle/>
          <a:p>
            <a:r>
              <a:rPr lang="en-US" altLang="en-US"/>
              <a:t>Permission Shortcut</a:t>
            </a:r>
          </a:p>
        </p:txBody>
      </p:sp>
      <p:sp>
        <p:nvSpPr>
          <p:cNvPr id="24579" name="Rectangle 3"/>
          <p:cNvSpPr>
            <a:spLocks noGrp="1" noChangeArrowheads="1"/>
          </p:cNvSpPr>
          <p:nvPr>
            <p:ph type="body" idx="1"/>
          </p:nvPr>
        </p:nvSpPr>
        <p:spPr>
          <a:xfrm>
            <a:off x="0" y="1600200"/>
            <a:ext cx="7543800" cy="4724400"/>
          </a:xfrm>
          <a:noFill/>
        </p:spPr>
        <p:txBody>
          <a:bodyPr>
            <a:normAutofit lnSpcReduction="10000"/>
          </a:bodyPr>
          <a:lstStyle/>
          <a:p>
            <a:pPr>
              <a:lnSpc>
                <a:spcPct val="80000"/>
              </a:lnSpc>
            </a:pPr>
            <a:r>
              <a:rPr lang="en-US" altLang="en-US" sz="2000" dirty="0" err="1">
                <a:latin typeface="Courier New" charset="0"/>
              </a:rPr>
              <a:t>chmod</a:t>
            </a:r>
            <a:r>
              <a:rPr lang="en-US" altLang="en-US" sz="2000" dirty="0"/>
              <a:t> allows you to use 3 decimal digits to set the permissions, where </a:t>
            </a:r>
            <a:r>
              <a:rPr lang="en-US" altLang="en-US" sz="2000" dirty="0">
                <a:latin typeface="Courier New" charset="0"/>
              </a:rPr>
              <a:t>user</a:t>
            </a:r>
            <a:r>
              <a:rPr lang="en-US" altLang="en-US" sz="2000" dirty="0"/>
              <a:t> is the 1</a:t>
            </a:r>
            <a:r>
              <a:rPr lang="en-US" altLang="en-US" sz="2000" baseline="30000" dirty="0"/>
              <a:t>st</a:t>
            </a:r>
            <a:r>
              <a:rPr lang="en-US" altLang="en-US" sz="2000" dirty="0"/>
              <a:t> digit, </a:t>
            </a:r>
            <a:r>
              <a:rPr lang="en-US" altLang="en-US" sz="2000" dirty="0">
                <a:latin typeface="Courier New" charset="0"/>
              </a:rPr>
              <a:t>group</a:t>
            </a:r>
            <a:r>
              <a:rPr lang="en-US" altLang="en-US" sz="2000" dirty="0"/>
              <a:t> is the 2</a:t>
            </a:r>
            <a:r>
              <a:rPr lang="en-US" altLang="en-US" sz="2000" baseline="30000" dirty="0"/>
              <a:t>nd</a:t>
            </a:r>
            <a:r>
              <a:rPr lang="en-US" altLang="en-US" sz="2000" dirty="0"/>
              <a:t> digit, and </a:t>
            </a:r>
            <a:r>
              <a:rPr lang="en-US" altLang="en-US" sz="2000" dirty="0">
                <a:latin typeface="Courier New" charset="0"/>
              </a:rPr>
              <a:t>other</a:t>
            </a:r>
            <a:r>
              <a:rPr lang="en-US" altLang="en-US" sz="2000" dirty="0"/>
              <a:t> is the 3</a:t>
            </a:r>
            <a:r>
              <a:rPr lang="en-US" altLang="en-US" sz="2000" baseline="30000" dirty="0"/>
              <a:t>rd</a:t>
            </a:r>
            <a:r>
              <a:rPr lang="en-US" altLang="en-US" sz="2000" dirty="0"/>
              <a:t> digit. </a:t>
            </a:r>
          </a:p>
          <a:p>
            <a:pPr>
              <a:lnSpc>
                <a:spcPct val="80000"/>
              </a:lnSpc>
            </a:pPr>
            <a:r>
              <a:rPr lang="en-US" altLang="en-US" sz="2000" dirty="0"/>
              <a:t>Each of these decimal digits represents a 3-digit binary number for read permission (1</a:t>
            </a:r>
            <a:r>
              <a:rPr lang="en-US" altLang="en-US" sz="2000" baseline="30000" dirty="0"/>
              <a:t>st</a:t>
            </a:r>
            <a:r>
              <a:rPr lang="en-US" altLang="en-US" sz="2000" dirty="0"/>
              <a:t> binary digit), write permission (2</a:t>
            </a:r>
            <a:r>
              <a:rPr lang="en-US" altLang="en-US" sz="2000" baseline="30000" dirty="0"/>
              <a:t>nd</a:t>
            </a:r>
            <a:r>
              <a:rPr lang="en-US" altLang="en-US" sz="2000" dirty="0"/>
              <a:t> binary digit), and execute permission (3</a:t>
            </a:r>
            <a:r>
              <a:rPr lang="en-US" altLang="en-US" sz="2000" baseline="30000" dirty="0"/>
              <a:t>rd</a:t>
            </a:r>
            <a:r>
              <a:rPr lang="en-US" altLang="en-US" sz="2000" dirty="0"/>
              <a:t> binary digit).</a:t>
            </a:r>
          </a:p>
          <a:p>
            <a:pPr>
              <a:lnSpc>
                <a:spcPct val="80000"/>
              </a:lnSpc>
            </a:pPr>
            <a:r>
              <a:rPr lang="en-US" altLang="en-US" sz="2000" dirty="0"/>
              <a:t>For example, with the file </a:t>
            </a:r>
            <a:r>
              <a:rPr lang="en-US" altLang="en-US" sz="2000" dirty="0">
                <a:latin typeface="Courier New" charset="0"/>
              </a:rPr>
              <a:t>letter1</a:t>
            </a:r>
            <a:r>
              <a:rPr lang="en-US" altLang="en-US" sz="2000" dirty="0"/>
              <a:t>, to allow </a:t>
            </a:r>
          </a:p>
          <a:p>
            <a:pPr lvl="1">
              <a:lnSpc>
                <a:spcPct val="80000"/>
              </a:lnSpc>
            </a:pPr>
            <a:r>
              <a:rPr lang="en-US" altLang="en-US" sz="1800" dirty="0">
                <a:latin typeface="Courier New" charset="0"/>
              </a:rPr>
              <a:t>user</a:t>
            </a:r>
            <a:r>
              <a:rPr lang="en-US" altLang="en-US" sz="1800" dirty="0"/>
              <a:t> to read, write, and execute (binary 111 = decimal 7), </a:t>
            </a:r>
          </a:p>
          <a:p>
            <a:pPr lvl="1">
              <a:lnSpc>
                <a:spcPct val="80000"/>
              </a:lnSpc>
            </a:pPr>
            <a:r>
              <a:rPr lang="en-US" altLang="en-US" sz="1800" dirty="0">
                <a:latin typeface="Courier New" charset="0"/>
              </a:rPr>
              <a:t>group</a:t>
            </a:r>
            <a:r>
              <a:rPr lang="en-US" altLang="en-US" sz="1800" dirty="0"/>
              <a:t> to read and write (110=6),</a:t>
            </a:r>
          </a:p>
          <a:p>
            <a:pPr lvl="1">
              <a:lnSpc>
                <a:spcPct val="80000"/>
              </a:lnSpc>
            </a:pPr>
            <a:r>
              <a:rPr lang="en-US" altLang="en-US" sz="1800" dirty="0">
                <a:latin typeface="Courier New" charset="0"/>
              </a:rPr>
              <a:t>other</a:t>
            </a:r>
            <a:r>
              <a:rPr lang="en-US" altLang="en-US" sz="1800" dirty="0"/>
              <a:t> to read only (100=4):</a:t>
            </a:r>
            <a:endParaRPr lang="en-US" altLang="en-US" sz="1400" dirty="0">
              <a:latin typeface="Courier New" charset="0"/>
            </a:endParaRPr>
          </a:p>
          <a:p>
            <a:pPr lvl="1">
              <a:lnSpc>
                <a:spcPct val="80000"/>
              </a:lnSpc>
              <a:buFont typeface="Monotype Sorts" charset="2"/>
              <a:buNone/>
            </a:pPr>
            <a:r>
              <a:rPr lang="en-US" altLang="en-US" sz="1400" dirty="0">
                <a:latin typeface="Courier New" charset="0"/>
              </a:rPr>
              <a:t>	</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chmod</a:t>
            </a:r>
            <a:r>
              <a:rPr lang="en-US" altLang="en-US" sz="1400" dirty="0">
                <a:solidFill>
                  <a:schemeClr val="accent6">
                    <a:lumMod val="75000"/>
                  </a:schemeClr>
                </a:solidFill>
                <a:latin typeface="Courier New" charset="0"/>
              </a:rPr>
              <a:t> 764 letter1 </a:t>
            </a:r>
          </a:p>
          <a:p>
            <a:pPr lvl="1">
              <a:lnSpc>
                <a:spcPct val="80000"/>
              </a:lnSpc>
              <a:buFont typeface="Monotype Sorts" charset="2"/>
              <a:buNone/>
            </a:pPr>
            <a:r>
              <a:rPr lang="en-US" altLang="en-US" sz="1400" dirty="0">
                <a:solidFill>
                  <a:schemeClr val="accent6">
                    <a:lumMod val="75000"/>
                  </a:schemeClr>
                </a:solidFill>
                <a:latin typeface="Courier New" charset="0"/>
              </a:rPr>
              <a:t>	$ </a:t>
            </a:r>
            <a:r>
              <a:rPr lang="en-US" altLang="en-US" sz="1400" dirty="0" err="1">
                <a:solidFill>
                  <a:schemeClr val="accent6">
                    <a:lumMod val="75000"/>
                  </a:schemeClr>
                </a:solidFill>
                <a:latin typeface="Courier New" charset="0"/>
              </a:rPr>
              <a:t>ls</a:t>
            </a:r>
            <a:r>
              <a:rPr lang="en-US" altLang="en-US" sz="1400" dirty="0">
                <a:solidFill>
                  <a:schemeClr val="accent6">
                    <a:lumMod val="75000"/>
                  </a:schemeClr>
                </a:solidFill>
                <a:latin typeface="Courier New" charset="0"/>
              </a:rPr>
              <a:t> -l letter1</a:t>
            </a:r>
          </a:p>
          <a:p>
            <a:pPr lvl="1">
              <a:lnSpc>
                <a:spcPct val="80000"/>
              </a:lnSpc>
              <a:buFont typeface="Monotype Sorts" charset="2"/>
              <a:buNone/>
            </a:pP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rwxrw</a:t>
            </a:r>
            <a:r>
              <a:rPr lang="en-US" altLang="en-US" sz="1400" dirty="0">
                <a:solidFill>
                  <a:schemeClr val="accent6">
                    <a:lumMod val="75000"/>
                  </a:schemeClr>
                </a:solidFill>
                <a:latin typeface="Courier New" charset="0"/>
              </a:rPr>
              <a:t>-r--   1 </a:t>
            </a:r>
            <a:r>
              <a:rPr lang="en-US" altLang="en-US" sz="1400" dirty="0" err="1">
                <a:solidFill>
                  <a:schemeClr val="accent6">
                    <a:lumMod val="75000"/>
                  </a:schemeClr>
                </a:solidFill>
                <a:latin typeface="Courier New" charset="0"/>
              </a:rPr>
              <a:t>jbond</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cs</a:t>
            </a:r>
            <a:r>
              <a:rPr lang="en-US" altLang="en-US" sz="1400" dirty="0">
                <a:solidFill>
                  <a:schemeClr val="accent6">
                    <a:lumMod val="75000"/>
                  </a:schemeClr>
                </a:solidFill>
                <a:latin typeface="Courier New" charset="0"/>
              </a:rPr>
              <a:t>           154 Feb  4 15:00 letter1</a:t>
            </a:r>
          </a:p>
          <a:p>
            <a:pPr>
              <a:lnSpc>
                <a:spcPct val="80000"/>
              </a:lnSpc>
            </a:pPr>
            <a:r>
              <a:rPr lang="en-US" altLang="en-US" sz="2000" dirty="0"/>
              <a:t>As another example, with the file </a:t>
            </a:r>
            <a:r>
              <a:rPr lang="en-US" altLang="en-US" sz="2000" dirty="0">
                <a:latin typeface="Courier New" charset="0"/>
              </a:rPr>
              <a:t>letter1</a:t>
            </a:r>
            <a:r>
              <a:rPr lang="en-US" altLang="en-US" sz="2000" dirty="0"/>
              <a:t>, to allow </a:t>
            </a:r>
          </a:p>
          <a:p>
            <a:pPr lvl="1">
              <a:lnSpc>
                <a:spcPct val="80000"/>
              </a:lnSpc>
            </a:pPr>
            <a:r>
              <a:rPr lang="en-US" altLang="en-US" sz="1800" dirty="0"/>
              <a:t>user to execute only (001=1), </a:t>
            </a:r>
          </a:p>
          <a:p>
            <a:pPr lvl="1">
              <a:lnSpc>
                <a:spcPct val="80000"/>
              </a:lnSpc>
            </a:pPr>
            <a:r>
              <a:rPr lang="en-US" altLang="en-US" sz="1800" dirty="0"/>
              <a:t>group to write and execute (011=3),</a:t>
            </a:r>
          </a:p>
          <a:p>
            <a:pPr lvl="1">
              <a:lnSpc>
                <a:spcPct val="80000"/>
              </a:lnSpc>
            </a:pPr>
            <a:r>
              <a:rPr lang="en-US" altLang="en-US" sz="1800" dirty="0"/>
              <a:t>other to read and execute (101=5):</a:t>
            </a:r>
            <a:r>
              <a:rPr lang="en-US" altLang="en-US" sz="1400" dirty="0">
                <a:latin typeface="Courier New" charset="0"/>
              </a:rPr>
              <a:t>	</a:t>
            </a:r>
          </a:p>
          <a:p>
            <a:pPr lvl="1">
              <a:lnSpc>
                <a:spcPct val="80000"/>
              </a:lnSpc>
              <a:buFont typeface="Monotype Sorts" charset="2"/>
              <a:buNone/>
            </a:pPr>
            <a:r>
              <a:rPr lang="en-US" altLang="en-US" sz="1400" dirty="0">
                <a:latin typeface="Courier New" charset="0"/>
              </a:rPr>
              <a:t>	</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chmod</a:t>
            </a:r>
            <a:r>
              <a:rPr lang="en-US" altLang="en-US" sz="1400" dirty="0">
                <a:solidFill>
                  <a:schemeClr val="accent6">
                    <a:lumMod val="75000"/>
                  </a:schemeClr>
                </a:solidFill>
                <a:latin typeface="Courier New" charset="0"/>
              </a:rPr>
              <a:t> 135 letter1 </a:t>
            </a:r>
          </a:p>
          <a:p>
            <a:pPr lvl="1">
              <a:lnSpc>
                <a:spcPct val="80000"/>
              </a:lnSpc>
              <a:buFont typeface="Monotype Sorts" charset="2"/>
              <a:buNone/>
            </a:pPr>
            <a:r>
              <a:rPr lang="en-US" altLang="en-US" sz="1400" dirty="0">
                <a:solidFill>
                  <a:schemeClr val="accent6">
                    <a:lumMod val="75000"/>
                  </a:schemeClr>
                </a:solidFill>
                <a:latin typeface="Courier New" charset="0"/>
              </a:rPr>
              <a:t>	$ </a:t>
            </a:r>
            <a:r>
              <a:rPr lang="en-US" altLang="en-US" sz="1400" dirty="0" err="1">
                <a:solidFill>
                  <a:schemeClr val="accent6">
                    <a:lumMod val="75000"/>
                  </a:schemeClr>
                </a:solidFill>
                <a:latin typeface="Courier New" charset="0"/>
              </a:rPr>
              <a:t>ls</a:t>
            </a:r>
            <a:r>
              <a:rPr lang="en-US" altLang="en-US" sz="1400" dirty="0">
                <a:solidFill>
                  <a:schemeClr val="accent6">
                    <a:lumMod val="75000"/>
                  </a:schemeClr>
                </a:solidFill>
                <a:latin typeface="Courier New" charset="0"/>
              </a:rPr>
              <a:t> -l letter1</a:t>
            </a:r>
          </a:p>
          <a:p>
            <a:pPr lvl="1">
              <a:lnSpc>
                <a:spcPct val="80000"/>
              </a:lnSpc>
              <a:buFont typeface="Monotype Sorts" charset="2"/>
              <a:buNone/>
            </a:pPr>
            <a:r>
              <a:rPr lang="en-US" altLang="en-US" sz="1400" dirty="0">
                <a:solidFill>
                  <a:schemeClr val="accent6">
                    <a:lumMod val="75000"/>
                  </a:schemeClr>
                </a:solidFill>
                <a:latin typeface="Courier New" charset="0"/>
              </a:rPr>
              <a:t>	---x-</a:t>
            </a:r>
            <a:r>
              <a:rPr lang="en-US" altLang="en-US" sz="1400" dirty="0" err="1">
                <a:solidFill>
                  <a:schemeClr val="accent6">
                    <a:lumMod val="75000"/>
                  </a:schemeClr>
                </a:solidFill>
                <a:latin typeface="Courier New" charset="0"/>
              </a:rPr>
              <a:t>wxr</a:t>
            </a:r>
            <a:r>
              <a:rPr lang="en-US" altLang="en-US" sz="1400" dirty="0">
                <a:solidFill>
                  <a:schemeClr val="accent6">
                    <a:lumMod val="75000"/>
                  </a:schemeClr>
                </a:solidFill>
                <a:latin typeface="Courier New" charset="0"/>
              </a:rPr>
              <a:t>-x   1 </a:t>
            </a:r>
            <a:r>
              <a:rPr lang="en-US" altLang="en-US" sz="1400" dirty="0" err="1">
                <a:solidFill>
                  <a:schemeClr val="accent6">
                    <a:lumMod val="75000"/>
                  </a:schemeClr>
                </a:solidFill>
                <a:latin typeface="Courier New" charset="0"/>
              </a:rPr>
              <a:t>jbond</a:t>
            </a:r>
            <a:r>
              <a:rPr lang="en-US" altLang="en-US" sz="1400" dirty="0">
                <a:solidFill>
                  <a:schemeClr val="accent6">
                    <a:lumMod val="75000"/>
                  </a:schemeClr>
                </a:solidFill>
                <a:latin typeface="Courier New" charset="0"/>
              </a:rPr>
              <a:t>    </a:t>
            </a:r>
            <a:r>
              <a:rPr lang="en-US" altLang="en-US" sz="1400" dirty="0" err="1">
                <a:solidFill>
                  <a:schemeClr val="accent6">
                    <a:lumMod val="75000"/>
                  </a:schemeClr>
                </a:solidFill>
                <a:latin typeface="Courier New" charset="0"/>
              </a:rPr>
              <a:t>cs</a:t>
            </a:r>
            <a:r>
              <a:rPr lang="en-US" altLang="en-US" sz="1400" dirty="0">
                <a:solidFill>
                  <a:schemeClr val="accent6">
                    <a:lumMod val="75000"/>
                  </a:schemeClr>
                </a:solidFill>
                <a:latin typeface="Courier New" charset="0"/>
              </a:rPr>
              <a:t>           154 Feb  4 15:00 letter1</a:t>
            </a:r>
          </a:p>
        </p:txBody>
      </p:sp>
      <p:sp>
        <p:nvSpPr>
          <p:cNvPr id="24581" name="Line 5"/>
          <p:cNvSpPr>
            <a:spLocks noChangeShapeType="1"/>
          </p:cNvSpPr>
          <p:nvPr/>
        </p:nvSpPr>
        <p:spPr bwMode="auto">
          <a:xfrm flipH="1">
            <a:off x="4427984" y="2509664"/>
            <a:ext cx="1080120" cy="631304"/>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square">
            <a:spAutoFit/>
          </a:bodyPr>
          <a:lstStyle/>
          <a:p>
            <a:endParaRPr lang="en-US"/>
          </a:p>
        </p:txBody>
      </p:sp>
      <p:sp>
        <p:nvSpPr>
          <p:cNvPr id="24582" name="Line 6"/>
          <p:cNvSpPr>
            <a:spLocks noChangeShapeType="1"/>
          </p:cNvSpPr>
          <p:nvPr/>
        </p:nvSpPr>
        <p:spPr bwMode="auto">
          <a:xfrm>
            <a:off x="1691680" y="2509664"/>
            <a:ext cx="2736304" cy="631304"/>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square">
            <a:spAutoFit/>
          </a:bodyPr>
          <a:lstStyle/>
          <a:p>
            <a:endParaRPr lang="en-US"/>
          </a:p>
        </p:txBody>
      </p:sp>
      <p:sp>
        <p:nvSpPr>
          <p:cNvPr id="24583" name="Line 7"/>
          <p:cNvSpPr>
            <a:spLocks noChangeShapeType="1"/>
          </p:cNvSpPr>
          <p:nvPr/>
        </p:nvSpPr>
        <p:spPr bwMode="auto">
          <a:xfrm flipH="1">
            <a:off x="4572000" y="2509664"/>
            <a:ext cx="1763688" cy="70331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square">
            <a:spAutoFit/>
          </a:bodyPr>
          <a:lstStyle/>
          <a:p>
            <a:endParaRPr lang="en-US"/>
          </a:p>
        </p:txBody>
      </p:sp>
    </p:spTree>
    <p:extLst>
      <p:ext uri="{BB962C8B-B14F-4D97-AF65-F5344CB8AC3E}">
        <p14:creationId xmlns:p14="http://schemas.microsoft.com/office/powerpoint/2010/main" val="18561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5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animBg="1"/>
      <p:bldP spid="245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US" dirty="0"/>
          </a:p>
        </p:txBody>
      </p:sp>
      <p:sp>
        <p:nvSpPr>
          <p:cNvPr id="3" name="Content Placeholder 2"/>
          <p:cNvSpPr>
            <a:spLocks noGrp="1"/>
          </p:cNvSpPr>
          <p:nvPr>
            <p:ph idx="1"/>
          </p:nvPr>
        </p:nvSpPr>
        <p:spPr/>
        <p:txBody>
          <a:bodyPr/>
          <a:lstStyle/>
          <a:p>
            <a:r>
              <a:rPr lang="en-US" dirty="0" smtClean="0"/>
              <a:t>Physical Hard Disk divided into 4 logical partitions</a:t>
            </a:r>
          </a:p>
          <a:p>
            <a:pPr lvl="1"/>
            <a:r>
              <a:rPr lang="en-US" dirty="0" smtClean="0"/>
              <a:t>Block 0  </a:t>
            </a:r>
            <a:r>
              <a:rPr lang="en-US" dirty="0" smtClean="0">
                <a:sym typeface="Wingdings"/>
              </a:rPr>
              <a:t> Boot Block</a:t>
            </a:r>
          </a:p>
          <a:p>
            <a:pPr lvl="1"/>
            <a:r>
              <a:rPr lang="en-US" dirty="0" smtClean="0">
                <a:sym typeface="Wingdings"/>
              </a:rPr>
              <a:t>Block 1	 Super Block</a:t>
            </a:r>
          </a:p>
          <a:p>
            <a:pPr lvl="1"/>
            <a:r>
              <a:rPr lang="en-US" dirty="0" smtClean="0">
                <a:sym typeface="Wingdings"/>
              </a:rPr>
              <a:t>Block 2  </a:t>
            </a:r>
            <a:r>
              <a:rPr lang="en-US" dirty="0" err="1" smtClean="0">
                <a:sym typeface="Wingdings"/>
              </a:rPr>
              <a:t>Inode</a:t>
            </a:r>
            <a:r>
              <a:rPr lang="en-US" dirty="0" smtClean="0">
                <a:sym typeface="Wingdings"/>
              </a:rPr>
              <a:t> Block</a:t>
            </a:r>
          </a:p>
          <a:p>
            <a:pPr lvl="1"/>
            <a:r>
              <a:rPr lang="en-US" dirty="0" smtClean="0">
                <a:sym typeface="Wingdings"/>
              </a:rPr>
              <a:t>Block 3  Data Block</a:t>
            </a:r>
          </a:p>
          <a:p>
            <a:pPr lvl="1"/>
            <a:endParaRPr lang="en-US" dirty="0" smtClean="0">
              <a:sym typeface="Wingdings"/>
            </a:endParaRPr>
          </a:p>
          <a:p>
            <a:pPr lvl="1"/>
            <a:endParaRPr lang="en-US" dirty="0"/>
          </a:p>
        </p:txBody>
      </p:sp>
    </p:spTree>
    <p:extLst>
      <p:ext uri="{BB962C8B-B14F-4D97-AF65-F5344CB8AC3E}">
        <p14:creationId xmlns:p14="http://schemas.microsoft.com/office/powerpoint/2010/main" val="18415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System</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a:t>Block 0  </a:t>
            </a:r>
            <a:r>
              <a:rPr lang="en-US" dirty="0">
                <a:sym typeface="Wingdings"/>
              </a:rPr>
              <a:t> Boot Block</a:t>
            </a:r>
          </a:p>
          <a:p>
            <a:pPr lvl="1"/>
            <a:r>
              <a:rPr lang="en-US" dirty="0" smtClean="0"/>
              <a:t>Holds the bootstrap program</a:t>
            </a:r>
            <a:r>
              <a:rPr lang="en-US" dirty="0" smtClean="0"/>
              <a:t>.</a:t>
            </a:r>
          </a:p>
          <a:p>
            <a:pPr lvl="1"/>
            <a:r>
              <a:rPr lang="en-US" dirty="0" smtClean="0"/>
              <a:t>Bootstrap program is a program which starts the OS.</a:t>
            </a:r>
            <a:endParaRPr lang="en-US" dirty="0" smtClean="0"/>
          </a:p>
          <a:p>
            <a:pPr lvl="1"/>
            <a:r>
              <a:rPr lang="en-US" dirty="0" smtClean="0"/>
              <a:t>Used to start the server.</a:t>
            </a:r>
          </a:p>
          <a:p>
            <a:pPr lvl="1"/>
            <a:endParaRPr lang="en-US" dirty="0" smtClean="0"/>
          </a:p>
          <a:p>
            <a:pPr lvl="1"/>
            <a:endParaRPr lang="en-US" dirty="0" smtClean="0"/>
          </a:p>
          <a:p>
            <a:pPr marL="742950" lvl="2" indent="-342900"/>
            <a:endParaRPr lang="en-US" dirty="0" smtClean="0">
              <a:sym typeface="Wingdings"/>
            </a:endParaRPr>
          </a:p>
          <a:p>
            <a:pPr marL="742950" lvl="2" indent="-342900"/>
            <a:endParaRPr lang="en-US" dirty="0">
              <a:sym typeface="Wingdings"/>
            </a:endParaRPr>
          </a:p>
          <a:p>
            <a:endParaRPr lang="en-US" dirty="0"/>
          </a:p>
        </p:txBody>
      </p:sp>
    </p:spTree>
    <p:extLst>
      <p:ext uri="{BB962C8B-B14F-4D97-AF65-F5344CB8AC3E}">
        <p14:creationId xmlns:p14="http://schemas.microsoft.com/office/powerpoint/2010/main" val="15151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r>
              <a:rPr lang="en-US" sz="4000" dirty="0" smtClean="0"/>
              <a:t> </a:t>
            </a:r>
            <a:endParaRPr lang="en-IN" dirty="0"/>
          </a:p>
        </p:txBody>
      </p:sp>
      <p:sp>
        <p:nvSpPr>
          <p:cNvPr id="3" name="Content Placeholder 2"/>
          <p:cNvSpPr>
            <a:spLocks noGrp="1"/>
          </p:cNvSpPr>
          <p:nvPr>
            <p:ph idx="1"/>
          </p:nvPr>
        </p:nvSpPr>
        <p:spPr/>
        <p:txBody>
          <a:bodyPr/>
          <a:lstStyle/>
          <a:p>
            <a:r>
              <a:rPr lang="en-US" dirty="0" smtClean="0"/>
              <a:t>The UNIX file system is characterized by</a:t>
            </a:r>
          </a:p>
          <a:p>
            <a:pPr lvl="1"/>
            <a:r>
              <a:rPr lang="en-US" dirty="0" smtClean="0"/>
              <a:t>A hierarchical structure</a:t>
            </a:r>
          </a:p>
          <a:p>
            <a:pPr lvl="1"/>
            <a:r>
              <a:rPr lang="en-US" dirty="0" smtClean="0"/>
              <a:t>Consistent treatment of file data</a:t>
            </a:r>
          </a:p>
          <a:p>
            <a:pPr lvl="1"/>
            <a:r>
              <a:rPr lang="en-US" dirty="0" smtClean="0"/>
              <a:t>The ability to create and delete files</a:t>
            </a:r>
          </a:p>
          <a:p>
            <a:pPr lvl="1"/>
            <a:r>
              <a:rPr lang="en-US" dirty="0" smtClean="0"/>
              <a:t>Dynamic growth of files</a:t>
            </a:r>
          </a:p>
          <a:p>
            <a:pPr lvl="1"/>
            <a:r>
              <a:rPr lang="en-US" dirty="0" smtClean="0"/>
              <a:t>The protection of file data</a:t>
            </a:r>
          </a:p>
          <a:p>
            <a:pPr lvl="1"/>
            <a:r>
              <a:rPr lang="en-US" dirty="0" smtClean="0"/>
              <a:t>The treatment of peripheral devices (such as terminals and tape units) as files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342900" lvl="1" indent="-342900">
              <a:buFont typeface="Arial" pitchFamily="34" charset="0"/>
              <a:buChar char="•"/>
            </a:pPr>
            <a:r>
              <a:rPr lang="en-US" dirty="0"/>
              <a:t>Block 1  </a:t>
            </a:r>
            <a:r>
              <a:rPr lang="en-US" dirty="0">
                <a:sym typeface="Wingdings"/>
              </a:rPr>
              <a:t> Super Block</a:t>
            </a:r>
          </a:p>
          <a:p>
            <a:pPr lvl="1"/>
            <a:r>
              <a:rPr lang="en-US" dirty="0"/>
              <a:t>Very important block</a:t>
            </a:r>
          </a:p>
          <a:p>
            <a:pPr marL="1371600" lvl="2" indent="-457200">
              <a:buFont typeface="+mj-lt"/>
              <a:buAutoNum type="arabicPeriod"/>
            </a:pPr>
            <a:r>
              <a:rPr lang="en-US" dirty="0"/>
              <a:t>Holds name of file system</a:t>
            </a:r>
          </a:p>
          <a:p>
            <a:pPr marL="1371600" lvl="2" indent="-457200">
              <a:buFont typeface="+mj-lt"/>
              <a:buAutoNum type="arabicPeriod"/>
            </a:pPr>
            <a:r>
              <a:rPr lang="en-US" dirty="0"/>
              <a:t>Size of file system</a:t>
            </a:r>
          </a:p>
          <a:p>
            <a:pPr marL="1371600" lvl="2" indent="-457200">
              <a:buFont typeface="+mj-lt"/>
              <a:buAutoNum type="arabicPeriod"/>
            </a:pPr>
            <a:r>
              <a:rPr lang="en-US" dirty="0"/>
              <a:t>No. of free memory blocks</a:t>
            </a:r>
          </a:p>
          <a:p>
            <a:pPr marL="1371600" lvl="2" indent="-457200">
              <a:buFont typeface="+mj-lt"/>
              <a:buAutoNum type="arabicPeriod"/>
            </a:pPr>
            <a:r>
              <a:rPr lang="en-US" dirty="0"/>
              <a:t>Total no. of memory blocks</a:t>
            </a:r>
          </a:p>
          <a:p>
            <a:pPr marL="1371600" lvl="2" indent="-457200">
              <a:buFont typeface="+mj-lt"/>
              <a:buAutoNum type="arabicPeriod"/>
            </a:pPr>
            <a:r>
              <a:rPr lang="en-US" dirty="0"/>
              <a:t>Index to next free block</a:t>
            </a:r>
          </a:p>
          <a:p>
            <a:pPr marL="1371600" lvl="2" indent="-457200">
              <a:buFont typeface="+mj-lt"/>
              <a:buAutoNum type="arabicPeriod"/>
            </a:pPr>
            <a:r>
              <a:rPr lang="en-US" dirty="0"/>
              <a:t>Total no. of </a:t>
            </a:r>
            <a:r>
              <a:rPr lang="en-US" dirty="0" err="1"/>
              <a:t>inodes</a:t>
            </a:r>
            <a:endParaRPr lang="en-US" dirty="0"/>
          </a:p>
          <a:p>
            <a:pPr marL="1371600" lvl="2" indent="-457200">
              <a:buFont typeface="+mj-lt"/>
              <a:buAutoNum type="arabicPeriod"/>
            </a:pPr>
            <a:r>
              <a:rPr lang="en-US" dirty="0"/>
              <a:t>No. of free </a:t>
            </a:r>
            <a:r>
              <a:rPr lang="en-US" dirty="0" err="1" smtClean="0"/>
              <a:t>inodes</a:t>
            </a:r>
            <a:endParaRPr lang="en-US" dirty="0" smtClean="0"/>
          </a:p>
          <a:p>
            <a:pPr marL="1371600" lvl="2" indent="-457200">
              <a:buFont typeface="+mj-lt"/>
              <a:buAutoNum type="arabicPeriod"/>
            </a:pPr>
            <a:r>
              <a:rPr lang="en-US" dirty="0" smtClean="0"/>
              <a:t>Index to next free </a:t>
            </a:r>
            <a:r>
              <a:rPr lang="en-US" dirty="0" err="1" smtClean="0"/>
              <a:t>inode</a:t>
            </a:r>
            <a:endParaRPr lang="en-US" dirty="0" smtClean="0"/>
          </a:p>
          <a:p>
            <a:pPr marL="1371600" lvl="2" indent="-457200">
              <a:buFont typeface="+mj-lt"/>
              <a:buAutoNum type="arabicPeriod"/>
            </a:pPr>
            <a:r>
              <a:rPr lang="en-US" dirty="0" smtClean="0"/>
              <a:t>Flag indicates the super block </a:t>
            </a:r>
            <a:r>
              <a:rPr lang="en-US" dirty="0" err="1" smtClean="0"/>
              <a:t>updation</a:t>
            </a:r>
            <a:endParaRPr lang="en-US" dirty="0" smtClean="0"/>
          </a:p>
          <a:p>
            <a:pPr marL="1371600" lvl="2" indent="-457200">
              <a:buFont typeface="+mj-lt"/>
              <a:buAutoNum type="arabicPeriod"/>
            </a:pPr>
            <a:r>
              <a:rPr lang="en-US" dirty="0" smtClean="0"/>
              <a:t>Lock field to lock free memory block ( by UNIX </a:t>
            </a:r>
            <a:r>
              <a:rPr lang="en-US" dirty="0" err="1" smtClean="0"/>
              <a:t>adminstrator</a:t>
            </a:r>
            <a:r>
              <a:rPr lang="en-US" dirty="0" smtClean="0"/>
              <a:t>)</a:t>
            </a:r>
          </a:p>
          <a:p>
            <a:pPr marL="971550" lvl="1" indent="-457200"/>
            <a:r>
              <a:rPr lang="en-US" dirty="0" err="1" smtClean="0"/>
              <a:t>Updation</a:t>
            </a:r>
            <a:r>
              <a:rPr lang="en-US" dirty="0" smtClean="0"/>
              <a:t> of super block is done by the </a:t>
            </a:r>
            <a:r>
              <a:rPr lang="en-US" dirty="0" err="1" smtClean="0"/>
              <a:t>adminstrator</a:t>
            </a:r>
            <a:endParaRPr lang="en-US" dirty="0" smtClean="0"/>
          </a:p>
          <a:p>
            <a:pPr marL="1371600" lvl="2" indent="-457200"/>
            <a:r>
              <a:rPr lang="en-US" dirty="0" smtClean="0"/>
              <a:t># sync   --- used to update super block</a:t>
            </a:r>
            <a:endParaRPr lang="en-US" dirty="0"/>
          </a:p>
          <a:p>
            <a:endParaRPr lang="en-US" dirty="0"/>
          </a:p>
        </p:txBody>
      </p:sp>
    </p:spTree>
    <p:extLst>
      <p:ext uri="{BB962C8B-B14F-4D97-AF65-F5344CB8AC3E}">
        <p14:creationId xmlns:p14="http://schemas.microsoft.com/office/powerpoint/2010/main" val="5681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Block 2 </a:t>
            </a:r>
            <a:r>
              <a:rPr lang="mr-IN" dirty="0" smtClean="0"/>
              <a:t>–</a:t>
            </a:r>
            <a:r>
              <a:rPr lang="en-US" dirty="0" smtClean="0"/>
              <a:t> </a:t>
            </a:r>
            <a:r>
              <a:rPr lang="en-US" dirty="0" err="1" smtClean="0"/>
              <a:t>Inode</a:t>
            </a:r>
            <a:r>
              <a:rPr lang="en-US" dirty="0" smtClean="0"/>
              <a:t> Block</a:t>
            </a:r>
          </a:p>
          <a:p>
            <a:pPr lvl="1"/>
            <a:r>
              <a:rPr lang="en-US" dirty="0" smtClean="0"/>
              <a:t>Hold information about the individual files.</a:t>
            </a:r>
          </a:p>
          <a:p>
            <a:pPr marL="1371600" lvl="2" indent="-457200">
              <a:buFont typeface="+mj-lt"/>
              <a:buAutoNum type="arabicPeriod"/>
            </a:pPr>
            <a:r>
              <a:rPr lang="en-US" dirty="0" smtClean="0"/>
              <a:t>Holds file name</a:t>
            </a:r>
          </a:p>
          <a:p>
            <a:pPr marL="1371600" lvl="2" indent="-457200">
              <a:buFont typeface="+mj-lt"/>
              <a:buAutoNum type="arabicPeriod"/>
            </a:pPr>
            <a:r>
              <a:rPr lang="en-US" dirty="0" smtClean="0"/>
              <a:t>File type</a:t>
            </a:r>
          </a:p>
          <a:p>
            <a:pPr marL="1371600" lvl="2" indent="-457200">
              <a:buFont typeface="+mj-lt"/>
              <a:buAutoNum type="arabicPeriod"/>
            </a:pPr>
            <a:r>
              <a:rPr lang="en-US" dirty="0" smtClean="0"/>
              <a:t>File permission</a:t>
            </a:r>
          </a:p>
          <a:p>
            <a:pPr marL="1371600" lvl="2" indent="-457200">
              <a:buFont typeface="+mj-lt"/>
              <a:buAutoNum type="arabicPeriod"/>
            </a:pPr>
            <a:r>
              <a:rPr lang="en-US" dirty="0" smtClean="0"/>
              <a:t>File owner</a:t>
            </a:r>
          </a:p>
          <a:p>
            <a:pPr marL="1371600" lvl="2" indent="-457200">
              <a:buFont typeface="+mj-lt"/>
              <a:buAutoNum type="arabicPeriod"/>
            </a:pPr>
            <a:r>
              <a:rPr lang="en-US" dirty="0" smtClean="0"/>
              <a:t>File group</a:t>
            </a:r>
          </a:p>
          <a:p>
            <a:pPr marL="1371600" lvl="2" indent="-457200">
              <a:buFont typeface="+mj-lt"/>
              <a:buAutoNum type="arabicPeriod"/>
            </a:pPr>
            <a:r>
              <a:rPr lang="en-US" dirty="0" smtClean="0"/>
              <a:t>No. of links</a:t>
            </a:r>
          </a:p>
          <a:p>
            <a:pPr marL="1371600" lvl="2" indent="-457200">
              <a:buFont typeface="+mj-lt"/>
              <a:buAutoNum type="arabicPeriod"/>
            </a:pPr>
            <a:r>
              <a:rPr lang="en-US" dirty="0" smtClean="0"/>
              <a:t>Date &amp; time of creation</a:t>
            </a:r>
          </a:p>
          <a:p>
            <a:pPr marL="1371600" lvl="2" indent="-457200">
              <a:buFont typeface="+mj-lt"/>
              <a:buAutoNum type="arabicPeriod"/>
            </a:pPr>
            <a:r>
              <a:rPr lang="en-US" dirty="0" smtClean="0"/>
              <a:t>Last modified date &amp; time</a:t>
            </a:r>
          </a:p>
          <a:p>
            <a:pPr marL="1371600" lvl="2" indent="-457200">
              <a:buFont typeface="+mj-lt"/>
              <a:buAutoNum type="arabicPeriod"/>
            </a:pPr>
            <a:r>
              <a:rPr lang="en-US" dirty="0" smtClean="0"/>
              <a:t>Last accessed data &amp; time</a:t>
            </a:r>
          </a:p>
          <a:p>
            <a:pPr marL="1371600" lvl="2" indent="-457200">
              <a:buFont typeface="+mj-lt"/>
              <a:buAutoNum type="arabicPeriod"/>
            </a:pPr>
            <a:r>
              <a:rPr lang="en-US" dirty="0" smtClean="0"/>
              <a:t>Address of file (</a:t>
            </a:r>
            <a:r>
              <a:rPr lang="en-US" dirty="0" err="1" smtClean="0"/>
              <a:t>inode</a:t>
            </a:r>
            <a:r>
              <a:rPr lang="en-US" dirty="0" smtClean="0"/>
              <a:t> no.)</a:t>
            </a:r>
          </a:p>
          <a:p>
            <a:pPr marL="971550" lvl="1" indent="-457200"/>
            <a:r>
              <a:rPr lang="en-US" dirty="0" smtClean="0"/>
              <a:t>$ </a:t>
            </a:r>
            <a:r>
              <a:rPr lang="en-US" dirty="0" err="1" smtClean="0"/>
              <a:t>ls</a:t>
            </a:r>
            <a:r>
              <a:rPr lang="en-US" dirty="0" smtClean="0"/>
              <a:t> </a:t>
            </a:r>
            <a:r>
              <a:rPr lang="mr-IN" dirty="0" smtClean="0"/>
              <a:t>–</a:t>
            </a:r>
            <a:r>
              <a:rPr lang="en-US" dirty="0" smtClean="0"/>
              <a:t>li</a:t>
            </a:r>
          </a:p>
          <a:p>
            <a:pPr marL="1371600" lvl="2" indent="-457200"/>
            <a:r>
              <a:rPr lang="en-US" dirty="0" smtClean="0"/>
              <a:t>We can view</a:t>
            </a:r>
          </a:p>
          <a:p>
            <a:pPr marL="1828800" lvl="3" indent="-457200"/>
            <a:r>
              <a:rPr lang="en-US" dirty="0" smtClean="0"/>
              <a:t>1,2,3,4,5,6,8,10</a:t>
            </a:r>
            <a:endParaRPr lang="en-US" dirty="0"/>
          </a:p>
        </p:txBody>
      </p:sp>
    </p:spTree>
    <p:extLst>
      <p:ext uri="{BB962C8B-B14F-4D97-AF65-F5344CB8AC3E}">
        <p14:creationId xmlns:p14="http://schemas.microsoft.com/office/powerpoint/2010/main" val="153812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Block 3 </a:t>
            </a:r>
            <a:r>
              <a:rPr lang="mr-IN" dirty="0" smtClean="0"/>
              <a:t>–</a:t>
            </a:r>
            <a:r>
              <a:rPr lang="en-US" dirty="0" smtClean="0"/>
              <a:t> Data Block</a:t>
            </a:r>
          </a:p>
          <a:p>
            <a:pPr lvl="1"/>
            <a:r>
              <a:rPr lang="en-US" dirty="0" smtClean="0"/>
              <a:t>Here original data related to files is stored</a:t>
            </a:r>
          </a:p>
          <a:p>
            <a:pPr lvl="1"/>
            <a:r>
              <a:rPr lang="en-US" dirty="0" smtClean="0"/>
              <a:t>Minimum size of the data block</a:t>
            </a:r>
          </a:p>
          <a:p>
            <a:pPr lvl="2"/>
            <a:r>
              <a:rPr lang="en-US" dirty="0" smtClean="0"/>
              <a:t>512, 1024, 2048, 4096 </a:t>
            </a:r>
            <a:r>
              <a:rPr lang="mr-IN" dirty="0" smtClean="0"/>
              <a:t>…</a:t>
            </a:r>
            <a:r>
              <a:rPr lang="en-US" dirty="0" smtClean="0"/>
              <a:t>..</a:t>
            </a:r>
          </a:p>
          <a:p>
            <a:pPr lvl="1"/>
            <a:r>
              <a:rPr lang="en-US" dirty="0" smtClean="0"/>
              <a:t># FSCK</a:t>
            </a:r>
          </a:p>
          <a:p>
            <a:pPr lvl="2"/>
            <a:r>
              <a:rPr lang="en-US" dirty="0" smtClean="0"/>
              <a:t>File system integrity check</a:t>
            </a:r>
          </a:p>
          <a:p>
            <a:pPr lvl="2"/>
            <a:r>
              <a:rPr lang="en-US" dirty="0" smtClean="0"/>
              <a:t>Check whether the system is corrupted or not by UNIX administrator</a:t>
            </a:r>
          </a:p>
          <a:p>
            <a:pPr lvl="2"/>
            <a:r>
              <a:rPr lang="en-US" dirty="0" smtClean="0"/>
              <a:t>It checks</a:t>
            </a:r>
          </a:p>
          <a:p>
            <a:pPr marL="1828800" lvl="3" indent="-457200">
              <a:buFont typeface="+mj-lt"/>
              <a:buAutoNum type="arabicPeriod"/>
            </a:pPr>
            <a:r>
              <a:rPr lang="en-US" dirty="0" smtClean="0"/>
              <a:t>No. of free blocks</a:t>
            </a:r>
          </a:p>
          <a:p>
            <a:pPr marL="1828800" lvl="3" indent="-457200">
              <a:buFont typeface="+mj-lt"/>
              <a:buAutoNum type="arabicPeriod"/>
            </a:pPr>
            <a:r>
              <a:rPr lang="en-US" dirty="0" smtClean="0"/>
              <a:t>Size of file system</a:t>
            </a:r>
          </a:p>
          <a:p>
            <a:pPr marL="1828800" lvl="3" indent="-457200">
              <a:buFont typeface="+mj-lt"/>
              <a:buAutoNum type="arabicPeriod"/>
            </a:pPr>
            <a:r>
              <a:rPr lang="en-US" dirty="0" smtClean="0"/>
              <a:t>No. of free </a:t>
            </a:r>
            <a:r>
              <a:rPr lang="en-US" dirty="0" err="1" smtClean="0"/>
              <a:t>inodes</a:t>
            </a:r>
            <a:endParaRPr lang="en-US" dirty="0" smtClean="0"/>
          </a:p>
          <a:p>
            <a:pPr marL="1828800" lvl="3" indent="-457200">
              <a:buFont typeface="+mj-lt"/>
              <a:buAutoNum type="arabicPeriod"/>
            </a:pPr>
            <a:r>
              <a:rPr lang="en-US" dirty="0" smtClean="0"/>
              <a:t>No. of links</a:t>
            </a:r>
          </a:p>
          <a:p>
            <a:pPr marL="1828800" lvl="3" indent="-457200">
              <a:buFont typeface="+mj-lt"/>
              <a:buAutoNum type="arabicPeriod"/>
            </a:pPr>
            <a:r>
              <a:rPr lang="en-US" dirty="0" smtClean="0"/>
              <a:t>User info</a:t>
            </a:r>
          </a:p>
          <a:p>
            <a:pPr lvl="2"/>
            <a:r>
              <a:rPr lang="en-US" dirty="0" smtClean="0"/>
              <a:t>If there is any problem then to rectify</a:t>
            </a:r>
          </a:p>
          <a:p>
            <a:pPr lvl="3"/>
            <a:r>
              <a:rPr lang="en-US" dirty="0" smtClean="0"/>
              <a:t>#</a:t>
            </a:r>
            <a:r>
              <a:rPr lang="en-US" dirty="0" err="1" smtClean="0"/>
              <a:t>fsck</a:t>
            </a:r>
            <a:r>
              <a:rPr lang="en-US" dirty="0" smtClean="0"/>
              <a:t> </a:t>
            </a:r>
            <a:r>
              <a:rPr lang="mr-IN" dirty="0" smtClean="0"/>
              <a:t>–</a:t>
            </a:r>
            <a:r>
              <a:rPr lang="en-US" dirty="0" smtClean="0"/>
              <a:t>y  --- check the file system with conformation</a:t>
            </a:r>
          </a:p>
          <a:p>
            <a:pPr lvl="2"/>
            <a:endParaRPr lang="en-US" dirty="0"/>
          </a:p>
        </p:txBody>
      </p:sp>
    </p:spTree>
    <p:extLst>
      <p:ext uri="{BB962C8B-B14F-4D97-AF65-F5344CB8AC3E}">
        <p14:creationId xmlns:p14="http://schemas.microsoft.com/office/powerpoint/2010/main" val="18960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643042" y="3143248"/>
            <a:ext cx="5619760" cy="1752600"/>
          </a:xfrm>
          <a:noFill/>
          <a:ln/>
        </p:spPr>
        <p:txBody>
          <a:bodyPr/>
          <a:lstStyle/>
          <a:p>
            <a:r>
              <a:rPr lang="en-US" sz="4400" dirty="0">
                <a:solidFill>
                  <a:schemeClr val="folHlink"/>
                </a:solidFill>
              </a:rPr>
              <a:t>UNIX Utilities</a:t>
            </a:r>
            <a:endParaRPr lang="en-US" sz="3600" dirty="0">
              <a:solidFill>
                <a:schemeClr val="folHlink"/>
              </a:solidFill>
            </a:endParaRPr>
          </a:p>
        </p:txBody>
      </p:sp>
      <p:sp>
        <p:nvSpPr>
          <p:cNvPr id="5142" name="Rectangle 22"/>
          <p:cNvSpPr>
            <a:spLocks noChangeArrowheads="1"/>
          </p:cNvSpPr>
          <p:nvPr/>
        </p:nvSpPr>
        <p:spPr bwMode="auto">
          <a:xfrm>
            <a:off x="1524000" y="1905000"/>
            <a:ext cx="6248400" cy="1189038"/>
          </a:xfrm>
          <a:prstGeom prst="rect">
            <a:avLst/>
          </a:prstGeom>
          <a:noFill/>
          <a:ln w="12700">
            <a:noFill/>
            <a:miter lim="800000"/>
            <a:headEnd type="none" w="sm" len="sm"/>
            <a:tailEnd type="none" w="sm" len="sm"/>
          </a:ln>
          <a:effectLst/>
        </p:spPr>
        <p:txBody>
          <a:bodyPr>
            <a:spAutoFit/>
          </a:bodyPr>
          <a:lstStyle/>
          <a:p>
            <a:pPr marL="342900" indent="-342900" algn="ctr">
              <a:buFont typeface="Monotype Sorts" pitchFamily="2" charset="2"/>
              <a:buNone/>
            </a:pPr>
            <a:r>
              <a:rPr lang="en-US" sz="7200" b="0">
                <a:solidFill>
                  <a:schemeClr val="tx2"/>
                </a:solidFill>
                <a:latin typeface="Times New Roman" charset="0"/>
              </a:rPr>
              <a:t>Software Tools</a:t>
            </a:r>
          </a:p>
        </p:txBody>
      </p:sp>
    </p:spTree>
    <p:extLst>
      <p:ext uri="{BB962C8B-B14F-4D97-AF65-F5344CB8AC3E}">
        <p14:creationId xmlns:p14="http://schemas.microsoft.com/office/powerpoint/2010/main" val="17955191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noFill/>
          <a:ln/>
        </p:spPr>
        <p:txBody>
          <a:bodyPr/>
          <a:lstStyle/>
          <a:p>
            <a:r>
              <a:rPr lang="en-US"/>
              <a:t>UNIX File Utilities</a:t>
            </a:r>
            <a:r>
              <a:rPr lang="en-US" sz="4000"/>
              <a:t> </a:t>
            </a:r>
          </a:p>
        </p:txBody>
      </p:sp>
      <p:sp>
        <p:nvSpPr>
          <p:cNvPr id="331779" name="Rectangle 3"/>
          <p:cNvSpPr>
            <a:spLocks noGrp="1" noChangeArrowheads="1"/>
          </p:cNvSpPr>
          <p:nvPr>
            <p:ph type="body" idx="1"/>
          </p:nvPr>
        </p:nvSpPr>
        <p:spPr>
          <a:xfrm>
            <a:off x="381000" y="1676400"/>
            <a:ext cx="8458200" cy="4724400"/>
          </a:xfrm>
          <a:noFill/>
          <a:ln/>
        </p:spPr>
        <p:txBody>
          <a:bodyPr>
            <a:normAutofit fontScale="92500" lnSpcReduction="10000"/>
          </a:bodyPr>
          <a:lstStyle/>
          <a:p>
            <a:pPr>
              <a:lnSpc>
                <a:spcPct val="90000"/>
              </a:lnSpc>
            </a:pPr>
            <a:r>
              <a:rPr lang="en-US" b="0" dirty="0" err="1">
                <a:solidFill>
                  <a:schemeClr val="tx1"/>
                </a:solidFill>
                <a:latin typeface="Courier New" pitchFamily="49" charset="0"/>
              </a:rPr>
              <a:t>ls</a:t>
            </a:r>
            <a:r>
              <a:rPr lang="en-US" b="0" dirty="0">
                <a:solidFill>
                  <a:schemeClr val="tx1"/>
                </a:solidFill>
              </a:rPr>
              <a:t>		list files in current directory</a:t>
            </a:r>
          </a:p>
          <a:p>
            <a:pPr>
              <a:lnSpc>
                <a:spcPct val="90000"/>
              </a:lnSpc>
            </a:pPr>
            <a:r>
              <a:rPr lang="en-US" b="0" dirty="0">
                <a:solidFill>
                  <a:schemeClr val="tx1"/>
                </a:solidFill>
                <a:latin typeface="Courier New" pitchFamily="49" charset="0"/>
              </a:rPr>
              <a:t>cat</a:t>
            </a:r>
            <a:r>
              <a:rPr lang="en-US" b="0" dirty="0">
                <a:solidFill>
                  <a:schemeClr val="tx1"/>
                </a:solidFill>
                <a:latin typeface="Courier" pitchFamily="49" charset="0"/>
              </a:rPr>
              <a:t>	</a:t>
            </a:r>
            <a:r>
              <a:rPr lang="en-US" b="0" dirty="0">
                <a:solidFill>
                  <a:schemeClr val="tx1"/>
                </a:solidFill>
              </a:rPr>
              <a:t>display file</a:t>
            </a:r>
          </a:p>
          <a:p>
            <a:pPr>
              <a:lnSpc>
                <a:spcPct val="90000"/>
              </a:lnSpc>
            </a:pPr>
            <a:r>
              <a:rPr lang="en-US" b="0" dirty="0">
                <a:solidFill>
                  <a:schemeClr val="tx1"/>
                </a:solidFill>
                <a:latin typeface="Courier New" pitchFamily="49" charset="0"/>
              </a:rPr>
              <a:t>more</a:t>
            </a:r>
            <a:r>
              <a:rPr lang="en-US" b="0" dirty="0">
                <a:solidFill>
                  <a:schemeClr val="tx1"/>
                </a:solidFill>
              </a:rPr>
              <a:t> 	display one screen of file </a:t>
            </a:r>
          </a:p>
          <a:p>
            <a:pPr>
              <a:lnSpc>
                <a:spcPct val="90000"/>
              </a:lnSpc>
            </a:pPr>
            <a:r>
              <a:rPr lang="en-US" b="0" dirty="0" err="1">
                <a:solidFill>
                  <a:schemeClr val="tx1"/>
                </a:solidFill>
                <a:latin typeface="Courier New" pitchFamily="49" charset="0"/>
              </a:rPr>
              <a:t>rm</a:t>
            </a:r>
            <a:r>
              <a:rPr lang="en-US" b="0" dirty="0">
                <a:solidFill>
                  <a:schemeClr val="tx1"/>
                </a:solidFill>
                <a:latin typeface="Courier" pitchFamily="49" charset="0"/>
              </a:rPr>
              <a:t>	</a:t>
            </a:r>
            <a:r>
              <a:rPr lang="en-US" b="0" dirty="0">
                <a:solidFill>
                  <a:schemeClr val="tx1"/>
                </a:solidFill>
              </a:rPr>
              <a:t>	remove (delete) a file</a:t>
            </a:r>
          </a:p>
          <a:p>
            <a:pPr>
              <a:lnSpc>
                <a:spcPct val="90000"/>
              </a:lnSpc>
            </a:pPr>
            <a:r>
              <a:rPr lang="en-US" b="0" dirty="0">
                <a:solidFill>
                  <a:schemeClr val="tx1"/>
                </a:solidFill>
                <a:latin typeface="Courier New" pitchFamily="49" charset="0"/>
              </a:rPr>
              <a:t>cp</a:t>
            </a:r>
            <a:r>
              <a:rPr lang="en-US" b="0" dirty="0">
                <a:solidFill>
                  <a:schemeClr val="tx1"/>
                </a:solidFill>
              </a:rPr>
              <a:t>		copy source file to target file</a:t>
            </a:r>
          </a:p>
          <a:p>
            <a:pPr>
              <a:lnSpc>
                <a:spcPct val="90000"/>
              </a:lnSpc>
            </a:pPr>
            <a:r>
              <a:rPr lang="en-US" b="0" dirty="0" err="1">
                <a:solidFill>
                  <a:schemeClr val="tx1"/>
                </a:solidFill>
                <a:latin typeface="Courier New" pitchFamily="49" charset="0"/>
              </a:rPr>
              <a:t>mv</a:t>
            </a:r>
            <a:r>
              <a:rPr lang="en-US" b="0" dirty="0">
                <a:solidFill>
                  <a:schemeClr val="tx1"/>
                </a:solidFill>
              </a:rPr>
              <a:t> 		rename or move a file</a:t>
            </a:r>
          </a:p>
          <a:p>
            <a:pPr>
              <a:lnSpc>
                <a:spcPct val="90000"/>
              </a:lnSpc>
            </a:pPr>
            <a:r>
              <a:rPr lang="en-US" b="0" dirty="0" err="1">
                <a:solidFill>
                  <a:schemeClr val="tx1"/>
                </a:solidFill>
                <a:latin typeface="Courier New" pitchFamily="49" charset="0"/>
              </a:rPr>
              <a:t>lpr</a:t>
            </a:r>
            <a:r>
              <a:rPr lang="en-US" b="0" dirty="0">
                <a:solidFill>
                  <a:schemeClr val="tx1"/>
                </a:solidFill>
              </a:rPr>
              <a:t>	print a file</a:t>
            </a:r>
          </a:p>
          <a:p>
            <a:pPr>
              <a:lnSpc>
                <a:spcPct val="90000"/>
              </a:lnSpc>
            </a:pPr>
            <a:r>
              <a:rPr lang="en-US" b="0" dirty="0">
                <a:solidFill>
                  <a:schemeClr val="tx1"/>
                </a:solidFill>
                <a:latin typeface="Courier New" pitchFamily="49" charset="0"/>
              </a:rPr>
              <a:t>man</a:t>
            </a:r>
            <a:r>
              <a:rPr lang="en-US" b="0" dirty="0">
                <a:solidFill>
                  <a:schemeClr val="tx1"/>
                </a:solidFill>
              </a:rPr>
              <a:t>	online UNIX help manual</a:t>
            </a:r>
          </a:p>
          <a:p>
            <a:pPr>
              <a:lnSpc>
                <a:spcPct val="90000"/>
              </a:lnSpc>
            </a:pPr>
            <a:r>
              <a:rPr lang="en-US" b="0" dirty="0" err="1">
                <a:solidFill>
                  <a:schemeClr val="tx1"/>
                </a:solidFill>
                <a:latin typeface="Courier New" pitchFamily="49" charset="0"/>
              </a:rPr>
              <a:t>mpage</a:t>
            </a:r>
            <a:r>
              <a:rPr lang="en-US" b="0" dirty="0">
                <a:solidFill>
                  <a:schemeClr val="tx1"/>
                </a:solidFill>
              </a:rPr>
              <a:t>	print multiple pages on postscript printer</a:t>
            </a:r>
          </a:p>
          <a:p>
            <a:pPr lvl="4">
              <a:lnSpc>
                <a:spcPct val="90000"/>
              </a:lnSpc>
              <a:buFont typeface="Monotype Sorts" pitchFamily="2" charset="2"/>
              <a:buNone/>
            </a:pPr>
            <a:r>
              <a:rPr lang="en-US" dirty="0"/>
              <a:t>(not standard UNIX command; </a:t>
            </a:r>
            <a:r>
              <a:rPr lang="en-US" dirty="0" err="1"/>
              <a:t>OpenSource</a:t>
            </a:r>
            <a:r>
              <a:rPr lang="en-US" dirty="0"/>
              <a:t> command)</a:t>
            </a:r>
          </a:p>
          <a:p>
            <a:pPr>
              <a:lnSpc>
                <a:spcPct val="90000"/>
              </a:lnSpc>
            </a:pPr>
            <a:endParaRPr lang="en-US" sz="2400" dirty="0">
              <a:latin typeface="Courier" pitchFamily="49" charset="0"/>
            </a:endParaRPr>
          </a:p>
        </p:txBody>
      </p:sp>
    </p:spTree>
    <p:extLst>
      <p:ext uri="{BB962C8B-B14F-4D97-AF65-F5344CB8AC3E}">
        <p14:creationId xmlns:p14="http://schemas.microsoft.com/office/powerpoint/2010/main" val="47461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1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177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177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177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1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noFill/>
          <a:ln/>
        </p:spPr>
        <p:txBody>
          <a:bodyPr/>
          <a:lstStyle/>
          <a:p>
            <a:r>
              <a:rPr lang="en-US"/>
              <a:t>UNIX File Utilities - Example</a:t>
            </a:r>
            <a:r>
              <a:rPr lang="en-US" sz="4000"/>
              <a:t> </a:t>
            </a:r>
          </a:p>
        </p:txBody>
      </p:sp>
      <p:sp>
        <p:nvSpPr>
          <p:cNvPr id="406531" name="Rectangle 3"/>
          <p:cNvSpPr>
            <a:spLocks noGrp="1" noChangeArrowheads="1"/>
          </p:cNvSpPr>
          <p:nvPr>
            <p:ph type="body" idx="1"/>
          </p:nvPr>
        </p:nvSpPr>
        <p:spPr>
          <a:xfrm>
            <a:off x="381000" y="1676400"/>
            <a:ext cx="8458200" cy="4724400"/>
          </a:xfrm>
          <a:noFill/>
          <a:ln/>
        </p:spPr>
        <p:txBody>
          <a:bodyPr/>
          <a:lstStyle/>
          <a:p>
            <a:pPr>
              <a:lnSpc>
                <a:spcPct val="90000"/>
              </a:lnSpc>
              <a:buFont typeface="Monotype Sorts" pitchFamily="2" charset="2"/>
              <a:buNone/>
            </a:pPr>
            <a:r>
              <a:rPr lang="en-US" sz="2000" dirty="0">
                <a:solidFill>
                  <a:schemeClr val="accent6">
                    <a:lumMod val="75000"/>
                  </a:schemeClr>
                </a:solidFill>
                <a:latin typeface="Courier New" pitchFamily="49" charset="0"/>
              </a:rPr>
              <a:t>$ </a:t>
            </a:r>
            <a:r>
              <a:rPr lang="en-US" sz="2000" dirty="0" err="1">
                <a:solidFill>
                  <a:schemeClr val="accent6">
                    <a:lumMod val="75000"/>
                  </a:schemeClr>
                </a:solidFill>
                <a:latin typeface="Courier New" pitchFamily="49" charset="0"/>
              </a:rPr>
              <a:t>ls</a:t>
            </a:r>
            <a:endParaRPr lang="en-US" sz="2000" dirty="0">
              <a:solidFill>
                <a:schemeClr val="accent6">
                  <a:lumMod val="75000"/>
                </a:schemeClr>
              </a:solidFill>
              <a:latin typeface="Courier New" pitchFamily="49" charset="0"/>
            </a:endParaRPr>
          </a:p>
          <a:p>
            <a:pPr>
              <a:lnSpc>
                <a:spcPct val="90000"/>
              </a:lnSpc>
              <a:buFont typeface="Monotype Sorts" pitchFamily="2" charset="2"/>
              <a:buNone/>
            </a:pPr>
            <a:r>
              <a:rPr lang="en-US" sz="2000" dirty="0">
                <a:solidFill>
                  <a:schemeClr val="accent6">
                    <a:lumMod val="75000"/>
                  </a:schemeClr>
                </a:solidFill>
                <a:latin typeface="Courier New" pitchFamily="49" charset="0"/>
              </a:rPr>
              <a:t>letter1	secret/</a:t>
            </a:r>
          </a:p>
          <a:p>
            <a:pPr>
              <a:lnSpc>
                <a:spcPct val="90000"/>
              </a:lnSpc>
              <a:buFont typeface="Monotype Sorts" pitchFamily="2" charset="2"/>
              <a:buNone/>
            </a:pPr>
            <a:r>
              <a:rPr lang="en-US" sz="2000" dirty="0">
                <a:solidFill>
                  <a:schemeClr val="accent6">
                    <a:lumMod val="75000"/>
                  </a:schemeClr>
                </a:solidFill>
                <a:latin typeface="Courier New" pitchFamily="49" charset="0"/>
              </a:rPr>
              <a:t>$ cat letter1</a:t>
            </a:r>
          </a:p>
          <a:p>
            <a:pPr>
              <a:lnSpc>
                <a:spcPct val="90000"/>
              </a:lnSpc>
              <a:buFont typeface="Monotype Sorts" pitchFamily="2" charset="2"/>
              <a:buNone/>
            </a:pPr>
            <a:r>
              <a:rPr lang="en-US" sz="2000" dirty="0">
                <a:solidFill>
                  <a:schemeClr val="accent6">
                    <a:lumMod val="75000"/>
                  </a:schemeClr>
                </a:solidFill>
                <a:latin typeface="Courier New" pitchFamily="49" charset="0"/>
              </a:rPr>
              <a:t>Ms. Lewinski:</a:t>
            </a:r>
          </a:p>
          <a:p>
            <a:pPr>
              <a:lnSpc>
                <a:spcPct val="90000"/>
              </a:lnSpc>
              <a:buFont typeface="Monotype Sorts" pitchFamily="2" charset="2"/>
              <a:buNone/>
            </a:pPr>
            <a:r>
              <a:rPr lang="en-US" sz="2000" dirty="0">
                <a:solidFill>
                  <a:schemeClr val="accent6">
                    <a:lumMod val="75000"/>
                  </a:schemeClr>
                </a:solidFill>
                <a:latin typeface="Courier New" pitchFamily="49" charset="0"/>
              </a:rPr>
              <a:t>It is getting late. Please order some pizza and stop </a:t>
            </a:r>
          </a:p>
          <a:p>
            <a:pPr>
              <a:lnSpc>
                <a:spcPct val="90000"/>
              </a:lnSpc>
              <a:buFont typeface="Monotype Sorts" pitchFamily="2" charset="2"/>
              <a:buNone/>
            </a:pPr>
            <a:r>
              <a:rPr lang="en-US" sz="2000" dirty="0">
                <a:solidFill>
                  <a:schemeClr val="accent6">
                    <a:lumMod val="75000"/>
                  </a:schemeClr>
                </a:solidFill>
                <a:latin typeface="Courier New" pitchFamily="49" charset="0"/>
              </a:rPr>
              <a:t>by my office. We’ll tidy up a few more things before </a:t>
            </a:r>
          </a:p>
          <a:p>
            <a:pPr>
              <a:lnSpc>
                <a:spcPct val="90000"/>
              </a:lnSpc>
              <a:buFont typeface="Monotype Sorts" pitchFamily="2" charset="2"/>
              <a:buNone/>
            </a:pPr>
            <a:r>
              <a:rPr lang="en-US" sz="2000" dirty="0">
                <a:solidFill>
                  <a:schemeClr val="accent6">
                    <a:lumMod val="75000"/>
                  </a:schemeClr>
                </a:solidFill>
                <a:latin typeface="Courier New" pitchFamily="49" charset="0"/>
              </a:rPr>
              <a:t>calling it a night. </a:t>
            </a:r>
          </a:p>
          <a:p>
            <a:pPr>
              <a:lnSpc>
                <a:spcPct val="90000"/>
              </a:lnSpc>
              <a:buFont typeface="Monotype Sorts" pitchFamily="2" charset="2"/>
              <a:buNone/>
            </a:pPr>
            <a:r>
              <a:rPr lang="en-US" sz="2000" dirty="0">
                <a:solidFill>
                  <a:schemeClr val="accent6">
                    <a:lumMod val="75000"/>
                  </a:schemeClr>
                </a:solidFill>
                <a:latin typeface="Courier New" pitchFamily="49" charset="0"/>
              </a:rPr>
              <a:t>Thanks!</a:t>
            </a:r>
          </a:p>
          <a:p>
            <a:pPr>
              <a:lnSpc>
                <a:spcPct val="90000"/>
              </a:lnSpc>
              <a:buFont typeface="Monotype Sorts" pitchFamily="2" charset="2"/>
              <a:buNone/>
            </a:pPr>
            <a:r>
              <a:rPr lang="en-US" sz="2000" dirty="0">
                <a:solidFill>
                  <a:schemeClr val="accent6">
                    <a:lumMod val="75000"/>
                  </a:schemeClr>
                </a:solidFill>
                <a:latin typeface="Courier New" pitchFamily="49" charset="0"/>
              </a:rPr>
              <a:t>Bill</a:t>
            </a:r>
          </a:p>
          <a:p>
            <a:pPr>
              <a:lnSpc>
                <a:spcPct val="90000"/>
              </a:lnSpc>
              <a:buFont typeface="Monotype Sorts" pitchFamily="2" charset="2"/>
              <a:buNone/>
            </a:pPr>
            <a:r>
              <a:rPr lang="en-US" sz="2000" dirty="0">
                <a:solidFill>
                  <a:schemeClr val="accent6">
                    <a:lumMod val="75000"/>
                  </a:schemeClr>
                </a:solidFill>
                <a:latin typeface="Courier New" pitchFamily="49" charset="0"/>
              </a:rPr>
              <a:t>$ cp letter1 letter2</a:t>
            </a:r>
          </a:p>
          <a:p>
            <a:pPr>
              <a:lnSpc>
                <a:spcPct val="90000"/>
              </a:lnSpc>
              <a:buFont typeface="Monotype Sorts" pitchFamily="2" charset="2"/>
              <a:buNone/>
            </a:pPr>
            <a:r>
              <a:rPr lang="en-US" sz="2000" dirty="0">
                <a:solidFill>
                  <a:schemeClr val="accent6">
                    <a:lumMod val="75000"/>
                  </a:schemeClr>
                </a:solidFill>
                <a:latin typeface="Courier New" pitchFamily="49" charset="0"/>
              </a:rPr>
              <a:t>$ </a:t>
            </a:r>
            <a:r>
              <a:rPr lang="en-US" sz="2000" dirty="0" err="1">
                <a:solidFill>
                  <a:schemeClr val="accent6">
                    <a:lumMod val="75000"/>
                  </a:schemeClr>
                </a:solidFill>
                <a:latin typeface="Courier New" pitchFamily="49" charset="0"/>
              </a:rPr>
              <a:t>ls</a:t>
            </a:r>
            <a:endParaRPr lang="en-US" sz="2000" dirty="0">
              <a:solidFill>
                <a:schemeClr val="accent6">
                  <a:lumMod val="75000"/>
                </a:schemeClr>
              </a:solidFill>
              <a:latin typeface="Courier New" pitchFamily="49" charset="0"/>
            </a:endParaRPr>
          </a:p>
          <a:p>
            <a:pPr>
              <a:lnSpc>
                <a:spcPct val="90000"/>
              </a:lnSpc>
              <a:buFont typeface="Monotype Sorts" pitchFamily="2" charset="2"/>
              <a:buNone/>
            </a:pPr>
            <a:r>
              <a:rPr lang="en-US" sz="2000" dirty="0">
                <a:solidFill>
                  <a:schemeClr val="accent6">
                    <a:lumMod val="75000"/>
                  </a:schemeClr>
                </a:solidFill>
                <a:latin typeface="Courier New" pitchFamily="49" charset="0"/>
              </a:rPr>
              <a:t>letter1	letter2	secret/</a:t>
            </a:r>
          </a:p>
        </p:txBody>
      </p:sp>
    </p:spTree>
    <p:extLst>
      <p:ext uri="{BB962C8B-B14F-4D97-AF65-F5344CB8AC3E}">
        <p14:creationId xmlns:p14="http://schemas.microsoft.com/office/powerpoint/2010/main" val="131520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6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6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6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65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65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65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6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noFill/>
          <a:ln/>
        </p:spPr>
        <p:txBody>
          <a:bodyPr/>
          <a:lstStyle/>
          <a:p>
            <a:r>
              <a:rPr lang="en-US"/>
              <a:t>File Utilities - Example con’t</a:t>
            </a:r>
            <a:r>
              <a:rPr lang="en-US" sz="4000"/>
              <a:t> </a:t>
            </a:r>
          </a:p>
        </p:txBody>
      </p:sp>
      <p:sp>
        <p:nvSpPr>
          <p:cNvPr id="346115" name="Rectangle 3"/>
          <p:cNvSpPr>
            <a:spLocks noGrp="1" noChangeArrowheads="1"/>
          </p:cNvSpPr>
          <p:nvPr>
            <p:ph type="body" sz="half" idx="1"/>
          </p:nvPr>
        </p:nvSpPr>
        <p:spPr>
          <a:xfrm>
            <a:off x="2500298" y="1714488"/>
            <a:ext cx="3848100" cy="4114800"/>
          </a:xfrm>
          <a:noFill/>
          <a:ln/>
        </p:spPr>
        <p:txBody>
          <a:bodyPr/>
          <a:lstStyle/>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mv</a:t>
            </a:r>
            <a:r>
              <a:rPr lang="en-US" sz="1800" dirty="0">
                <a:solidFill>
                  <a:schemeClr val="accent6">
                    <a:lumMod val="75000"/>
                  </a:schemeClr>
                </a:solidFill>
                <a:latin typeface="Courier New" pitchFamily="49" charset="0"/>
              </a:rPr>
              <a:t> letter1 letter3</a:t>
            </a:r>
          </a:p>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ls</a:t>
            </a:r>
            <a:endParaRPr lang="en-US" sz="1800" dirty="0">
              <a:solidFill>
                <a:schemeClr val="accent6">
                  <a:lumMod val="75000"/>
                </a:schemeClr>
              </a:solidFill>
              <a:latin typeface="Courier New" pitchFamily="49" charset="0"/>
            </a:endParaRPr>
          </a:p>
          <a:p>
            <a:pPr>
              <a:lnSpc>
                <a:spcPct val="110000"/>
              </a:lnSpc>
              <a:buFont typeface="Monotype Sorts" pitchFamily="2" charset="2"/>
              <a:buNone/>
            </a:pPr>
            <a:r>
              <a:rPr lang="en-US" sz="1800" dirty="0">
                <a:solidFill>
                  <a:schemeClr val="accent6">
                    <a:lumMod val="75000"/>
                  </a:schemeClr>
                </a:solidFill>
                <a:latin typeface="Courier New" pitchFamily="49" charset="0"/>
              </a:rPr>
              <a:t>letter2	letter3	secret/</a:t>
            </a:r>
          </a:p>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lpr</a:t>
            </a:r>
            <a:r>
              <a:rPr lang="en-US" sz="1800" dirty="0">
                <a:solidFill>
                  <a:schemeClr val="accent6">
                    <a:lumMod val="75000"/>
                  </a:schemeClr>
                </a:solidFill>
                <a:latin typeface="Courier New" pitchFamily="49" charset="0"/>
              </a:rPr>
              <a:t> –Pcll2a letter2</a:t>
            </a:r>
          </a:p>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mpage</a:t>
            </a:r>
            <a:r>
              <a:rPr lang="en-US" sz="1800" dirty="0">
                <a:solidFill>
                  <a:schemeClr val="accent6">
                    <a:lumMod val="75000"/>
                  </a:schemeClr>
                </a:solidFill>
                <a:latin typeface="Courier New" pitchFamily="49" charset="0"/>
              </a:rPr>
              <a:t> –Pcll2a letter2</a:t>
            </a:r>
          </a:p>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rm</a:t>
            </a:r>
            <a:r>
              <a:rPr lang="en-US" sz="1800" dirty="0">
                <a:solidFill>
                  <a:schemeClr val="accent6">
                    <a:lumMod val="75000"/>
                  </a:schemeClr>
                </a:solidFill>
                <a:latin typeface="Courier New" pitchFamily="49" charset="0"/>
              </a:rPr>
              <a:t> letter2</a:t>
            </a:r>
          </a:p>
          <a:p>
            <a:pPr>
              <a:lnSpc>
                <a:spcPct val="110000"/>
              </a:lnSpc>
              <a:buFont typeface="Monotype Sorts" pitchFamily="2" charset="2"/>
              <a:buNone/>
            </a:pPr>
            <a:r>
              <a:rPr lang="en-US" sz="1800" dirty="0">
                <a:solidFill>
                  <a:schemeClr val="accent6">
                    <a:lumMod val="75000"/>
                  </a:schemeClr>
                </a:solidFill>
                <a:latin typeface="Courier New" pitchFamily="49" charset="0"/>
              </a:rPr>
              <a:t>$ </a:t>
            </a:r>
            <a:r>
              <a:rPr lang="en-US" sz="1800" dirty="0" err="1">
                <a:solidFill>
                  <a:schemeClr val="accent6">
                    <a:lumMod val="75000"/>
                  </a:schemeClr>
                </a:solidFill>
                <a:latin typeface="Courier New" pitchFamily="49" charset="0"/>
              </a:rPr>
              <a:t>ls</a:t>
            </a:r>
            <a:endParaRPr lang="en-US" sz="1800" dirty="0">
              <a:solidFill>
                <a:schemeClr val="accent6">
                  <a:lumMod val="75000"/>
                </a:schemeClr>
              </a:solidFill>
              <a:latin typeface="Courier New" pitchFamily="49" charset="0"/>
            </a:endParaRPr>
          </a:p>
          <a:p>
            <a:pPr>
              <a:lnSpc>
                <a:spcPct val="110000"/>
              </a:lnSpc>
              <a:buFont typeface="Monotype Sorts" pitchFamily="2" charset="2"/>
              <a:buNone/>
            </a:pPr>
            <a:r>
              <a:rPr lang="en-US" sz="1800" dirty="0">
                <a:solidFill>
                  <a:schemeClr val="accent6">
                    <a:lumMod val="75000"/>
                  </a:schemeClr>
                </a:solidFill>
                <a:latin typeface="Courier New" pitchFamily="49" charset="0"/>
              </a:rPr>
              <a:t>letter3	secret/</a:t>
            </a:r>
          </a:p>
          <a:p>
            <a:pPr>
              <a:lnSpc>
                <a:spcPct val="110000"/>
              </a:lnSpc>
              <a:buFont typeface="Monotype Sorts" pitchFamily="2" charset="2"/>
              <a:buNone/>
            </a:pPr>
            <a:endParaRPr lang="en-US" sz="1800" b="0" dirty="0">
              <a:solidFill>
                <a:schemeClr val="accent6">
                  <a:lumMod val="75000"/>
                </a:schemeClr>
              </a:solidFill>
              <a:latin typeface="Courier New" pitchFamily="49" charset="0"/>
            </a:endParaRPr>
          </a:p>
        </p:txBody>
      </p:sp>
    </p:spTree>
    <p:extLst>
      <p:ext uri="{BB962C8B-B14F-4D97-AF65-F5344CB8AC3E}">
        <p14:creationId xmlns:p14="http://schemas.microsoft.com/office/powerpoint/2010/main" val="16798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428596" y="928670"/>
            <a:ext cx="8534400" cy="5486400"/>
          </a:xfrm>
          <a:noFill/>
          <a:ln/>
        </p:spPr>
        <p:txBody>
          <a:bodyPr>
            <a:normAutofit fontScale="92500" lnSpcReduction="20000"/>
          </a:bodyPr>
          <a:lstStyle/>
          <a:p>
            <a:pPr>
              <a:lnSpc>
                <a:spcPct val="90000"/>
              </a:lnSpc>
              <a:buFont typeface="Monotype Sorts" pitchFamily="2" charset="2"/>
              <a:buNone/>
            </a:pPr>
            <a:r>
              <a:rPr lang="en-US" sz="1600" dirty="0">
                <a:solidFill>
                  <a:schemeClr val="tx1"/>
                </a:solidFill>
                <a:latin typeface="Courier New" pitchFamily="49" charset="0"/>
              </a:rPr>
              <a:t>$ </a:t>
            </a:r>
            <a:r>
              <a:rPr lang="en-US" sz="1600" b="1" dirty="0">
                <a:solidFill>
                  <a:schemeClr val="tx1"/>
                </a:solidFill>
                <a:latin typeface="Courier New" pitchFamily="49" charset="0"/>
              </a:rPr>
              <a:t>man </a:t>
            </a:r>
            <a:r>
              <a:rPr lang="en-US" sz="1600" b="1" dirty="0" err="1">
                <a:solidFill>
                  <a:schemeClr val="tx1"/>
                </a:solidFill>
                <a:latin typeface="Courier New" pitchFamily="49" charset="0"/>
              </a:rPr>
              <a:t>ls</a:t>
            </a: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Reformatting page.  Wait... done</a:t>
            </a:r>
          </a:p>
          <a:p>
            <a:pPr>
              <a:lnSpc>
                <a:spcPct val="90000"/>
              </a:lnSpc>
              <a:buFont typeface="Monotype Sorts" pitchFamily="2" charset="2"/>
              <a:buNone/>
            </a:pP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User Commands                                               </a:t>
            </a:r>
            <a:r>
              <a:rPr lang="en-US" sz="1600" dirty="0" err="1">
                <a:solidFill>
                  <a:schemeClr val="tx1"/>
                </a:solidFill>
                <a:latin typeface="Courier New" pitchFamily="49" charset="0"/>
              </a:rPr>
              <a:t>ls</a:t>
            </a:r>
            <a:r>
              <a:rPr lang="en-US" sz="1600" dirty="0">
                <a:solidFill>
                  <a:schemeClr val="tx1"/>
                </a:solidFill>
                <a:latin typeface="Courier New" pitchFamily="49" charset="0"/>
              </a:rPr>
              <a:t>(1)</a:t>
            </a:r>
          </a:p>
          <a:p>
            <a:pPr>
              <a:lnSpc>
                <a:spcPct val="90000"/>
              </a:lnSpc>
              <a:buFont typeface="Monotype Sorts" pitchFamily="2" charset="2"/>
              <a:buNone/>
            </a:pP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NAME</a:t>
            </a:r>
          </a:p>
          <a:p>
            <a:pPr>
              <a:lnSpc>
                <a:spcPct val="90000"/>
              </a:lnSpc>
              <a:buFont typeface="Monotype Sorts" pitchFamily="2" charset="2"/>
              <a:buNone/>
            </a:pPr>
            <a:r>
              <a:rPr lang="en-US" sz="1600" dirty="0">
                <a:solidFill>
                  <a:schemeClr val="tx1"/>
                </a:solidFill>
                <a:latin typeface="Courier New" pitchFamily="49" charset="0"/>
              </a:rPr>
              <a:t>     </a:t>
            </a:r>
            <a:r>
              <a:rPr lang="en-US" sz="1600" dirty="0" err="1">
                <a:solidFill>
                  <a:schemeClr val="tx1"/>
                </a:solidFill>
                <a:latin typeface="Courier New" pitchFamily="49" charset="0"/>
              </a:rPr>
              <a:t>ls</a:t>
            </a:r>
            <a:r>
              <a:rPr lang="en-US" sz="1600" dirty="0">
                <a:solidFill>
                  <a:schemeClr val="tx1"/>
                </a:solidFill>
                <a:latin typeface="Courier New" pitchFamily="49" charset="0"/>
              </a:rPr>
              <a:t> - list contents of directory</a:t>
            </a:r>
          </a:p>
          <a:p>
            <a:pPr>
              <a:lnSpc>
                <a:spcPct val="90000"/>
              </a:lnSpc>
              <a:buFont typeface="Monotype Sorts" pitchFamily="2" charset="2"/>
              <a:buNone/>
            </a:pP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SYNOPSIS</a:t>
            </a:r>
          </a:p>
          <a:p>
            <a:pPr>
              <a:lnSpc>
                <a:spcPct val="90000"/>
              </a:lnSpc>
              <a:buFont typeface="Monotype Sorts" pitchFamily="2" charset="2"/>
              <a:buNone/>
            </a:pPr>
            <a:r>
              <a:rPr lang="en-US" sz="1600" dirty="0">
                <a:solidFill>
                  <a:schemeClr val="tx1"/>
                </a:solidFill>
                <a:latin typeface="Courier New" pitchFamily="49" charset="0"/>
              </a:rPr>
              <a:t>     /</a:t>
            </a:r>
            <a:r>
              <a:rPr lang="en-US" sz="1600" dirty="0" err="1">
                <a:solidFill>
                  <a:schemeClr val="tx1"/>
                </a:solidFill>
                <a:latin typeface="Courier New" pitchFamily="49" charset="0"/>
              </a:rPr>
              <a:t>usr</a:t>
            </a:r>
            <a:r>
              <a:rPr lang="en-US" sz="1600" dirty="0">
                <a:solidFill>
                  <a:schemeClr val="tx1"/>
                </a:solidFill>
                <a:latin typeface="Courier New" pitchFamily="49" charset="0"/>
              </a:rPr>
              <a:t>/bin/</a:t>
            </a:r>
            <a:r>
              <a:rPr lang="en-US" sz="1600" dirty="0" err="1">
                <a:solidFill>
                  <a:schemeClr val="tx1"/>
                </a:solidFill>
                <a:latin typeface="Courier New" pitchFamily="49" charset="0"/>
              </a:rPr>
              <a:t>ls</a:t>
            </a:r>
            <a:r>
              <a:rPr lang="en-US" sz="1600" dirty="0">
                <a:solidFill>
                  <a:schemeClr val="tx1"/>
                </a:solidFill>
                <a:latin typeface="Courier New" pitchFamily="49" charset="0"/>
              </a:rPr>
              <a:t> [ -aAbcCdfFgilLmnopqrRstux1 ] [ file...  ]</a:t>
            </a:r>
          </a:p>
          <a:p>
            <a:pPr>
              <a:lnSpc>
                <a:spcPct val="90000"/>
              </a:lnSpc>
              <a:buFont typeface="Monotype Sorts" pitchFamily="2" charset="2"/>
              <a:buNone/>
            </a:pPr>
            <a:r>
              <a:rPr lang="en-US" sz="1600" dirty="0">
                <a:solidFill>
                  <a:schemeClr val="tx1"/>
                </a:solidFill>
                <a:latin typeface="Courier New" pitchFamily="49" charset="0"/>
              </a:rPr>
              <a:t>     /</a:t>
            </a:r>
            <a:r>
              <a:rPr lang="en-US" sz="1600" dirty="0" err="1">
                <a:solidFill>
                  <a:schemeClr val="tx1"/>
                </a:solidFill>
                <a:latin typeface="Courier New" pitchFamily="49" charset="0"/>
              </a:rPr>
              <a:t>usr</a:t>
            </a:r>
            <a:r>
              <a:rPr lang="en-US" sz="1600" dirty="0">
                <a:solidFill>
                  <a:schemeClr val="tx1"/>
                </a:solidFill>
                <a:latin typeface="Courier New" pitchFamily="49" charset="0"/>
              </a:rPr>
              <a:t>/xpg4/bin/</a:t>
            </a:r>
            <a:r>
              <a:rPr lang="en-US" sz="1600" dirty="0" err="1">
                <a:solidFill>
                  <a:schemeClr val="tx1"/>
                </a:solidFill>
                <a:latin typeface="Courier New" pitchFamily="49" charset="0"/>
              </a:rPr>
              <a:t>ls</a:t>
            </a:r>
            <a:r>
              <a:rPr lang="en-US" sz="1600" dirty="0">
                <a:solidFill>
                  <a:schemeClr val="tx1"/>
                </a:solidFill>
                <a:latin typeface="Courier New" pitchFamily="49" charset="0"/>
              </a:rPr>
              <a:t> [ -aAbcCdfFgilLmnopqrRstux1 ] [ file...  ]</a:t>
            </a:r>
          </a:p>
          <a:p>
            <a:pPr>
              <a:lnSpc>
                <a:spcPct val="90000"/>
              </a:lnSpc>
              <a:buFont typeface="Monotype Sorts" pitchFamily="2" charset="2"/>
              <a:buNone/>
            </a:pP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DESCRIPTION</a:t>
            </a:r>
          </a:p>
          <a:p>
            <a:pPr>
              <a:lnSpc>
                <a:spcPct val="90000"/>
              </a:lnSpc>
              <a:buFont typeface="Monotype Sorts" pitchFamily="2" charset="2"/>
              <a:buNone/>
            </a:pPr>
            <a:r>
              <a:rPr lang="en-US" sz="1600" dirty="0">
                <a:solidFill>
                  <a:schemeClr val="tx1"/>
                </a:solidFill>
                <a:latin typeface="Courier New" pitchFamily="49" charset="0"/>
              </a:rPr>
              <a:t>     For each file that is a directory, </a:t>
            </a:r>
            <a:r>
              <a:rPr lang="en-US" sz="1600" dirty="0" err="1">
                <a:solidFill>
                  <a:schemeClr val="tx1"/>
                </a:solidFill>
                <a:latin typeface="Courier New" pitchFamily="49" charset="0"/>
              </a:rPr>
              <a:t>ls</a:t>
            </a:r>
            <a:r>
              <a:rPr lang="en-US" sz="1600" dirty="0">
                <a:solidFill>
                  <a:schemeClr val="tx1"/>
                </a:solidFill>
                <a:latin typeface="Courier New" pitchFamily="49" charset="0"/>
              </a:rPr>
              <a:t> lists the contents  of</a:t>
            </a:r>
          </a:p>
          <a:p>
            <a:pPr>
              <a:lnSpc>
                <a:spcPct val="90000"/>
              </a:lnSpc>
              <a:buFont typeface="Monotype Sorts" pitchFamily="2" charset="2"/>
              <a:buNone/>
            </a:pPr>
            <a:r>
              <a:rPr lang="en-US" sz="1600" dirty="0">
                <a:solidFill>
                  <a:schemeClr val="tx1"/>
                </a:solidFill>
                <a:latin typeface="Courier New" pitchFamily="49" charset="0"/>
              </a:rPr>
              <a:t>     the  directory;  for  each file that is an ordinary file, </a:t>
            </a:r>
            <a:r>
              <a:rPr lang="en-US" sz="1600" dirty="0" err="1">
                <a:solidFill>
                  <a:schemeClr val="tx1"/>
                </a:solidFill>
                <a:latin typeface="Courier New" pitchFamily="49" charset="0"/>
              </a:rPr>
              <a:t>ls</a:t>
            </a: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     repeats its name and any other information  requested.   The</a:t>
            </a:r>
          </a:p>
          <a:p>
            <a:pPr>
              <a:lnSpc>
                <a:spcPct val="90000"/>
              </a:lnSpc>
              <a:buFont typeface="Monotype Sorts" pitchFamily="2" charset="2"/>
              <a:buNone/>
            </a:pPr>
            <a:r>
              <a:rPr lang="en-US" sz="1600" dirty="0">
                <a:solidFill>
                  <a:schemeClr val="tx1"/>
                </a:solidFill>
                <a:latin typeface="Courier New" pitchFamily="49" charset="0"/>
              </a:rPr>
              <a:t>     output  is  sorted alphabetically by default.  When no </a:t>
            </a:r>
            <a:r>
              <a:rPr lang="en-US" sz="1600" dirty="0" err="1">
                <a:solidFill>
                  <a:schemeClr val="tx1"/>
                </a:solidFill>
                <a:latin typeface="Courier New" pitchFamily="49" charset="0"/>
              </a:rPr>
              <a:t>argu</a:t>
            </a:r>
            <a:r>
              <a:rPr lang="en-US" sz="1600" dirty="0">
                <a:solidFill>
                  <a:schemeClr val="tx1"/>
                </a:solidFill>
                <a:latin typeface="Courier New" pitchFamily="49" charset="0"/>
              </a:rPr>
              <a:t>-</a:t>
            </a:r>
          </a:p>
          <a:p>
            <a:pPr>
              <a:lnSpc>
                <a:spcPct val="90000"/>
              </a:lnSpc>
              <a:buFont typeface="Monotype Sorts" pitchFamily="2" charset="2"/>
              <a:buNone/>
            </a:pPr>
            <a:r>
              <a:rPr lang="en-US" sz="1600" dirty="0">
                <a:solidFill>
                  <a:schemeClr val="tx1"/>
                </a:solidFill>
                <a:latin typeface="Courier New" pitchFamily="49" charset="0"/>
              </a:rPr>
              <a:t>     </a:t>
            </a:r>
            <a:r>
              <a:rPr lang="en-US" sz="1600" dirty="0" err="1">
                <a:solidFill>
                  <a:schemeClr val="tx1"/>
                </a:solidFill>
                <a:latin typeface="Courier New" pitchFamily="49" charset="0"/>
              </a:rPr>
              <a:t>ment</a:t>
            </a:r>
            <a:r>
              <a:rPr lang="en-US" sz="1600" dirty="0">
                <a:solidFill>
                  <a:schemeClr val="tx1"/>
                </a:solidFill>
                <a:latin typeface="Courier New" pitchFamily="49" charset="0"/>
              </a:rPr>
              <a:t> is  given,  the  current  directory  is  listed.   When</a:t>
            </a:r>
          </a:p>
          <a:p>
            <a:pPr>
              <a:lnSpc>
                <a:spcPct val="90000"/>
              </a:lnSpc>
              <a:buFont typeface="Monotype Sorts" pitchFamily="2" charset="2"/>
              <a:buNone/>
            </a:pPr>
            <a:r>
              <a:rPr lang="en-US" sz="1600" dirty="0">
                <a:solidFill>
                  <a:schemeClr val="tx1"/>
                </a:solidFill>
                <a:latin typeface="Courier New" pitchFamily="49" charset="0"/>
              </a:rPr>
              <a:t>     several  arguments are given, the arguments are first sorted</a:t>
            </a:r>
          </a:p>
          <a:p>
            <a:pPr>
              <a:lnSpc>
                <a:spcPct val="90000"/>
              </a:lnSpc>
              <a:buFont typeface="Monotype Sorts" pitchFamily="2" charset="2"/>
              <a:buNone/>
            </a:pPr>
            <a:r>
              <a:rPr lang="en-US" sz="1600" dirty="0">
                <a:solidFill>
                  <a:schemeClr val="tx1"/>
                </a:solidFill>
                <a:latin typeface="Courier New" pitchFamily="49" charset="0"/>
              </a:rPr>
              <a:t>     appropriately, but file arguments appear before  directories</a:t>
            </a:r>
          </a:p>
          <a:p>
            <a:pPr>
              <a:lnSpc>
                <a:spcPct val="90000"/>
              </a:lnSpc>
              <a:buFont typeface="Monotype Sorts" pitchFamily="2" charset="2"/>
              <a:buNone/>
            </a:pPr>
            <a:r>
              <a:rPr lang="en-US" sz="1600" dirty="0">
                <a:solidFill>
                  <a:schemeClr val="tx1"/>
                </a:solidFill>
                <a:latin typeface="Courier New" pitchFamily="49" charset="0"/>
              </a:rPr>
              <a:t>     and their contents.</a:t>
            </a:r>
          </a:p>
          <a:p>
            <a:pPr>
              <a:lnSpc>
                <a:spcPct val="90000"/>
              </a:lnSpc>
              <a:buFont typeface="Monotype Sorts" pitchFamily="2" charset="2"/>
              <a:buNone/>
            </a:pPr>
            <a:endParaRPr lang="en-US" sz="1600" dirty="0">
              <a:solidFill>
                <a:schemeClr val="tx1"/>
              </a:solidFill>
              <a:latin typeface="Courier New" pitchFamily="49" charset="0"/>
            </a:endParaRPr>
          </a:p>
          <a:p>
            <a:pPr>
              <a:lnSpc>
                <a:spcPct val="90000"/>
              </a:lnSpc>
              <a:buFont typeface="Monotype Sorts" pitchFamily="2" charset="2"/>
              <a:buNone/>
            </a:pPr>
            <a:r>
              <a:rPr lang="en-US" sz="1600" dirty="0">
                <a:solidFill>
                  <a:schemeClr val="tx1"/>
                </a:solidFill>
                <a:latin typeface="Courier New" pitchFamily="49" charset="0"/>
              </a:rPr>
              <a:t>     There are three major listing formats.  The  default  format</a:t>
            </a:r>
          </a:p>
          <a:p>
            <a:pPr>
              <a:lnSpc>
                <a:spcPct val="90000"/>
              </a:lnSpc>
              <a:buFont typeface="Monotype Sorts" pitchFamily="2" charset="2"/>
              <a:buNone/>
            </a:pPr>
            <a:r>
              <a:rPr lang="en-US" sz="1600" dirty="0">
                <a:solidFill>
                  <a:schemeClr val="tx1"/>
                </a:solidFill>
                <a:latin typeface="Courier New" pitchFamily="49" charset="0"/>
              </a:rPr>
              <a:t>     for  output  directed  to  a  terminal  is multi-column with</a:t>
            </a:r>
          </a:p>
          <a:p>
            <a:pPr>
              <a:lnSpc>
                <a:spcPct val="90000"/>
              </a:lnSpc>
              <a:buFont typeface="Monotype Sorts" pitchFamily="2" charset="2"/>
              <a:buNone/>
            </a:pPr>
            <a:r>
              <a:rPr lang="en-US" sz="1600" dirty="0">
                <a:solidFill>
                  <a:schemeClr val="tx1"/>
                </a:solidFill>
                <a:latin typeface="Courier New" pitchFamily="49" charset="0"/>
              </a:rPr>
              <a:t>--More--(5%)</a:t>
            </a:r>
          </a:p>
        </p:txBody>
      </p:sp>
    </p:spTree>
    <p:extLst>
      <p:ext uri="{BB962C8B-B14F-4D97-AF65-F5344CB8AC3E}">
        <p14:creationId xmlns:p14="http://schemas.microsoft.com/office/powerpoint/2010/main" val="4302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406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4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40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406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406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406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406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406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4066">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4066">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4066">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4066">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4066">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4066">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4066">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4066">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4066">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4066">
                                            <p:txEl>
                                              <p:pRg st="23" end="2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4066">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6" name="Rectangle 10"/>
          <p:cNvSpPr>
            <a:spLocks noChangeArrowheads="1"/>
          </p:cNvSpPr>
          <p:nvPr/>
        </p:nvSpPr>
        <p:spPr bwMode="auto">
          <a:xfrm>
            <a:off x="2133600" y="5410200"/>
            <a:ext cx="1905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342018" name="Rectangle 2"/>
          <p:cNvSpPr>
            <a:spLocks noGrp="1" noChangeArrowheads="1"/>
          </p:cNvSpPr>
          <p:nvPr>
            <p:ph type="title"/>
          </p:nvPr>
        </p:nvSpPr>
        <p:spPr>
          <a:noFill/>
          <a:ln/>
        </p:spPr>
        <p:txBody>
          <a:bodyPr/>
          <a:lstStyle/>
          <a:p>
            <a:r>
              <a:rPr lang="en-US"/>
              <a:t>The UNIX Shell</a:t>
            </a:r>
            <a:r>
              <a:rPr lang="en-US" sz="4000"/>
              <a:t> </a:t>
            </a:r>
          </a:p>
        </p:txBody>
      </p:sp>
      <p:sp>
        <p:nvSpPr>
          <p:cNvPr id="342019" name="Rectangle 3"/>
          <p:cNvSpPr>
            <a:spLocks noGrp="1" noChangeArrowheads="1"/>
          </p:cNvSpPr>
          <p:nvPr>
            <p:ph type="body" idx="1"/>
          </p:nvPr>
        </p:nvSpPr>
        <p:spPr>
          <a:xfrm>
            <a:off x="381000" y="1676400"/>
            <a:ext cx="8458200" cy="4724400"/>
          </a:xfrm>
          <a:noFill/>
          <a:ln/>
        </p:spPr>
        <p:txBody>
          <a:bodyPr/>
          <a:lstStyle/>
          <a:p>
            <a:r>
              <a:rPr lang="en-US" b="0" dirty="0">
                <a:solidFill>
                  <a:schemeClr val="tx1"/>
                </a:solidFill>
              </a:rPr>
              <a:t>The UNIX shell listens to what you type and executes commands at your request. </a:t>
            </a:r>
          </a:p>
          <a:p>
            <a:endParaRPr lang="en-US" dirty="0"/>
          </a:p>
          <a:p>
            <a:endParaRPr lang="en-US" dirty="0"/>
          </a:p>
        </p:txBody>
      </p:sp>
      <p:sp>
        <p:nvSpPr>
          <p:cNvPr id="342020" name="Text Box 4"/>
          <p:cNvSpPr txBox="1">
            <a:spLocks noChangeArrowheads="1"/>
          </p:cNvSpPr>
          <p:nvPr/>
        </p:nvSpPr>
        <p:spPr bwMode="auto">
          <a:xfrm>
            <a:off x="0" y="5257800"/>
            <a:ext cx="1911350" cy="585788"/>
          </a:xfrm>
          <a:prstGeom prst="rect">
            <a:avLst/>
          </a:prstGeom>
          <a:noFill/>
          <a:ln w="12700">
            <a:noFill/>
            <a:miter lim="800000"/>
            <a:headEnd type="none" w="sm" len="sm"/>
            <a:tailEnd type="none" w="sm" len="sm"/>
          </a:ln>
          <a:effectLst/>
        </p:spPr>
        <p:txBody>
          <a:bodyPr wrap="none">
            <a:spAutoFit/>
          </a:bodyPr>
          <a:lstStyle/>
          <a:p>
            <a:pPr marL="342900" indent="-342900">
              <a:lnSpc>
                <a:spcPct val="80000"/>
              </a:lnSpc>
              <a:buFont typeface="Monotype Sorts" pitchFamily="2" charset="2"/>
              <a:buNone/>
            </a:pPr>
            <a:r>
              <a:rPr lang="en-US" sz="1800"/>
              <a:t>User command:</a:t>
            </a:r>
          </a:p>
          <a:p>
            <a:pPr marL="342900" indent="-342900">
              <a:lnSpc>
                <a:spcPct val="80000"/>
              </a:lnSpc>
              <a:buFont typeface="Monotype Sorts" pitchFamily="2" charset="2"/>
              <a:buNone/>
            </a:pPr>
            <a:r>
              <a:rPr lang="en-US" sz="1800" i="1">
                <a:latin typeface="Courier New" pitchFamily="49" charset="0"/>
              </a:rPr>
              <a:t>lpr file</a:t>
            </a:r>
          </a:p>
        </p:txBody>
      </p:sp>
      <p:sp>
        <p:nvSpPr>
          <p:cNvPr id="342022" name="Rectangle 6"/>
          <p:cNvSpPr>
            <a:spLocks noChangeArrowheads="1"/>
          </p:cNvSpPr>
          <p:nvPr/>
        </p:nvSpPr>
        <p:spPr bwMode="auto">
          <a:xfrm>
            <a:off x="4419600" y="3276600"/>
            <a:ext cx="1905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342023" name="Rectangle 7"/>
          <p:cNvSpPr>
            <a:spLocks noChangeArrowheads="1"/>
          </p:cNvSpPr>
          <p:nvPr/>
        </p:nvSpPr>
        <p:spPr bwMode="auto">
          <a:xfrm>
            <a:off x="6019800" y="5257800"/>
            <a:ext cx="1905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342024" name="Text Box 8"/>
          <p:cNvSpPr txBox="1">
            <a:spLocks noChangeArrowheads="1"/>
          </p:cNvSpPr>
          <p:nvPr/>
        </p:nvSpPr>
        <p:spPr bwMode="auto">
          <a:xfrm>
            <a:off x="2667000" y="5562600"/>
            <a:ext cx="862013" cy="762000"/>
          </a:xfrm>
          <a:prstGeom prst="rect">
            <a:avLst/>
          </a:prstGeom>
          <a:noFill/>
          <a:ln w="12700">
            <a:noFill/>
            <a:miter lim="800000"/>
            <a:headEnd type="none" w="sm" len="sm"/>
            <a:tailEnd type="none" w="sm" len="sm"/>
          </a:ln>
          <a:effectLst/>
        </p:spPr>
        <p:txBody>
          <a:bodyPr wrap="none">
            <a:spAutoFit/>
          </a:bodyPr>
          <a:lstStyle/>
          <a:p>
            <a:pPr marL="342900" indent="-342900">
              <a:buFont typeface="Monotype Sorts" pitchFamily="2" charset="2"/>
              <a:buNone/>
            </a:pPr>
            <a:r>
              <a:rPr lang="en-US"/>
              <a:t>UNIX </a:t>
            </a:r>
          </a:p>
          <a:p>
            <a:pPr marL="342900" indent="-342900">
              <a:buFont typeface="Monotype Sorts" pitchFamily="2" charset="2"/>
              <a:buNone/>
            </a:pPr>
            <a:r>
              <a:rPr lang="en-US"/>
              <a:t>Shell</a:t>
            </a:r>
          </a:p>
        </p:txBody>
      </p:sp>
      <p:sp>
        <p:nvSpPr>
          <p:cNvPr id="342027" name="Text Box 11"/>
          <p:cNvSpPr txBox="1">
            <a:spLocks noChangeArrowheads="1"/>
          </p:cNvSpPr>
          <p:nvPr/>
        </p:nvSpPr>
        <p:spPr bwMode="auto">
          <a:xfrm>
            <a:off x="6477000" y="5410200"/>
            <a:ext cx="974725" cy="762000"/>
          </a:xfrm>
          <a:prstGeom prst="rect">
            <a:avLst/>
          </a:prstGeom>
          <a:noFill/>
          <a:ln w="12700">
            <a:noFill/>
            <a:miter lim="800000"/>
            <a:headEnd type="none" w="sm" len="sm"/>
            <a:tailEnd type="none" w="sm" len="sm"/>
          </a:ln>
          <a:effectLst/>
        </p:spPr>
        <p:txBody>
          <a:bodyPr wrap="none">
            <a:spAutoFit/>
          </a:bodyPr>
          <a:lstStyle/>
          <a:p>
            <a:pPr marL="342900" indent="-342900">
              <a:buFont typeface="Monotype Sorts" pitchFamily="2" charset="2"/>
              <a:buNone/>
            </a:pPr>
            <a:r>
              <a:rPr lang="en-US"/>
              <a:t> UNIX </a:t>
            </a:r>
          </a:p>
          <a:p>
            <a:pPr marL="342900" indent="-342900">
              <a:buFont typeface="Monotype Sorts" pitchFamily="2" charset="2"/>
              <a:buNone/>
            </a:pPr>
            <a:r>
              <a:rPr lang="en-US"/>
              <a:t>Kernel</a:t>
            </a:r>
          </a:p>
        </p:txBody>
      </p:sp>
      <p:sp>
        <p:nvSpPr>
          <p:cNvPr id="342028" name="Text Box 12"/>
          <p:cNvSpPr txBox="1">
            <a:spLocks noChangeArrowheads="1"/>
          </p:cNvSpPr>
          <p:nvPr/>
        </p:nvSpPr>
        <p:spPr bwMode="auto">
          <a:xfrm>
            <a:off x="4648200" y="3429000"/>
            <a:ext cx="1497013" cy="762000"/>
          </a:xfrm>
          <a:prstGeom prst="rect">
            <a:avLst/>
          </a:prstGeom>
          <a:noFill/>
          <a:ln w="12700">
            <a:noFill/>
            <a:miter lim="800000"/>
            <a:headEnd type="none" w="sm" len="sm"/>
            <a:tailEnd type="none" w="sm" len="sm"/>
          </a:ln>
          <a:effectLst/>
        </p:spPr>
        <p:txBody>
          <a:bodyPr wrap="none">
            <a:spAutoFit/>
          </a:bodyPr>
          <a:lstStyle/>
          <a:p>
            <a:pPr marL="342900" indent="-342900">
              <a:buFont typeface="Monotype Sorts" pitchFamily="2" charset="2"/>
              <a:buNone/>
            </a:pPr>
            <a:r>
              <a:rPr lang="en-US"/>
              <a:t>Command </a:t>
            </a:r>
          </a:p>
          <a:p>
            <a:pPr marL="342900" indent="-342900">
              <a:buFont typeface="Monotype Sorts" pitchFamily="2" charset="2"/>
              <a:buNone/>
            </a:pPr>
            <a:r>
              <a:rPr lang="en-US"/>
              <a:t>  Library</a:t>
            </a:r>
          </a:p>
        </p:txBody>
      </p:sp>
      <p:sp>
        <p:nvSpPr>
          <p:cNvPr id="342030" name="Line 14"/>
          <p:cNvSpPr>
            <a:spLocks noChangeShapeType="1"/>
          </p:cNvSpPr>
          <p:nvPr/>
        </p:nvSpPr>
        <p:spPr bwMode="auto">
          <a:xfrm flipV="1">
            <a:off x="3276600" y="3810000"/>
            <a:ext cx="1143000" cy="1600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42031" name="Line 15"/>
          <p:cNvSpPr>
            <a:spLocks noChangeShapeType="1"/>
          </p:cNvSpPr>
          <p:nvPr/>
        </p:nvSpPr>
        <p:spPr bwMode="auto">
          <a:xfrm flipV="1">
            <a:off x="1371600" y="5715000"/>
            <a:ext cx="762000" cy="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42032" name="Line 16"/>
          <p:cNvSpPr>
            <a:spLocks noChangeShapeType="1"/>
          </p:cNvSpPr>
          <p:nvPr/>
        </p:nvSpPr>
        <p:spPr bwMode="auto">
          <a:xfrm flipH="1" flipV="1">
            <a:off x="1447800" y="6172200"/>
            <a:ext cx="685800" cy="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42033" name="Line 17"/>
          <p:cNvSpPr>
            <a:spLocks noChangeShapeType="1"/>
          </p:cNvSpPr>
          <p:nvPr/>
        </p:nvSpPr>
        <p:spPr bwMode="auto">
          <a:xfrm flipH="1" flipV="1">
            <a:off x="4038600" y="5867400"/>
            <a:ext cx="1981200" cy="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42034" name="Line 18"/>
          <p:cNvSpPr>
            <a:spLocks noChangeShapeType="1"/>
          </p:cNvSpPr>
          <p:nvPr/>
        </p:nvSpPr>
        <p:spPr bwMode="auto">
          <a:xfrm>
            <a:off x="6324600" y="3810000"/>
            <a:ext cx="609600" cy="13716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42036" name="Text Box 20"/>
          <p:cNvSpPr txBox="1">
            <a:spLocks noChangeArrowheads="1"/>
          </p:cNvSpPr>
          <p:nvPr/>
        </p:nvSpPr>
        <p:spPr bwMode="auto">
          <a:xfrm>
            <a:off x="6324600" y="3036888"/>
            <a:ext cx="2139950" cy="630237"/>
          </a:xfrm>
          <a:prstGeom prst="rect">
            <a:avLst/>
          </a:prstGeom>
          <a:noFill/>
          <a:ln w="12700">
            <a:noFill/>
            <a:miter lim="800000"/>
            <a:headEnd type="none" w="sm" len="sm"/>
            <a:tailEnd type="none" w="sm" len="sm"/>
          </a:ln>
          <a:effectLst/>
        </p:spPr>
        <p:txBody>
          <a:bodyPr wrap="none">
            <a:spAutoFit/>
          </a:bodyPr>
          <a:lstStyle/>
          <a:p>
            <a:pPr marL="342900" indent="-342900">
              <a:buFont typeface="Monotype Sorts" pitchFamily="2" charset="2"/>
              <a:buNone/>
            </a:pPr>
            <a:r>
              <a:rPr lang="en-US" sz="1600">
                <a:latin typeface="Courier New" pitchFamily="49" charset="0"/>
              </a:rPr>
              <a:t>ls, lpr, mv, rm,</a:t>
            </a:r>
          </a:p>
          <a:p>
            <a:pPr marL="342900" indent="-342900">
              <a:buFont typeface="Monotype Sorts" pitchFamily="2" charset="2"/>
              <a:buNone/>
            </a:pPr>
            <a:r>
              <a:rPr lang="en-US" sz="1600">
                <a:latin typeface="Courier New" pitchFamily="49" charset="0"/>
              </a:rPr>
              <a:t>...</a:t>
            </a:r>
            <a:endParaRPr lang="en-US" sz="1600" i="1">
              <a:latin typeface="Courier New" pitchFamily="49" charset="0"/>
            </a:endParaRPr>
          </a:p>
        </p:txBody>
      </p:sp>
      <p:sp>
        <p:nvSpPr>
          <p:cNvPr id="342037" name="Text Box 21"/>
          <p:cNvSpPr txBox="1">
            <a:spLocks noChangeArrowheads="1"/>
          </p:cNvSpPr>
          <p:nvPr/>
        </p:nvSpPr>
        <p:spPr bwMode="auto">
          <a:xfrm>
            <a:off x="4038600" y="5867400"/>
            <a:ext cx="201612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result or status</a:t>
            </a:r>
          </a:p>
        </p:txBody>
      </p:sp>
      <p:sp>
        <p:nvSpPr>
          <p:cNvPr id="342038" name="Text Box 22"/>
          <p:cNvSpPr txBox="1">
            <a:spLocks noChangeArrowheads="1"/>
          </p:cNvSpPr>
          <p:nvPr/>
        </p:nvSpPr>
        <p:spPr bwMode="auto">
          <a:xfrm>
            <a:off x="7986713" y="5181600"/>
            <a:ext cx="1157287" cy="1127125"/>
          </a:xfrm>
          <a:prstGeom prst="rect">
            <a:avLst/>
          </a:prstGeom>
          <a:noFill/>
          <a:ln w="12700">
            <a:noFill/>
            <a:miter lim="800000"/>
            <a:headEnd type="none" w="sm" len="sm"/>
            <a:tailEnd type="none" w="sm" len="sm"/>
          </a:ln>
          <a:effectLst/>
        </p:spPr>
        <p:txBody>
          <a:bodyPr wrap="none" anchor="ctr">
            <a:spAutoFit/>
          </a:bodyPr>
          <a:lstStyle/>
          <a:p>
            <a:pPr marL="342900" indent="-342900">
              <a:buFont typeface="Monotype Sorts" pitchFamily="2" charset="2"/>
              <a:buNone/>
            </a:pPr>
            <a:r>
              <a:rPr lang="en-US"/>
              <a:t>Printers</a:t>
            </a:r>
          </a:p>
          <a:p>
            <a:pPr marL="342900" indent="-342900">
              <a:buFont typeface="Monotype Sorts" pitchFamily="2" charset="2"/>
              <a:buNone/>
            </a:pPr>
            <a:r>
              <a:rPr lang="en-US"/>
              <a:t>Files</a:t>
            </a:r>
          </a:p>
          <a:p>
            <a:pPr marL="342900" indent="-342900">
              <a:buFont typeface="Monotype Sorts" pitchFamily="2" charset="2"/>
              <a:buNone/>
            </a:pPr>
            <a:r>
              <a:rPr lang="en-US"/>
              <a:t>Memory</a:t>
            </a:r>
          </a:p>
        </p:txBody>
      </p:sp>
      <p:sp>
        <p:nvSpPr>
          <p:cNvPr id="342039" name="Line 23"/>
          <p:cNvSpPr>
            <a:spLocks noChangeShapeType="1"/>
          </p:cNvSpPr>
          <p:nvPr/>
        </p:nvSpPr>
        <p:spPr bwMode="auto">
          <a:xfrm>
            <a:off x="7924800" y="5334000"/>
            <a:ext cx="1524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42040" name="Line 24"/>
          <p:cNvSpPr>
            <a:spLocks noChangeShapeType="1"/>
          </p:cNvSpPr>
          <p:nvPr/>
        </p:nvSpPr>
        <p:spPr bwMode="auto">
          <a:xfrm>
            <a:off x="7924800" y="5715000"/>
            <a:ext cx="1524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42042" name="Line 26"/>
          <p:cNvSpPr>
            <a:spLocks noChangeShapeType="1"/>
          </p:cNvSpPr>
          <p:nvPr/>
        </p:nvSpPr>
        <p:spPr bwMode="auto">
          <a:xfrm>
            <a:off x="7924800" y="6096000"/>
            <a:ext cx="1524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42043" name="Text Box 27"/>
          <p:cNvSpPr txBox="1">
            <a:spLocks noChangeArrowheads="1"/>
          </p:cNvSpPr>
          <p:nvPr/>
        </p:nvSpPr>
        <p:spPr bwMode="auto">
          <a:xfrm>
            <a:off x="0" y="6019800"/>
            <a:ext cx="1600200" cy="577850"/>
          </a:xfrm>
          <a:prstGeom prst="rect">
            <a:avLst/>
          </a:prstGeom>
          <a:noFill/>
          <a:ln w="12700">
            <a:noFill/>
            <a:miter lim="800000"/>
            <a:headEnd type="none" w="sm" len="sm"/>
            <a:tailEnd type="none" w="sm" len="sm"/>
          </a:ln>
          <a:effectLst/>
        </p:spPr>
        <p:txBody>
          <a:bodyPr anchor="ctr">
            <a:spAutoFit/>
          </a:bodyPr>
          <a:lstStyle/>
          <a:p>
            <a:pPr marL="342900" indent="-342900" algn="ctr">
              <a:lnSpc>
                <a:spcPct val="70000"/>
              </a:lnSpc>
              <a:buFont typeface="Monotype Sorts" pitchFamily="2" charset="2"/>
              <a:buNone/>
            </a:pPr>
            <a:r>
              <a:rPr lang="en-US"/>
              <a:t>results </a:t>
            </a:r>
          </a:p>
          <a:p>
            <a:pPr marL="342900" indent="-342900" algn="ctr">
              <a:lnSpc>
                <a:spcPct val="70000"/>
              </a:lnSpc>
              <a:buFont typeface="Monotype Sorts" pitchFamily="2" charset="2"/>
              <a:buNone/>
            </a:pPr>
            <a:r>
              <a:rPr lang="en-US"/>
              <a:t>(on screen)</a:t>
            </a:r>
          </a:p>
        </p:txBody>
      </p:sp>
    </p:spTree>
    <p:extLst>
      <p:ext uri="{BB962C8B-B14F-4D97-AF65-F5344CB8AC3E}">
        <p14:creationId xmlns:p14="http://schemas.microsoft.com/office/powerpoint/2010/main" val="677870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noFill/>
          <a:ln/>
        </p:spPr>
        <p:txBody>
          <a:bodyPr/>
          <a:lstStyle/>
          <a:p>
            <a:r>
              <a:rPr lang="en-US"/>
              <a:t>Popular Shells</a:t>
            </a:r>
            <a:r>
              <a:rPr lang="en-US" sz="4000"/>
              <a:t> </a:t>
            </a:r>
          </a:p>
        </p:txBody>
      </p:sp>
      <p:sp>
        <p:nvSpPr>
          <p:cNvPr id="348163" name="Rectangle 3"/>
          <p:cNvSpPr>
            <a:spLocks noGrp="1" noChangeArrowheads="1"/>
          </p:cNvSpPr>
          <p:nvPr>
            <p:ph type="body" idx="1"/>
          </p:nvPr>
        </p:nvSpPr>
        <p:spPr>
          <a:xfrm>
            <a:off x="0" y="1219200"/>
            <a:ext cx="8915400" cy="4724400"/>
          </a:xfrm>
          <a:noFill/>
          <a:ln/>
        </p:spPr>
        <p:txBody>
          <a:bodyPr>
            <a:normAutofit/>
          </a:bodyPr>
          <a:lstStyle/>
          <a:p>
            <a:pPr algn="ctr"/>
            <a:endParaRPr lang="en-US" sz="2400" dirty="0"/>
          </a:p>
          <a:p>
            <a:r>
              <a:rPr lang="en-US" dirty="0" err="1"/>
              <a:t>sh</a:t>
            </a:r>
            <a:r>
              <a:rPr lang="en-US" dirty="0"/>
              <a:t>		Bourne shell (the original shell)</a:t>
            </a:r>
          </a:p>
          <a:p>
            <a:r>
              <a:rPr lang="en-US" dirty="0" err="1"/>
              <a:t>csh</a:t>
            </a:r>
            <a:r>
              <a:rPr lang="en-US" dirty="0"/>
              <a:t>		C-shell (pronounced as “sea shell”)</a:t>
            </a:r>
          </a:p>
          <a:p>
            <a:r>
              <a:rPr lang="en-US" dirty="0" err="1"/>
              <a:t>tsch</a:t>
            </a:r>
            <a:r>
              <a:rPr lang="en-US" dirty="0"/>
              <a:t>	Like </a:t>
            </a:r>
            <a:r>
              <a:rPr lang="en-US" dirty="0" err="1"/>
              <a:t>csh</a:t>
            </a:r>
            <a:r>
              <a:rPr lang="en-US" dirty="0"/>
              <a:t> with more </a:t>
            </a:r>
            <a:r>
              <a:rPr lang="en-US" dirty="0" smtClean="0"/>
              <a:t>functions</a:t>
            </a:r>
            <a:endParaRPr lang="en-US" dirty="0"/>
          </a:p>
          <a:p>
            <a:r>
              <a:rPr lang="en-US" dirty="0"/>
              <a:t>bash	“Bourne again” shell</a:t>
            </a:r>
          </a:p>
          <a:p>
            <a:r>
              <a:rPr lang="en-US" dirty="0" err="1"/>
              <a:t>ksh</a:t>
            </a:r>
            <a:r>
              <a:rPr lang="en-US" dirty="0"/>
              <a:t> 	</a:t>
            </a:r>
            <a:r>
              <a:rPr lang="en-US" dirty="0" err="1"/>
              <a:t>Korn</a:t>
            </a:r>
            <a:r>
              <a:rPr lang="en-US" dirty="0"/>
              <a:t> shell</a:t>
            </a:r>
          </a:p>
          <a:p>
            <a:r>
              <a:rPr lang="en-US" dirty="0" err="1"/>
              <a:t>zsh</a:t>
            </a:r>
            <a:r>
              <a:rPr lang="en-US" dirty="0"/>
              <a:t> </a:t>
            </a:r>
            <a:r>
              <a:rPr lang="en-US" dirty="0" smtClean="0"/>
              <a:t>	</a:t>
            </a:r>
            <a:r>
              <a:rPr lang="en-US" dirty="0"/>
              <a:t>	</a:t>
            </a:r>
            <a:r>
              <a:rPr lang="en-US" dirty="0" smtClean="0"/>
              <a:t>Z-shell</a:t>
            </a:r>
            <a:endParaRPr lang="en-US" dirty="0"/>
          </a:p>
          <a:p>
            <a:endParaRPr lang="en-US" dirty="0"/>
          </a:p>
        </p:txBody>
      </p:sp>
      <p:graphicFrame>
        <p:nvGraphicFramePr>
          <p:cNvPr id="348167" name="Object 7"/>
          <p:cNvGraphicFramePr>
            <a:graphicFrameLocks noChangeAspect="1"/>
          </p:cNvGraphicFramePr>
          <p:nvPr/>
        </p:nvGraphicFramePr>
        <p:xfrm>
          <a:off x="7467600" y="0"/>
          <a:ext cx="1676400" cy="1482725"/>
        </p:xfrm>
        <a:graphic>
          <a:graphicData uri="http://schemas.openxmlformats.org/presentationml/2006/ole">
            <mc:AlternateContent xmlns:mc="http://schemas.openxmlformats.org/markup-compatibility/2006">
              <mc:Choice xmlns:v="urn:schemas-microsoft-com:vml" Requires="v">
                <p:oleObj spid="_x0000_s1069" name="Clip" r:id="rId4" imgW="595080" imgH="523800" progId="">
                  <p:embed/>
                </p:oleObj>
              </mc:Choice>
              <mc:Fallback>
                <p:oleObj name="Clip" r:id="rId4" imgW="595080" imgH="523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0"/>
                        <a:ext cx="1676400"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6060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r>
              <a:rPr lang="en-US" sz="4000" dirty="0" smtClean="0"/>
              <a:t> </a:t>
            </a:r>
            <a:endParaRPr lang="en-IN" dirty="0"/>
          </a:p>
        </p:txBody>
      </p:sp>
      <p:sp>
        <p:nvSpPr>
          <p:cNvPr id="3" name="Content Placeholder 2"/>
          <p:cNvSpPr>
            <a:spLocks noGrp="1"/>
          </p:cNvSpPr>
          <p:nvPr>
            <p:ph idx="1"/>
          </p:nvPr>
        </p:nvSpPr>
        <p:spPr/>
        <p:txBody>
          <a:bodyPr>
            <a:normAutofit lnSpcReduction="10000"/>
          </a:bodyPr>
          <a:lstStyle/>
          <a:p>
            <a:r>
              <a:rPr lang="en-US" dirty="0" smtClean="0"/>
              <a:t>Files are ordered in a hierarchical tree-like fashion with </a:t>
            </a:r>
          </a:p>
          <a:p>
            <a:pPr lvl="1"/>
            <a:r>
              <a:rPr lang="en-US" dirty="0" smtClean="0"/>
              <a:t>a root represented by the character ‘</a:t>
            </a:r>
            <a:r>
              <a:rPr lang="en-US" b="1" dirty="0" smtClean="0">
                <a:solidFill>
                  <a:srgbClr val="0070C0"/>
                </a:solidFill>
              </a:rPr>
              <a:t>/</a:t>
            </a:r>
            <a:r>
              <a:rPr lang="en-US" dirty="0" smtClean="0"/>
              <a:t>’.</a:t>
            </a:r>
          </a:p>
          <a:p>
            <a:r>
              <a:rPr lang="en-US" dirty="0" smtClean="0"/>
              <a:t>Directories are the internal nodes of the tree structure.</a:t>
            </a:r>
          </a:p>
          <a:p>
            <a:pPr lvl="1"/>
            <a:r>
              <a:rPr lang="en-US" dirty="0" smtClean="0"/>
              <a:t>While files are considered to be the leaves.</a:t>
            </a:r>
          </a:p>
          <a:p>
            <a:r>
              <a:rPr lang="en-US" dirty="0" smtClean="0"/>
              <a:t>Programs in Unix system have no knowledge of</a:t>
            </a:r>
          </a:p>
          <a:p>
            <a:pPr lvl="1"/>
            <a:r>
              <a:rPr lang="en-US" dirty="0" smtClean="0"/>
              <a:t>The internal format in which the kernel stores file data</a:t>
            </a:r>
          </a:p>
          <a:p>
            <a:pPr lvl="2"/>
            <a:r>
              <a:rPr lang="en-US" dirty="0" smtClean="0"/>
              <a:t>Treats the data as an unformatted stream of bytes</a:t>
            </a:r>
          </a:p>
          <a:p>
            <a:pPr lvl="2"/>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Commands/More Utilities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UNIX is case sensitive and space sensitive</a:t>
            </a:r>
          </a:p>
          <a:p>
            <a:r>
              <a:rPr lang="en-US" dirty="0" smtClean="0"/>
              <a:t>General Commands</a:t>
            </a:r>
          </a:p>
          <a:p>
            <a:pPr lvl="1"/>
            <a:r>
              <a:rPr lang="en-US" b="1" dirty="0" smtClean="0">
                <a:solidFill>
                  <a:schemeClr val="tx2">
                    <a:lumMod val="60000"/>
                    <a:lumOff val="40000"/>
                  </a:schemeClr>
                </a:solidFill>
              </a:rPr>
              <a:t>Date</a:t>
            </a:r>
          </a:p>
          <a:p>
            <a:pPr lvl="2"/>
            <a:r>
              <a:rPr lang="en-US" dirty="0" smtClean="0"/>
              <a:t>Gives data &amp; time along with abbreviated weekday</a:t>
            </a:r>
          </a:p>
          <a:p>
            <a:pPr lvl="3"/>
            <a:r>
              <a:rPr lang="en-US" b="1" dirty="0">
                <a:solidFill>
                  <a:schemeClr val="accent6">
                    <a:lumMod val="75000"/>
                  </a:schemeClr>
                </a:solidFill>
                <a:latin typeface="Courier New" pitchFamily="49" charset="0"/>
              </a:rPr>
              <a:t>$ </a:t>
            </a:r>
            <a:r>
              <a:rPr lang="en-US" b="1" dirty="0" smtClean="0">
                <a:solidFill>
                  <a:schemeClr val="accent6">
                    <a:lumMod val="75000"/>
                  </a:schemeClr>
                </a:solidFill>
                <a:latin typeface="Courier New" pitchFamily="49" charset="0"/>
              </a:rPr>
              <a:t>date</a:t>
            </a:r>
          </a:p>
          <a:p>
            <a:pPr lvl="2"/>
            <a:r>
              <a:rPr lang="en-US" dirty="0" smtClean="0">
                <a:latin typeface="Perpetua" charset="0"/>
                <a:ea typeface="Perpetua" charset="0"/>
                <a:cs typeface="Perpetua" charset="0"/>
              </a:rPr>
              <a:t>Different options for date</a:t>
            </a:r>
          </a:p>
          <a:p>
            <a:pPr lvl="3"/>
            <a:r>
              <a:rPr lang="en-US" b="1" dirty="0">
                <a:solidFill>
                  <a:schemeClr val="accent6">
                    <a:lumMod val="75000"/>
                  </a:schemeClr>
                </a:solidFill>
                <a:latin typeface="Courier New" pitchFamily="49" charset="0"/>
              </a:rPr>
              <a:t>$ </a:t>
            </a:r>
            <a:r>
              <a:rPr lang="en-US" b="1" dirty="0" smtClean="0">
                <a:solidFill>
                  <a:schemeClr val="accent6">
                    <a:lumMod val="75000"/>
                  </a:schemeClr>
                </a:solidFill>
                <a:latin typeface="Courier New" pitchFamily="49" charset="0"/>
              </a:rPr>
              <a:t>date </a:t>
            </a:r>
            <a:r>
              <a:rPr lang="en-US" b="1" strike="sngStrike" dirty="0" smtClean="0">
                <a:solidFill>
                  <a:schemeClr val="accent6">
                    <a:lumMod val="75000"/>
                  </a:schemeClr>
                </a:solidFill>
                <a:latin typeface="Courier New" pitchFamily="49" charset="0"/>
              </a:rPr>
              <a:t>b</a:t>
            </a:r>
            <a:r>
              <a:rPr lang="en-US" b="1" dirty="0" smtClean="0">
                <a:solidFill>
                  <a:schemeClr val="accent6">
                    <a:lumMod val="75000"/>
                  </a:schemeClr>
                </a:solidFill>
                <a:latin typeface="Courier New" pitchFamily="49" charset="0"/>
              </a:rPr>
              <a:t> + % option</a:t>
            </a:r>
          </a:p>
          <a:p>
            <a:pPr lvl="3"/>
            <a:r>
              <a:rPr lang="en-US" b="1" dirty="0" smtClean="0">
                <a:latin typeface="Courier New" pitchFamily="49" charset="0"/>
              </a:rPr>
              <a:t>Options</a:t>
            </a:r>
          </a:p>
          <a:p>
            <a:pPr lvl="4"/>
            <a:r>
              <a:rPr lang="en-US" dirty="0" smtClean="0">
                <a:latin typeface="Courier New" pitchFamily="49" charset="0"/>
              </a:rPr>
              <a:t>D </a:t>
            </a:r>
            <a:r>
              <a:rPr lang="en-US" dirty="0" smtClean="0">
                <a:latin typeface="Courier New" pitchFamily="49" charset="0"/>
                <a:sym typeface="Wingdings"/>
              </a:rPr>
              <a:t> mm/</a:t>
            </a:r>
            <a:r>
              <a:rPr lang="en-US" dirty="0" err="1" smtClean="0">
                <a:latin typeface="Courier New" pitchFamily="49" charset="0"/>
                <a:sym typeface="Wingdings"/>
              </a:rPr>
              <a:t>dd</a:t>
            </a:r>
            <a:r>
              <a:rPr lang="en-US" dirty="0" smtClean="0">
                <a:latin typeface="Courier New" pitchFamily="49" charset="0"/>
                <a:sym typeface="Wingdings"/>
              </a:rPr>
              <a:t>/</a:t>
            </a:r>
            <a:r>
              <a:rPr lang="en-US" dirty="0" err="1" smtClean="0">
                <a:latin typeface="Courier New" pitchFamily="49" charset="0"/>
                <a:sym typeface="Wingdings"/>
              </a:rPr>
              <a:t>yy</a:t>
            </a:r>
            <a:endParaRPr lang="en-US" dirty="0" smtClean="0">
              <a:latin typeface="Courier New" pitchFamily="49" charset="0"/>
              <a:sym typeface="Wingdings"/>
            </a:endParaRPr>
          </a:p>
          <a:p>
            <a:pPr lvl="4"/>
            <a:r>
              <a:rPr lang="en-US" dirty="0">
                <a:latin typeface="Courier New" pitchFamily="49" charset="0"/>
                <a:sym typeface="Wingdings"/>
              </a:rPr>
              <a:t>a</a:t>
            </a:r>
            <a:r>
              <a:rPr lang="en-US" dirty="0" smtClean="0">
                <a:latin typeface="Courier New" pitchFamily="49" charset="0"/>
                <a:sym typeface="Wingdings"/>
              </a:rPr>
              <a:t>  SUN </a:t>
            </a:r>
            <a:r>
              <a:rPr lang="mr-IN" dirty="0" smtClean="0">
                <a:latin typeface="Courier New" pitchFamily="49" charset="0"/>
                <a:sym typeface="Wingdings"/>
              </a:rPr>
              <a:t>–</a:t>
            </a:r>
            <a:r>
              <a:rPr lang="en-US" dirty="0" smtClean="0">
                <a:latin typeface="Courier New" pitchFamily="49" charset="0"/>
                <a:sym typeface="Wingdings"/>
              </a:rPr>
              <a:t> SAT</a:t>
            </a:r>
          </a:p>
          <a:p>
            <a:pPr lvl="4"/>
            <a:r>
              <a:rPr lang="en-US" dirty="0">
                <a:latin typeface="Courier New" pitchFamily="49" charset="0"/>
                <a:sym typeface="Wingdings"/>
              </a:rPr>
              <a:t>h</a:t>
            </a:r>
            <a:r>
              <a:rPr lang="en-US" dirty="0" smtClean="0">
                <a:latin typeface="Courier New" pitchFamily="49" charset="0"/>
                <a:sym typeface="Wingdings"/>
              </a:rPr>
              <a:t>  JAN </a:t>
            </a:r>
            <a:r>
              <a:rPr lang="mr-IN" dirty="0" smtClean="0">
                <a:latin typeface="Courier New" pitchFamily="49" charset="0"/>
                <a:sym typeface="Wingdings"/>
              </a:rPr>
              <a:t>–</a:t>
            </a:r>
            <a:r>
              <a:rPr lang="en-US" dirty="0" smtClean="0">
                <a:latin typeface="Courier New" pitchFamily="49" charset="0"/>
                <a:sym typeface="Wingdings"/>
              </a:rPr>
              <a:t> DEC</a:t>
            </a:r>
          </a:p>
          <a:p>
            <a:pPr lvl="4"/>
            <a:r>
              <a:rPr lang="en-US" dirty="0" smtClean="0">
                <a:latin typeface="Courier New" pitchFamily="49" charset="0"/>
                <a:sym typeface="Wingdings"/>
              </a:rPr>
              <a:t>m  01 </a:t>
            </a:r>
            <a:r>
              <a:rPr lang="mr-IN" dirty="0" smtClean="0">
                <a:latin typeface="Courier New" pitchFamily="49" charset="0"/>
                <a:sym typeface="Wingdings"/>
              </a:rPr>
              <a:t>–</a:t>
            </a:r>
            <a:r>
              <a:rPr lang="en-US" dirty="0" smtClean="0">
                <a:latin typeface="Courier New" pitchFamily="49" charset="0"/>
                <a:sym typeface="Wingdings"/>
              </a:rPr>
              <a:t> 12</a:t>
            </a:r>
          </a:p>
          <a:p>
            <a:pPr lvl="4"/>
            <a:r>
              <a:rPr lang="en-US" dirty="0" smtClean="0">
                <a:latin typeface="Courier New" pitchFamily="49" charset="0"/>
                <a:sym typeface="Wingdings"/>
              </a:rPr>
              <a:t>d 	1 </a:t>
            </a:r>
            <a:r>
              <a:rPr lang="mr-IN" dirty="0" smtClean="0">
                <a:latin typeface="Courier New" pitchFamily="49" charset="0"/>
                <a:sym typeface="Wingdings"/>
              </a:rPr>
              <a:t>–</a:t>
            </a:r>
            <a:r>
              <a:rPr lang="en-US" dirty="0" smtClean="0">
                <a:latin typeface="Courier New" pitchFamily="49" charset="0"/>
                <a:sym typeface="Wingdings"/>
              </a:rPr>
              <a:t> 31</a:t>
            </a:r>
          </a:p>
          <a:p>
            <a:pPr lvl="4"/>
            <a:r>
              <a:rPr lang="en-US" dirty="0" smtClean="0">
                <a:latin typeface="Courier New" pitchFamily="49" charset="0"/>
                <a:sym typeface="Wingdings"/>
              </a:rPr>
              <a:t>T</a:t>
            </a:r>
            <a:r>
              <a:rPr lang="en-US" dirty="0">
                <a:latin typeface="Courier New" pitchFamily="49" charset="0"/>
                <a:sym typeface="Wingdings"/>
              </a:rPr>
              <a:t> </a:t>
            </a:r>
            <a:r>
              <a:rPr lang="en-US" dirty="0" smtClean="0">
                <a:latin typeface="Courier New" pitchFamily="49" charset="0"/>
                <a:sym typeface="Wingdings"/>
              </a:rPr>
              <a:t> HH:MM:SS</a:t>
            </a:r>
          </a:p>
          <a:p>
            <a:pPr lvl="4"/>
            <a:r>
              <a:rPr lang="en-US" dirty="0" smtClean="0">
                <a:latin typeface="Courier New" pitchFamily="49" charset="0"/>
                <a:sym typeface="Wingdings"/>
              </a:rPr>
              <a:t>H</a:t>
            </a:r>
            <a:r>
              <a:rPr lang="en-US" dirty="0">
                <a:latin typeface="Courier New" pitchFamily="49" charset="0"/>
                <a:sym typeface="Wingdings"/>
              </a:rPr>
              <a:t> </a:t>
            </a:r>
            <a:r>
              <a:rPr lang="en-US" dirty="0" smtClean="0">
                <a:latin typeface="Courier New" pitchFamily="49" charset="0"/>
                <a:sym typeface="Wingdings"/>
              </a:rPr>
              <a:t> HH</a:t>
            </a:r>
          </a:p>
          <a:p>
            <a:pPr lvl="4"/>
            <a:r>
              <a:rPr lang="en-US" dirty="0" smtClean="0">
                <a:latin typeface="Courier New" pitchFamily="49" charset="0"/>
                <a:sym typeface="Wingdings"/>
              </a:rPr>
              <a:t>M</a:t>
            </a:r>
            <a:r>
              <a:rPr lang="en-US" dirty="0">
                <a:latin typeface="Courier New" pitchFamily="49" charset="0"/>
                <a:sym typeface="Wingdings"/>
              </a:rPr>
              <a:t> </a:t>
            </a:r>
            <a:r>
              <a:rPr lang="en-US" dirty="0" smtClean="0">
                <a:latin typeface="Courier New" pitchFamily="49" charset="0"/>
                <a:sym typeface="Wingdings"/>
              </a:rPr>
              <a:t> MM</a:t>
            </a:r>
          </a:p>
          <a:p>
            <a:pPr lvl="4"/>
            <a:r>
              <a:rPr lang="en-US" dirty="0" smtClean="0">
                <a:latin typeface="Courier New" pitchFamily="49" charset="0"/>
                <a:sym typeface="Wingdings"/>
              </a:rPr>
              <a:t>S</a:t>
            </a:r>
            <a:r>
              <a:rPr lang="en-US" dirty="0">
                <a:latin typeface="Courier New" pitchFamily="49" charset="0"/>
                <a:sym typeface="Wingdings"/>
              </a:rPr>
              <a:t> </a:t>
            </a:r>
            <a:r>
              <a:rPr lang="en-US" dirty="0" smtClean="0">
                <a:latin typeface="Courier New" pitchFamily="49" charset="0"/>
                <a:sym typeface="Wingdings"/>
              </a:rPr>
              <a:t> SS</a:t>
            </a:r>
          </a:p>
          <a:p>
            <a:pPr lvl="4"/>
            <a:r>
              <a:rPr lang="en-US" dirty="0" smtClean="0">
                <a:latin typeface="Courier New" pitchFamily="49" charset="0"/>
                <a:sym typeface="Wingdings"/>
              </a:rPr>
              <a:t>y</a:t>
            </a:r>
            <a:r>
              <a:rPr lang="en-US" dirty="0">
                <a:latin typeface="Courier New" pitchFamily="49" charset="0"/>
                <a:sym typeface="Wingdings"/>
              </a:rPr>
              <a:t> </a:t>
            </a:r>
            <a:r>
              <a:rPr lang="en-US" dirty="0" smtClean="0">
                <a:latin typeface="Courier New" pitchFamily="49" charset="0"/>
                <a:sym typeface="Wingdings"/>
              </a:rPr>
              <a:t> 00 - 99</a:t>
            </a:r>
          </a:p>
          <a:p>
            <a:pPr lvl="4"/>
            <a:endParaRPr lang="en-US" dirty="0" smtClean="0">
              <a:latin typeface="Courier New" pitchFamily="49" charset="0"/>
            </a:endParaRPr>
          </a:p>
          <a:p>
            <a:pPr lvl="4"/>
            <a:endParaRPr lang="en-US" dirty="0">
              <a:latin typeface="Courier New" pitchFamily="49" charset="0"/>
            </a:endParaRPr>
          </a:p>
          <a:p>
            <a:pPr lvl="3"/>
            <a:endParaRPr lang="en-US" dirty="0" smtClean="0">
              <a:latin typeface="Perpetua" charset="0"/>
              <a:ea typeface="Perpetua" charset="0"/>
              <a:cs typeface="Perpetua" charset="0"/>
            </a:endParaRPr>
          </a:p>
          <a:p>
            <a:pPr lvl="2"/>
            <a:endParaRPr lang="en-US" dirty="0">
              <a:latin typeface="Perpetua" charset="0"/>
              <a:ea typeface="Perpetua" charset="0"/>
              <a:cs typeface="Perpetua" charset="0"/>
            </a:endParaRPr>
          </a:p>
          <a:p>
            <a:pPr lvl="2"/>
            <a:endParaRPr lang="en-US" dirty="0" smtClean="0"/>
          </a:p>
        </p:txBody>
      </p:sp>
      <p:sp>
        <p:nvSpPr>
          <p:cNvPr id="4" name="TextBox 3"/>
          <p:cNvSpPr txBox="1"/>
          <p:nvPr/>
        </p:nvSpPr>
        <p:spPr>
          <a:xfrm>
            <a:off x="5508104" y="3718921"/>
            <a:ext cx="2803973" cy="2585323"/>
          </a:xfrm>
          <a:prstGeom prst="rect">
            <a:avLst/>
          </a:prstGeom>
          <a:noFill/>
        </p:spPr>
        <p:txBody>
          <a:bodyPr wrap="none" rtlCol="0">
            <a:spAutoFit/>
          </a:bodyPr>
          <a:lstStyle/>
          <a:p>
            <a:r>
              <a:rPr lang="en-US" dirty="0" smtClean="0"/>
              <a:t>Ex:</a:t>
            </a:r>
          </a:p>
          <a:p>
            <a:r>
              <a:rPr lang="en-US" b="1" dirty="0" smtClean="0">
                <a:solidFill>
                  <a:schemeClr val="accent6">
                    <a:lumMod val="75000"/>
                  </a:schemeClr>
                </a:solidFill>
                <a:latin typeface="Courier New" pitchFamily="49" charset="0"/>
              </a:rPr>
              <a:t>$ date + %D</a:t>
            </a:r>
          </a:p>
          <a:p>
            <a:r>
              <a:rPr lang="en-US" b="1" dirty="0" smtClean="0">
                <a:solidFill>
                  <a:schemeClr val="accent6">
                    <a:lumMod val="75000"/>
                  </a:schemeClr>
                </a:solidFill>
                <a:latin typeface="Courier New" pitchFamily="49" charset="0"/>
              </a:rPr>
              <a:t>$ date + %a</a:t>
            </a:r>
          </a:p>
          <a:p>
            <a:pPr marL="0" lvl="3"/>
            <a:r>
              <a:rPr lang="en-US" b="1" dirty="0">
                <a:solidFill>
                  <a:schemeClr val="accent6">
                    <a:lumMod val="75000"/>
                  </a:schemeClr>
                </a:solidFill>
                <a:latin typeface="Courier New" pitchFamily="49" charset="0"/>
              </a:rPr>
              <a:t>$ </a:t>
            </a:r>
            <a:r>
              <a:rPr lang="en-US" b="1" dirty="0" smtClean="0">
                <a:solidFill>
                  <a:schemeClr val="accent6">
                    <a:lumMod val="75000"/>
                  </a:schemeClr>
                </a:solidFill>
                <a:latin typeface="Courier New" pitchFamily="49" charset="0"/>
              </a:rPr>
              <a:t>date + %T</a:t>
            </a:r>
          </a:p>
          <a:p>
            <a:pPr marL="0" lvl="3"/>
            <a:r>
              <a:rPr lang="en-US" b="1" dirty="0">
                <a:solidFill>
                  <a:schemeClr val="accent6">
                    <a:lumMod val="75000"/>
                  </a:schemeClr>
                </a:solidFill>
                <a:latin typeface="Courier New" pitchFamily="49" charset="0"/>
              </a:rPr>
              <a:t>$ </a:t>
            </a:r>
            <a:r>
              <a:rPr lang="en-US" b="1" dirty="0" smtClean="0">
                <a:solidFill>
                  <a:schemeClr val="accent6">
                    <a:lumMod val="75000"/>
                  </a:schemeClr>
                </a:solidFill>
                <a:latin typeface="Courier New" pitchFamily="49" charset="0"/>
              </a:rPr>
              <a:t>date + %D %T</a:t>
            </a:r>
          </a:p>
          <a:p>
            <a:pPr marL="0" lvl="3"/>
            <a:r>
              <a:rPr lang="en-US" b="1" dirty="0">
                <a:solidFill>
                  <a:schemeClr val="accent6">
                    <a:lumMod val="75000"/>
                  </a:schemeClr>
                </a:solidFill>
                <a:latin typeface="Courier New" pitchFamily="49" charset="0"/>
              </a:rPr>
              <a:t>$ </a:t>
            </a:r>
            <a:r>
              <a:rPr lang="en-US" b="1" dirty="0" smtClean="0">
                <a:solidFill>
                  <a:schemeClr val="accent6">
                    <a:lumMod val="75000"/>
                  </a:schemeClr>
                </a:solidFill>
                <a:latin typeface="Courier New" pitchFamily="49" charset="0"/>
              </a:rPr>
              <a:t>date + ‘%D %T %a’</a:t>
            </a:r>
            <a:endParaRPr lang="en-US" b="1" dirty="0">
              <a:solidFill>
                <a:schemeClr val="accent6">
                  <a:lumMod val="75000"/>
                </a:schemeClr>
              </a:solidFill>
              <a:latin typeface="Courier New" pitchFamily="49" charset="0"/>
            </a:endParaRPr>
          </a:p>
          <a:p>
            <a:pPr marL="0" lvl="3"/>
            <a:endParaRPr lang="en-US" b="1" dirty="0">
              <a:solidFill>
                <a:schemeClr val="accent6">
                  <a:lumMod val="75000"/>
                </a:schemeClr>
              </a:solidFill>
              <a:latin typeface="Courier New" pitchFamily="49" charset="0"/>
            </a:endParaRPr>
          </a:p>
          <a:p>
            <a:endParaRPr lang="en-US" b="1" dirty="0">
              <a:solidFill>
                <a:schemeClr val="accent6">
                  <a:lumMod val="75000"/>
                </a:schemeClr>
              </a:solidFill>
              <a:latin typeface="Courier New" pitchFamily="49" charset="0"/>
            </a:endParaRPr>
          </a:p>
          <a:p>
            <a:endParaRPr lang="en-US" dirty="0"/>
          </a:p>
        </p:txBody>
      </p:sp>
    </p:spTree>
    <p:extLst>
      <p:ext uri="{BB962C8B-B14F-4D97-AF65-F5344CB8AC3E}">
        <p14:creationId xmlns:p14="http://schemas.microsoft.com/office/powerpoint/2010/main" val="43178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Commands</a:t>
            </a:r>
            <a:r>
              <a:rPr lang="en-US" dirty="0"/>
              <a:t>/More Utilities</a:t>
            </a:r>
          </a:p>
        </p:txBody>
      </p:sp>
      <p:sp>
        <p:nvSpPr>
          <p:cNvPr id="3" name="Content Placeholder 2"/>
          <p:cNvSpPr>
            <a:spLocks noGrp="1"/>
          </p:cNvSpPr>
          <p:nvPr>
            <p:ph idx="1"/>
          </p:nvPr>
        </p:nvSpPr>
        <p:spPr/>
        <p:txBody>
          <a:bodyPr/>
          <a:lstStyle/>
          <a:p>
            <a:pPr lvl="1"/>
            <a:r>
              <a:rPr lang="en-US" b="1" dirty="0" smtClean="0">
                <a:solidFill>
                  <a:schemeClr val="tx2">
                    <a:lumMod val="60000"/>
                    <a:lumOff val="40000"/>
                  </a:schemeClr>
                </a:solidFill>
              </a:rPr>
              <a:t>Cal</a:t>
            </a:r>
          </a:p>
          <a:p>
            <a:pPr lvl="2"/>
            <a:r>
              <a:rPr lang="en-US" dirty="0" smtClean="0"/>
              <a:t>Displays </a:t>
            </a:r>
            <a:r>
              <a:rPr lang="en-US" dirty="0" err="1" smtClean="0"/>
              <a:t>calender</a:t>
            </a:r>
            <a:endParaRPr lang="en-US" dirty="0" smtClean="0"/>
          </a:p>
          <a:p>
            <a:pPr lvl="3"/>
            <a:r>
              <a:rPr lang="en-US" b="1" dirty="0">
                <a:solidFill>
                  <a:schemeClr val="accent6">
                    <a:lumMod val="75000"/>
                  </a:schemeClr>
                </a:solidFill>
                <a:latin typeface="Courier New" pitchFamily="49" charset="0"/>
              </a:rPr>
              <a:t>$ </a:t>
            </a:r>
            <a:r>
              <a:rPr lang="en-US" b="1" dirty="0" err="1" smtClean="0">
                <a:solidFill>
                  <a:schemeClr val="accent6">
                    <a:lumMod val="75000"/>
                  </a:schemeClr>
                </a:solidFill>
                <a:latin typeface="Courier New" pitchFamily="49" charset="0"/>
              </a:rPr>
              <a:t>cal</a:t>
            </a:r>
            <a:endParaRPr lang="en-US" b="1" dirty="0" smtClean="0">
              <a:solidFill>
                <a:schemeClr val="accent6">
                  <a:lumMod val="75000"/>
                </a:schemeClr>
              </a:solidFill>
              <a:latin typeface="Courier New" pitchFamily="49" charset="0"/>
            </a:endParaRPr>
          </a:p>
          <a:p>
            <a:pPr lvl="4"/>
            <a:r>
              <a:rPr lang="en-US" dirty="0" smtClean="0">
                <a:latin typeface="Perpetua" charset="0"/>
                <a:ea typeface="Perpetua" charset="0"/>
                <a:cs typeface="Perpetua" charset="0"/>
              </a:rPr>
              <a:t>Gives current month calendar</a:t>
            </a:r>
          </a:p>
          <a:p>
            <a:pPr lvl="3"/>
            <a:r>
              <a:rPr lang="en-US" b="1" dirty="0">
                <a:solidFill>
                  <a:schemeClr val="accent6">
                    <a:lumMod val="75000"/>
                  </a:schemeClr>
                </a:solidFill>
                <a:latin typeface="Courier New" pitchFamily="49" charset="0"/>
              </a:rPr>
              <a:t>$ </a:t>
            </a:r>
            <a:r>
              <a:rPr lang="en-US" b="1" dirty="0" err="1" smtClean="0">
                <a:solidFill>
                  <a:schemeClr val="accent6">
                    <a:lumMod val="75000"/>
                  </a:schemeClr>
                </a:solidFill>
                <a:latin typeface="Courier New" pitchFamily="49" charset="0"/>
              </a:rPr>
              <a:t>cal</a:t>
            </a:r>
            <a:r>
              <a:rPr lang="en-US" b="1" dirty="0" smtClean="0">
                <a:solidFill>
                  <a:schemeClr val="accent6">
                    <a:lumMod val="75000"/>
                  </a:schemeClr>
                </a:solidFill>
                <a:latin typeface="Courier New" pitchFamily="49" charset="0"/>
              </a:rPr>
              <a:t> </a:t>
            </a:r>
            <a:r>
              <a:rPr lang="en-US" b="1" dirty="0" err="1" smtClean="0">
                <a:solidFill>
                  <a:schemeClr val="accent6">
                    <a:lumMod val="75000"/>
                  </a:schemeClr>
                </a:solidFill>
                <a:latin typeface="Courier New" pitchFamily="49" charset="0"/>
              </a:rPr>
              <a:t>yyyy</a:t>
            </a:r>
            <a:endParaRPr lang="en-US" b="1" dirty="0" smtClean="0">
              <a:solidFill>
                <a:schemeClr val="accent6">
                  <a:lumMod val="75000"/>
                </a:schemeClr>
              </a:solidFill>
              <a:latin typeface="Courier New" pitchFamily="49" charset="0"/>
            </a:endParaRPr>
          </a:p>
          <a:p>
            <a:pPr lvl="4"/>
            <a:r>
              <a:rPr lang="en-US" dirty="0" smtClean="0">
                <a:latin typeface="Perpetua" charset="0"/>
                <a:ea typeface="Perpetua" charset="0"/>
                <a:cs typeface="Perpetua" charset="0"/>
              </a:rPr>
              <a:t>Gives entire calendar of the year</a:t>
            </a:r>
          </a:p>
          <a:p>
            <a:pPr lvl="3"/>
            <a:r>
              <a:rPr lang="en-US" b="1" dirty="0">
                <a:solidFill>
                  <a:schemeClr val="accent6">
                    <a:lumMod val="75000"/>
                  </a:schemeClr>
                </a:solidFill>
                <a:latin typeface="Courier New" pitchFamily="49" charset="0"/>
              </a:rPr>
              <a:t>$ </a:t>
            </a:r>
            <a:r>
              <a:rPr lang="en-US" b="1" dirty="0" err="1" smtClean="0">
                <a:solidFill>
                  <a:schemeClr val="accent6">
                    <a:lumMod val="75000"/>
                  </a:schemeClr>
                </a:solidFill>
                <a:latin typeface="Courier New" pitchFamily="49" charset="0"/>
              </a:rPr>
              <a:t>cal</a:t>
            </a:r>
            <a:r>
              <a:rPr lang="en-US" b="1" dirty="0" smtClean="0">
                <a:solidFill>
                  <a:schemeClr val="accent6">
                    <a:lumMod val="75000"/>
                  </a:schemeClr>
                </a:solidFill>
                <a:latin typeface="Courier New" pitchFamily="49" charset="0"/>
              </a:rPr>
              <a:t> mm </a:t>
            </a:r>
            <a:r>
              <a:rPr lang="en-US" b="1" dirty="0" err="1" smtClean="0">
                <a:solidFill>
                  <a:schemeClr val="accent6">
                    <a:lumMod val="75000"/>
                  </a:schemeClr>
                </a:solidFill>
                <a:latin typeface="Courier New" pitchFamily="49" charset="0"/>
              </a:rPr>
              <a:t>yyyy</a:t>
            </a:r>
            <a:endParaRPr lang="en-US" b="1" dirty="0" smtClean="0">
              <a:solidFill>
                <a:schemeClr val="accent6">
                  <a:lumMod val="75000"/>
                </a:schemeClr>
              </a:solidFill>
              <a:latin typeface="Courier New" pitchFamily="49" charset="0"/>
            </a:endParaRPr>
          </a:p>
          <a:p>
            <a:pPr lvl="4"/>
            <a:r>
              <a:rPr lang="en-US" dirty="0" smtClean="0">
                <a:latin typeface="Perpetua" charset="0"/>
                <a:ea typeface="Perpetua" charset="0"/>
                <a:cs typeface="Perpetua" charset="0"/>
              </a:rPr>
              <a:t>Gives particular month calendar</a:t>
            </a:r>
            <a:endParaRPr lang="en-US" dirty="0">
              <a:latin typeface="Perpetua" charset="0"/>
              <a:ea typeface="Perpetua" charset="0"/>
              <a:cs typeface="Perpetua" charset="0"/>
            </a:endParaRPr>
          </a:p>
          <a:p>
            <a:pPr lvl="3"/>
            <a:endParaRPr lang="en-US" b="1" dirty="0">
              <a:solidFill>
                <a:schemeClr val="accent6">
                  <a:lumMod val="75000"/>
                </a:schemeClr>
              </a:solidFill>
              <a:latin typeface="Courier New" pitchFamily="49" charset="0"/>
            </a:endParaRPr>
          </a:p>
          <a:p>
            <a:pPr lvl="3"/>
            <a:endParaRPr lang="en-US" dirty="0"/>
          </a:p>
        </p:txBody>
      </p:sp>
    </p:spTree>
    <p:extLst>
      <p:ext uri="{BB962C8B-B14F-4D97-AF65-F5344CB8AC3E}">
        <p14:creationId xmlns:p14="http://schemas.microsoft.com/office/powerpoint/2010/main" val="196292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noFill/>
          <a:ln/>
        </p:spPr>
        <p:txBody>
          <a:bodyPr/>
          <a:lstStyle/>
          <a:p>
            <a:r>
              <a:rPr lang="en-US" sz="4000" dirty="0"/>
              <a:t>General </a:t>
            </a:r>
            <a:r>
              <a:rPr lang="en-US" sz="4000" dirty="0" smtClean="0"/>
              <a:t>Commands</a:t>
            </a:r>
            <a:r>
              <a:rPr lang="en-US" sz="4000" dirty="0"/>
              <a:t>/More Utilities</a:t>
            </a:r>
          </a:p>
        </p:txBody>
      </p:sp>
      <p:sp>
        <p:nvSpPr>
          <p:cNvPr id="350211" name="Rectangle 3"/>
          <p:cNvSpPr>
            <a:spLocks noGrp="1" noChangeArrowheads="1"/>
          </p:cNvSpPr>
          <p:nvPr>
            <p:ph type="body" sz="half" idx="1"/>
          </p:nvPr>
        </p:nvSpPr>
        <p:spPr>
          <a:xfrm>
            <a:off x="609600" y="1828800"/>
            <a:ext cx="8382000" cy="4724400"/>
          </a:xfrm>
          <a:noFill/>
          <a:ln/>
        </p:spPr>
        <p:txBody>
          <a:bodyPr>
            <a:normAutofit/>
          </a:bodyPr>
          <a:lstStyle/>
          <a:p>
            <a:pPr>
              <a:lnSpc>
                <a:spcPct val="90000"/>
              </a:lnSpc>
            </a:pPr>
            <a:r>
              <a:rPr lang="en-US" dirty="0">
                <a:solidFill>
                  <a:schemeClr val="tx2">
                    <a:lumMod val="60000"/>
                    <a:lumOff val="40000"/>
                  </a:schemeClr>
                </a:solidFill>
                <a:latin typeface="Perpetua" charset="0"/>
                <a:ea typeface="Perpetua" charset="0"/>
                <a:cs typeface="Perpetua" charset="0"/>
              </a:rPr>
              <a:t>who</a:t>
            </a:r>
            <a:r>
              <a:rPr lang="en-US" b="0" dirty="0">
                <a:solidFill>
                  <a:schemeClr val="tx1"/>
                </a:solidFill>
                <a:latin typeface="Perpetua" charset="0"/>
                <a:ea typeface="Perpetua" charset="0"/>
                <a:cs typeface="Perpetua" charset="0"/>
              </a:rPr>
              <a:t>		</a:t>
            </a:r>
            <a:endParaRPr lang="en-US" b="0" dirty="0" smtClean="0">
              <a:solidFill>
                <a:schemeClr val="tx1"/>
              </a:solidFill>
              <a:latin typeface="Perpetua" charset="0"/>
              <a:ea typeface="Perpetua" charset="0"/>
              <a:cs typeface="Perpetua" charset="0"/>
            </a:endParaRPr>
          </a:p>
          <a:p>
            <a:pPr lvl="1">
              <a:lnSpc>
                <a:spcPct val="90000"/>
              </a:lnSpc>
            </a:pPr>
            <a:r>
              <a:rPr lang="en-US" b="0" dirty="0" smtClean="0">
                <a:solidFill>
                  <a:schemeClr val="tx1"/>
                </a:solidFill>
                <a:latin typeface="Perpetua" charset="0"/>
                <a:ea typeface="Perpetua" charset="0"/>
                <a:cs typeface="Perpetua" charset="0"/>
              </a:rPr>
              <a:t>Who </a:t>
            </a:r>
            <a:r>
              <a:rPr lang="en-US" b="0" dirty="0">
                <a:solidFill>
                  <a:schemeClr val="tx1"/>
                </a:solidFill>
                <a:latin typeface="Perpetua" charset="0"/>
                <a:ea typeface="Perpetua" charset="0"/>
                <a:cs typeface="Perpetua" charset="0"/>
              </a:rPr>
              <a:t>is logged on, where &amp; when</a:t>
            </a:r>
            <a:endParaRPr lang="en-US" sz="2800" b="0" dirty="0">
              <a:solidFill>
                <a:schemeClr val="tx1"/>
              </a:solidFill>
              <a:latin typeface="Perpetua" charset="0"/>
              <a:ea typeface="Perpetua" charset="0"/>
              <a:cs typeface="Perpetua" charset="0"/>
            </a:endParaRPr>
          </a:p>
          <a:p>
            <a:pPr>
              <a:lnSpc>
                <a:spcPct val="90000"/>
              </a:lnSpc>
              <a:buFont typeface="Monotype Sorts" pitchFamily="2" charset="2"/>
              <a:buNone/>
            </a:pPr>
            <a:endParaRPr lang="en-US" sz="1600" b="0" dirty="0">
              <a:solidFill>
                <a:schemeClr val="tx1"/>
              </a:solidFill>
              <a:latin typeface="Courier" pitchFamily="49" charset="0"/>
            </a:endParaRPr>
          </a:p>
          <a:p>
            <a:pPr>
              <a:lnSpc>
                <a:spcPct val="90000"/>
              </a:lnSpc>
              <a:buFont typeface="Monotype Sorts" pitchFamily="2" charset="2"/>
              <a:buNone/>
            </a:pPr>
            <a:r>
              <a:rPr lang="en-US" sz="1600" b="0" dirty="0">
                <a:solidFill>
                  <a:schemeClr val="tx1"/>
                </a:solidFill>
                <a:latin typeface="Courier New" pitchFamily="49" charset="0"/>
              </a:rPr>
              <a:t>		</a:t>
            </a:r>
            <a:r>
              <a:rPr lang="en-US" sz="1600" dirty="0">
                <a:solidFill>
                  <a:schemeClr val="accent6">
                    <a:lumMod val="75000"/>
                  </a:schemeClr>
                </a:solidFill>
                <a:latin typeface="Courier New" pitchFamily="49" charset="0"/>
              </a:rPr>
              <a:t>$ </a:t>
            </a:r>
            <a:r>
              <a:rPr lang="en-US" sz="1600" dirty="0" smtClean="0">
                <a:solidFill>
                  <a:schemeClr val="accent6">
                    <a:lumMod val="75000"/>
                  </a:schemeClr>
                </a:solidFill>
                <a:latin typeface="Courier New" pitchFamily="49" charset="0"/>
              </a:rPr>
              <a:t>who       </a:t>
            </a:r>
            <a:endParaRPr lang="en-US" sz="1600" dirty="0">
              <a:solidFill>
                <a:schemeClr val="accent6">
                  <a:lumMod val="75000"/>
                </a:schemeClr>
              </a:solidFill>
              <a:latin typeface="Courier New" pitchFamily="49" charset="0"/>
            </a:endParaRPr>
          </a:p>
          <a:p>
            <a:pPr>
              <a:lnSpc>
                <a:spcPct val="90000"/>
              </a:lnSpc>
              <a:buFont typeface="Monotype Sorts" pitchFamily="2" charset="2"/>
              <a:buNone/>
            </a:pPr>
            <a:r>
              <a:rPr lang="en-US" sz="1600" dirty="0">
                <a:solidFill>
                  <a:schemeClr val="accent6">
                    <a:lumMod val="75000"/>
                  </a:schemeClr>
                </a:solidFill>
                <a:latin typeface="Courier New" pitchFamily="49" charset="0"/>
              </a:rPr>
              <a:t>		</a:t>
            </a:r>
            <a:r>
              <a:rPr lang="en-US" sz="1600" dirty="0" err="1">
                <a:solidFill>
                  <a:schemeClr val="accent6">
                    <a:lumMod val="75000"/>
                  </a:schemeClr>
                </a:solidFill>
                <a:latin typeface="Courier New" pitchFamily="49" charset="0"/>
              </a:rPr>
              <a:t>horner</a:t>
            </a:r>
            <a:r>
              <a:rPr lang="en-US" sz="1600" dirty="0">
                <a:solidFill>
                  <a:schemeClr val="accent6">
                    <a:lumMod val="75000"/>
                  </a:schemeClr>
                </a:solidFill>
                <a:latin typeface="Courier New" pitchFamily="49" charset="0"/>
              </a:rPr>
              <a:t>   pts/0    Jan 29 09:52    (csz469.cs.ust.hk)</a:t>
            </a:r>
          </a:p>
          <a:p>
            <a:pPr>
              <a:lnSpc>
                <a:spcPct val="90000"/>
              </a:lnSpc>
              <a:buFont typeface="Monotype Sorts" pitchFamily="2" charset="2"/>
              <a:buNone/>
            </a:pPr>
            <a:r>
              <a:rPr lang="en-US" sz="1600" dirty="0">
                <a:solidFill>
                  <a:schemeClr val="accent6">
                    <a:lumMod val="75000"/>
                  </a:schemeClr>
                </a:solidFill>
                <a:latin typeface="Courier New" pitchFamily="49" charset="0"/>
              </a:rPr>
              <a:t>		</a:t>
            </a:r>
            <a:r>
              <a:rPr lang="en-US" sz="1600" dirty="0" err="1">
                <a:solidFill>
                  <a:schemeClr val="accent6">
                    <a:lumMod val="75000"/>
                  </a:schemeClr>
                </a:solidFill>
                <a:latin typeface="Courier New" pitchFamily="49" charset="0"/>
              </a:rPr>
              <a:t>gbush</a:t>
            </a:r>
            <a:r>
              <a:rPr lang="en-US" sz="1600" dirty="0">
                <a:solidFill>
                  <a:schemeClr val="accent6">
                    <a:lumMod val="75000"/>
                  </a:schemeClr>
                </a:solidFill>
                <a:latin typeface="Courier New" pitchFamily="49" charset="0"/>
              </a:rPr>
              <a:t>    pts/1    Jan 29 10:43    (csz213.cs.ust.hk)</a:t>
            </a:r>
          </a:p>
          <a:p>
            <a:pPr>
              <a:lnSpc>
                <a:spcPct val="90000"/>
              </a:lnSpc>
              <a:buFont typeface="Monotype Sorts" pitchFamily="2" charset="2"/>
              <a:buNone/>
            </a:pPr>
            <a:r>
              <a:rPr lang="en-US" sz="1600" dirty="0" smtClean="0">
                <a:solidFill>
                  <a:schemeClr val="accent6">
                    <a:lumMod val="75000"/>
                  </a:schemeClr>
                </a:solidFill>
                <a:latin typeface="Courier New" pitchFamily="49" charset="0"/>
              </a:rPr>
              <a:t>		</a:t>
            </a:r>
          </a:p>
          <a:p>
            <a:pPr>
              <a:lnSpc>
                <a:spcPct val="90000"/>
              </a:lnSpc>
              <a:buFont typeface="Monotype Sorts" pitchFamily="2" charset="2"/>
              <a:buNone/>
            </a:pPr>
            <a:r>
              <a:rPr lang="en-US" sz="1600" dirty="0">
                <a:solidFill>
                  <a:schemeClr val="accent6">
                    <a:lumMod val="75000"/>
                  </a:schemeClr>
                </a:solidFill>
                <a:latin typeface="Courier New" pitchFamily="49" charset="0"/>
              </a:rPr>
              <a:t>	</a:t>
            </a:r>
            <a:r>
              <a:rPr lang="en-US" sz="1600" dirty="0" smtClean="0">
                <a:solidFill>
                  <a:schemeClr val="accent6">
                    <a:lumMod val="75000"/>
                  </a:schemeClr>
                </a:solidFill>
                <a:latin typeface="Courier New" pitchFamily="49" charset="0"/>
              </a:rPr>
              <a:t>	$ </a:t>
            </a:r>
            <a:r>
              <a:rPr lang="en-US" sz="1600" dirty="0" err="1" smtClean="0">
                <a:solidFill>
                  <a:schemeClr val="accent6">
                    <a:lumMod val="75000"/>
                  </a:schemeClr>
                </a:solidFill>
                <a:latin typeface="Courier New" pitchFamily="49" charset="0"/>
              </a:rPr>
              <a:t>whoami</a:t>
            </a:r>
            <a:r>
              <a:rPr lang="en-US" sz="1600" dirty="0" smtClean="0">
                <a:solidFill>
                  <a:schemeClr val="accent6">
                    <a:lumMod val="75000"/>
                  </a:schemeClr>
                </a:solidFill>
                <a:latin typeface="Courier New" pitchFamily="49" charset="0"/>
              </a:rPr>
              <a:t>    </a:t>
            </a:r>
            <a:endParaRPr lang="en-US" sz="1600" dirty="0">
              <a:solidFill>
                <a:schemeClr val="accent6">
                  <a:lumMod val="75000"/>
                </a:schemeClr>
              </a:solidFill>
              <a:latin typeface="Courier New" pitchFamily="49" charset="0"/>
            </a:endParaRPr>
          </a:p>
          <a:p>
            <a:pPr>
              <a:lnSpc>
                <a:spcPct val="90000"/>
              </a:lnSpc>
              <a:buFont typeface="Monotype Sorts" pitchFamily="2" charset="2"/>
              <a:buNone/>
            </a:pPr>
            <a:r>
              <a:rPr lang="en-US" sz="1600" dirty="0">
                <a:solidFill>
                  <a:schemeClr val="accent6">
                    <a:lumMod val="75000"/>
                  </a:schemeClr>
                </a:solidFill>
                <a:latin typeface="Courier New" pitchFamily="49" charset="0"/>
              </a:rPr>
              <a:t>		</a:t>
            </a:r>
            <a:endParaRPr lang="en-US" b="0" dirty="0">
              <a:solidFill>
                <a:schemeClr val="tx1"/>
              </a:solidFill>
              <a:latin typeface="Perpetua" charset="0"/>
              <a:ea typeface="Perpetua" charset="0"/>
              <a:cs typeface="Perpetua" charset="0"/>
            </a:endParaRPr>
          </a:p>
          <a:p>
            <a:pPr>
              <a:lnSpc>
                <a:spcPct val="90000"/>
              </a:lnSpc>
              <a:buFont typeface="Monotype Sorts" pitchFamily="2" charset="2"/>
              <a:buNone/>
            </a:pPr>
            <a:r>
              <a:rPr lang="en-US" sz="1600" dirty="0" smtClean="0">
                <a:solidFill>
                  <a:schemeClr val="accent6">
                    <a:lumMod val="75000"/>
                  </a:schemeClr>
                </a:solidFill>
                <a:latin typeface="Courier New" pitchFamily="49" charset="0"/>
              </a:rPr>
              <a:t>		$ who </a:t>
            </a:r>
            <a:r>
              <a:rPr lang="en-US" sz="1600" strike="sngStrike" dirty="0" smtClean="0">
                <a:solidFill>
                  <a:schemeClr val="accent6">
                    <a:lumMod val="75000"/>
                  </a:schemeClr>
                </a:solidFill>
                <a:latin typeface="Courier New" pitchFamily="49" charset="0"/>
              </a:rPr>
              <a:t>b</a:t>
            </a:r>
            <a:r>
              <a:rPr lang="en-US" sz="1600" dirty="0" smtClean="0">
                <a:solidFill>
                  <a:schemeClr val="accent6">
                    <a:lumMod val="75000"/>
                  </a:schemeClr>
                </a:solidFill>
                <a:latin typeface="Courier New" pitchFamily="49" charset="0"/>
              </a:rPr>
              <a:t> </a:t>
            </a:r>
            <a:r>
              <a:rPr lang="mr-IN" sz="1600" dirty="0" smtClean="0">
                <a:solidFill>
                  <a:schemeClr val="accent6">
                    <a:lumMod val="75000"/>
                  </a:schemeClr>
                </a:solidFill>
                <a:latin typeface="Courier New" pitchFamily="49" charset="0"/>
              </a:rPr>
              <a:t>–</a:t>
            </a:r>
            <a:r>
              <a:rPr lang="en-US" sz="1600" dirty="0" smtClean="0">
                <a:solidFill>
                  <a:schemeClr val="accent6">
                    <a:lumMod val="75000"/>
                  </a:schemeClr>
                </a:solidFill>
                <a:latin typeface="Courier New" pitchFamily="49" charset="0"/>
              </a:rPr>
              <a:t>H</a:t>
            </a:r>
          </a:p>
          <a:p>
            <a:pPr>
              <a:lnSpc>
                <a:spcPct val="90000"/>
              </a:lnSpc>
              <a:buFont typeface="Monotype Sorts" pitchFamily="2" charset="2"/>
              <a:buNone/>
            </a:pPr>
            <a:r>
              <a:rPr lang="en-US" sz="1600" b="0" dirty="0">
                <a:solidFill>
                  <a:schemeClr val="accent6">
                    <a:lumMod val="75000"/>
                  </a:schemeClr>
                </a:solidFill>
                <a:latin typeface="Courier New" pitchFamily="49" charset="0"/>
              </a:rPr>
              <a:t>	</a:t>
            </a:r>
            <a:r>
              <a:rPr lang="en-US" sz="1600" b="0" dirty="0" smtClean="0">
                <a:solidFill>
                  <a:schemeClr val="accent6">
                    <a:lumMod val="75000"/>
                  </a:schemeClr>
                </a:solidFill>
                <a:latin typeface="Courier New" pitchFamily="49" charset="0"/>
              </a:rPr>
              <a:t>	</a:t>
            </a:r>
          </a:p>
          <a:p>
            <a:pPr>
              <a:lnSpc>
                <a:spcPct val="90000"/>
              </a:lnSpc>
              <a:buFont typeface="Monotype Sorts" pitchFamily="2" charset="2"/>
              <a:buNone/>
            </a:pPr>
            <a:r>
              <a:rPr lang="en-US" sz="1600" b="0" dirty="0">
                <a:solidFill>
                  <a:schemeClr val="accent6">
                    <a:lumMod val="75000"/>
                  </a:schemeClr>
                </a:solidFill>
                <a:latin typeface="Courier New" pitchFamily="49" charset="0"/>
              </a:rPr>
              <a:t>	</a:t>
            </a:r>
            <a:r>
              <a:rPr lang="en-US" sz="1600" b="0" dirty="0" smtClean="0">
                <a:solidFill>
                  <a:schemeClr val="accent6">
                    <a:lumMod val="75000"/>
                  </a:schemeClr>
                </a:solidFill>
                <a:latin typeface="Courier New" pitchFamily="49" charset="0"/>
              </a:rPr>
              <a:t>	</a:t>
            </a:r>
            <a:r>
              <a:rPr lang="en-US" sz="1600" dirty="0" smtClean="0">
                <a:solidFill>
                  <a:schemeClr val="accent6">
                    <a:lumMod val="75000"/>
                  </a:schemeClr>
                </a:solidFill>
                <a:latin typeface="Courier New" pitchFamily="49" charset="0"/>
              </a:rPr>
              <a:t>NAME	LINE	TIME	COMMENT</a:t>
            </a:r>
            <a:endParaRPr lang="en-US" sz="1600" dirty="0">
              <a:solidFill>
                <a:schemeClr val="tx1"/>
              </a:solidFill>
              <a:latin typeface="Courier" pitchFamily="49" charset="0"/>
            </a:endParaRPr>
          </a:p>
          <a:p>
            <a:pPr>
              <a:lnSpc>
                <a:spcPct val="90000"/>
              </a:lnSpc>
            </a:pPr>
            <a:endParaRPr lang="en-US" sz="1200" b="0" dirty="0">
              <a:solidFill>
                <a:schemeClr val="tx1"/>
              </a:solidFill>
              <a:latin typeface="Courier New" pitchFamily="49" charset="0"/>
            </a:endParaRPr>
          </a:p>
        </p:txBody>
      </p:sp>
      <p:sp>
        <p:nvSpPr>
          <p:cNvPr id="2" name="TextBox 1"/>
          <p:cNvSpPr txBox="1"/>
          <p:nvPr/>
        </p:nvSpPr>
        <p:spPr>
          <a:xfrm>
            <a:off x="3056371" y="2876171"/>
            <a:ext cx="444166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lvl="2"/>
            <a:r>
              <a:rPr lang="en-US">
                <a:latin typeface="Perpetua" charset="0"/>
                <a:ea typeface="Perpetua" charset="0"/>
                <a:cs typeface="Perpetua" charset="0"/>
              </a:rPr>
              <a:t>Gives username list available in UNIX </a:t>
            </a:r>
            <a:r>
              <a:rPr lang="en-US" smtClean="0">
                <a:latin typeface="Perpetua" charset="0"/>
                <a:ea typeface="Perpetua" charset="0"/>
                <a:cs typeface="Perpetua" charset="0"/>
              </a:rPr>
              <a:t>environment</a:t>
            </a:r>
            <a:endParaRPr lang="en-US">
              <a:latin typeface="Perpetua" charset="0"/>
              <a:ea typeface="Perpetua" charset="0"/>
              <a:cs typeface="Perpetua" charset="0"/>
            </a:endParaRPr>
          </a:p>
        </p:txBody>
      </p:sp>
      <p:sp>
        <p:nvSpPr>
          <p:cNvPr id="5" name="TextBox 4"/>
          <p:cNvSpPr txBox="1"/>
          <p:nvPr/>
        </p:nvSpPr>
        <p:spPr>
          <a:xfrm>
            <a:off x="3056371" y="4064274"/>
            <a:ext cx="202125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lvl="2"/>
            <a:r>
              <a:rPr lang="en-US" dirty="0" smtClean="0">
                <a:latin typeface="Perpetua" charset="0"/>
                <a:ea typeface="Perpetua" charset="0"/>
                <a:cs typeface="Perpetua" charset="0"/>
              </a:rPr>
              <a:t>Gives current user list</a:t>
            </a:r>
            <a:endParaRPr lang="en-US" dirty="0">
              <a:latin typeface="Perpetua" charset="0"/>
              <a:ea typeface="Perpetua" charset="0"/>
              <a:cs typeface="Perpetua" charset="0"/>
            </a:endParaRPr>
          </a:p>
        </p:txBody>
      </p:sp>
      <p:sp>
        <p:nvSpPr>
          <p:cNvPr id="6" name="TextBox 5"/>
          <p:cNvSpPr txBox="1"/>
          <p:nvPr/>
        </p:nvSpPr>
        <p:spPr>
          <a:xfrm>
            <a:off x="3056371" y="4662206"/>
            <a:ext cx="34884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lvl="2"/>
            <a:r>
              <a:rPr lang="en-US" dirty="0" smtClean="0">
                <a:latin typeface="Perpetua" charset="0"/>
                <a:ea typeface="Perpetua" charset="0"/>
                <a:cs typeface="Perpetua" charset="0"/>
              </a:rPr>
              <a:t>Gives the list of users along with header</a:t>
            </a:r>
            <a:endParaRPr lang="en-US" dirty="0">
              <a:latin typeface="Perpetua" charset="0"/>
              <a:ea typeface="Perpetua" charset="0"/>
              <a:cs typeface="Perpetua" charset="0"/>
            </a:endParaRPr>
          </a:p>
        </p:txBody>
      </p:sp>
      <p:sp>
        <p:nvSpPr>
          <p:cNvPr id="8" name="TextBox 7"/>
          <p:cNvSpPr txBox="1"/>
          <p:nvPr/>
        </p:nvSpPr>
        <p:spPr>
          <a:xfrm>
            <a:off x="2160111" y="5850309"/>
            <a:ext cx="124995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lvl="2"/>
            <a:r>
              <a:rPr lang="en-US" smtClean="0">
                <a:latin typeface="Perpetua" charset="0"/>
                <a:ea typeface="Perpetua" charset="0"/>
                <a:cs typeface="Perpetua" charset="0"/>
              </a:rPr>
              <a:t>Terminal no.</a:t>
            </a:r>
            <a:endParaRPr lang="en-US" dirty="0">
              <a:latin typeface="Perpetua" charset="0"/>
              <a:ea typeface="Perpetua" charset="0"/>
              <a:cs typeface="Perpetua" charset="0"/>
            </a:endParaRPr>
          </a:p>
        </p:txBody>
      </p:sp>
      <p:cxnSp>
        <p:nvCxnSpPr>
          <p:cNvPr id="7" name="Straight Arrow Connector 6"/>
          <p:cNvCxnSpPr>
            <a:endCxn id="8" idx="0"/>
          </p:cNvCxnSpPr>
          <p:nvPr/>
        </p:nvCxnSpPr>
        <p:spPr>
          <a:xfrm>
            <a:off x="2785090" y="5517232"/>
            <a:ext cx="0" cy="33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2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2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02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02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02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0211">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Commands</a:t>
            </a:r>
            <a:r>
              <a:rPr lang="en-US" dirty="0"/>
              <a:t>/More Utilities</a:t>
            </a:r>
          </a:p>
        </p:txBody>
      </p:sp>
      <p:sp>
        <p:nvSpPr>
          <p:cNvPr id="3" name="Content Placeholder 2"/>
          <p:cNvSpPr>
            <a:spLocks noGrp="1"/>
          </p:cNvSpPr>
          <p:nvPr>
            <p:ph idx="1"/>
          </p:nvPr>
        </p:nvSpPr>
        <p:spPr/>
        <p:txBody>
          <a:bodyPr>
            <a:normAutofit lnSpcReduction="10000"/>
          </a:bodyPr>
          <a:lstStyle/>
          <a:p>
            <a:r>
              <a:rPr lang="en-US" b="1" dirty="0">
                <a:solidFill>
                  <a:schemeClr val="accent1">
                    <a:lumMod val="75000"/>
                  </a:schemeClr>
                </a:solidFill>
                <a:latin typeface="Perpetua" charset="0"/>
                <a:ea typeface="Perpetua" charset="0"/>
                <a:cs typeface="Perpetua" charset="0"/>
              </a:rPr>
              <a:t>write</a:t>
            </a:r>
            <a:r>
              <a:rPr lang="en-US" dirty="0">
                <a:latin typeface="Perpetua" charset="0"/>
                <a:ea typeface="Perpetua" charset="0"/>
                <a:cs typeface="Perpetua" charset="0"/>
              </a:rPr>
              <a:t>	Send message to another user</a:t>
            </a:r>
          </a:p>
          <a:p>
            <a:pPr lvl="1"/>
            <a:r>
              <a:rPr lang="en-US" dirty="0" smtClean="0"/>
              <a:t>Ex: Two users User 1 &amp; User 2 on two different terminals, then if User 1 want to send a message to User 2 then</a:t>
            </a:r>
          </a:p>
          <a:p>
            <a:pPr lvl="2"/>
            <a:r>
              <a:rPr lang="en-US" b="1" dirty="0" smtClean="0">
                <a:solidFill>
                  <a:schemeClr val="accent6">
                    <a:lumMod val="75000"/>
                  </a:schemeClr>
                </a:solidFill>
              </a:rPr>
              <a:t> </a:t>
            </a:r>
            <a:r>
              <a:rPr lang="en-US" dirty="0" smtClean="0">
                <a:solidFill>
                  <a:schemeClr val="accent6">
                    <a:lumMod val="75000"/>
                  </a:schemeClr>
                </a:solidFill>
                <a:latin typeface="Courier New" pitchFamily="49" charset="0"/>
              </a:rPr>
              <a:t>$ write User2</a:t>
            </a:r>
          </a:p>
          <a:p>
            <a:pPr marL="914400" lvl="2" indent="0">
              <a:buNone/>
            </a:pPr>
            <a:r>
              <a:rPr lang="en-US" dirty="0" smtClean="0">
                <a:solidFill>
                  <a:schemeClr val="accent6">
                    <a:lumMod val="75000"/>
                  </a:schemeClr>
                </a:solidFill>
                <a:latin typeface="Courier New" pitchFamily="49" charset="0"/>
              </a:rPr>
              <a:t>    How are you!</a:t>
            </a:r>
          </a:p>
          <a:p>
            <a:pPr marL="914400" lvl="2" indent="0">
              <a:buNone/>
            </a:pPr>
            <a:r>
              <a:rPr lang="en-US" b="1" dirty="0" smtClean="0">
                <a:solidFill>
                  <a:schemeClr val="accent6">
                    <a:lumMod val="75000"/>
                  </a:schemeClr>
                </a:solidFill>
                <a:latin typeface="Courier New" pitchFamily="49" charset="0"/>
              </a:rPr>
              <a:t>	</a:t>
            </a:r>
            <a:r>
              <a:rPr lang="en-US" b="1" dirty="0" smtClean="0">
                <a:solidFill>
                  <a:schemeClr val="accent2">
                    <a:lumMod val="75000"/>
                  </a:schemeClr>
                </a:solidFill>
                <a:latin typeface="Courier New" pitchFamily="49" charset="0"/>
              </a:rPr>
              <a:t>(CLTR + D (^D))</a:t>
            </a:r>
          </a:p>
          <a:p>
            <a:pPr marL="914400" lvl="2" indent="0">
              <a:buNone/>
            </a:pPr>
            <a:r>
              <a:rPr lang="en-US" dirty="0" smtClean="0"/>
              <a:t>Then this message is received by User2 as</a:t>
            </a:r>
          </a:p>
          <a:p>
            <a:pPr marL="1371600" lvl="3" indent="0">
              <a:buNone/>
            </a:pPr>
            <a:r>
              <a:rPr lang="en-US" dirty="0" smtClean="0">
                <a:solidFill>
                  <a:schemeClr val="accent6">
                    <a:lumMod val="75000"/>
                  </a:schemeClr>
                </a:solidFill>
                <a:latin typeface="Courier New" charset="0"/>
                <a:ea typeface="Courier New" charset="0"/>
                <a:cs typeface="Courier New" charset="0"/>
              </a:rPr>
              <a:t>Message from User1</a:t>
            </a:r>
          </a:p>
          <a:p>
            <a:pPr marL="1371600" lvl="3" indent="0">
              <a:buNone/>
            </a:pPr>
            <a:r>
              <a:rPr lang="en-US" dirty="0" smtClean="0">
                <a:solidFill>
                  <a:schemeClr val="accent6">
                    <a:lumMod val="75000"/>
                  </a:schemeClr>
                </a:solidFill>
                <a:latin typeface="Courier New" charset="0"/>
                <a:ea typeface="Courier New" charset="0"/>
                <a:cs typeface="Courier New" charset="0"/>
              </a:rPr>
              <a:t>How are you!</a:t>
            </a:r>
          </a:p>
          <a:p>
            <a:pPr marL="914400" lvl="2" indent="0">
              <a:buNone/>
            </a:pPr>
            <a:r>
              <a:rPr lang="en-US" dirty="0" smtClean="0"/>
              <a:t>Then User2 can press enter key to continue his work.</a:t>
            </a:r>
            <a:endParaRPr lang="en-US" dirty="0"/>
          </a:p>
          <a:p>
            <a:pPr marL="1371600" lvl="3" indent="0">
              <a:buNone/>
            </a:pPr>
            <a:endParaRPr lang="en-US" dirty="0">
              <a:solidFill>
                <a:schemeClr val="accent6">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8139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Commands</a:t>
            </a:r>
            <a:r>
              <a:rPr lang="en-US" dirty="0"/>
              <a:t>/More Utilities</a:t>
            </a:r>
          </a:p>
        </p:txBody>
      </p:sp>
      <p:sp>
        <p:nvSpPr>
          <p:cNvPr id="3" name="Content Placeholder 2"/>
          <p:cNvSpPr>
            <a:spLocks noGrp="1"/>
          </p:cNvSpPr>
          <p:nvPr>
            <p:ph idx="1"/>
          </p:nvPr>
        </p:nvSpPr>
        <p:spPr/>
        <p:txBody>
          <a:bodyPr/>
          <a:lstStyle/>
          <a:p>
            <a:r>
              <a:rPr lang="en-US" dirty="0" smtClean="0"/>
              <a:t>If User2 doesn't want to receive any message then User 2 can give</a:t>
            </a:r>
          </a:p>
          <a:p>
            <a:pPr lvl="1"/>
            <a:r>
              <a:rPr lang="en-US" b="1" dirty="0">
                <a:solidFill>
                  <a:schemeClr val="accent6">
                    <a:lumMod val="75000"/>
                  </a:schemeClr>
                </a:solidFill>
              </a:rPr>
              <a:t> </a:t>
            </a:r>
            <a:r>
              <a:rPr lang="en-US" dirty="0">
                <a:solidFill>
                  <a:schemeClr val="accent6">
                    <a:lumMod val="75000"/>
                  </a:schemeClr>
                </a:solidFill>
                <a:latin typeface="Courier New" pitchFamily="49" charset="0"/>
              </a:rPr>
              <a:t>$ write N</a:t>
            </a:r>
          </a:p>
          <a:p>
            <a:r>
              <a:rPr lang="en-US" dirty="0" smtClean="0"/>
              <a:t>Now if the user User1 want to send a message to User2 then</a:t>
            </a:r>
          </a:p>
          <a:p>
            <a:pPr lvl="1"/>
            <a:r>
              <a:rPr lang="en-US" b="1" dirty="0">
                <a:solidFill>
                  <a:schemeClr val="accent6">
                    <a:lumMod val="75000"/>
                  </a:schemeClr>
                </a:solidFill>
              </a:rPr>
              <a:t> </a:t>
            </a:r>
            <a:r>
              <a:rPr lang="en-US" dirty="0">
                <a:solidFill>
                  <a:schemeClr val="accent6">
                    <a:lumMod val="75000"/>
                  </a:schemeClr>
                </a:solidFill>
                <a:latin typeface="Courier New" pitchFamily="49" charset="0"/>
              </a:rPr>
              <a:t>$ write User2</a:t>
            </a:r>
          </a:p>
          <a:p>
            <a:pPr marL="457200" lvl="1" indent="0">
              <a:buNone/>
            </a:pPr>
            <a:r>
              <a:rPr lang="en-US" dirty="0" smtClean="0">
                <a:solidFill>
                  <a:schemeClr val="accent6">
                    <a:lumMod val="75000"/>
                  </a:schemeClr>
                </a:solidFill>
              </a:rPr>
              <a:t>         &lt;permission denied&gt;</a:t>
            </a:r>
          </a:p>
          <a:p>
            <a:pPr lvl="1"/>
            <a:endParaRPr lang="en-US" dirty="0"/>
          </a:p>
        </p:txBody>
      </p:sp>
      <p:sp>
        <p:nvSpPr>
          <p:cNvPr id="4" name="TextBox 3"/>
          <p:cNvSpPr txBox="1"/>
          <p:nvPr/>
        </p:nvSpPr>
        <p:spPr>
          <a:xfrm>
            <a:off x="3779912" y="2708920"/>
            <a:ext cx="31801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Sets the status </a:t>
            </a:r>
            <a:r>
              <a:rPr lang="en-US" dirty="0" smtClean="0">
                <a:solidFill>
                  <a:schemeClr val="accent3">
                    <a:lumMod val="75000"/>
                  </a:schemeClr>
                </a:solidFill>
              </a:rPr>
              <a:t>NO</a:t>
            </a:r>
            <a:r>
              <a:rPr lang="en-US" dirty="0" smtClean="0"/>
              <a:t> for messages</a:t>
            </a:r>
            <a:endParaRPr lang="en-US" dirty="0"/>
          </a:p>
        </p:txBody>
      </p:sp>
      <p:sp>
        <p:nvSpPr>
          <p:cNvPr id="5" name="TextBox 4"/>
          <p:cNvSpPr txBox="1"/>
          <p:nvPr/>
        </p:nvSpPr>
        <p:spPr>
          <a:xfrm>
            <a:off x="3923928" y="5229200"/>
            <a:ext cx="431445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So no permission to send message to User 2</a:t>
            </a:r>
            <a:endParaRPr lang="en-US" dirty="0"/>
          </a:p>
        </p:txBody>
      </p:sp>
    </p:spTree>
    <p:extLst>
      <p:ext uri="{BB962C8B-B14F-4D97-AF65-F5344CB8AC3E}">
        <p14:creationId xmlns:p14="http://schemas.microsoft.com/office/powerpoint/2010/main" val="25365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Commands</a:t>
            </a:r>
            <a:r>
              <a:rPr lang="en-US" dirty="0"/>
              <a:t>/More Utilities</a:t>
            </a:r>
          </a:p>
        </p:txBody>
      </p:sp>
      <p:sp>
        <p:nvSpPr>
          <p:cNvPr id="3" name="Content Placeholder 2"/>
          <p:cNvSpPr>
            <a:spLocks noGrp="1"/>
          </p:cNvSpPr>
          <p:nvPr>
            <p:ph idx="1"/>
          </p:nvPr>
        </p:nvSpPr>
        <p:spPr/>
        <p:txBody>
          <a:bodyPr/>
          <a:lstStyle/>
          <a:p>
            <a:r>
              <a:rPr lang="en-US" dirty="0" smtClean="0"/>
              <a:t>If User2 is ready to accept messages then User2 can give</a:t>
            </a:r>
          </a:p>
          <a:p>
            <a:pPr lvl="1"/>
            <a:r>
              <a:rPr lang="en-US" b="1" dirty="0">
                <a:solidFill>
                  <a:schemeClr val="accent6">
                    <a:lumMod val="75000"/>
                  </a:schemeClr>
                </a:solidFill>
              </a:rPr>
              <a:t> </a:t>
            </a:r>
            <a:r>
              <a:rPr lang="en-US" dirty="0">
                <a:solidFill>
                  <a:schemeClr val="accent6">
                    <a:lumMod val="75000"/>
                  </a:schemeClr>
                </a:solidFill>
                <a:latin typeface="Courier New" pitchFamily="49" charset="0"/>
              </a:rPr>
              <a:t>$ </a:t>
            </a:r>
            <a:r>
              <a:rPr lang="en-US" dirty="0" err="1" smtClean="0">
                <a:solidFill>
                  <a:schemeClr val="accent6">
                    <a:lumMod val="75000"/>
                  </a:schemeClr>
                </a:solidFill>
                <a:latin typeface="Courier New" pitchFamily="49" charset="0"/>
              </a:rPr>
              <a:t>mesg</a:t>
            </a:r>
            <a:r>
              <a:rPr lang="en-US" dirty="0" smtClean="0">
                <a:solidFill>
                  <a:schemeClr val="accent6">
                    <a:lumMod val="75000"/>
                  </a:schemeClr>
                </a:solidFill>
                <a:latin typeface="Courier New" pitchFamily="49" charset="0"/>
              </a:rPr>
              <a:t> Y</a:t>
            </a:r>
            <a:endParaRPr lang="en-US" dirty="0">
              <a:solidFill>
                <a:schemeClr val="accent6">
                  <a:lumMod val="75000"/>
                </a:schemeClr>
              </a:solidFill>
              <a:latin typeface="Courier New" pitchFamily="49" charset="0"/>
            </a:endParaRPr>
          </a:p>
          <a:p>
            <a:r>
              <a:rPr lang="en-US" dirty="0" smtClean="0"/>
              <a:t>Before sending message to User2, if User1 wants to know the status of User2</a:t>
            </a:r>
          </a:p>
          <a:p>
            <a:pPr lvl="1"/>
            <a:r>
              <a:rPr lang="en-US" b="1" dirty="0">
                <a:solidFill>
                  <a:schemeClr val="accent6">
                    <a:lumMod val="75000"/>
                  </a:schemeClr>
                </a:solidFill>
              </a:rPr>
              <a:t> </a:t>
            </a:r>
            <a:r>
              <a:rPr lang="en-US" dirty="0">
                <a:solidFill>
                  <a:schemeClr val="accent6">
                    <a:lumMod val="75000"/>
                  </a:schemeClr>
                </a:solidFill>
                <a:latin typeface="Courier New" pitchFamily="49" charset="0"/>
              </a:rPr>
              <a:t>$ </a:t>
            </a:r>
            <a:r>
              <a:rPr lang="en-US" dirty="0" smtClean="0">
                <a:solidFill>
                  <a:schemeClr val="accent6">
                    <a:lumMod val="75000"/>
                  </a:schemeClr>
                </a:solidFill>
                <a:latin typeface="Courier New" pitchFamily="49" charset="0"/>
              </a:rPr>
              <a:t>who -T</a:t>
            </a:r>
            <a:endParaRPr lang="en-US" dirty="0">
              <a:solidFill>
                <a:schemeClr val="accent6">
                  <a:lumMod val="75000"/>
                </a:schemeClr>
              </a:solidFill>
              <a:latin typeface="Courier New" pitchFamily="49" charset="0"/>
            </a:endParaRPr>
          </a:p>
          <a:p>
            <a:pPr lvl="1"/>
            <a:endParaRPr lang="en-US" dirty="0" smtClean="0"/>
          </a:p>
          <a:p>
            <a:pPr lvl="1"/>
            <a:endParaRPr lang="en-US" dirty="0"/>
          </a:p>
        </p:txBody>
      </p:sp>
      <p:sp>
        <p:nvSpPr>
          <p:cNvPr id="4" name="TextBox 3"/>
          <p:cNvSpPr txBox="1"/>
          <p:nvPr/>
        </p:nvSpPr>
        <p:spPr>
          <a:xfrm>
            <a:off x="3779912" y="2708920"/>
            <a:ext cx="410638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Sets the status </a:t>
            </a:r>
            <a:r>
              <a:rPr lang="en-US" dirty="0" smtClean="0">
                <a:solidFill>
                  <a:schemeClr val="accent3">
                    <a:lumMod val="75000"/>
                  </a:schemeClr>
                </a:solidFill>
              </a:rPr>
              <a:t>YES</a:t>
            </a:r>
            <a:r>
              <a:rPr lang="en-US" dirty="0" smtClean="0"/>
              <a:t> for receiving messages</a:t>
            </a:r>
            <a:endParaRPr lang="en-US" dirty="0"/>
          </a:p>
        </p:txBody>
      </p:sp>
      <p:sp>
        <p:nvSpPr>
          <p:cNvPr id="5" name="TextBox 4"/>
          <p:cNvSpPr txBox="1"/>
          <p:nvPr/>
        </p:nvSpPr>
        <p:spPr>
          <a:xfrm>
            <a:off x="3563888" y="4317304"/>
            <a:ext cx="5449312"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Gives user list along with write permission details (+ &amp; -)</a:t>
            </a:r>
          </a:p>
          <a:p>
            <a:endParaRPr lang="en-US" dirty="0"/>
          </a:p>
          <a:p>
            <a:r>
              <a:rPr lang="en-US" dirty="0" smtClean="0"/>
              <a:t>+  </a:t>
            </a:r>
            <a:r>
              <a:rPr lang="en-US" dirty="0" smtClean="0">
                <a:sym typeface="Wingdings"/>
              </a:rPr>
              <a:t> indicates YES</a:t>
            </a:r>
          </a:p>
          <a:p>
            <a:r>
              <a:rPr lang="en-US" dirty="0" smtClean="0">
                <a:sym typeface="Wingdings"/>
              </a:rPr>
              <a:t>-    indicates NO</a:t>
            </a:r>
            <a:endParaRPr lang="en-US" dirty="0"/>
          </a:p>
        </p:txBody>
      </p:sp>
      <p:sp>
        <p:nvSpPr>
          <p:cNvPr id="6" name="Right Brace 5"/>
          <p:cNvSpPr/>
          <p:nvPr/>
        </p:nvSpPr>
        <p:spPr>
          <a:xfrm>
            <a:off x="5436096" y="4941168"/>
            <a:ext cx="216024"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848979" y="5008530"/>
            <a:ext cx="1407693" cy="369332"/>
          </a:xfrm>
          <a:prstGeom prst="rect">
            <a:avLst/>
          </a:prstGeom>
          <a:noFill/>
        </p:spPr>
        <p:txBody>
          <a:bodyPr wrap="none" rtlCol="0">
            <a:spAutoFit/>
          </a:bodyPr>
          <a:lstStyle/>
          <a:p>
            <a:r>
              <a:rPr lang="en-US" dirty="0"/>
              <a:t>f</a:t>
            </a:r>
            <a:r>
              <a:rPr lang="en-US" dirty="0" smtClean="0"/>
              <a:t>or messages</a:t>
            </a:r>
            <a:endParaRPr lang="en-US" dirty="0"/>
          </a:p>
        </p:txBody>
      </p:sp>
    </p:spTree>
    <p:extLst>
      <p:ext uri="{BB962C8B-B14F-4D97-AF65-F5344CB8AC3E}">
        <p14:creationId xmlns:p14="http://schemas.microsoft.com/office/powerpoint/2010/main" val="3824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Commands</a:t>
            </a:r>
            <a:r>
              <a:rPr lang="en-US" dirty="0"/>
              <a:t>/More Utilities</a:t>
            </a:r>
          </a:p>
        </p:txBody>
      </p:sp>
      <p:sp>
        <p:nvSpPr>
          <p:cNvPr id="3" name="Content Placeholder 2"/>
          <p:cNvSpPr>
            <a:spLocks noGrp="1"/>
          </p:cNvSpPr>
          <p:nvPr>
            <p:ph idx="1"/>
          </p:nvPr>
        </p:nvSpPr>
        <p:spPr/>
        <p:txBody>
          <a:bodyPr/>
          <a:lstStyle/>
          <a:p>
            <a:r>
              <a:rPr lang="en-US" dirty="0" smtClean="0"/>
              <a:t>As soon as the User1 enters into by login, if User1 want to know whether he can send &amp; receive message.</a:t>
            </a:r>
          </a:p>
          <a:p>
            <a:pPr lvl="1"/>
            <a:r>
              <a:rPr lang="en-US" b="1" dirty="0">
                <a:solidFill>
                  <a:schemeClr val="accent6">
                    <a:lumMod val="75000"/>
                  </a:schemeClr>
                </a:solidFill>
              </a:rPr>
              <a:t> </a:t>
            </a:r>
            <a:r>
              <a:rPr lang="en-US" dirty="0">
                <a:solidFill>
                  <a:schemeClr val="accent6">
                    <a:lumMod val="75000"/>
                  </a:schemeClr>
                </a:solidFill>
                <a:latin typeface="Courier New" pitchFamily="49" charset="0"/>
              </a:rPr>
              <a:t>$ </a:t>
            </a:r>
            <a:r>
              <a:rPr lang="en-US" dirty="0" err="1" smtClean="0">
                <a:solidFill>
                  <a:schemeClr val="accent6">
                    <a:lumMod val="75000"/>
                  </a:schemeClr>
                </a:solidFill>
                <a:latin typeface="Courier New" pitchFamily="49" charset="0"/>
              </a:rPr>
              <a:t>mesg</a:t>
            </a:r>
            <a:endParaRPr lang="en-US" dirty="0">
              <a:solidFill>
                <a:schemeClr val="accent6">
                  <a:lumMod val="75000"/>
                </a:schemeClr>
              </a:solidFill>
              <a:latin typeface="Courier New" pitchFamily="49" charset="0"/>
            </a:endParaRPr>
          </a:p>
          <a:p>
            <a:pPr lvl="1"/>
            <a:endParaRPr lang="en-US" dirty="0"/>
          </a:p>
        </p:txBody>
      </p:sp>
      <p:sp>
        <p:nvSpPr>
          <p:cNvPr id="5" name="TextBox 4"/>
          <p:cNvSpPr txBox="1"/>
          <p:nvPr/>
        </p:nvSpPr>
        <p:spPr>
          <a:xfrm>
            <a:off x="3059832" y="3284984"/>
            <a:ext cx="2855397"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Gives the status for message</a:t>
            </a:r>
          </a:p>
          <a:p>
            <a:r>
              <a:rPr lang="en-US" dirty="0" smtClean="0"/>
              <a:t>+ </a:t>
            </a:r>
            <a:r>
              <a:rPr lang="en-US" dirty="0" smtClean="0">
                <a:sym typeface="Wingdings"/>
              </a:rPr>
              <a:t> Yes</a:t>
            </a:r>
          </a:p>
          <a:p>
            <a:r>
              <a:rPr lang="en-US" dirty="0" smtClean="0">
                <a:sym typeface="Wingdings"/>
              </a:rPr>
              <a:t>-  No</a:t>
            </a:r>
            <a:endParaRPr lang="en-US" dirty="0"/>
          </a:p>
        </p:txBody>
      </p:sp>
    </p:spTree>
    <p:extLst>
      <p:ext uri="{BB962C8B-B14F-4D97-AF65-F5344CB8AC3E}">
        <p14:creationId xmlns:p14="http://schemas.microsoft.com/office/powerpoint/2010/main" val="396554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noFill/>
          <a:ln/>
        </p:spPr>
        <p:txBody>
          <a:bodyPr/>
          <a:lstStyle/>
          <a:p>
            <a:r>
              <a:rPr lang="en-US" dirty="0" smtClean="0"/>
              <a:t>General Commands</a:t>
            </a:r>
            <a:r>
              <a:rPr lang="en-US" sz="4000" dirty="0"/>
              <a:t>/More Utilities</a:t>
            </a:r>
          </a:p>
        </p:txBody>
      </p:sp>
      <p:sp>
        <p:nvSpPr>
          <p:cNvPr id="354307" name="Rectangle 3"/>
          <p:cNvSpPr>
            <a:spLocks noGrp="1" noChangeArrowheads="1"/>
          </p:cNvSpPr>
          <p:nvPr>
            <p:ph type="body" sz="half" idx="1"/>
          </p:nvPr>
        </p:nvSpPr>
        <p:spPr>
          <a:xfrm>
            <a:off x="304800" y="1124744"/>
            <a:ext cx="8839200" cy="5040560"/>
          </a:xfrm>
          <a:noFill/>
          <a:ln/>
        </p:spPr>
        <p:txBody>
          <a:bodyPr>
            <a:noAutofit/>
          </a:bodyPr>
          <a:lstStyle/>
          <a:p>
            <a:endParaRPr lang="en-US" sz="1700" b="0" dirty="0">
              <a:solidFill>
                <a:schemeClr val="tx1"/>
              </a:solidFill>
              <a:latin typeface="Courier" pitchFamily="49" charset="0"/>
            </a:endParaRPr>
          </a:p>
          <a:p>
            <a:r>
              <a:rPr lang="en-US" sz="1700" dirty="0">
                <a:solidFill>
                  <a:srgbClr val="0070C0"/>
                </a:solidFill>
                <a:latin typeface="Courier New" pitchFamily="49" charset="0"/>
              </a:rPr>
              <a:t>echo</a:t>
            </a:r>
            <a:r>
              <a:rPr lang="en-US" sz="1700" b="0" dirty="0">
                <a:solidFill>
                  <a:schemeClr val="tx1"/>
                </a:solidFill>
              </a:rPr>
              <a:t>	</a:t>
            </a:r>
            <a:r>
              <a:rPr lang="en-US" sz="1700" b="0" dirty="0" smtClean="0">
                <a:solidFill>
                  <a:schemeClr val="tx1"/>
                </a:solidFill>
              </a:rPr>
              <a:t>	Display </a:t>
            </a:r>
            <a:r>
              <a:rPr lang="en-US" sz="1700" b="0" dirty="0">
                <a:solidFill>
                  <a:schemeClr val="tx1"/>
                </a:solidFill>
              </a:rPr>
              <a:t>command line input to screen</a:t>
            </a:r>
          </a:p>
          <a:p>
            <a:pPr>
              <a:buFont typeface="Monotype Sorts" pitchFamily="2" charset="2"/>
              <a:buNone/>
            </a:pPr>
            <a:r>
              <a:rPr lang="en-US" sz="1700" b="0" dirty="0">
                <a:solidFill>
                  <a:schemeClr val="tx1"/>
                </a:solidFill>
                <a:latin typeface="Courier New" pitchFamily="49" charset="0"/>
              </a:rPr>
              <a:t>			</a:t>
            </a:r>
            <a:r>
              <a:rPr lang="en-US" sz="1700" b="0" dirty="0">
                <a:solidFill>
                  <a:schemeClr val="accent6">
                    <a:lumMod val="75000"/>
                  </a:schemeClr>
                </a:solidFill>
                <a:latin typeface="Courier New" pitchFamily="49" charset="0"/>
              </a:rPr>
              <a:t>$ echo Hi, I am Bill, and she’s the boss!</a:t>
            </a:r>
          </a:p>
          <a:p>
            <a:pPr>
              <a:buFont typeface="Monotype Sorts" pitchFamily="2" charset="2"/>
              <a:buNone/>
            </a:pPr>
            <a:r>
              <a:rPr lang="en-US" sz="1700" b="0" dirty="0">
                <a:solidFill>
                  <a:schemeClr val="accent6">
                    <a:lumMod val="75000"/>
                  </a:schemeClr>
                </a:solidFill>
                <a:latin typeface="Courier New" pitchFamily="49" charset="0"/>
              </a:rPr>
              <a:t>			Hi, I am Bill, and she’s the boss!</a:t>
            </a:r>
          </a:p>
          <a:p>
            <a:endParaRPr lang="en-US" sz="1700" b="0" dirty="0">
              <a:solidFill>
                <a:schemeClr val="tx1"/>
              </a:solidFill>
              <a:latin typeface="Courier New" pitchFamily="49" charset="0"/>
            </a:endParaRPr>
          </a:p>
          <a:p>
            <a:pPr>
              <a:lnSpc>
                <a:spcPct val="90000"/>
              </a:lnSpc>
            </a:pPr>
            <a:r>
              <a:rPr lang="en-US" sz="1700" dirty="0">
                <a:solidFill>
                  <a:srgbClr val="0070C0"/>
                </a:solidFill>
                <a:latin typeface="Courier New" pitchFamily="49" charset="0"/>
              </a:rPr>
              <a:t>head</a:t>
            </a:r>
            <a:r>
              <a:rPr lang="en-US" sz="1700" b="0" dirty="0">
                <a:solidFill>
                  <a:schemeClr val="tx1"/>
                </a:solidFill>
                <a:latin typeface="Courier New" pitchFamily="49" charset="0"/>
              </a:rPr>
              <a:t>	</a:t>
            </a:r>
            <a:r>
              <a:rPr lang="en-US" sz="1700" b="0" dirty="0" smtClean="0">
                <a:solidFill>
                  <a:schemeClr val="tx1"/>
                </a:solidFill>
                <a:latin typeface="Courier New" pitchFamily="49" charset="0"/>
              </a:rPr>
              <a:t>	</a:t>
            </a:r>
            <a:r>
              <a:rPr lang="en-US" sz="1700" b="0" dirty="0" smtClean="0">
                <a:solidFill>
                  <a:schemeClr val="tx1"/>
                </a:solidFill>
                <a:latin typeface="Perpetua" charset="0"/>
                <a:ea typeface="Perpetua" charset="0"/>
                <a:cs typeface="Perpetua" charset="0"/>
              </a:rPr>
              <a:t>Display </a:t>
            </a:r>
            <a:r>
              <a:rPr lang="en-US" sz="1700" b="0" dirty="0">
                <a:solidFill>
                  <a:schemeClr val="tx1"/>
                </a:solidFill>
                <a:latin typeface="Perpetua" charset="0"/>
                <a:ea typeface="Perpetua" charset="0"/>
                <a:cs typeface="Perpetua" charset="0"/>
              </a:rPr>
              <a:t>first few lines of file</a:t>
            </a:r>
          </a:p>
          <a:p>
            <a:pPr>
              <a:lnSpc>
                <a:spcPct val="90000"/>
              </a:lnSpc>
              <a:buFont typeface="Monotype Sorts" pitchFamily="2" charset="2"/>
              <a:buNone/>
            </a:pPr>
            <a:r>
              <a:rPr lang="en-US" sz="1700" b="0" dirty="0">
                <a:solidFill>
                  <a:schemeClr val="tx1"/>
                </a:solidFill>
                <a:latin typeface="Courier New" pitchFamily="49" charset="0"/>
              </a:rPr>
              <a:t>			</a:t>
            </a:r>
            <a:r>
              <a:rPr lang="en-US" sz="1700" b="0" dirty="0">
                <a:solidFill>
                  <a:schemeClr val="accent6">
                    <a:lumMod val="75000"/>
                  </a:schemeClr>
                </a:solidFill>
                <a:latin typeface="Courier New" pitchFamily="49" charset="0"/>
              </a:rPr>
              <a:t>$ head -2 letter3</a:t>
            </a:r>
          </a:p>
          <a:p>
            <a:pPr>
              <a:buFont typeface="Monotype Sorts" pitchFamily="2" charset="2"/>
              <a:buNone/>
            </a:pPr>
            <a:r>
              <a:rPr lang="en-US" sz="1700" b="0" dirty="0">
                <a:solidFill>
                  <a:schemeClr val="accent6">
                    <a:lumMod val="75000"/>
                  </a:schemeClr>
                </a:solidFill>
                <a:latin typeface="Courier New" pitchFamily="49" charset="0"/>
              </a:rPr>
              <a:t>			Ms. Lewinski:</a:t>
            </a:r>
          </a:p>
          <a:p>
            <a:pPr>
              <a:buFont typeface="Monotype Sorts" pitchFamily="2" charset="2"/>
              <a:buNone/>
            </a:pPr>
            <a:r>
              <a:rPr lang="en-US" sz="1700" b="0" dirty="0">
                <a:solidFill>
                  <a:schemeClr val="accent6">
                    <a:lumMod val="75000"/>
                  </a:schemeClr>
                </a:solidFill>
                <a:latin typeface="Courier New" pitchFamily="49" charset="0"/>
              </a:rPr>
              <a:t>			It is getting late. Please order some pizza and stop</a:t>
            </a:r>
          </a:p>
          <a:p>
            <a:pPr>
              <a:lnSpc>
                <a:spcPct val="90000"/>
              </a:lnSpc>
            </a:pPr>
            <a:endParaRPr lang="en-US" sz="1700" b="0" dirty="0">
              <a:solidFill>
                <a:schemeClr val="tx1"/>
              </a:solidFill>
              <a:latin typeface="Courier New" pitchFamily="49" charset="0"/>
            </a:endParaRPr>
          </a:p>
          <a:p>
            <a:pPr>
              <a:lnSpc>
                <a:spcPct val="90000"/>
              </a:lnSpc>
            </a:pPr>
            <a:r>
              <a:rPr lang="en-US" sz="1700" dirty="0">
                <a:solidFill>
                  <a:srgbClr val="0070C0"/>
                </a:solidFill>
                <a:latin typeface="Courier New" pitchFamily="49" charset="0"/>
              </a:rPr>
              <a:t>tail</a:t>
            </a:r>
            <a:r>
              <a:rPr lang="en-US" sz="1700" b="0" dirty="0">
                <a:solidFill>
                  <a:schemeClr val="tx1"/>
                </a:solidFill>
                <a:latin typeface="Courier New" pitchFamily="49" charset="0"/>
              </a:rPr>
              <a:t>	</a:t>
            </a:r>
            <a:r>
              <a:rPr lang="en-US" sz="1700" b="0" dirty="0" smtClean="0">
                <a:solidFill>
                  <a:schemeClr val="tx1"/>
                </a:solidFill>
                <a:latin typeface="Courier New" pitchFamily="49" charset="0"/>
              </a:rPr>
              <a:t>	</a:t>
            </a:r>
            <a:r>
              <a:rPr lang="en-US" sz="1700" b="0" dirty="0" smtClean="0">
                <a:solidFill>
                  <a:schemeClr val="tx1"/>
                </a:solidFill>
                <a:latin typeface="Perpetua" charset="0"/>
                <a:ea typeface="Perpetua" charset="0"/>
                <a:cs typeface="Perpetua" charset="0"/>
              </a:rPr>
              <a:t>Display </a:t>
            </a:r>
            <a:r>
              <a:rPr lang="en-US" sz="1700" b="0" dirty="0">
                <a:solidFill>
                  <a:schemeClr val="tx1"/>
                </a:solidFill>
                <a:latin typeface="Perpetua" charset="0"/>
                <a:ea typeface="Perpetua" charset="0"/>
                <a:cs typeface="Perpetua" charset="0"/>
              </a:rPr>
              <a:t>last few lines of file</a:t>
            </a:r>
          </a:p>
          <a:p>
            <a:pPr>
              <a:lnSpc>
                <a:spcPct val="90000"/>
              </a:lnSpc>
              <a:buFont typeface="Monotype Sorts" pitchFamily="2" charset="2"/>
              <a:buNone/>
            </a:pPr>
            <a:r>
              <a:rPr lang="en-US" sz="1700" b="0" dirty="0">
                <a:solidFill>
                  <a:schemeClr val="tx1"/>
                </a:solidFill>
                <a:latin typeface="Courier New" pitchFamily="49" charset="0"/>
              </a:rPr>
              <a:t>			</a:t>
            </a:r>
            <a:r>
              <a:rPr lang="en-US" sz="1700" b="0" dirty="0">
                <a:solidFill>
                  <a:schemeClr val="accent6">
                    <a:lumMod val="75000"/>
                  </a:schemeClr>
                </a:solidFill>
                <a:latin typeface="Courier New" pitchFamily="49" charset="0"/>
              </a:rPr>
              <a:t>$ tail -2 letter3</a:t>
            </a:r>
          </a:p>
          <a:p>
            <a:pPr>
              <a:lnSpc>
                <a:spcPct val="90000"/>
              </a:lnSpc>
              <a:buFont typeface="Monotype Sorts" pitchFamily="2" charset="2"/>
              <a:buNone/>
            </a:pPr>
            <a:r>
              <a:rPr lang="en-US" sz="1700" b="0" dirty="0">
                <a:solidFill>
                  <a:schemeClr val="accent6">
                    <a:lumMod val="75000"/>
                  </a:schemeClr>
                </a:solidFill>
                <a:latin typeface="Courier New" pitchFamily="49" charset="0"/>
              </a:rPr>
              <a:t>			Thanks!</a:t>
            </a:r>
          </a:p>
          <a:p>
            <a:pPr>
              <a:lnSpc>
                <a:spcPct val="90000"/>
              </a:lnSpc>
              <a:buFont typeface="Monotype Sorts" pitchFamily="2" charset="2"/>
              <a:buNone/>
            </a:pPr>
            <a:r>
              <a:rPr lang="en-US" sz="1700" b="0" dirty="0">
                <a:solidFill>
                  <a:schemeClr val="accent6">
                    <a:lumMod val="75000"/>
                  </a:schemeClr>
                </a:solidFill>
                <a:latin typeface="Courier New" pitchFamily="49" charset="0"/>
              </a:rPr>
              <a:t>			Bill</a:t>
            </a:r>
          </a:p>
          <a:p>
            <a:pPr>
              <a:lnSpc>
                <a:spcPct val="90000"/>
              </a:lnSpc>
            </a:pPr>
            <a:endParaRPr lang="en-US" sz="1700" b="0" dirty="0">
              <a:solidFill>
                <a:schemeClr val="tx1"/>
              </a:solidFill>
              <a:latin typeface="Courier New" pitchFamily="49" charset="0"/>
            </a:endParaRPr>
          </a:p>
          <a:p>
            <a:pPr>
              <a:lnSpc>
                <a:spcPct val="90000"/>
              </a:lnSpc>
            </a:pPr>
            <a:r>
              <a:rPr lang="en-US" sz="1700" dirty="0" err="1">
                <a:solidFill>
                  <a:srgbClr val="0070C0"/>
                </a:solidFill>
                <a:latin typeface="Courier New" pitchFamily="49" charset="0"/>
              </a:rPr>
              <a:t>grep</a:t>
            </a:r>
            <a:r>
              <a:rPr lang="en-US" sz="1700" b="0" dirty="0">
                <a:solidFill>
                  <a:schemeClr val="tx1"/>
                </a:solidFill>
                <a:latin typeface="Courier New" pitchFamily="49" charset="0"/>
              </a:rPr>
              <a:t>	</a:t>
            </a:r>
            <a:r>
              <a:rPr lang="en-US" sz="1700" b="0" dirty="0" smtClean="0">
                <a:solidFill>
                  <a:schemeClr val="tx1"/>
                </a:solidFill>
                <a:latin typeface="Courier New" pitchFamily="49" charset="0"/>
              </a:rPr>
              <a:t>	</a:t>
            </a:r>
            <a:r>
              <a:rPr lang="en-US" sz="1700" b="0" dirty="0" smtClean="0">
                <a:solidFill>
                  <a:schemeClr val="tx1"/>
                </a:solidFill>
                <a:latin typeface="Perpetua" charset="0"/>
                <a:ea typeface="Perpetua" charset="0"/>
                <a:cs typeface="Perpetua" charset="0"/>
              </a:rPr>
              <a:t>Find </a:t>
            </a:r>
            <a:r>
              <a:rPr lang="en-US" sz="1700" b="0" dirty="0">
                <a:solidFill>
                  <a:schemeClr val="tx1"/>
                </a:solidFill>
                <a:latin typeface="Perpetua" charset="0"/>
                <a:ea typeface="Perpetua" charset="0"/>
                <a:cs typeface="Perpetua" charset="0"/>
              </a:rPr>
              <a:t>a pattern in a file</a:t>
            </a:r>
          </a:p>
          <a:p>
            <a:pPr>
              <a:lnSpc>
                <a:spcPct val="90000"/>
              </a:lnSpc>
              <a:buFont typeface="Monotype Sorts" pitchFamily="2" charset="2"/>
              <a:buNone/>
            </a:pPr>
            <a:r>
              <a:rPr lang="en-US" sz="1700" b="0" dirty="0">
                <a:solidFill>
                  <a:schemeClr val="tx1"/>
                </a:solidFill>
                <a:latin typeface="Courier New" pitchFamily="49" charset="0"/>
              </a:rPr>
              <a:t>			</a:t>
            </a:r>
            <a:r>
              <a:rPr lang="en-US" sz="1700" b="0" dirty="0">
                <a:solidFill>
                  <a:schemeClr val="accent6">
                    <a:lumMod val="75000"/>
                  </a:schemeClr>
                </a:solidFill>
                <a:latin typeface="Courier New" pitchFamily="49" charset="0"/>
              </a:rPr>
              <a:t>$ </a:t>
            </a:r>
            <a:r>
              <a:rPr lang="en-US" sz="1700" b="0" dirty="0" err="1">
                <a:solidFill>
                  <a:schemeClr val="accent6">
                    <a:lumMod val="75000"/>
                  </a:schemeClr>
                </a:solidFill>
                <a:latin typeface="Courier New" pitchFamily="49" charset="0"/>
              </a:rPr>
              <a:t>grep</a:t>
            </a:r>
            <a:r>
              <a:rPr lang="en-US" sz="1700" b="0" dirty="0">
                <a:solidFill>
                  <a:schemeClr val="accent6">
                    <a:lumMod val="75000"/>
                  </a:schemeClr>
                </a:solidFill>
                <a:latin typeface="Courier New" pitchFamily="49" charset="0"/>
              </a:rPr>
              <a:t> ”some pizza” letter3</a:t>
            </a:r>
          </a:p>
          <a:p>
            <a:pPr>
              <a:lnSpc>
                <a:spcPct val="90000"/>
              </a:lnSpc>
              <a:buFont typeface="Monotype Sorts" pitchFamily="2" charset="2"/>
              <a:buNone/>
            </a:pPr>
            <a:r>
              <a:rPr lang="en-US" sz="1700" b="0" dirty="0">
                <a:solidFill>
                  <a:schemeClr val="accent6">
                    <a:lumMod val="75000"/>
                  </a:schemeClr>
                </a:solidFill>
                <a:latin typeface="Courier New" pitchFamily="49" charset="0"/>
              </a:rPr>
              <a:t>			It is getting late. Please order some pizza and stop</a:t>
            </a:r>
          </a:p>
          <a:p>
            <a:pPr>
              <a:buFont typeface="Monotype Sorts" pitchFamily="2" charset="2"/>
              <a:buNone/>
            </a:pPr>
            <a:r>
              <a:rPr lang="en-US" sz="1700" b="0" dirty="0">
                <a:solidFill>
                  <a:schemeClr val="accent6">
                    <a:lumMod val="75000"/>
                  </a:schemeClr>
                </a:solidFill>
                <a:latin typeface="Courier New" pitchFamily="49" charset="0"/>
              </a:rPr>
              <a:t>	</a:t>
            </a:r>
          </a:p>
          <a:p>
            <a:endParaRPr lang="en-US" sz="1700" b="0" dirty="0">
              <a:solidFill>
                <a:schemeClr val="tx1"/>
              </a:solidFill>
              <a:latin typeface="Courier New" pitchFamily="49" charset="0"/>
            </a:endParaRPr>
          </a:p>
        </p:txBody>
      </p:sp>
    </p:spTree>
    <p:extLst>
      <p:ext uri="{BB962C8B-B14F-4D97-AF65-F5344CB8AC3E}">
        <p14:creationId xmlns:p14="http://schemas.microsoft.com/office/powerpoint/2010/main" val="816504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noFill/>
          <a:ln/>
        </p:spPr>
        <p:txBody>
          <a:bodyPr/>
          <a:lstStyle/>
          <a:p>
            <a:r>
              <a:rPr lang="en-US" dirty="0"/>
              <a:t>General Commands</a:t>
            </a:r>
            <a:r>
              <a:rPr lang="en-US" sz="4000" dirty="0"/>
              <a:t>/</a:t>
            </a:r>
            <a:r>
              <a:rPr lang="en-US" dirty="0" smtClean="0"/>
              <a:t>More </a:t>
            </a:r>
            <a:r>
              <a:rPr lang="en-US" dirty="0"/>
              <a:t>Utilities</a:t>
            </a:r>
            <a:r>
              <a:rPr lang="en-US" sz="4000" dirty="0"/>
              <a:t> </a:t>
            </a:r>
          </a:p>
        </p:txBody>
      </p:sp>
      <p:sp>
        <p:nvSpPr>
          <p:cNvPr id="410627" name="Rectangle 3"/>
          <p:cNvSpPr>
            <a:spLocks noGrp="1" noChangeArrowheads="1"/>
          </p:cNvSpPr>
          <p:nvPr>
            <p:ph type="body" idx="1"/>
          </p:nvPr>
        </p:nvSpPr>
        <p:spPr>
          <a:xfrm>
            <a:off x="0" y="1676400"/>
            <a:ext cx="8915400" cy="4724400"/>
          </a:xfrm>
          <a:noFill/>
          <a:ln/>
        </p:spPr>
        <p:txBody>
          <a:bodyPr/>
          <a:lstStyle/>
          <a:p>
            <a:pPr>
              <a:lnSpc>
                <a:spcPct val="90000"/>
              </a:lnSpc>
            </a:pPr>
            <a:r>
              <a:rPr lang="en-US" sz="2400" b="1" dirty="0">
                <a:solidFill>
                  <a:srgbClr val="0070C0"/>
                </a:solidFill>
                <a:latin typeface="Courier New" pitchFamily="49" charset="0"/>
              </a:rPr>
              <a:t>sort</a:t>
            </a:r>
            <a:r>
              <a:rPr lang="en-US" sz="2400" dirty="0">
                <a:latin typeface="Courier New" pitchFamily="49" charset="0"/>
              </a:rPr>
              <a:t>	</a:t>
            </a:r>
            <a:r>
              <a:rPr lang="en-US" sz="2400" dirty="0">
                <a:latin typeface="Perpetua" charset="0"/>
                <a:ea typeface="Perpetua" charset="0"/>
                <a:cs typeface="Perpetua" charset="0"/>
              </a:rPr>
              <a:t>Sort the lines in lexical order</a:t>
            </a:r>
            <a:r>
              <a:rPr lang="en-US" sz="2400" dirty="0">
                <a:latin typeface="Courier New" pitchFamily="49" charset="0"/>
              </a:rPr>
              <a:t> </a:t>
            </a:r>
            <a:r>
              <a:rPr lang="en-US" sz="1800" dirty="0">
                <a:latin typeface="Courier New" pitchFamily="49" charset="0"/>
              </a:rPr>
              <a:t>		</a:t>
            </a:r>
          </a:p>
          <a:p>
            <a:pPr>
              <a:lnSpc>
                <a:spcPct val="80000"/>
              </a:lnSpc>
              <a:buFont typeface="Monotype Sorts" pitchFamily="2" charset="2"/>
              <a:buNone/>
            </a:pPr>
            <a:r>
              <a:rPr lang="en-US" sz="1400" dirty="0">
                <a:latin typeface="Courier New" pitchFamily="49" charset="0"/>
              </a:rPr>
              <a:t>		</a:t>
            </a:r>
            <a:endParaRPr lang="en-US" sz="1400" dirty="0" smtClean="0">
              <a:latin typeface="Courier New" pitchFamily="49" charset="0"/>
            </a:endParaRPr>
          </a:p>
          <a:p>
            <a:pPr>
              <a:lnSpc>
                <a:spcPct val="80000"/>
              </a:lnSpc>
              <a:buFont typeface="Monotype Sorts" pitchFamily="2" charset="2"/>
              <a:buNone/>
            </a:pPr>
            <a:r>
              <a:rPr lang="en-US" sz="1400" dirty="0">
                <a:solidFill>
                  <a:schemeClr val="accent6">
                    <a:lumMod val="75000"/>
                  </a:schemeClr>
                </a:solidFill>
                <a:latin typeface="Courier New" pitchFamily="49" charset="0"/>
              </a:rPr>
              <a:t>	</a:t>
            </a:r>
            <a:r>
              <a:rPr lang="en-US" sz="1400" dirty="0" smtClean="0">
                <a:solidFill>
                  <a:schemeClr val="accent6">
                    <a:lumMod val="75000"/>
                  </a:schemeClr>
                </a:solidFill>
                <a:latin typeface="Courier New" pitchFamily="49" charset="0"/>
              </a:rPr>
              <a:t>	</a:t>
            </a:r>
            <a:r>
              <a:rPr lang="en-US" sz="1600" dirty="0" smtClean="0">
                <a:solidFill>
                  <a:schemeClr val="accent6">
                    <a:lumMod val="75000"/>
                  </a:schemeClr>
                </a:solidFill>
                <a:latin typeface="Courier New" pitchFamily="49" charset="0"/>
              </a:rPr>
              <a:t>$ </a:t>
            </a:r>
            <a:r>
              <a:rPr lang="en-US" sz="1600" dirty="0">
                <a:solidFill>
                  <a:schemeClr val="accent6">
                    <a:lumMod val="75000"/>
                  </a:schemeClr>
                </a:solidFill>
                <a:latin typeface="Courier New" pitchFamily="49" charset="0"/>
              </a:rPr>
              <a:t>sort letter3</a:t>
            </a:r>
          </a:p>
          <a:p>
            <a:pPr>
              <a:lnSpc>
                <a:spcPct val="90000"/>
              </a:lnSpc>
              <a:buFont typeface="Monotype Sorts" pitchFamily="2" charset="2"/>
              <a:buNone/>
            </a:pPr>
            <a:r>
              <a:rPr lang="en-US" sz="1600" dirty="0">
                <a:solidFill>
                  <a:schemeClr val="accent6">
                    <a:lumMod val="75000"/>
                  </a:schemeClr>
                </a:solidFill>
                <a:latin typeface="Courier New" pitchFamily="49" charset="0"/>
              </a:rPr>
              <a:t>		Bill</a:t>
            </a:r>
          </a:p>
          <a:p>
            <a:pPr>
              <a:lnSpc>
                <a:spcPct val="90000"/>
              </a:lnSpc>
              <a:buFont typeface="Monotype Sorts" pitchFamily="2" charset="2"/>
              <a:buNone/>
            </a:pPr>
            <a:r>
              <a:rPr lang="en-US" sz="1600" dirty="0">
                <a:solidFill>
                  <a:schemeClr val="accent6">
                    <a:lumMod val="75000"/>
                  </a:schemeClr>
                </a:solidFill>
                <a:latin typeface="Courier New" pitchFamily="49" charset="0"/>
              </a:rPr>
              <a:t>		by my office. We'll tidy up a few more things before</a:t>
            </a:r>
          </a:p>
          <a:p>
            <a:pPr>
              <a:lnSpc>
                <a:spcPct val="90000"/>
              </a:lnSpc>
              <a:buFont typeface="Monotype Sorts" pitchFamily="2" charset="2"/>
              <a:buNone/>
            </a:pPr>
            <a:r>
              <a:rPr lang="en-US" sz="1600" dirty="0">
                <a:solidFill>
                  <a:schemeClr val="accent6">
                    <a:lumMod val="75000"/>
                  </a:schemeClr>
                </a:solidFill>
                <a:latin typeface="Courier New" pitchFamily="49" charset="0"/>
              </a:rPr>
              <a:t>		calling it a night.</a:t>
            </a:r>
          </a:p>
          <a:p>
            <a:pPr>
              <a:lnSpc>
                <a:spcPct val="90000"/>
              </a:lnSpc>
              <a:buFont typeface="Monotype Sorts" pitchFamily="2" charset="2"/>
              <a:buNone/>
            </a:pPr>
            <a:r>
              <a:rPr lang="en-US" sz="1600" dirty="0">
                <a:solidFill>
                  <a:schemeClr val="accent6">
                    <a:lumMod val="75000"/>
                  </a:schemeClr>
                </a:solidFill>
                <a:latin typeface="Courier New" pitchFamily="49" charset="0"/>
              </a:rPr>
              <a:t>		It is getting late. Please order some pizza and stop</a:t>
            </a:r>
          </a:p>
          <a:p>
            <a:pPr>
              <a:lnSpc>
                <a:spcPct val="90000"/>
              </a:lnSpc>
              <a:buFont typeface="Monotype Sorts" pitchFamily="2" charset="2"/>
              <a:buNone/>
            </a:pPr>
            <a:r>
              <a:rPr lang="en-US" sz="1600" dirty="0">
                <a:solidFill>
                  <a:schemeClr val="accent6">
                    <a:lumMod val="75000"/>
                  </a:schemeClr>
                </a:solidFill>
                <a:latin typeface="Courier New" pitchFamily="49" charset="0"/>
              </a:rPr>
              <a:t>		Ms. Lewinski:</a:t>
            </a:r>
          </a:p>
          <a:p>
            <a:pPr>
              <a:lnSpc>
                <a:spcPct val="90000"/>
              </a:lnSpc>
              <a:buFont typeface="Monotype Sorts" pitchFamily="2" charset="2"/>
              <a:buNone/>
            </a:pPr>
            <a:r>
              <a:rPr lang="en-US" sz="1600" dirty="0">
                <a:solidFill>
                  <a:schemeClr val="accent6">
                    <a:lumMod val="75000"/>
                  </a:schemeClr>
                </a:solidFill>
                <a:latin typeface="Courier New" pitchFamily="49" charset="0"/>
              </a:rPr>
              <a:t>		Thanks!</a:t>
            </a:r>
          </a:p>
          <a:p>
            <a:pPr>
              <a:lnSpc>
                <a:spcPct val="50000"/>
              </a:lnSpc>
              <a:buFont typeface="Monotype Sorts" pitchFamily="2" charset="2"/>
              <a:buNone/>
            </a:pPr>
            <a:endParaRPr lang="en-US" sz="1600" dirty="0">
              <a:solidFill>
                <a:schemeClr val="accent6">
                  <a:lumMod val="75000"/>
                </a:schemeClr>
              </a:solidFill>
              <a:latin typeface="Courier New" pitchFamily="49" charset="0"/>
            </a:endParaRPr>
          </a:p>
          <a:p>
            <a:pPr>
              <a:lnSpc>
                <a:spcPct val="90000"/>
              </a:lnSpc>
              <a:buFont typeface="Monotype Sorts" pitchFamily="2" charset="2"/>
              <a:buNone/>
            </a:pPr>
            <a:r>
              <a:rPr lang="en-US" sz="1600" dirty="0">
                <a:solidFill>
                  <a:schemeClr val="accent6">
                    <a:lumMod val="75000"/>
                  </a:schemeClr>
                </a:solidFill>
                <a:latin typeface="Courier New" pitchFamily="49" charset="0"/>
              </a:rPr>
              <a:t>	</a:t>
            </a:r>
            <a:r>
              <a:rPr lang="en-US" sz="1400" dirty="0">
                <a:solidFill>
                  <a:schemeClr val="accent6">
                    <a:lumMod val="75000"/>
                  </a:schemeClr>
                </a:solidFill>
                <a:latin typeface="Courier New" pitchFamily="49" charset="0"/>
              </a:rPr>
              <a:t>	</a:t>
            </a:r>
            <a:r>
              <a:rPr lang="en-US" sz="1600" dirty="0">
                <a:solidFill>
                  <a:schemeClr val="accent6">
                    <a:lumMod val="75000"/>
                  </a:schemeClr>
                </a:solidFill>
                <a:latin typeface="Courier New" pitchFamily="49" charset="0"/>
              </a:rPr>
              <a:t>$ sort -r letter3</a:t>
            </a:r>
          </a:p>
          <a:p>
            <a:pPr>
              <a:lnSpc>
                <a:spcPct val="90000"/>
              </a:lnSpc>
              <a:buFont typeface="Monotype Sorts" pitchFamily="2" charset="2"/>
              <a:buNone/>
            </a:pPr>
            <a:r>
              <a:rPr lang="en-US" sz="1600" dirty="0">
                <a:solidFill>
                  <a:schemeClr val="accent6">
                    <a:lumMod val="75000"/>
                  </a:schemeClr>
                </a:solidFill>
                <a:latin typeface="Courier New" pitchFamily="49" charset="0"/>
              </a:rPr>
              <a:t>		Thanks!</a:t>
            </a:r>
          </a:p>
          <a:p>
            <a:pPr>
              <a:lnSpc>
                <a:spcPct val="90000"/>
              </a:lnSpc>
              <a:buFont typeface="Monotype Sorts" pitchFamily="2" charset="2"/>
              <a:buNone/>
            </a:pPr>
            <a:r>
              <a:rPr lang="en-US" sz="1600" dirty="0">
                <a:solidFill>
                  <a:schemeClr val="accent6">
                    <a:lumMod val="75000"/>
                  </a:schemeClr>
                </a:solidFill>
                <a:latin typeface="Courier New" pitchFamily="49" charset="0"/>
              </a:rPr>
              <a:t>		Ms. Lewinski:</a:t>
            </a:r>
          </a:p>
          <a:p>
            <a:pPr>
              <a:lnSpc>
                <a:spcPct val="90000"/>
              </a:lnSpc>
              <a:buFont typeface="Monotype Sorts" pitchFamily="2" charset="2"/>
              <a:buNone/>
            </a:pPr>
            <a:r>
              <a:rPr lang="en-US" sz="1600" dirty="0">
                <a:solidFill>
                  <a:schemeClr val="accent6">
                    <a:lumMod val="75000"/>
                  </a:schemeClr>
                </a:solidFill>
                <a:latin typeface="Courier New" pitchFamily="49" charset="0"/>
              </a:rPr>
              <a:t>		It is getting late. Please order some pizza and stop</a:t>
            </a:r>
          </a:p>
          <a:p>
            <a:pPr>
              <a:lnSpc>
                <a:spcPct val="90000"/>
              </a:lnSpc>
              <a:buFont typeface="Monotype Sorts" pitchFamily="2" charset="2"/>
              <a:buNone/>
            </a:pPr>
            <a:r>
              <a:rPr lang="en-US" sz="1600" dirty="0">
                <a:solidFill>
                  <a:schemeClr val="accent6">
                    <a:lumMod val="75000"/>
                  </a:schemeClr>
                </a:solidFill>
                <a:latin typeface="Courier New" pitchFamily="49" charset="0"/>
              </a:rPr>
              <a:t>		calling it a night.</a:t>
            </a:r>
          </a:p>
          <a:p>
            <a:pPr>
              <a:lnSpc>
                <a:spcPct val="90000"/>
              </a:lnSpc>
              <a:buFont typeface="Monotype Sorts" pitchFamily="2" charset="2"/>
              <a:buNone/>
            </a:pPr>
            <a:r>
              <a:rPr lang="en-US" sz="1600" dirty="0">
                <a:solidFill>
                  <a:schemeClr val="accent6">
                    <a:lumMod val="75000"/>
                  </a:schemeClr>
                </a:solidFill>
                <a:latin typeface="Courier New" pitchFamily="49" charset="0"/>
              </a:rPr>
              <a:t>		by my office. We'll tidy up a few more things before</a:t>
            </a:r>
          </a:p>
          <a:p>
            <a:pPr>
              <a:lnSpc>
                <a:spcPct val="90000"/>
              </a:lnSpc>
              <a:buFont typeface="Monotype Sorts" pitchFamily="2" charset="2"/>
              <a:buNone/>
            </a:pPr>
            <a:r>
              <a:rPr lang="en-US" sz="1600" dirty="0">
                <a:solidFill>
                  <a:schemeClr val="accent6">
                    <a:lumMod val="75000"/>
                  </a:schemeClr>
                </a:solidFill>
                <a:latin typeface="Courier New" pitchFamily="49" charset="0"/>
              </a:rPr>
              <a:t>		Bill	</a:t>
            </a:r>
          </a:p>
        </p:txBody>
      </p:sp>
    </p:spTree>
    <p:extLst>
      <p:ext uri="{BB962C8B-B14F-4D97-AF65-F5344CB8AC3E}">
        <p14:creationId xmlns:p14="http://schemas.microsoft.com/office/powerpoint/2010/main" val="5593010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noFill/>
          <a:ln/>
        </p:spPr>
        <p:txBody>
          <a:bodyPr>
            <a:normAutofit fontScale="90000"/>
          </a:bodyPr>
          <a:lstStyle/>
          <a:p>
            <a:r>
              <a:rPr lang="en-US" dirty="0"/>
              <a:t>General Commands</a:t>
            </a:r>
            <a:r>
              <a:rPr lang="en-US" sz="4000" dirty="0"/>
              <a:t>/</a:t>
            </a:r>
            <a:r>
              <a:rPr lang="en-US" dirty="0" smtClean="0"/>
              <a:t>More </a:t>
            </a:r>
            <a:r>
              <a:rPr lang="en-US" dirty="0"/>
              <a:t>Utilities</a:t>
            </a:r>
            <a:r>
              <a:rPr lang="en-US" sz="4000" dirty="0"/>
              <a:t> </a:t>
            </a:r>
          </a:p>
        </p:txBody>
      </p:sp>
      <p:sp>
        <p:nvSpPr>
          <p:cNvPr id="370691" name="Rectangle 3"/>
          <p:cNvSpPr>
            <a:spLocks noGrp="1" noChangeArrowheads="1"/>
          </p:cNvSpPr>
          <p:nvPr>
            <p:ph type="body" sz="half" idx="1"/>
          </p:nvPr>
        </p:nvSpPr>
        <p:spPr>
          <a:xfrm>
            <a:off x="357158" y="1981200"/>
            <a:ext cx="8572560" cy="4419600"/>
          </a:xfrm>
          <a:noFill/>
          <a:ln/>
        </p:spPr>
        <p:txBody>
          <a:bodyPr/>
          <a:lstStyle/>
          <a:p>
            <a:pPr>
              <a:lnSpc>
                <a:spcPct val="80000"/>
              </a:lnSpc>
            </a:pPr>
            <a:r>
              <a:rPr lang="en-US" sz="2400" dirty="0" err="1">
                <a:solidFill>
                  <a:srgbClr val="0070C0"/>
                </a:solidFill>
                <a:latin typeface="Courier New" pitchFamily="49" charset="0"/>
              </a:rPr>
              <a:t>uniq</a:t>
            </a:r>
            <a:r>
              <a:rPr lang="en-US" sz="2400" dirty="0">
                <a:solidFill>
                  <a:schemeClr val="tx1"/>
                </a:solidFill>
              </a:rPr>
              <a:t>	</a:t>
            </a:r>
            <a:r>
              <a:rPr lang="en-US" sz="2400" b="0" dirty="0">
                <a:solidFill>
                  <a:schemeClr val="tx1"/>
                </a:solidFill>
              </a:rPr>
              <a:t>Display file with duplicate adjacent lines removed</a:t>
            </a:r>
          </a:p>
          <a:p>
            <a:pPr>
              <a:lnSpc>
                <a:spcPct val="80000"/>
              </a:lnSpc>
              <a:buFont typeface="Monotype Sorts" pitchFamily="2" charset="2"/>
              <a:buNone/>
            </a:pPr>
            <a:r>
              <a:rPr lang="en-US" sz="1800" dirty="0">
                <a:solidFill>
                  <a:schemeClr val="tx1"/>
                </a:solidFill>
                <a:latin typeface="Courier New" pitchFamily="49" charset="0"/>
              </a:rPr>
              <a:t>			</a:t>
            </a:r>
            <a:endParaRPr lang="en-US" sz="1800" dirty="0" smtClean="0">
              <a:solidFill>
                <a:schemeClr val="tx1"/>
              </a:solidFill>
              <a:latin typeface="Courier New" pitchFamily="49" charset="0"/>
            </a:endParaRPr>
          </a:p>
          <a:p>
            <a:pPr>
              <a:lnSpc>
                <a:spcPct val="80000"/>
              </a:lnSpc>
              <a:buFont typeface="Monotype Sorts" pitchFamily="2" charset="2"/>
              <a:buNone/>
            </a:pPr>
            <a:r>
              <a:rPr lang="en-US" sz="1800" b="0" dirty="0">
                <a:solidFill>
                  <a:schemeClr val="tx1"/>
                </a:solidFill>
                <a:latin typeface="Courier New" pitchFamily="49" charset="0"/>
              </a:rPr>
              <a:t>	</a:t>
            </a:r>
            <a:r>
              <a:rPr lang="en-US" sz="1800" b="0" dirty="0" smtClean="0">
                <a:solidFill>
                  <a:schemeClr val="tx1"/>
                </a:solidFill>
                <a:latin typeface="Courier New" pitchFamily="49" charset="0"/>
              </a:rPr>
              <a:t>		</a:t>
            </a:r>
            <a:r>
              <a:rPr lang="en-US" sz="1800" b="0" dirty="0" smtClean="0">
                <a:solidFill>
                  <a:schemeClr val="accent6">
                    <a:lumMod val="75000"/>
                  </a:schemeClr>
                </a:solidFill>
                <a:latin typeface="Courier New" pitchFamily="49" charset="0"/>
              </a:rPr>
              <a:t>$ </a:t>
            </a:r>
            <a:r>
              <a:rPr lang="en-US" sz="1800" b="0" dirty="0">
                <a:solidFill>
                  <a:schemeClr val="accent6">
                    <a:lumMod val="75000"/>
                  </a:schemeClr>
                </a:solidFill>
                <a:latin typeface="Courier New" pitchFamily="49" charset="0"/>
              </a:rPr>
              <a:t>cat names</a:t>
            </a:r>
          </a:p>
          <a:p>
            <a:pPr>
              <a:lnSpc>
                <a:spcPct val="80000"/>
              </a:lnSpc>
              <a:buFont typeface="Monotype Sorts" pitchFamily="2" charset="2"/>
              <a:buNone/>
            </a:pPr>
            <a:r>
              <a:rPr lang="en-US" sz="1800" b="0" dirty="0">
                <a:solidFill>
                  <a:schemeClr val="accent6">
                    <a:lumMod val="75000"/>
                  </a:schemeClr>
                </a:solidFill>
                <a:latin typeface="Courier New" pitchFamily="49" charset="0"/>
              </a:rPr>
              <a:t>			George W. Bush</a:t>
            </a:r>
          </a:p>
          <a:p>
            <a:pPr>
              <a:lnSpc>
                <a:spcPct val="80000"/>
              </a:lnSpc>
              <a:buFont typeface="Monotype Sorts" pitchFamily="2" charset="2"/>
              <a:buNone/>
            </a:pPr>
            <a:r>
              <a:rPr lang="en-US" sz="1800" b="0" dirty="0">
                <a:solidFill>
                  <a:schemeClr val="accent6">
                    <a:lumMod val="75000"/>
                  </a:schemeClr>
                </a:solidFill>
                <a:latin typeface="Courier New" pitchFamily="49" charset="0"/>
              </a:rPr>
              <a:t>			Bill Gates</a:t>
            </a:r>
          </a:p>
          <a:p>
            <a:pPr>
              <a:lnSpc>
                <a:spcPct val="80000"/>
              </a:lnSpc>
              <a:buFont typeface="Monotype Sorts" pitchFamily="2" charset="2"/>
              <a:buNone/>
            </a:pPr>
            <a:r>
              <a:rPr lang="en-US" sz="1800" b="0" dirty="0">
                <a:solidFill>
                  <a:schemeClr val="accent6">
                    <a:lumMod val="75000"/>
                  </a:schemeClr>
                </a:solidFill>
                <a:latin typeface="Courier New" pitchFamily="49" charset="0"/>
              </a:rPr>
              <a:t>			Bill Gates</a:t>
            </a:r>
          </a:p>
          <a:p>
            <a:pPr>
              <a:lnSpc>
                <a:spcPct val="80000"/>
              </a:lnSpc>
              <a:buFont typeface="Monotype Sorts" pitchFamily="2" charset="2"/>
              <a:buNone/>
            </a:pPr>
            <a:r>
              <a:rPr lang="en-US" sz="1800" b="0" dirty="0">
                <a:solidFill>
                  <a:schemeClr val="accent6">
                    <a:lumMod val="75000"/>
                  </a:schemeClr>
                </a:solidFill>
                <a:latin typeface="Courier New" pitchFamily="49" charset="0"/>
              </a:rPr>
              <a:t>			Bill Clinton</a:t>
            </a:r>
          </a:p>
          <a:p>
            <a:pPr>
              <a:lnSpc>
                <a:spcPct val="80000"/>
              </a:lnSpc>
              <a:buFont typeface="Monotype Sorts" pitchFamily="2" charset="2"/>
              <a:buNone/>
            </a:pPr>
            <a:r>
              <a:rPr lang="en-US" sz="1800" b="0" dirty="0">
                <a:solidFill>
                  <a:schemeClr val="accent6">
                    <a:lumMod val="75000"/>
                  </a:schemeClr>
                </a:solidFill>
                <a:latin typeface="Courier New" pitchFamily="49" charset="0"/>
              </a:rPr>
              <a:t>			George W. Bush</a:t>
            </a:r>
          </a:p>
          <a:p>
            <a:pPr>
              <a:lnSpc>
                <a:spcPct val="80000"/>
              </a:lnSpc>
              <a:buFont typeface="Monotype Sorts" pitchFamily="2" charset="2"/>
              <a:buNone/>
            </a:pPr>
            <a:endParaRPr lang="en-US" sz="1800" b="0" dirty="0">
              <a:solidFill>
                <a:schemeClr val="accent6">
                  <a:lumMod val="75000"/>
                </a:schemeClr>
              </a:solidFill>
              <a:latin typeface="Courier New" pitchFamily="49" charset="0"/>
            </a:endParaRPr>
          </a:p>
          <a:p>
            <a:pPr>
              <a:lnSpc>
                <a:spcPct val="80000"/>
              </a:lnSpc>
              <a:buFont typeface="Monotype Sorts" pitchFamily="2" charset="2"/>
              <a:buNone/>
            </a:pPr>
            <a:r>
              <a:rPr lang="en-US" sz="1800" b="0" dirty="0">
                <a:solidFill>
                  <a:schemeClr val="accent6">
                    <a:lumMod val="75000"/>
                  </a:schemeClr>
                </a:solidFill>
                <a:latin typeface="Courier New" pitchFamily="49" charset="0"/>
              </a:rPr>
              <a:t>			$ </a:t>
            </a:r>
            <a:r>
              <a:rPr lang="en-US" sz="1800" b="0" dirty="0" err="1">
                <a:solidFill>
                  <a:schemeClr val="accent6">
                    <a:lumMod val="75000"/>
                  </a:schemeClr>
                </a:solidFill>
                <a:latin typeface="Courier New" pitchFamily="49" charset="0"/>
              </a:rPr>
              <a:t>uniq</a:t>
            </a:r>
            <a:r>
              <a:rPr lang="en-US" sz="1800" b="0" dirty="0">
                <a:solidFill>
                  <a:schemeClr val="accent6">
                    <a:lumMod val="75000"/>
                  </a:schemeClr>
                </a:solidFill>
                <a:latin typeface="Courier New" pitchFamily="49" charset="0"/>
              </a:rPr>
              <a:t> names</a:t>
            </a:r>
          </a:p>
          <a:p>
            <a:pPr>
              <a:lnSpc>
                <a:spcPct val="80000"/>
              </a:lnSpc>
              <a:buFont typeface="Monotype Sorts" pitchFamily="2" charset="2"/>
              <a:buNone/>
            </a:pPr>
            <a:r>
              <a:rPr lang="en-US" sz="1800" b="0" dirty="0">
                <a:solidFill>
                  <a:schemeClr val="accent6">
                    <a:lumMod val="75000"/>
                  </a:schemeClr>
                </a:solidFill>
                <a:latin typeface="Courier New" pitchFamily="49" charset="0"/>
              </a:rPr>
              <a:t>			George W. Bush</a:t>
            </a:r>
          </a:p>
          <a:p>
            <a:pPr>
              <a:lnSpc>
                <a:spcPct val="80000"/>
              </a:lnSpc>
              <a:buFont typeface="Monotype Sorts" pitchFamily="2" charset="2"/>
              <a:buNone/>
            </a:pPr>
            <a:r>
              <a:rPr lang="en-US" sz="1800" b="0" dirty="0">
                <a:solidFill>
                  <a:schemeClr val="accent6">
                    <a:lumMod val="75000"/>
                  </a:schemeClr>
                </a:solidFill>
                <a:latin typeface="Courier New" pitchFamily="49" charset="0"/>
              </a:rPr>
              <a:t>			Bill Gates</a:t>
            </a:r>
          </a:p>
          <a:p>
            <a:pPr>
              <a:lnSpc>
                <a:spcPct val="80000"/>
              </a:lnSpc>
              <a:buFont typeface="Monotype Sorts" pitchFamily="2" charset="2"/>
              <a:buNone/>
            </a:pPr>
            <a:r>
              <a:rPr lang="en-US" sz="1800" b="0" dirty="0">
                <a:solidFill>
                  <a:schemeClr val="accent6">
                    <a:lumMod val="75000"/>
                  </a:schemeClr>
                </a:solidFill>
                <a:latin typeface="Courier New" pitchFamily="49" charset="0"/>
              </a:rPr>
              <a:t>			Bill Clinton</a:t>
            </a:r>
          </a:p>
          <a:p>
            <a:pPr>
              <a:lnSpc>
                <a:spcPct val="80000"/>
              </a:lnSpc>
              <a:buFont typeface="Monotype Sorts" pitchFamily="2" charset="2"/>
              <a:buNone/>
            </a:pPr>
            <a:r>
              <a:rPr lang="en-US" sz="1800" b="0" dirty="0">
                <a:solidFill>
                  <a:schemeClr val="accent6">
                    <a:lumMod val="75000"/>
                  </a:schemeClr>
                </a:solidFill>
                <a:latin typeface="Courier New" pitchFamily="49" charset="0"/>
              </a:rPr>
              <a:t>			George W. Bush</a:t>
            </a:r>
          </a:p>
          <a:p>
            <a:pPr>
              <a:lnSpc>
                <a:spcPct val="80000"/>
              </a:lnSpc>
              <a:buFont typeface="Monotype Sorts" pitchFamily="2" charset="2"/>
              <a:buNone/>
            </a:pPr>
            <a:endParaRPr lang="en-US" sz="1800" dirty="0">
              <a:solidFill>
                <a:schemeClr val="tx1"/>
              </a:solidFill>
              <a:latin typeface="Courier New" pitchFamily="49" charset="0"/>
            </a:endParaRPr>
          </a:p>
        </p:txBody>
      </p:sp>
    </p:spTree>
    <p:extLst>
      <p:ext uri="{BB962C8B-B14F-4D97-AF65-F5344CB8AC3E}">
        <p14:creationId xmlns:p14="http://schemas.microsoft.com/office/powerpoint/2010/main" val="197480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r>
              <a:rPr lang="en-US" sz="4000" dirty="0" smtClean="0"/>
              <a:t> </a:t>
            </a:r>
            <a:endParaRPr lang="en-IN" dirty="0"/>
          </a:p>
        </p:txBody>
      </p:sp>
      <p:sp>
        <p:nvSpPr>
          <p:cNvPr id="3" name="Content Placeholder 2"/>
          <p:cNvSpPr>
            <a:spLocks noGrp="1"/>
          </p:cNvSpPr>
          <p:nvPr>
            <p:ph idx="1"/>
          </p:nvPr>
        </p:nvSpPr>
        <p:spPr/>
        <p:txBody>
          <a:bodyPr/>
          <a:lstStyle/>
          <a:p>
            <a:r>
              <a:rPr lang="en-US" dirty="0" smtClean="0"/>
              <a:t>Types of files</a:t>
            </a:r>
          </a:p>
          <a:p>
            <a:pPr lvl="1"/>
            <a:r>
              <a:rPr lang="en-US" dirty="0" smtClean="0"/>
              <a:t>Ordinary files</a:t>
            </a:r>
          </a:p>
          <a:p>
            <a:pPr lvl="2"/>
            <a:r>
              <a:rPr lang="en-US" dirty="0" smtClean="0"/>
              <a:t>These files contain only data.</a:t>
            </a:r>
          </a:p>
          <a:p>
            <a:pPr lvl="1"/>
            <a:r>
              <a:rPr lang="en-US" dirty="0" smtClean="0"/>
              <a:t>Directory files</a:t>
            </a:r>
          </a:p>
          <a:p>
            <a:pPr lvl="2"/>
            <a:r>
              <a:rPr lang="en-US" dirty="0" smtClean="0"/>
              <a:t>These files act as a container and can contain ordinary files and device files along with directory files.</a:t>
            </a:r>
          </a:p>
          <a:p>
            <a:pPr lvl="1"/>
            <a:r>
              <a:rPr lang="en-US" dirty="0" smtClean="0"/>
              <a:t>Device files</a:t>
            </a:r>
          </a:p>
          <a:p>
            <a:pPr lvl="2"/>
            <a:r>
              <a:rPr lang="en-US" dirty="0" smtClean="0"/>
              <a:t>These files represent all the hardware devices.</a:t>
            </a:r>
          </a:p>
          <a:p>
            <a:pPr lvl="1"/>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4" name="Oval 4"/>
          <p:cNvSpPr>
            <a:spLocks noChangeArrowheads="1"/>
          </p:cNvSpPr>
          <p:nvPr/>
        </p:nvSpPr>
        <p:spPr bwMode="auto">
          <a:xfrm>
            <a:off x="685800" y="49530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58402" name="Rectangle 2"/>
          <p:cNvSpPr>
            <a:spLocks noGrp="1" noChangeArrowheads="1"/>
          </p:cNvSpPr>
          <p:nvPr>
            <p:ph type="title"/>
          </p:nvPr>
        </p:nvSpPr>
        <p:spPr>
          <a:noFill/>
          <a:ln/>
        </p:spPr>
        <p:txBody>
          <a:bodyPr/>
          <a:lstStyle/>
          <a:p>
            <a:r>
              <a:rPr lang="en-US"/>
              <a:t>Input/Output Redirection</a:t>
            </a:r>
            <a:r>
              <a:rPr lang="en-US" sz="4000"/>
              <a:t> </a:t>
            </a:r>
          </a:p>
        </p:txBody>
      </p:sp>
      <p:sp>
        <p:nvSpPr>
          <p:cNvPr id="358403" name="Rectangle 3"/>
          <p:cNvSpPr>
            <a:spLocks noGrp="1" noChangeArrowheads="1"/>
          </p:cNvSpPr>
          <p:nvPr>
            <p:ph type="body" idx="1"/>
          </p:nvPr>
        </p:nvSpPr>
        <p:spPr>
          <a:xfrm>
            <a:off x="228600" y="1676400"/>
            <a:ext cx="8915400" cy="4724400"/>
          </a:xfrm>
          <a:noFill/>
          <a:ln/>
        </p:spPr>
        <p:txBody>
          <a:bodyPr/>
          <a:lstStyle/>
          <a:p>
            <a:pPr>
              <a:lnSpc>
                <a:spcPct val="110000"/>
              </a:lnSpc>
            </a:pPr>
            <a:r>
              <a:rPr lang="en-US"/>
              <a:t>On UNIX, the </a:t>
            </a:r>
            <a:r>
              <a:rPr lang="en-US" i="1"/>
              <a:t>standard input</a:t>
            </a:r>
            <a:r>
              <a:rPr lang="en-US"/>
              <a:t> (stdin) is the keyboard; the </a:t>
            </a:r>
            <a:r>
              <a:rPr lang="en-US" i="1"/>
              <a:t>standard output</a:t>
            </a:r>
            <a:r>
              <a:rPr lang="en-US"/>
              <a:t> (stdout) is the display screen. </a:t>
            </a:r>
          </a:p>
          <a:p>
            <a:pPr>
              <a:buFont typeface="Monotype Sorts" pitchFamily="2" charset="2"/>
              <a:buNone/>
            </a:pPr>
            <a:r>
              <a:rPr lang="en-US">
                <a:latin typeface="Courier New" pitchFamily="49" charset="0"/>
              </a:rPr>
              <a:t>		$ sort</a:t>
            </a:r>
          </a:p>
          <a:p>
            <a:pPr>
              <a:lnSpc>
                <a:spcPct val="90000"/>
              </a:lnSpc>
              <a:buFont typeface="Monotype Sorts" pitchFamily="2" charset="2"/>
              <a:buNone/>
            </a:pPr>
            <a:r>
              <a:rPr lang="en-US"/>
              <a:t>	waits for you to type in the data from the keyboard and displays the sorted data on the screen. </a:t>
            </a:r>
          </a:p>
          <a:p>
            <a:pPr>
              <a:lnSpc>
                <a:spcPct val="90000"/>
              </a:lnSpc>
              <a:buFont typeface="Monotype Sorts" pitchFamily="2" charset="2"/>
              <a:buNone/>
            </a:pPr>
            <a:endParaRPr lang="en-US" sz="2000"/>
          </a:p>
          <a:p>
            <a:pPr>
              <a:lnSpc>
                <a:spcPct val="90000"/>
              </a:lnSpc>
            </a:pPr>
            <a:endParaRPr lang="en-US" sz="2000"/>
          </a:p>
        </p:txBody>
      </p:sp>
      <p:sp>
        <p:nvSpPr>
          <p:cNvPr id="358405" name="Text Box 5"/>
          <p:cNvSpPr txBox="1">
            <a:spLocks noChangeArrowheads="1"/>
          </p:cNvSpPr>
          <p:nvPr/>
        </p:nvSpPr>
        <p:spPr bwMode="auto">
          <a:xfrm>
            <a:off x="1295400" y="5105400"/>
            <a:ext cx="66357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sort</a:t>
            </a:r>
          </a:p>
        </p:txBody>
      </p:sp>
      <p:sp>
        <p:nvSpPr>
          <p:cNvPr id="358406" name="Line 6"/>
          <p:cNvSpPr>
            <a:spLocks noChangeShapeType="1"/>
          </p:cNvSpPr>
          <p:nvPr/>
        </p:nvSpPr>
        <p:spPr bwMode="auto">
          <a:xfrm flipH="1">
            <a:off x="2362200" y="4876800"/>
            <a:ext cx="914400" cy="3048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58407" name="Line 7"/>
          <p:cNvSpPr>
            <a:spLocks noChangeShapeType="1"/>
          </p:cNvSpPr>
          <p:nvPr/>
        </p:nvSpPr>
        <p:spPr bwMode="auto">
          <a:xfrm>
            <a:off x="2286000" y="5562600"/>
            <a:ext cx="762000" cy="457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58408" name="Text Box 8"/>
          <p:cNvSpPr txBox="1">
            <a:spLocks noChangeArrowheads="1"/>
          </p:cNvSpPr>
          <p:nvPr/>
        </p:nvSpPr>
        <p:spPr bwMode="auto">
          <a:xfrm>
            <a:off x="3276600" y="4648200"/>
            <a:ext cx="1314450"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keyboard</a:t>
            </a:r>
          </a:p>
        </p:txBody>
      </p:sp>
      <p:sp>
        <p:nvSpPr>
          <p:cNvPr id="358409" name="Text Box 9"/>
          <p:cNvSpPr txBox="1">
            <a:spLocks noChangeArrowheads="1"/>
          </p:cNvSpPr>
          <p:nvPr/>
        </p:nvSpPr>
        <p:spPr bwMode="auto">
          <a:xfrm>
            <a:off x="3048000" y="5943600"/>
            <a:ext cx="105886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display</a:t>
            </a:r>
          </a:p>
        </p:txBody>
      </p:sp>
    </p:spTree>
    <p:extLst>
      <p:ext uri="{BB962C8B-B14F-4D97-AF65-F5344CB8AC3E}">
        <p14:creationId xmlns:p14="http://schemas.microsoft.com/office/powerpoint/2010/main" val="1739000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p:spPr>
        <p:txBody>
          <a:bodyPr/>
          <a:lstStyle/>
          <a:p>
            <a:r>
              <a:rPr lang="en-US"/>
              <a:t>Input/Output Redirection</a:t>
            </a:r>
            <a:r>
              <a:rPr lang="en-US" sz="4000"/>
              <a:t> </a:t>
            </a:r>
          </a:p>
        </p:txBody>
      </p:sp>
      <p:sp>
        <p:nvSpPr>
          <p:cNvPr id="378883" name="Rectangle 3"/>
          <p:cNvSpPr>
            <a:spLocks noGrp="1" noChangeArrowheads="1"/>
          </p:cNvSpPr>
          <p:nvPr>
            <p:ph type="body" sz="half" idx="1"/>
          </p:nvPr>
        </p:nvSpPr>
        <p:spPr>
          <a:xfrm>
            <a:off x="533400" y="1676400"/>
            <a:ext cx="6248400" cy="3733800"/>
          </a:xfrm>
          <a:noFill/>
          <a:ln/>
        </p:spPr>
        <p:txBody>
          <a:bodyPr/>
          <a:lstStyle/>
          <a:p>
            <a:pPr>
              <a:lnSpc>
                <a:spcPct val="90000"/>
              </a:lnSpc>
            </a:pPr>
            <a:r>
              <a:rPr lang="en-US" b="0" dirty="0">
                <a:solidFill>
                  <a:schemeClr val="tx1"/>
                </a:solidFill>
              </a:rPr>
              <a:t>Using the “&gt;” character after a command to redirect output to a named file:</a:t>
            </a:r>
          </a:p>
          <a:p>
            <a:pPr>
              <a:lnSpc>
                <a:spcPct val="70000"/>
              </a:lnSpc>
              <a:buFont typeface="Monotype Sorts" pitchFamily="2" charset="2"/>
              <a:buNone/>
            </a:pPr>
            <a:r>
              <a:rPr lang="en-US" b="0" dirty="0">
                <a:solidFill>
                  <a:schemeClr val="tx1"/>
                </a:solidFill>
                <a:latin typeface="Courier New" pitchFamily="49" charset="0"/>
              </a:rPr>
              <a:t>	</a:t>
            </a:r>
            <a:r>
              <a:rPr lang="en-US" sz="2400" b="0" dirty="0">
                <a:solidFill>
                  <a:schemeClr val="tx1"/>
                </a:solidFill>
                <a:latin typeface="Courier New" pitchFamily="49" charset="0"/>
              </a:rPr>
              <a:t>$ sort names &gt; </a:t>
            </a:r>
            <a:r>
              <a:rPr lang="en-US" sz="2400" b="0" dirty="0" err="1">
                <a:solidFill>
                  <a:schemeClr val="tx1"/>
                </a:solidFill>
                <a:latin typeface="Courier New" pitchFamily="49" charset="0"/>
              </a:rPr>
              <a:t>names.sort</a:t>
            </a:r>
            <a:endParaRPr lang="en-US" sz="2400" b="0" dirty="0">
              <a:solidFill>
                <a:schemeClr val="tx1"/>
              </a:solidFill>
              <a:latin typeface="Courier New" pitchFamily="49" charset="0"/>
            </a:endParaRPr>
          </a:p>
          <a:p>
            <a:pPr>
              <a:lnSpc>
                <a:spcPct val="70000"/>
              </a:lnSpc>
              <a:buFont typeface="Monotype Sorts" pitchFamily="2" charset="2"/>
              <a:buNone/>
            </a:pPr>
            <a:r>
              <a:rPr lang="en-US" sz="2400" b="0" dirty="0">
                <a:solidFill>
                  <a:schemeClr val="tx1"/>
                </a:solidFill>
                <a:latin typeface="Courier New" pitchFamily="49" charset="0"/>
              </a:rPr>
              <a:t>	$ </a:t>
            </a:r>
            <a:r>
              <a:rPr lang="en-US" sz="2400" b="0" dirty="0" err="1">
                <a:solidFill>
                  <a:schemeClr val="tx1"/>
                </a:solidFill>
                <a:latin typeface="Courier New" pitchFamily="49" charset="0"/>
              </a:rPr>
              <a:t>uniq</a:t>
            </a:r>
            <a:r>
              <a:rPr lang="en-US" sz="2400" b="0" dirty="0">
                <a:solidFill>
                  <a:schemeClr val="tx1"/>
                </a:solidFill>
                <a:latin typeface="Courier New" pitchFamily="49" charset="0"/>
              </a:rPr>
              <a:t> </a:t>
            </a:r>
            <a:r>
              <a:rPr lang="en-US" sz="2400" b="0" dirty="0" err="1">
                <a:solidFill>
                  <a:schemeClr val="tx1"/>
                </a:solidFill>
                <a:latin typeface="Courier New" pitchFamily="49" charset="0"/>
              </a:rPr>
              <a:t>names.sort</a:t>
            </a:r>
            <a:endParaRPr lang="en-US" sz="2400" b="0" dirty="0">
              <a:solidFill>
                <a:schemeClr val="tx1"/>
              </a:solidFill>
              <a:latin typeface="Courier New" pitchFamily="49" charset="0"/>
            </a:endParaRPr>
          </a:p>
          <a:p>
            <a:pPr>
              <a:lnSpc>
                <a:spcPct val="90000"/>
              </a:lnSpc>
              <a:buFont typeface="Monotype Sorts" pitchFamily="2" charset="2"/>
              <a:buNone/>
            </a:pPr>
            <a:r>
              <a:rPr lang="en-US" sz="2400" b="0" dirty="0">
                <a:solidFill>
                  <a:schemeClr val="tx1"/>
                </a:solidFill>
                <a:latin typeface="Courier New" pitchFamily="49" charset="0"/>
              </a:rPr>
              <a:t>	Bill Clinton</a:t>
            </a:r>
          </a:p>
          <a:p>
            <a:pPr>
              <a:lnSpc>
                <a:spcPct val="90000"/>
              </a:lnSpc>
              <a:buFont typeface="Monotype Sorts" pitchFamily="2" charset="2"/>
              <a:buNone/>
            </a:pPr>
            <a:r>
              <a:rPr lang="en-US" sz="2400" b="0" dirty="0">
                <a:solidFill>
                  <a:schemeClr val="tx1"/>
                </a:solidFill>
                <a:latin typeface="Courier New" pitchFamily="49" charset="0"/>
              </a:rPr>
              <a:t>	Bill Gates</a:t>
            </a:r>
          </a:p>
          <a:p>
            <a:pPr>
              <a:lnSpc>
                <a:spcPct val="90000"/>
              </a:lnSpc>
              <a:buFont typeface="Monotype Sorts" pitchFamily="2" charset="2"/>
              <a:buNone/>
            </a:pPr>
            <a:r>
              <a:rPr lang="en-US" sz="2400" b="0" dirty="0">
                <a:solidFill>
                  <a:schemeClr val="tx1"/>
                </a:solidFill>
                <a:latin typeface="Courier New" pitchFamily="49" charset="0"/>
              </a:rPr>
              <a:t>	George W. Bush</a:t>
            </a:r>
          </a:p>
          <a:p>
            <a:pPr algn="ctr">
              <a:lnSpc>
                <a:spcPct val="90000"/>
              </a:lnSpc>
              <a:buFont typeface="Monotype Sorts" pitchFamily="2" charset="2"/>
              <a:buNone/>
            </a:pPr>
            <a:r>
              <a:rPr lang="en-US" sz="1400" b="0" dirty="0">
                <a:solidFill>
                  <a:schemeClr val="tx1"/>
                </a:solidFill>
                <a:latin typeface="Courier" pitchFamily="49" charset="0"/>
              </a:rPr>
              <a:t>	</a:t>
            </a:r>
          </a:p>
        </p:txBody>
      </p:sp>
      <p:sp>
        <p:nvSpPr>
          <p:cNvPr id="378900" name="Oval 20"/>
          <p:cNvSpPr>
            <a:spLocks noChangeArrowheads="1"/>
          </p:cNvSpPr>
          <p:nvPr/>
        </p:nvSpPr>
        <p:spPr bwMode="auto">
          <a:xfrm>
            <a:off x="4108450" y="50292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78898" name="Rectangle 18"/>
          <p:cNvSpPr>
            <a:spLocks noChangeArrowheads="1"/>
          </p:cNvSpPr>
          <p:nvPr/>
        </p:nvSpPr>
        <p:spPr bwMode="auto">
          <a:xfrm>
            <a:off x="6705600" y="4572000"/>
            <a:ext cx="1981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78899" name="Rectangle 19"/>
          <p:cNvSpPr>
            <a:spLocks noChangeArrowheads="1"/>
          </p:cNvSpPr>
          <p:nvPr/>
        </p:nvSpPr>
        <p:spPr bwMode="auto">
          <a:xfrm>
            <a:off x="6934200" y="3352800"/>
            <a:ext cx="1219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78906" name="Oval 26"/>
          <p:cNvSpPr>
            <a:spLocks noChangeArrowheads="1"/>
          </p:cNvSpPr>
          <p:nvPr/>
        </p:nvSpPr>
        <p:spPr bwMode="auto">
          <a:xfrm>
            <a:off x="4267200" y="37338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78901" name="Text Box 21"/>
          <p:cNvSpPr txBox="1">
            <a:spLocks noChangeArrowheads="1"/>
          </p:cNvSpPr>
          <p:nvPr/>
        </p:nvSpPr>
        <p:spPr bwMode="auto">
          <a:xfrm>
            <a:off x="4689475" y="5181600"/>
            <a:ext cx="72072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uniq</a:t>
            </a:r>
          </a:p>
        </p:txBody>
      </p:sp>
      <p:sp>
        <p:nvSpPr>
          <p:cNvPr id="378902" name="Line 22"/>
          <p:cNvSpPr>
            <a:spLocks noChangeShapeType="1"/>
          </p:cNvSpPr>
          <p:nvPr/>
        </p:nvSpPr>
        <p:spPr bwMode="auto">
          <a:xfrm flipH="1">
            <a:off x="5784850" y="4953000"/>
            <a:ext cx="914400" cy="3048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78903" name="Line 23"/>
          <p:cNvSpPr>
            <a:spLocks noChangeShapeType="1"/>
          </p:cNvSpPr>
          <p:nvPr/>
        </p:nvSpPr>
        <p:spPr bwMode="auto">
          <a:xfrm>
            <a:off x="5708650" y="5638800"/>
            <a:ext cx="762000" cy="457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78905" name="Text Box 25"/>
          <p:cNvSpPr txBox="1">
            <a:spLocks noChangeArrowheads="1"/>
          </p:cNvSpPr>
          <p:nvPr/>
        </p:nvSpPr>
        <p:spPr bwMode="auto">
          <a:xfrm>
            <a:off x="6470650" y="6019800"/>
            <a:ext cx="105886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display</a:t>
            </a:r>
          </a:p>
        </p:txBody>
      </p:sp>
      <p:sp>
        <p:nvSpPr>
          <p:cNvPr id="378907" name="Text Box 27"/>
          <p:cNvSpPr txBox="1">
            <a:spLocks noChangeArrowheads="1"/>
          </p:cNvSpPr>
          <p:nvPr/>
        </p:nvSpPr>
        <p:spPr bwMode="auto">
          <a:xfrm>
            <a:off x="4876800" y="3886200"/>
            <a:ext cx="66357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sort</a:t>
            </a:r>
          </a:p>
        </p:txBody>
      </p:sp>
      <p:sp>
        <p:nvSpPr>
          <p:cNvPr id="378908" name="Line 28"/>
          <p:cNvSpPr>
            <a:spLocks noChangeShapeType="1"/>
          </p:cNvSpPr>
          <p:nvPr/>
        </p:nvSpPr>
        <p:spPr bwMode="auto">
          <a:xfrm flipH="1">
            <a:off x="5943600" y="3657600"/>
            <a:ext cx="914400" cy="3048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78909" name="Line 29"/>
          <p:cNvSpPr>
            <a:spLocks noChangeShapeType="1"/>
          </p:cNvSpPr>
          <p:nvPr/>
        </p:nvSpPr>
        <p:spPr bwMode="auto">
          <a:xfrm>
            <a:off x="5867400" y="4343400"/>
            <a:ext cx="838200" cy="3810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78910" name="Text Box 30"/>
          <p:cNvSpPr txBox="1">
            <a:spLocks noChangeArrowheads="1"/>
          </p:cNvSpPr>
          <p:nvPr/>
        </p:nvSpPr>
        <p:spPr bwMode="auto">
          <a:xfrm>
            <a:off x="7023100" y="3429000"/>
            <a:ext cx="98901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a:t>
            </a:r>
          </a:p>
        </p:txBody>
      </p:sp>
      <p:sp>
        <p:nvSpPr>
          <p:cNvPr id="378911" name="Text Box 31"/>
          <p:cNvSpPr txBox="1">
            <a:spLocks noChangeArrowheads="1"/>
          </p:cNvSpPr>
          <p:nvPr/>
        </p:nvSpPr>
        <p:spPr bwMode="auto">
          <a:xfrm>
            <a:off x="6927850" y="4648200"/>
            <a:ext cx="1538288"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names.sort</a:t>
            </a:r>
          </a:p>
        </p:txBody>
      </p:sp>
    </p:spTree>
    <p:extLst>
      <p:ext uri="{BB962C8B-B14F-4D97-AF65-F5344CB8AC3E}">
        <p14:creationId xmlns:p14="http://schemas.microsoft.com/office/powerpoint/2010/main" val="6699085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67" name="Rectangle 19"/>
          <p:cNvSpPr>
            <a:spLocks noChangeArrowheads="1"/>
          </p:cNvSpPr>
          <p:nvPr/>
        </p:nvSpPr>
        <p:spPr bwMode="auto">
          <a:xfrm>
            <a:off x="6940550" y="6324600"/>
            <a:ext cx="1981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60466" name="Rectangle 18"/>
          <p:cNvSpPr>
            <a:spLocks noChangeArrowheads="1"/>
          </p:cNvSpPr>
          <p:nvPr/>
        </p:nvSpPr>
        <p:spPr bwMode="auto">
          <a:xfrm>
            <a:off x="7169150" y="5105400"/>
            <a:ext cx="1219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60450" name="Rectangle 2"/>
          <p:cNvSpPr>
            <a:spLocks noGrp="1" noChangeArrowheads="1"/>
          </p:cNvSpPr>
          <p:nvPr>
            <p:ph type="title"/>
          </p:nvPr>
        </p:nvSpPr>
        <p:spPr>
          <a:xfrm>
            <a:off x="609600" y="228600"/>
            <a:ext cx="6400800" cy="1143000"/>
          </a:xfrm>
          <a:noFill/>
          <a:ln/>
        </p:spPr>
        <p:txBody>
          <a:bodyPr/>
          <a:lstStyle/>
          <a:p>
            <a:r>
              <a:rPr lang="en-US"/>
              <a:t>Input/Output Redirection</a:t>
            </a:r>
            <a:r>
              <a:rPr lang="en-US" sz="4000"/>
              <a:t> </a:t>
            </a:r>
          </a:p>
        </p:txBody>
      </p:sp>
      <p:sp>
        <p:nvSpPr>
          <p:cNvPr id="360451" name="Rectangle 3"/>
          <p:cNvSpPr>
            <a:spLocks noGrp="1" noChangeArrowheads="1"/>
          </p:cNvSpPr>
          <p:nvPr>
            <p:ph type="body" idx="1"/>
          </p:nvPr>
        </p:nvSpPr>
        <p:spPr>
          <a:xfrm>
            <a:off x="228600" y="1676400"/>
            <a:ext cx="8915400" cy="4724400"/>
          </a:xfrm>
          <a:noFill/>
          <a:ln/>
        </p:spPr>
        <p:txBody>
          <a:bodyPr/>
          <a:lstStyle/>
          <a:p>
            <a:pPr>
              <a:lnSpc>
                <a:spcPct val="90000"/>
              </a:lnSpc>
            </a:pPr>
            <a:r>
              <a:rPr lang="en-US" dirty="0"/>
              <a:t>Using the “&lt;” character after a command to redirect input from a named file:</a:t>
            </a:r>
          </a:p>
          <a:p>
            <a:pPr>
              <a:lnSpc>
                <a:spcPct val="70000"/>
              </a:lnSpc>
              <a:buFont typeface="Monotype Sorts" pitchFamily="2" charset="2"/>
              <a:buNone/>
            </a:pPr>
            <a:r>
              <a:rPr lang="en-US" dirty="0">
                <a:latin typeface="Courier" pitchFamily="49" charset="0"/>
              </a:rPr>
              <a:t>	 </a:t>
            </a:r>
            <a:r>
              <a:rPr lang="en-US" sz="2400" dirty="0">
                <a:latin typeface="Courier New" pitchFamily="49" charset="0"/>
              </a:rPr>
              <a:t>	$ </a:t>
            </a:r>
            <a:r>
              <a:rPr lang="en-US" sz="2400" dirty="0" err="1">
                <a:latin typeface="Courier New" pitchFamily="49" charset="0"/>
              </a:rPr>
              <a:t>uniq</a:t>
            </a:r>
            <a:r>
              <a:rPr lang="en-US" sz="2400" dirty="0">
                <a:latin typeface="Courier New" pitchFamily="49" charset="0"/>
              </a:rPr>
              <a:t> &lt; </a:t>
            </a:r>
            <a:r>
              <a:rPr lang="en-US" sz="2400" dirty="0" err="1">
                <a:latin typeface="Courier New" pitchFamily="49" charset="0"/>
              </a:rPr>
              <a:t>names.sort</a:t>
            </a:r>
            <a:endParaRPr lang="en-US" sz="1800" dirty="0">
              <a:latin typeface="Courier New" pitchFamily="49" charset="0"/>
            </a:endParaRPr>
          </a:p>
          <a:p>
            <a:pPr>
              <a:buFont typeface="Monotype Sorts" pitchFamily="2" charset="2"/>
              <a:buNone/>
            </a:pPr>
            <a:r>
              <a:rPr lang="en-US" dirty="0"/>
              <a:t>	This is the same as:</a:t>
            </a:r>
          </a:p>
          <a:p>
            <a:pPr>
              <a:lnSpc>
                <a:spcPct val="90000"/>
              </a:lnSpc>
              <a:buFont typeface="Monotype Sorts" pitchFamily="2" charset="2"/>
              <a:buNone/>
            </a:pPr>
            <a:r>
              <a:rPr lang="en-US" dirty="0">
                <a:latin typeface="Courier New" pitchFamily="49" charset="0"/>
              </a:rPr>
              <a:t>	</a:t>
            </a:r>
            <a:r>
              <a:rPr lang="en-US" sz="2400" dirty="0">
                <a:latin typeface="Courier New" pitchFamily="49" charset="0"/>
              </a:rPr>
              <a:t>	$ </a:t>
            </a:r>
            <a:r>
              <a:rPr lang="en-US" sz="2400" dirty="0" err="1">
                <a:latin typeface="Courier New" pitchFamily="49" charset="0"/>
              </a:rPr>
              <a:t>uniq</a:t>
            </a:r>
            <a:r>
              <a:rPr lang="en-US" sz="2400" dirty="0">
                <a:latin typeface="Courier New" pitchFamily="49" charset="0"/>
              </a:rPr>
              <a:t> </a:t>
            </a:r>
            <a:r>
              <a:rPr lang="en-US" sz="2400" dirty="0" err="1">
                <a:latin typeface="Courier New" pitchFamily="49" charset="0"/>
              </a:rPr>
              <a:t>names.sort</a:t>
            </a:r>
            <a:endParaRPr lang="en-US" sz="2400" dirty="0">
              <a:latin typeface="Courier New" pitchFamily="49" charset="0"/>
            </a:endParaRPr>
          </a:p>
          <a:p>
            <a:pPr>
              <a:lnSpc>
                <a:spcPct val="90000"/>
              </a:lnSpc>
            </a:pPr>
            <a:r>
              <a:rPr lang="en-US" dirty="0" smtClean="0"/>
              <a:t>Using </a:t>
            </a:r>
            <a:r>
              <a:rPr lang="en-US" dirty="0"/>
              <a:t>input and output redirection together:</a:t>
            </a:r>
          </a:p>
          <a:p>
            <a:pPr>
              <a:lnSpc>
                <a:spcPct val="70000"/>
              </a:lnSpc>
              <a:buFont typeface="Monotype Sorts" pitchFamily="2" charset="2"/>
              <a:buNone/>
            </a:pPr>
            <a:r>
              <a:rPr lang="en-US" dirty="0">
                <a:latin typeface="Courier New" pitchFamily="49" charset="0"/>
              </a:rPr>
              <a:t>	</a:t>
            </a:r>
            <a:r>
              <a:rPr lang="en-US" sz="2400" dirty="0">
                <a:latin typeface="Courier New" pitchFamily="49" charset="0"/>
              </a:rPr>
              <a:t>$ sort &lt; names  &gt; </a:t>
            </a:r>
            <a:r>
              <a:rPr lang="en-US" sz="2400" dirty="0" err="1">
                <a:latin typeface="Courier New" pitchFamily="49" charset="0"/>
              </a:rPr>
              <a:t>names.sort</a:t>
            </a:r>
            <a:endParaRPr lang="en-US" dirty="0">
              <a:latin typeface="Courier New" pitchFamily="49" charset="0"/>
            </a:endParaRPr>
          </a:p>
        </p:txBody>
      </p:sp>
      <p:sp>
        <p:nvSpPr>
          <p:cNvPr id="360452" name="Oval 4"/>
          <p:cNvSpPr>
            <a:spLocks noChangeArrowheads="1"/>
          </p:cNvSpPr>
          <p:nvPr/>
        </p:nvSpPr>
        <p:spPr bwMode="auto">
          <a:xfrm>
            <a:off x="5016500" y="28194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60453" name="Text Box 5"/>
          <p:cNvSpPr txBox="1">
            <a:spLocks noChangeArrowheads="1"/>
          </p:cNvSpPr>
          <p:nvPr/>
        </p:nvSpPr>
        <p:spPr bwMode="auto">
          <a:xfrm>
            <a:off x="5597525" y="2971800"/>
            <a:ext cx="72072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uniq</a:t>
            </a:r>
          </a:p>
        </p:txBody>
      </p:sp>
      <p:sp>
        <p:nvSpPr>
          <p:cNvPr id="360454" name="Line 6"/>
          <p:cNvSpPr>
            <a:spLocks noChangeShapeType="1"/>
          </p:cNvSpPr>
          <p:nvPr/>
        </p:nvSpPr>
        <p:spPr bwMode="auto">
          <a:xfrm flipH="1">
            <a:off x="6692900" y="2895600"/>
            <a:ext cx="463550" cy="1524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0455" name="Line 7"/>
          <p:cNvSpPr>
            <a:spLocks noChangeShapeType="1"/>
          </p:cNvSpPr>
          <p:nvPr/>
        </p:nvSpPr>
        <p:spPr bwMode="auto">
          <a:xfrm>
            <a:off x="6616700" y="3429000"/>
            <a:ext cx="762000" cy="457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0457" name="Text Box 9"/>
          <p:cNvSpPr txBox="1">
            <a:spLocks noChangeArrowheads="1"/>
          </p:cNvSpPr>
          <p:nvPr/>
        </p:nvSpPr>
        <p:spPr bwMode="auto">
          <a:xfrm>
            <a:off x="7378700" y="3810000"/>
            <a:ext cx="105886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display</a:t>
            </a:r>
          </a:p>
        </p:txBody>
      </p:sp>
      <p:sp>
        <p:nvSpPr>
          <p:cNvPr id="360460" name="Oval 12"/>
          <p:cNvSpPr>
            <a:spLocks noChangeArrowheads="1"/>
          </p:cNvSpPr>
          <p:nvPr/>
        </p:nvSpPr>
        <p:spPr bwMode="auto">
          <a:xfrm>
            <a:off x="4502150" y="54864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60461" name="Text Box 13"/>
          <p:cNvSpPr txBox="1">
            <a:spLocks noChangeArrowheads="1"/>
          </p:cNvSpPr>
          <p:nvPr/>
        </p:nvSpPr>
        <p:spPr bwMode="auto">
          <a:xfrm>
            <a:off x="5113338" y="5638800"/>
            <a:ext cx="66357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sort</a:t>
            </a:r>
          </a:p>
        </p:txBody>
      </p:sp>
      <p:sp>
        <p:nvSpPr>
          <p:cNvPr id="360462" name="Line 14"/>
          <p:cNvSpPr>
            <a:spLocks noChangeShapeType="1"/>
          </p:cNvSpPr>
          <p:nvPr/>
        </p:nvSpPr>
        <p:spPr bwMode="auto">
          <a:xfrm flipH="1">
            <a:off x="6178550" y="5410200"/>
            <a:ext cx="914400" cy="3048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0463" name="Line 15"/>
          <p:cNvSpPr>
            <a:spLocks noChangeShapeType="1"/>
          </p:cNvSpPr>
          <p:nvPr/>
        </p:nvSpPr>
        <p:spPr bwMode="auto">
          <a:xfrm>
            <a:off x="6102350" y="6096000"/>
            <a:ext cx="762000" cy="457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0464" name="Text Box 16"/>
          <p:cNvSpPr txBox="1">
            <a:spLocks noChangeArrowheads="1"/>
          </p:cNvSpPr>
          <p:nvPr/>
        </p:nvSpPr>
        <p:spPr bwMode="auto">
          <a:xfrm>
            <a:off x="7258050" y="5181600"/>
            <a:ext cx="98901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a:t>
            </a:r>
          </a:p>
        </p:txBody>
      </p:sp>
      <p:sp>
        <p:nvSpPr>
          <p:cNvPr id="360465" name="Text Box 17"/>
          <p:cNvSpPr txBox="1">
            <a:spLocks noChangeArrowheads="1"/>
          </p:cNvSpPr>
          <p:nvPr/>
        </p:nvSpPr>
        <p:spPr bwMode="auto">
          <a:xfrm>
            <a:off x="7162800" y="6400800"/>
            <a:ext cx="1538288"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names.sort</a:t>
            </a:r>
          </a:p>
        </p:txBody>
      </p:sp>
      <p:sp>
        <p:nvSpPr>
          <p:cNvPr id="360468" name="Rectangle 20"/>
          <p:cNvSpPr>
            <a:spLocks noChangeArrowheads="1"/>
          </p:cNvSpPr>
          <p:nvPr/>
        </p:nvSpPr>
        <p:spPr bwMode="auto">
          <a:xfrm>
            <a:off x="7162800" y="2590800"/>
            <a:ext cx="1981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60469" name="Text Box 21"/>
          <p:cNvSpPr txBox="1">
            <a:spLocks noChangeArrowheads="1"/>
          </p:cNvSpPr>
          <p:nvPr/>
        </p:nvSpPr>
        <p:spPr bwMode="auto">
          <a:xfrm>
            <a:off x="7385050" y="2667000"/>
            <a:ext cx="1538288"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names.sort</a:t>
            </a:r>
          </a:p>
        </p:txBody>
      </p:sp>
    </p:spTree>
    <p:extLst>
      <p:ext uri="{BB962C8B-B14F-4D97-AF65-F5344CB8AC3E}">
        <p14:creationId xmlns:p14="http://schemas.microsoft.com/office/powerpoint/2010/main" val="128951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Grp="1" noChangeArrowheads="1"/>
          </p:cNvSpPr>
          <p:nvPr>
            <p:ph type="title"/>
          </p:nvPr>
        </p:nvSpPr>
        <p:spPr>
          <a:noFill/>
          <a:ln/>
        </p:spPr>
        <p:txBody>
          <a:bodyPr/>
          <a:lstStyle/>
          <a:p>
            <a:r>
              <a:rPr lang="en-US"/>
              <a:t>Pipes</a:t>
            </a:r>
            <a:r>
              <a:rPr lang="en-US" sz="4000"/>
              <a:t> </a:t>
            </a:r>
          </a:p>
        </p:txBody>
      </p:sp>
      <p:sp>
        <p:nvSpPr>
          <p:cNvPr id="362501" name="Rectangle 5"/>
          <p:cNvSpPr>
            <a:spLocks noGrp="1" noChangeArrowheads="1"/>
          </p:cNvSpPr>
          <p:nvPr>
            <p:ph type="body" sz="half" idx="1"/>
          </p:nvPr>
        </p:nvSpPr>
        <p:spPr>
          <a:xfrm>
            <a:off x="609600" y="1981200"/>
            <a:ext cx="6172200" cy="4114800"/>
          </a:xfrm>
          <a:noFill/>
          <a:ln/>
        </p:spPr>
        <p:txBody>
          <a:bodyPr/>
          <a:lstStyle/>
          <a:p>
            <a:pPr>
              <a:lnSpc>
                <a:spcPct val="90000"/>
              </a:lnSpc>
            </a:pPr>
            <a:r>
              <a:rPr lang="en-US" b="0" dirty="0">
                <a:solidFill>
                  <a:schemeClr val="tx1"/>
                </a:solidFill>
              </a:rPr>
              <a:t>The standard output of a program can be “piped” into the standard input of another program:</a:t>
            </a:r>
          </a:p>
          <a:p>
            <a:pPr>
              <a:lnSpc>
                <a:spcPct val="70000"/>
              </a:lnSpc>
              <a:buFont typeface="Monotype Sorts" pitchFamily="2" charset="2"/>
              <a:buNone/>
            </a:pPr>
            <a:r>
              <a:rPr lang="en-US" sz="2400" b="0" dirty="0">
                <a:solidFill>
                  <a:schemeClr val="tx1"/>
                </a:solidFill>
                <a:latin typeface="Courier New" pitchFamily="49" charset="0"/>
              </a:rPr>
              <a:t>	</a:t>
            </a:r>
            <a:r>
              <a:rPr lang="en-US" sz="2000" b="0" dirty="0">
                <a:solidFill>
                  <a:schemeClr val="tx1"/>
                </a:solidFill>
                <a:latin typeface="Courier New" pitchFamily="49" charset="0"/>
              </a:rPr>
              <a:t>$ sort names | </a:t>
            </a:r>
            <a:r>
              <a:rPr lang="en-US" sz="2000" b="0" dirty="0" err="1">
                <a:solidFill>
                  <a:schemeClr val="tx1"/>
                </a:solidFill>
                <a:latin typeface="Courier New" pitchFamily="49" charset="0"/>
              </a:rPr>
              <a:t>uniq</a:t>
            </a:r>
            <a:endParaRPr lang="en-US" sz="2000" b="0" dirty="0">
              <a:solidFill>
                <a:schemeClr val="tx1"/>
              </a:solidFill>
              <a:latin typeface="Courier New" pitchFamily="49" charset="0"/>
            </a:endParaRPr>
          </a:p>
          <a:p>
            <a:pPr>
              <a:lnSpc>
                <a:spcPct val="90000"/>
              </a:lnSpc>
              <a:buFont typeface="Monotype Sorts" pitchFamily="2" charset="2"/>
              <a:buNone/>
            </a:pPr>
            <a:r>
              <a:rPr lang="en-US" sz="2000" b="0" dirty="0">
                <a:solidFill>
                  <a:schemeClr val="tx1"/>
                </a:solidFill>
                <a:latin typeface="Courier New" pitchFamily="49" charset="0"/>
              </a:rPr>
              <a:t>	Bill Clinton</a:t>
            </a:r>
          </a:p>
          <a:p>
            <a:pPr>
              <a:lnSpc>
                <a:spcPct val="90000"/>
              </a:lnSpc>
              <a:buFont typeface="Monotype Sorts" pitchFamily="2" charset="2"/>
              <a:buNone/>
            </a:pPr>
            <a:r>
              <a:rPr lang="en-US" sz="2000" b="0" dirty="0">
                <a:solidFill>
                  <a:schemeClr val="tx1"/>
                </a:solidFill>
                <a:latin typeface="Courier New" pitchFamily="49" charset="0"/>
              </a:rPr>
              <a:t>	Bill Gates</a:t>
            </a:r>
          </a:p>
          <a:p>
            <a:pPr>
              <a:lnSpc>
                <a:spcPct val="90000"/>
              </a:lnSpc>
              <a:buFont typeface="Monotype Sorts" pitchFamily="2" charset="2"/>
              <a:buNone/>
            </a:pPr>
            <a:r>
              <a:rPr lang="en-US" sz="2000" b="0" dirty="0">
                <a:solidFill>
                  <a:schemeClr val="tx1"/>
                </a:solidFill>
                <a:latin typeface="Courier New" pitchFamily="49" charset="0"/>
              </a:rPr>
              <a:t>	George W. Bush</a:t>
            </a:r>
          </a:p>
          <a:p>
            <a:pPr>
              <a:lnSpc>
                <a:spcPct val="90000"/>
              </a:lnSpc>
              <a:buFont typeface="Monotype Sorts" pitchFamily="2" charset="2"/>
              <a:buNone/>
            </a:pPr>
            <a:r>
              <a:rPr lang="en-US" sz="1600" dirty="0">
                <a:latin typeface="Courier" pitchFamily="49" charset="0"/>
              </a:rPr>
              <a:t>	</a:t>
            </a:r>
          </a:p>
        </p:txBody>
      </p:sp>
      <p:sp>
        <p:nvSpPr>
          <p:cNvPr id="362499" name="Rectangle 3"/>
          <p:cNvSpPr>
            <a:spLocks noChangeArrowheads="1"/>
          </p:cNvSpPr>
          <p:nvPr/>
        </p:nvSpPr>
        <p:spPr bwMode="auto">
          <a:xfrm>
            <a:off x="7543800" y="3429000"/>
            <a:ext cx="1219200" cy="533400"/>
          </a:xfrm>
          <a:prstGeom prst="rect">
            <a:avLst/>
          </a:prstGeom>
          <a:solidFill>
            <a:schemeClr val="accent1">
              <a:alpha val="50000"/>
            </a:schemeClr>
          </a:solidFill>
          <a:ln w="12700">
            <a:solidFill>
              <a:schemeClr val="tx1"/>
            </a:solidFill>
            <a:miter lim="800000"/>
            <a:headEnd type="none" w="sm" len="sm"/>
            <a:tailEnd type="none" w="sm" len="sm"/>
          </a:ln>
          <a:effectLst/>
        </p:spPr>
        <p:txBody>
          <a:bodyPr wrap="none" anchor="ctr"/>
          <a:lstStyle/>
          <a:p>
            <a:endParaRPr lang="en-IN"/>
          </a:p>
        </p:txBody>
      </p:sp>
      <p:sp>
        <p:nvSpPr>
          <p:cNvPr id="362502" name="Oval 6"/>
          <p:cNvSpPr>
            <a:spLocks noChangeArrowheads="1"/>
          </p:cNvSpPr>
          <p:nvPr/>
        </p:nvSpPr>
        <p:spPr bwMode="auto">
          <a:xfrm>
            <a:off x="4972050" y="52578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62503" name="Text Box 7"/>
          <p:cNvSpPr txBox="1">
            <a:spLocks noChangeArrowheads="1"/>
          </p:cNvSpPr>
          <p:nvPr/>
        </p:nvSpPr>
        <p:spPr bwMode="auto">
          <a:xfrm>
            <a:off x="5553075" y="5410200"/>
            <a:ext cx="72072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uniq</a:t>
            </a:r>
          </a:p>
        </p:txBody>
      </p:sp>
      <p:sp>
        <p:nvSpPr>
          <p:cNvPr id="362505" name="Line 9"/>
          <p:cNvSpPr>
            <a:spLocks noChangeShapeType="1"/>
          </p:cNvSpPr>
          <p:nvPr/>
        </p:nvSpPr>
        <p:spPr bwMode="auto">
          <a:xfrm>
            <a:off x="6572250" y="5867400"/>
            <a:ext cx="762000" cy="4572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2507" name="Text Box 11"/>
          <p:cNvSpPr txBox="1">
            <a:spLocks noChangeArrowheads="1"/>
          </p:cNvSpPr>
          <p:nvPr/>
        </p:nvSpPr>
        <p:spPr bwMode="auto">
          <a:xfrm>
            <a:off x="7334250" y="6248400"/>
            <a:ext cx="105886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display</a:t>
            </a:r>
          </a:p>
        </p:txBody>
      </p:sp>
      <p:sp>
        <p:nvSpPr>
          <p:cNvPr id="362508" name="Oval 12"/>
          <p:cNvSpPr>
            <a:spLocks noChangeArrowheads="1"/>
          </p:cNvSpPr>
          <p:nvPr/>
        </p:nvSpPr>
        <p:spPr bwMode="auto">
          <a:xfrm>
            <a:off x="4953000" y="3810000"/>
            <a:ext cx="1752600" cy="762000"/>
          </a:xfrm>
          <a:prstGeom prst="ellipse">
            <a:avLst/>
          </a:prstGeom>
          <a:solidFill>
            <a:schemeClr val="accent1">
              <a:alpha val="50000"/>
            </a:schemeClr>
          </a:solidFill>
          <a:ln w="12700">
            <a:solidFill>
              <a:schemeClr val="tx1"/>
            </a:solidFill>
            <a:round/>
            <a:headEnd type="none" w="sm" len="sm"/>
            <a:tailEnd type="none" w="sm" len="sm"/>
          </a:ln>
          <a:effectLst/>
        </p:spPr>
        <p:txBody>
          <a:bodyPr wrap="none" anchor="ctr"/>
          <a:lstStyle/>
          <a:p>
            <a:endParaRPr lang="en-IN"/>
          </a:p>
        </p:txBody>
      </p:sp>
      <p:sp>
        <p:nvSpPr>
          <p:cNvPr id="362509" name="Text Box 13"/>
          <p:cNvSpPr txBox="1">
            <a:spLocks noChangeArrowheads="1"/>
          </p:cNvSpPr>
          <p:nvPr/>
        </p:nvSpPr>
        <p:spPr bwMode="auto">
          <a:xfrm>
            <a:off x="5562600" y="3962400"/>
            <a:ext cx="663575"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sort</a:t>
            </a:r>
          </a:p>
        </p:txBody>
      </p:sp>
      <p:sp>
        <p:nvSpPr>
          <p:cNvPr id="362510" name="Line 14"/>
          <p:cNvSpPr>
            <a:spLocks noChangeShapeType="1"/>
          </p:cNvSpPr>
          <p:nvPr/>
        </p:nvSpPr>
        <p:spPr bwMode="auto">
          <a:xfrm flipH="1">
            <a:off x="6629400" y="3733800"/>
            <a:ext cx="914400" cy="3048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2511" name="Line 15"/>
          <p:cNvSpPr>
            <a:spLocks noChangeShapeType="1"/>
          </p:cNvSpPr>
          <p:nvPr/>
        </p:nvSpPr>
        <p:spPr bwMode="auto">
          <a:xfrm>
            <a:off x="5886450" y="4572000"/>
            <a:ext cx="0" cy="609600"/>
          </a:xfrm>
          <a:prstGeom prst="line">
            <a:avLst/>
          </a:prstGeom>
          <a:noFill/>
          <a:ln w="12700">
            <a:solidFill>
              <a:schemeClr val="tx1"/>
            </a:solidFill>
            <a:round/>
            <a:headEnd type="none" w="sm" len="sm"/>
            <a:tailEnd type="triangle" w="lg" len="med"/>
          </a:ln>
          <a:effectLst/>
        </p:spPr>
        <p:txBody>
          <a:bodyPr wrap="none" anchor="ctr"/>
          <a:lstStyle/>
          <a:p>
            <a:endParaRPr lang="en-IN"/>
          </a:p>
        </p:txBody>
      </p:sp>
      <p:sp>
        <p:nvSpPr>
          <p:cNvPr id="362512" name="Text Box 16"/>
          <p:cNvSpPr txBox="1">
            <a:spLocks noChangeArrowheads="1"/>
          </p:cNvSpPr>
          <p:nvPr/>
        </p:nvSpPr>
        <p:spPr bwMode="auto">
          <a:xfrm>
            <a:off x="7708900" y="3505200"/>
            <a:ext cx="989013" cy="396875"/>
          </a:xfrm>
          <a:prstGeom prst="rect">
            <a:avLst/>
          </a:prstGeom>
          <a:noFill/>
          <a:ln w="12700">
            <a:noFill/>
            <a:miter lim="800000"/>
            <a:headEnd type="none" w="sm" len="sm"/>
            <a:tailEnd type="none" w="sm" len="sm"/>
          </a:ln>
          <a:effectLst/>
        </p:spPr>
        <p:txBody>
          <a:bodyPr wrap="none" anchor="ctr">
            <a:spAutoFit/>
          </a:bodyPr>
          <a:lstStyle/>
          <a:p>
            <a:pPr marL="342900" indent="-342900" algn="ctr">
              <a:buFont typeface="Monotype Sorts" pitchFamily="2" charset="2"/>
              <a:buNone/>
            </a:pPr>
            <a:r>
              <a:rPr lang="en-US"/>
              <a:t>names</a:t>
            </a:r>
          </a:p>
        </p:txBody>
      </p:sp>
      <p:pic>
        <p:nvPicPr>
          <p:cNvPr id="362519" name="Picture 23" descr="image47"/>
          <p:cNvPicPr>
            <a:picLocks noChangeAspect="1" noChangeArrowheads="1"/>
          </p:cNvPicPr>
          <p:nvPr/>
        </p:nvPicPr>
        <p:blipFill>
          <a:blip r:embed="rId3"/>
          <a:srcRect/>
          <a:stretch>
            <a:fillRect/>
          </a:stretch>
        </p:blipFill>
        <p:spPr bwMode="auto">
          <a:xfrm>
            <a:off x="6802438" y="4267200"/>
            <a:ext cx="2341562" cy="1560513"/>
          </a:xfrm>
          <a:prstGeom prst="rect">
            <a:avLst/>
          </a:prstGeom>
          <a:noFill/>
        </p:spPr>
      </p:pic>
    </p:spTree>
    <p:extLst>
      <p:ext uri="{BB962C8B-B14F-4D97-AF65-F5344CB8AC3E}">
        <p14:creationId xmlns:p14="http://schemas.microsoft.com/office/powerpoint/2010/main" val="1812282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ChangeArrowheads="1"/>
          </p:cNvSpPr>
          <p:nvPr>
            <p:ph type="title"/>
          </p:nvPr>
        </p:nvSpPr>
        <p:spPr>
          <a:noFill/>
          <a:ln/>
        </p:spPr>
        <p:txBody>
          <a:bodyPr/>
          <a:lstStyle/>
          <a:p>
            <a:r>
              <a:rPr lang="en-US"/>
              <a:t>Pipes</a:t>
            </a:r>
            <a:r>
              <a:rPr lang="en-US" sz="4000"/>
              <a:t> </a:t>
            </a:r>
          </a:p>
        </p:txBody>
      </p:sp>
      <p:sp>
        <p:nvSpPr>
          <p:cNvPr id="364549" name="Rectangle 5"/>
          <p:cNvSpPr>
            <a:spLocks noGrp="1" noChangeArrowheads="1"/>
          </p:cNvSpPr>
          <p:nvPr>
            <p:ph type="body" idx="1"/>
          </p:nvPr>
        </p:nvSpPr>
        <p:spPr>
          <a:xfrm>
            <a:off x="228600" y="1676400"/>
            <a:ext cx="8610600" cy="4724400"/>
          </a:xfrm>
          <a:noFill/>
          <a:ln/>
        </p:spPr>
        <p:txBody>
          <a:bodyPr/>
          <a:lstStyle/>
          <a:p>
            <a:pPr>
              <a:lnSpc>
                <a:spcPct val="80000"/>
              </a:lnSpc>
            </a:pPr>
            <a:r>
              <a:rPr lang="en-US"/>
              <a:t>Several pipes can be connected:</a:t>
            </a:r>
          </a:p>
          <a:p>
            <a:pPr>
              <a:lnSpc>
                <a:spcPct val="70000"/>
              </a:lnSpc>
              <a:buFont typeface="Monotype Sorts" pitchFamily="2" charset="2"/>
              <a:buNone/>
            </a:pPr>
            <a:r>
              <a:rPr lang="en-US" sz="2400">
                <a:latin typeface="Courier New" pitchFamily="49" charset="0"/>
              </a:rPr>
              <a:t>	$ cat names | sort | uniq</a:t>
            </a:r>
            <a:endParaRPr lang="en-US" sz="1800">
              <a:latin typeface="Courier New" pitchFamily="49" charset="0"/>
            </a:endParaRPr>
          </a:p>
          <a:p>
            <a:pPr>
              <a:lnSpc>
                <a:spcPct val="80000"/>
              </a:lnSpc>
              <a:buFont typeface="Monotype Sorts" pitchFamily="2" charset="2"/>
              <a:buNone/>
            </a:pPr>
            <a:r>
              <a:rPr lang="en-US" sz="2400">
                <a:latin typeface="Courier New" pitchFamily="49" charset="0"/>
              </a:rPr>
              <a:t>	Bill Clinton</a:t>
            </a:r>
          </a:p>
          <a:p>
            <a:pPr>
              <a:lnSpc>
                <a:spcPct val="80000"/>
              </a:lnSpc>
              <a:buFont typeface="Monotype Sorts" pitchFamily="2" charset="2"/>
              <a:buNone/>
            </a:pPr>
            <a:r>
              <a:rPr lang="en-US" sz="2400">
                <a:latin typeface="Courier New" pitchFamily="49" charset="0"/>
              </a:rPr>
              <a:t>	Bill Gates</a:t>
            </a:r>
          </a:p>
          <a:p>
            <a:pPr>
              <a:lnSpc>
                <a:spcPct val="80000"/>
              </a:lnSpc>
              <a:buFont typeface="Monotype Sorts" pitchFamily="2" charset="2"/>
              <a:buNone/>
            </a:pPr>
            <a:r>
              <a:rPr lang="en-US" sz="2400">
                <a:latin typeface="Courier New" pitchFamily="49" charset="0"/>
              </a:rPr>
              <a:t>	George W. Bush</a:t>
            </a:r>
          </a:p>
          <a:p>
            <a:pPr>
              <a:lnSpc>
                <a:spcPct val="70000"/>
              </a:lnSpc>
              <a:buFont typeface="Monotype Sorts" pitchFamily="2" charset="2"/>
              <a:buNone/>
            </a:pPr>
            <a:endParaRPr lang="en-US">
              <a:latin typeface="Courier New" pitchFamily="49" charset="0"/>
            </a:endParaRPr>
          </a:p>
          <a:p>
            <a:pPr>
              <a:lnSpc>
                <a:spcPct val="80000"/>
              </a:lnSpc>
            </a:pPr>
            <a:r>
              <a:rPr lang="en-US"/>
              <a:t>Pipes and I/O redirection can be used together:</a:t>
            </a:r>
          </a:p>
          <a:p>
            <a:pPr>
              <a:lnSpc>
                <a:spcPct val="70000"/>
              </a:lnSpc>
              <a:buFont typeface="Monotype Sorts" pitchFamily="2" charset="2"/>
              <a:buNone/>
            </a:pPr>
            <a:r>
              <a:rPr lang="en-US" sz="2400">
                <a:latin typeface="Courier New" pitchFamily="49" charset="0"/>
              </a:rPr>
              <a:t>	$ sort -r names | uniq &gt;names.rev</a:t>
            </a:r>
          </a:p>
          <a:p>
            <a:pPr>
              <a:lnSpc>
                <a:spcPct val="80000"/>
              </a:lnSpc>
              <a:buFont typeface="Monotype Sorts" pitchFamily="2" charset="2"/>
              <a:buNone/>
            </a:pPr>
            <a:r>
              <a:rPr lang="en-US" sz="2400">
                <a:latin typeface="Courier New" pitchFamily="49" charset="0"/>
              </a:rPr>
              <a:t>	$ cat names.rev</a:t>
            </a:r>
          </a:p>
          <a:p>
            <a:pPr>
              <a:lnSpc>
                <a:spcPct val="80000"/>
              </a:lnSpc>
              <a:buFont typeface="Monotype Sorts" pitchFamily="2" charset="2"/>
              <a:buNone/>
            </a:pPr>
            <a:r>
              <a:rPr lang="en-US" sz="2400">
                <a:latin typeface="Courier New" pitchFamily="49" charset="0"/>
              </a:rPr>
              <a:t>	George W. Bush</a:t>
            </a:r>
          </a:p>
          <a:p>
            <a:pPr>
              <a:lnSpc>
                <a:spcPct val="80000"/>
              </a:lnSpc>
              <a:buFont typeface="Monotype Sorts" pitchFamily="2" charset="2"/>
              <a:buNone/>
            </a:pPr>
            <a:r>
              <a:rPr lang="en-US" sz="2400">
                <a:latin typeface="Courier New" pitchFamily="49" charset="0"/>
              </a:rPr>
              <a:t>	Bill Gates</a:t>
            </a:r>
          </a:p>
          <a:p>
            <a:pPr>
              <a:lnSpc>
                <a:spcPct val="80000"/>
              </a:lnSpc>
              <a:buFont typeface="Monotype Sorts" pitchFamily="2" charset="2"/>
              <a:buNone/>
            </a:pPr>
            <a:r>
              <a:rPr lang="en-US" sz="2400">
                <a:latin typeface="Courier New" pitchFamily="49" charset="0"/>
              </a:rPr>
              <a:t>	Bill Clinton	</a:t>
            </a:r>
          </a:p>
          <a:p>
            <a:pPr>
              <a:lnSpc>
                <a:spcPct val="80000"/>
              </a:lnSpc>
            </a:pPr>
            <a:endParaRPr lang="en-US" sz="2400">
              <a:latin typeface="Courier New" pitchFamily="49" charset="0"/>
            </a:endParaRPr>
          </a:p>
        </p:txBody>
      </p:sp>
    </p:spTree>
    <p:extLst>
      <p:ext uri="{BB962C8B-B14F-4D97-AF65-F5344CB8AC3E}">
        <p14:creationId xmlns:p14="http://schemas.microsoft.com/office/powerpoint/2010/main" val="1380171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sp>
        <p:nvSpPr>
          <p:cNvPr id="3" name="Content Placeholder 2"/>
          <p:cNvSpPr>
            <a:spLocks noGrp="1"/>
          </p:cNvSpPr>
          <p:nvPr>
            <p:ph idx="1"/>
          </p:nvPr>
        </p:nvSpPr>
        <p:spPr/>
        <p:txBody>
          <a:bodyPr>
            <a:normAutofit fontScale="70000" lnSpcReduction="20000"/>
          </a:bodyPr>
          <a:lstStyle/>
          <a:p>
            <a:r>
              <a:rPr lang="en-IN" dirty="0"/>
              <a:t>The name of a file is given by a </a:t>
            </a:r>
            <a:r>
              <a:rPr lang="en-IN" i="1" dirty="0">
                <a:solidFill>
                  <a:srgbClr val="0070C0"/>
                </a:solidFill>
              </a:rPr>
              <a:t>path name </a:t>
            </a:r>
            <a:r>
              <a:rPr lang="en-IN" dirty="0"/>
              <a:t>that describes how to locate the file in the </a:t>
            </a:r>
            <a:r>
              <a:rPr lang="en-IN" dirty="0" smtClean="0"/>
              <a:t>file system </a:t>
            </a:r>
            <a:r>
              <a:rPr lang="en-IN" dirty="0"/>
              <a:t>hierarchy</a:t>
            </a:r>
            <a:r>
              <a:rPr lang="en-IN" dirty="0" smtClean="0"/>
              <a:t>.</a:t>
            </a:r>
          </a:p>
          <a:p>
            <a:endParaRPr lang="en-IN" dirty="0"/>
          </a:p>
          <a:p>
            <a:r>
              <a:rPr lang="en-IN" dirty="0"/>
              <a:t>The </a:t>
            </a:r>
            <a:r>
              <a:rPr lang="en-IN" i="1" dirty="0">
                <a:solidFill>
                  <a:srgbClr val="0070C0"/>
                </a:solidFill>
              </a:rPr>
              <a:t>path name </a:t>
            </a:r>
            <a:r>
              <a:rPr lang="en-IN" dirty="0"/>
              <a:t>is a sequence of component names separated by slash characters</a:t>
            </a:r>
            <a:r>
              <a:rPr lang="en-IN" dirty="0" smtClean="0"/>
              <a:t>.</a:t>
            </a:r>
          </a:p>
          <a:p>
            <a:endParaRPr lang="en-IN" dirty="0" smtClean="0"/>
          </a:p>
          <a:p>
            <a:r>
              <a:rPr lang="en-US" dirty="0" smtClean="0"/>
              <a:t>A component is a sequence of characters that designate a file name that is uniquely contained in the previous (directory) components.</a:t>
            </a:r>
          </a:p>
          <a:p>
            <a:endParaRPr lang="en-IN" dirty="0"/>
          </a:p>
          <a:p>
            <a:r>
              <a:rPr lang="en-IN" dirty="0"/>
              <a:t>Full path name starts with </a:t>
            </a:r>
            <a:endParaRPr lang="en-IN" dirty="0" smtClean="0"/>
          </a:p>
          <a:p>
            <a:pPr lvl="1"/>
            <a:r>
              <a:rPr lang="en-IN" dirty="0" smtClean="0"/>
              <a:t>a </a:t>
            </a:r>
            <a:r>
              <a:rPr lang="en-IN" dirty="0"/>
              <a:t>slash character and </a:t>
            </a:r>
            <a:endParaRPr lang="en-IN" dirty="0" smtClean="0"/>
          </a:p>
          <a:p>
            <a:pPr lvl="1"/>
            <a:r>
              <a:rPr lang="en-IN" dirty="0" smtClean="0"/>
              <a:t>specifies </a:t>
            </a:r>
            <a:r>
              <a:rPr lang="en-IN" dirty="0"/>
              <a:t>a file that can be found </a:t>
            </a:r>
            <a:r>
              <a:rPr lang="en-IN" dirty="0" smtClean="0"/>
              <a:t>by starting </a:t>
            </a:r>
            <a:r>
              <a:rPr lang="en-IN" dirty="0"/>
              <a:t>at the file system root and </a:t>
            </a:r>
            <a:endParaRPr lang="en-IN" dirty="0" smtClean="0"/>
          </a:p>
          <a:p>
            <a:pPr lvl="1"/>
            <a:r>
              <a:rPr lang="en-IN" dirty="0" smtClean="0"/>
              <a:t>traversing </a:t>
            </a:r>
            <a:r>
              <a:rPr lang="en-IN" dirty="0"/>
              <a:t>the file tree, following the branches that </a:t>
            </a:r>
            <a:r>
              <a:rPr lang="en-IN" dirty="0" smtClean="0"/>
              <a:t>lead to </a:t>
            </a:r>
            <a:r>
              <a:rPr lang="en-IN" dirty="0"/>
              <a:t>successive component names of the path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IN" dirty="0"/>
          </a:p>
        </p:txBody>
      </p:sp>
      <p:pic>
        <p:nvPicPr>
          <p:cNvPr id="4099" name="Picture 3"/>
          <p:cNvPicPr>
            <a:picLocks noChangeAspect="1" noChangeArrowheads="1"/>
          </p:cNvPicPr>
          <p:nvPr/>
        </p:nvPicPr>
        <p:blipFill>
          <a:blip r:embed="rId2"/>
          <a:srcRect/>
          <a:stretch>
            <a:fillRect/>
          </a:stretch>
        </p:blipFill>
        <p:spPr bwMode="auto">
          <a:xfrm>
            <a:off x="1000100" y="1785926"/>
            <a:ext cx="6867525" cy="3571875"/>
          </a:xfrm>
          <a:prstGeom prst="rect">
            <a:avLst/>
          </a:prstGeom>
          <a:noFill/>
          <a:ln w="9525">
            <a:noFill/>
            <a:miter lim="800000"/>
            <a:headEnd/>
            <a:tailEnd/>
          </a:ln>
          <a:effectLst/>
        </p:spPr>
      </p:pic>
      <p:sp>
        <p:nvSpPr>
          <p:cNvPr id="6" name="TextBox 5"/>
          <p:cNvSpPr txBox="1"/>
          <p:nvPr/>
        </p:nvSpPr>
        <p:spPr>
          <a:xfrm>
            <a:off x="3214678" y="5500702"/>
            <a:ext cx="2433615" cy="369332"/>
          </a:xfrm>
          <a:prstGeom prst="rect">
            <a:avLst/>
          </a:prstGeom>
          <a:noFill/>
        </p:spPr>
        <p:txBody>
          <a:bodyPr wrap="none" rtlCol="0">
            <a:spAutoFit/>
          </a:bodyPr>
          <a:lstStyle/>
          <a:p>
            <a:r>
              <a:rPr lang="en-US" dirty="0" smtClean="0"/>
              <a:t>Sample File System Tree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a:t>
            </a:r>
            <a:r>
              <a:rPr lang="en-US" dirty="0" smtClean="0"/>
              <a:t>mportant points</a:t>
            </a:r>
          </a:p>
          <a:p>
            <a:pPr lvl="1"/>
            <a:r>
              <a:rPr lang="en-US" dirty="0" smtClean="0"/>
              <a:t>Permission to access a file is controlled by	</a:t>
            </a:r>
          </a:p>
          <a:p>
            <a:pPr lvl="2"/>
            <a:r>
              <a:rPr lang="en-US" i="1" dirty="0" smtClean="0">
                <a:solidFill>
                  <a:srgbClr val="00863D"/>
                </a:solidFill>
              </a:rPr>
              <a:t>Access permissions </a:t>
            </a:r>
            <a:r>
              <a:rPr lang="en-US" dirty="0" smtClean="0"/>
              <a:t>associated with the file.</a:t>
            </a:r>
          </a:p>
          <a:p>
            <a:pPr lvl="2"/>
            <a:endParaRPr lang="en-US" dirty="0" smtClean="0"/>
          </a:p>
          <a:p>
            <a:pPr lvl="2"/>
            <a:endParaRPr lang="en-US" dirty="0" smtClean="0"/>
          </a:p>
          <a:p>
            <a:pPr lvl="2"/>
            <a:endParaRPr lang="en-IN" dirty="0"/>
          </a:p>
        </p:txBody>
      </p:sp>
      <p:sp>
        <p:nvSpPr>
          <p:cNvPr id="6" name="Right Brace 5"/>
          <p:cNvSpPr/>
          <p:nvPr/>
        </p:nvSpPr>
        <p:spPr>
          <a:xfrm rot="5400000">
            <a:off x="2394239" y="2350945"/>
            <a:ext cx="357190" cy="17145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1785918" y="3429000"/>
            <a:ext cx="3644331" cy="1323439"/>
          </a:xfrm>
          <a:prstGeom prst="rect">
            <a:avLst/>
          </a:prstGeom>
          <a:noFill/>
        </p:spPr>
        <p:txBody>
          <a:bodyPr wrap="none" rtlCol="0">
            <a:spAutoFit/>
          </a:bodyPr>
          <a:lstStyle/>
          <a:p>
            <a:pPr>
              <a:buFont typeface="Arial" pitchFamily="34" charset="0"/>
              <a:buChar char="•"/>
            </a:pPr>
            <a:r>
              <a:rPr lang="en-US" sz="2000" dirty="0" smtClean="0">
                <a:latin typeface="Perpetua" pitchFamily="18" charset="0"/>
              </a:rPr>
              <a:t>Can be set independently to control </a:t>
            </a:r>
          </a:p>
          <a:p>
            <a:pPr lvl="1">
              <a:buFont typeface="Arial" pitchFamily="34" charset="0"/>
              <a:buChar char="•"/>
            </a:pPr>
            <a:r>
              <a:rPr lang="en-US" sz="2000" dirty="0" smtClean="0">
                <a:latin typeface="Perpetua" pitchFamily="18" charset="0"/>
              </a:rPr>
              <a:t>Read Permission</a:t>
            </a:r>
          </a:p>
          <a:p>
            <a:pPr lvl="1">
              <a:buFont typeface="Arial" pitchFamily="34" charset="0"/>
              <a:buChar char="•"/>
            </a:pPr>
            <a:r>
              <a:rPr lang="en-US" sz="2000" dirty="0" smtClean="0">
                <a:latin typeface="Perpetua" pitchFamily="18" charset="0"/>
              </a:rPr>
              <a:t>Write  Permission and </a:t>
            </a:r>
          </a:p>
          <a:p>
            <a:pPr lvl="1">
              <a:buFont typeface="Arial" pitchFamily="34" charset="0"/>
              <a:buChar char="•"/>
            </a:pPr>
            <a:r>
              <a:rPr lang="en-US" sz="2000" dirty="0" smtClean="0">
                <a:latin typeface="Perpetua" pitchFamily="18" charset="0"/>
              </a:rPr>
              <a:t>Execute Permission</a:t>
            </a:r>
            <a:endParaRPr lang="en-IN" sz="2000" dirty="0">
              <a:latin typeface="Perpetua" pitchFamily="18" charset="0"/>
            </a:endParaRPr>
          </a:p>
        </p:txBody>
      </p:sp>
      <p:sp>
        <p:nvSpPr>
          <p:cNvPr id="8" name="Right Brace 7"/>
          <p:cNvSpPr/>
          <p:nvPr/>
        </p:nvSpPr>
        <p:spPr>
          <a:xfrm>
            <a:off x="4572000" y="3786190"/>
            <a:ext cx="285752" cy="928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4929190" y="3786190"/>
            <a:ext cx="2544094" cy="1323439"/>
          </a:xfrm>
          <a:prstGeom prst="rect">
            <a:avLst/>
          </a:prstGeom>
          <a:noFill/>
        </p:spPr>
        <p:txBody>
          <a:bodyPr wrap="none" rtlCol="0">
            <a:spAutoFit/>
          </a:bodyPr>
          <a:lstStyle/>
          <a:p>
            <a:r>
              <a:rPr lang="en-US" sz="2000" dirty="0" smtClean="0">
                <a:latin typeface="Perpetua" pitchFamily="18" charset="0"/>
              </a:rPr>
              <a:t>For three classes of users:</a:t>
            </a:r>
          </a:p>
          <a:p>
            <a:pPr lvl="1">
              <a:buFont typeface="Arial" pitchFamily="34" charset="0"/>
              <a:buChar char="•"/>
            </a:pPr>
            <a:r>
              <a:rPr lang="en-US" sz="2000" dirty="0" smtClean="0">
                <a:latin typeface="Perpetua" pitchFamily="18" charset="0"/>
              </a:rPr>
              <a:t> The file owner</a:t>
            </a:r>
          </a:p>
          <a:p>
            <a:pPr lvl="1">
              <a:buFont typeface="Arial" pitchFamily="34" charset="0"/>
              <a:buChar char="•"/>
            </a:pPr>
            <a:r>
              <a:rPr lang="en-US" sz="2000" dirty="0" smtClean="0">
                <a:latin typeface="Perpetua" pitchFamily="18" charset="0"/>
              </a:rPr>
              <a:t>A file group and</a:t>
            </a:r>
          </a:p>
          <a:p>
            <a:pPr lvl="1">
              <a:buFont typeface="Arial" pitchFamily="34" charset="0"/>
              <a:buChar char="•"/>
            </a:pPr>
            <a:r>
              <a:rPr lang="en-US" sz="2000" dirty="0" smtClean="0">
                <a:latin typeface="Perpetua" pitchFamily="18" charset="0"/>
              </a:rPr>
              <a:t>Everyone else</a:t>
            </a:r>
            <a:endParaRPr lang="en-IN" sz="2000" dirty="0">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P spid="8"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2379</TotalTime>
  <Words>3246</Words>
  <Application>Microsoft Office PowerPoint</Application>
  <PresentationFormat>On-screen Show (4:3)</PresentationFormat>
  <Paragraphs>809</Paragraphs>
  <Slides>64</Slides>
  <Notes>42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Arial</vt:lpstr>
      <vt:lpstr>Baskerville Old Face</vt:lpstr>
      <vt:lpstr>Calibri</vt:lpstr>
      <vt:lpstr>Courier</vt:lpstr>
      <vt:lpstr>Courier New</vt:lpstr>
      <vt:lpstr>Mangal</vt:lpstr>
      <vt:lpstr>Monotype Sorts</vt:lpstr>
      <vt:lpstr>Perpetua</vt:lpstr>
      <vt:lpstr>Times New Roman</vt:lpstr>
      <vt:lpstr>Wingdings</vt:lpstr>
      <vt:lpstr>Office Theme</vt:lpstr>
      <vt:lpstr>Clip</vt:lpstr>
      <vt:lpstr>User Perspective </vt:lpstr>
      <vt:lpstr>Introduction to Files</vt:lpstr>
      <vt:lpstr>PowerPoint Presentation</vt:lpstr>
      <vt:lpstr>UNIX File System </vt:lpstr>
      <vt:lpstr>UNIX File System </vt:lpstr>
      <vt:lpstr>UNIX File System </vt:lpstr>
      <vt:lpstr>UNIX File System</vt:lpstr>
      <vt:lpstr>UNIX File System</vt:lpstr>
      <vt:lpstr>PowerPoint Presentation</vt:lpstr>
      <vt:lpstr>UNIX File System</vt:lpstr>
      <vt:lpstr>UNIX File System</vt:lpstr>
      <vt:lpstr>UNIX File System</vt:lpstr>
      <vt:lpstr>UNIX File System</vt:lpstr>
      <vt:lpstr>UNIX File System</vt:lpstr>
      <vt:lpstr>UNIX File System</vt:lpstr>
      <vt:lpstr>UNIX File System</vt:lpstr>
      <vt:lpstr>UNIX File System</vt:lpstr>
      <vt:lpstr>UNIX File System</vt:lpstr>
      <vt:lpstr>Home and  Working Directories</vt:lpstr>
      <vt:lpstr>Directory Shorthands</vt:lpstr>
      <vt:lpstr>Special Directories</vt:lpstr>
      <vt:lpstr>Naming Files</vt:lpstr>
      <vt:lpstr>Pathnames</vt:lpstr>
      <vt:lpstr>Directory Commands</vt:lpstr>
      <vt:lpstr>Directory Commands</vt:lpstr>
      <vt:lpstr>Directory Commands</vt:lpstr>
      <vt:lpstr>Directory Commands</vt:lpstr>
      <vt:lpstr>Security and Access Permissions</vt:lpstr>
      <vt:lpstr>Security and Access Permissions</vt:lpstr>
      <vt:lpstr>Security and Access Permissions</vt:lpstr>
      <vt:lpstr>Directory Permissions</vt:lpstr>
      <vt:lpstr>Directory Permissions</vt:lpstr>
      <vt:lpstr>Directory Permissions</vt:lpstr>
      <vt:lpstr>Directory Permissions</vt:lpstr>
      <vt:lpstr>Changing Permissions</vt:lpstr>
      <vt:lpstr>Permission Example</vt:lpstr>
      <vt:lpstr>Permission Shortcut</vt:lpstr>
      <vt:lpstr>UNIX File System</vt:lpstr>
      <vt:lpstr>UNIX File System</vt:lpstr>
      <vt:lpstr>PowerPoint Presentation</vt:lpstr>
      <vt:lpstr>UNIX File System</vt:lpstr>
      <vt:lpstr>UNIX File System</vt:lpstr>
      <vt:lpstr>PowerPoint Presentation</vt:lpstr>
      <vt:lpstr>UNIX File Utilities </vt:lpstr>
      <vt:lpstr>UNIX File Utilities - Example </vt:lpstr>
      <vt:lpstr>File Utilities - Example con’t </vt:lpstr>
      <vt:lpstr>PowerPoint Presentation</vt:lpstr>
      <vt:lpstr>The UNIX Shell </vt:lpstr>
      <vt:lpstr>Popular Shells </vt:lpstr>
      <vt:lpstr>General Commands/More Utilities</vt:lpstr>
      <vt:lpstr>General Commands/More Utilities</vt:lpstr>
      <vt:lpstr>General Commands/More Utilities</vt:lpstr>
      <vt:lpstr>General Commands/More Utilities</vt:lpstr>
      <vt:lpstr>General Commands/More Utilities</vt:lpstr>
      <vt:lpstr>General Commands/More Utilities</vt:lpstr>
      <vt:lpstr>General Commands/More Utilities</vt:lpstr>
      <vt:lpstr>General Commands/More Utilities</vt:lpstr>
      <vt:lpstr>General Commands/More Utilities </vt:lpstr>
      <vt:lpstr>General Commands/More Utilities </vt:lpstr>
      <vt:lpstr>Input/Output Redirection </vt:lpstr>
      <vt:lpstr>Input/Output Redirection </vt:lpstr>
      <vt:lpstr>Input/Output Redirection </vt:lpstr>
      <vt:lpstr>Pipes </vt:lpstr>
      <vt:lpstr>Pipes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File System</dc:title>
  <dc:creator>Saritha</dc:creator>
  <cp:lastModifiedBy>Ashish patel</cp:lastModifiedBy>
  <cp:revision>71</cp:revision>
  <dcterms:created xsi:type="dcterms:W3CDTF">2017-01-24T05:55:25Z</dcterms:created>
  <dcterms:modified xsi:type="dcterms:W3CDTF">2017-02-16T08:05:07Z</dcterms:modified>
</cp:coreProperties>
</file>