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72" r:id="rId4"/>
    <p:sldId id="267" r:id="rId5"/>
    <p:sldId id="273" r:id="rId6"/>
    <p:sldId id="274" r:id="rId7"/>
    <p:sldId id="275" r:id="rId8"/>
    <p:sldId id="276"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249" autoAdjust="0"/>
  </p:normalViewPr>
  <p:slideViewPr>
    <p:cSldViewPr snapToGrid="0">
      <p:cViewPr varScale="1">
        <p:scale>
          <a:sx n="98" d="100"/>
          <a:sy n="98" d="100"/>
        </p:scale>
        <p:origin x="11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A3041-7D72-4C0E-BE15-C88E3A556839}" type="datetimeFigureOut">
              <a:rPr lang="ko-KR" altLang="en-US" smtClean="0"/>
              <a:t>2017-12-05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24202-A9C5-4A3B-9071-3770D31204F2}" type="slidenum">
              <a:rPr lang="ko-KR" altLang="en-US" smtClean="0"/>
              <a:t>‹#›</a:t>
            </a:fld>
            <a:endParaRPr lang="ko-KR" altLang="en-US"/>
          </a:p>
        </p:txBody>
      </p:sp>
    </p:spTree>
    <p:extLst>
      <p:ext uri="{BB962C8B-B14F-4D97-AF65-F5344CB8AC3E}">
        <p14:creationId xmlns:p14="http://schemas.microsoft.com/office/powerpoint/2010/main" val="27011375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4</a:t>
            </a:fld>
            <a:endParaRPr lang="ko-KR" altLang="en-US"/>
          </a:p>
        </p:txBody>
      </p:sp>
    </p:spTree>
    <p:extLst>
      <p:ext uri="{BB962C8B-B14F-4D97-AF65-F5344CB8AC3E}">
        <p14:creationId xmlns:p14="http://schemas.microsoft.com/office/powerpoint/2010/main" val="245585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724202-A9C5-4A3B-9071-3770D31204F2}" type="slidenum">
              <a:rPr lang="ko-KR" altLang="en-US" smtClean="0"/>
              <a:t>8</a:t>
            </a:fld>
            <a:endParaRPr lang="ko-KR" altLang="en-US"/>
          </a:p>
        </p:txBody>
      </p:sp>
    </p:spTree>
    <p:extLst>
      <p:ext uri="{BB962C8B-B14F-4D97-AF65-F5344CB8AC3E}">
        <p14:creationId xmlns:p14="http://schemas.microsoft.com/office/powerpoint/2010/main" val="162177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56877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316111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57756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08334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75947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34064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36056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540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6765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15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0AE3C4-1F9F-4A56-BCEB-B2DB79A318C1}" type="datetimeFigureOut">
              <a:rPr lang="ko-KR" altLang="en-US" smtClean="0"/>
              <a:t>2017-12-05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41440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AE3C4-1F9F-4A56-BCEB-B2DB79A318C1}" type="datetimeFigureOut">
              <a:rPr lang="ko-KR" altLang="en-US" smtClean="0"/>
              <a:t>2017-12-05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D3063-48DD-47F4-BA44-DC82B02FB40C}" type="slidenum">
              <a:rPr lang="ko-KR" altLang="en-US" smtClean="0"/>
              <a:t>‹#›</a:t>
            </a:fld>
            <a:endParaRPr lang="ko-KR" altLang="en-US"/>
          </a:p>
        </p:txBody>
      </p:sp>
    </p:spTree>
    <p:extLst>
      <p:ext uri="{BB962C8B-B14F-4D97-AF65-F5344CB8AC3E}">
        <p14:creationId xmlns:p14="http://schemas.microsoft.com/office/powerpoint/2010/main" val="2598119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ata_(compu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470913" y="2113471"/>
            <a:ext cx="8198078" cy="830997"/>
          </a:xfrm>
          <a:prstGeom prst="rect">
            <a:avLst/>
          </a:prstGeom>
          <a:noFill/>
        </p:spPr>
        <p:txBody>
          <a:bodyPr wrap="none" rtlCol="0">
            <a:spAutoFit/>
          </a:bodyPr>
          <a:lstStyle/>
          <a:p>
            <a:pPr algn="ctr"/>
            <a:r>
              <a:rPr lang="en-US" altLang="ko-KR" sz="4800" b="1"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Introduction to Data Mining</a:t>
            </a:r>
            <a:endParaRPr lang="ko-KR" altLang="en-US" sz="4800" b="1"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5878" y="6462879"/>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https://www.aapc.com/blog/wp_aapc_content/uploads/2015/09/Page44.jpg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AutoShape 2" descr="관련 이미지"/>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8" name="Picture 4" descr="관련 이미지"/>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8442" y="3101008"/>
            <a:ext cx="3572661" cy="273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3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 collected facts and figures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p:cNvSpPr txBox="1"/>
          <p:nvPr/>
        </p:nvSpPr>
        <p:spPr>
          <a:xfrm>
            <a:off x="276056" y="2467234"/>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Database: collection of computer files containing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5878" y="6545741"/>
            <a:ext cx="8626404" cy="246221"/>
          </a:xfrm>
          <a:prstGeom prst="rect">
            <a:avLst/>
          </a:prstGeom>
          <a:noFill/>
        </p:spPr>
        <p:txBody>
          <a:bodyPr wrap="square" rtlCol="0">
            <a:spAutoFit/>
          </a:bodyPr>
          <a:lstStyle/>
          <a:p>
            <a:pPr algn="just"/>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https://en.wikipedia.org/wiki/Data_(computing</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hlinkClick r:id="rId2"/>
              </a:rPr>
              <a:t>)</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evans</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2013</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 require interpretation to become information</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276056" y="3922429"/>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Information: comes from analyzing data</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76056" y="4517034"/>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Raw data converted useful</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TextBox 9"/>
          <p:cNvSpPr txBox="1"/>
          <p:nvPr/>
        </p:nvSpPr>
        <p:spPr>
          <a:xfrm>
            <a:off x="276056" y="2980278"/>
            <a:ext cx="8626404" cy="369332"/>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Narrower definition comprises only</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relational databases (RDB)</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37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6104556"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Database, and Information</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5" name="직사각형 4"/>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Most datasets are comprised of tables (with row/columns)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Think of Excel spreadsheets, RDB tables, or R/Pandas </a:t>
            </a:r>
            <a:r>
              <a:rPr lang="en-US" altLang="ko-KR"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Dataframes</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Each row is a record (or data instance/observation)</a:t>
            </a: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Each column is a field (or attribute/feature)</a:t>
            </a:r>
          </a:p>
          <a:p>
            <a:pPr marL="1200150" lvl="2" indent="-285750" algn="just">
              <a:buFontTx/>
              <a:buChar char="-"/>
            </a:pP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Sometimes, each row is distinguished by index (ID) and each column by header (or column index)</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2387916326"/>
              </p:ext>
            </p:extLst>
          </p:nvPr>
        </p:nvGraphicFramePr>
        <p:xfrm>
          <a:off x="706627" y="3651121"/>
          <a:ext cx="7950990" cy="2059020"/>
        </p:xfrm>
        <a:graphic>
          <a:graphicData uri="http://schemas.openxmlformats.org/drawingml/2006/table">
            <a:tbl>
              <a:tblPr firstRow="1" bandRow="1">
                <a:tableStyleId>{C083E6E3-FA7D-4D7B-A595-EF9225AFEA82}</a:tableStyleId>
              </a:tblPr>
              <a:tblGrid>
                <a:gridCol w="913092">
                  <a:extLst>
                    <a:ext uri="{9D8B030D-6E8A-4147-A177-3AD203B41FA5}">
                      <a16:colId xmlns:a16="http://schemas.microsoft.com/office/drawing/2014/main" val="3023536437"/>
                    </a:ext>
                  </a:extLst>
                </a:gridCol>
                <a:gridCol w="1679951">
                  <a:extLst>
                    <a:ext uri="{9D8B030D-6E8A-4147-A177-3AD203B41FA5}">
                      <a16:colId xmlns:a16="http://schemas.microsoft.com/office/drawing/2014/main" val="1343946436"/>
                    </a:ext>
                  </a:extLst>
                </a:gridCol>
                <a:gridCol w="1739593">
                  <a:extLst>
                    <a:ext uri="{9D8B030D-6E8A-4147-A177-3AD203B41FA5}">
                      <a16:colId xmlns:a16="http://schemas.microsoft.com/office/drawing/2014/main" val="2046537161"/>
                    </a:ext>
                  </a:extLst>
                </a:gridCol>
                <a:gridCol w="1292270">
                  <a:extLst>
                    <a:ext uri="{9D8B030D-6E8A-4147-A177-3AD203B41FA5}">
                      <a16:colId xmlns:a16="http://schemas.microsoft.com/office/drawing/2014/main" val="1933165635"/>
                    </a:ext>
                  </a:extLst>
                </a:gridCol>
                <a:gridCol w="2326084">
                  <a:extLst>
                    <a:ext uri="{9D8B030D-6E8A-4147-A177-3AD203B41FA5}">
                      <a16:colId xmlns:a16="http://schemas.microsoft.com/office/drawing/2014/main" val="3461482251"/>
                    </a:ext>
                  </a:extLst>
                </a:gridCol>
              </a:tblGrid>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ID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First Name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Last Name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Phone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City</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589313166"/>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A12</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Jane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Reid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555-2142</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San Francisco</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280936850"/>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A13</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John</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Townsend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541-5521</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Portland</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737638109"/>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A14</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Mike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Smith</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424-1187</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Boston</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80940623"/>
                  </a:ext>
                </a:extLst>
              </a:tr>
              <a:tr h="411804">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A15</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Elizabeth</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Taylor</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479-1179</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tc>
                  <a:txBody>
                    <a:bodyPr/>
                    <a:lstStyle/>
                    <a:p>
                      <a:pPr latinLnBrk="1"/>
                      <a:r>
                        <a:rPr lang="en-US" altLang="ko-KR" sz="1400" kern="1200" dirty="0" smtClean="0">
                          <a:solidFill>
                            <a:schemeClr val="tx1">
                              <a:lumMod val="75000"/>
                              <a:lumOff val="25000"/>
                            </a:schemeClr>
                          </a:solidFill>
                          <a:latin typeface="Arial" panose="020B0604020202020204" pitchFamily="34" charset="0"/>
                          <a:ea typeface="+mn-ea"/>
                          <a:cs typeface="Arial" panose="020B0604020202020204" pitchFamily="34" charset="0"/>
                        </a:rPr>
                        <a:t>Seattle</a:t>
                      </a:r>
                      <a:endParaRPr lang="ko-KR" altLang="en-US" sz="1400" kern="1200" dirty="0">
                        <a:solidFill>
                          <a:schemeClr val="tx1">
                            <a:lumMod val="75000"/>
                            <a:lumOff val="25000"/>
                          </a:schemeClr>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344175294"/>
                  </a:ext>
                </a:extLst>
              </a:tr>
            </a:tbl>
          </a:graphicData>
        </a:graphic>
      </p:graphicFrame>
      <p:sp>
        <p:nvSpPr>
          <p:cNvPr id="3" name="직사각형 2"/>
          <p:cNvSpPr/>
          <p:nvPr/>
        </p:nvSpPr>
        <p:spPr>
          <a:xfrm>
            <a:off x="706627" y="4056439"/>
            <a:ext cx="7950990" cy="4182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a:stCxn id="3" idx="1"/>
          </p:cNvCxnSpPr>
          <p:nvPr/>
        </p:nvCxnSpPr>
        <p:spPr>
          <a:xfrm flipH="1">
            <a:off x="421972" y="4265584"/>
            <a:ext cx="284655" cy="20375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1163" y="6303091"/>
            <a:ext cx="2332609" cy="369332"/>
          </a:xfrm>
          <a:prstGeom prst="rect">
            <a:avLst/>
          </a:prstGeom>
          <a:noFill/>
        </p:spPr>
        <p:txBody>
          <a:bodyPr wrap="square" rtlCol="0">
            <a:spAutoFit/>
          </a:bodyPr>
          <a:lstStyle/>
          <a:p>
            <a:pPr lvl="1" algn="just"/>
            <a:r>
              <a:rPr lang="en-US" altLang="ko-KR" b="1" dirty="0" smtClean="0">
                <a:solidFill>
                  <a:srgbClr val="C00000"/>
                </a:solidFill>
                <a:latin typeface="Arial" panose="020B0604020202020204" pitchFamily="34" charset="0"/>
                <a:cs typeface="Arial" panose="020B0604020202020204" pitchFamily="34" charset="0"/>
              </a:rPr>
              <a:t>Data instance</a:t>
            </a:r>
            <a:endParaRPr lang="ko-KR" altLang="en-US" b="1" dirty="0">
              <a:solidFill>
                <a:srgbClr val="C00000"/>
              </a:solidFill>
              <a:latin typeface="Arial" panose="020B0604020202020204" pitchFamily="34" charset="0"/>
              <a:cs typeface="Arial" panose="020B0604020202020204" pitchFamily="34" charset="0"/>
            </a:endParaRPr>
          </a:p>
        </p:txBody>
      </p:sp>
      <p:sp>
        <p:nvSpPr>
          <p:cNvPr id="19" name="직사각형 18"/>
          <p:cNvSpPr/>
          <p:nvPr/>
        </p:nvSpPr>
        <p:spPr>
          <a:xfrm>
            <a:off x="3016857" y="3651121"/>
            <a:ext cx="1691331" cy="20590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p:nvCxnSpPr>
        <p:spPr>
          <a:xfrm>
            <a:off x="3923834" y="5710141"/>
            <a:ext cx="1932217" cy="28720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07364" y="5812682"/>
            <a:ext cx="2332609" cy="369332"/>
          </a:xfrm>
          <a:prstGeom prst="rect">
            <a:avLst/>
          </a:prstGeom>
          <a:noFill/>
        </p:spPr>
        <p:txBody>
          <a:bodyPr wrap="square" rtlCol="0">
            <a:spAutoFit/>
          </a:bodyPr>
          <a:lstStyle/>
          <a:p>
            <a:pPr lvl="1" algn="just"/>
            <a:r>
              <a:rPr lang="en-US" altLang="ko-KR" b="1" dirty="0" smtClean="0">
                <a:solidFill>
                  <a:srgbClr val="0070C0"/>
                </a:solidFill>
                <a:latin typeface="Arial" panose="020B0604020202020204" pitchFamily="34" charset="0"/>
                <a:cs typeface="Arial" panose="020B0604020202020204" pitchFamily="34" charset="0"/>
              </a:rPr>
              <a:t>Feature</a:t>
            </a:r>
            <a:endParaRPr lang="ko-KR" altLang="en-US" b="1" dirty="0">
              <a:solidFill>
                <a:srgbClr val="0070C0"/>
              </a:solidFill>
              <a:latin typeface="Arial" panose="020B0604020202020204" pitchFamily="34" charset="0"/>
              <a:cs typeface="Arial" panose="020B0604020202020204" pitchFamily="34" charset="0"/>
            </a:endParaRPr>
          </a:p>
        </p:txBody>
      </p:sp>
      <p:sp>
        <p:nvSpPr>
          <p:cNvPr id="23" name="직사각형 22"/>
          <p:cNvSpPr/>
          <p:nvPr/>
        </p:nvSpPr>
        <p:spPr>
          <a:xfrm>
            <a:off x="706627" y="3651121"/>
            <a:ext cx="711527" cy="20590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p:cNvCxnSpPr/>
          <p:nvPr/>
        </p:nvCxnSpPr>
        <p:spPr>
          <a:xfrm>
            <a:off x="1036248" y="5702888"/>
            <a:ext cx="2757539" cy="6828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4271" y="6252330"/>
            <a:ext cx="2332609" cy="369332"/>
          </a:xfrm>
          <a:prstGeom prst="rect">
            <a:avLst/>
          </a:prstGeom>
          <a:noFill/>
        </p:spPr>
        <p:txBody>
          <a:bodyPr wrap="square" rtlCol="0">
            <a:spAutoFit/>
          </a:bodyPr>
          <a:lstStyle/>
          <a:p>
            <a:pPr lvl="1" algn="just"/>
            <a:r>
              <a:rPr lang="en-US" altLang="ko-KR" b="1" dirty="0" smtClean="0">
                <a:solidFill>
                  <a:srgbClr val="00B050"/>
                </a:solidFill>
                <a:latin typeface="Arial" panose="020B0604020202020204" pitchFamily="34" charset="0"/>
                <a:cs typeface="Arial" panose="020B0604020202020204" pitchFamily="34" charset="0"/>
              </a:rPr>
              <a:t>Index</a:t>
            </a:r>
            <a:endParaRPr lang="ko-KR" altLang="en-US" b="1" dirty="0">
              <a:solidFill>
                <a:srgbClr val="00B050"/>
              </a:solidFill>
              <a:latin typeface="Arial" panose="020B0604020202020204" pitchFamily="34" charset="0"/>
              <a:cs typeface="Arial" panose="020B0604020202020204" pitchFamily="34" charset="0"/>
            </a:endParaRPr>
          </a:p>
        </p:txBody>
      </p:sp>
      <p:sp>
        <p:nvSpPr>
          <p:cNvPr id="28" name="직사각형 27"/>
          <p:cNvSpPr/>
          <p:nvPr/>
        </p:nvSpPr>
        <p:spPr>
          <a:xfrm>
            <a:off x="1433151" y="3647012"/>
            <a:ext cx="7224466" cy="40626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flipV="1">
            <a:off x="5325785" y="3435210"/>
            <a:ext cx="530266" cy="2065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06092" y="3154893"/>
            <a:ext cx="2332609" cy="369332"/>
          </a:xfrm>
          <a:prstGeom prst="rect">
            <a:avLst/>
          </a:prstGeom>
          <a:noFill/>
        </p:spPr>
        <p:txBody>
          <a:bodyPr wrap="square" rtlCol="0">
            <a:spAutoFit/>
          </a:bodyPr>
          <a:lstStyle/>
          <a:p>
            <a:pPr lvl="1" algn="just"/>
            <a:r>
              <a:rPr lang="en-US" altLang="ko-KR" b="1" dirty="0" smtClean="0">
                <a:solidFill>
                  <a:srgbClr val="7030A0"/>
                </a:solidFill>
                <a:latin typeface="Arial" panose="020B0604020202020204" pitchFamily="34" charset="0"/>
                <a:cs typeface="Arial" panose="020B0604020202020204" pitchFamily="34" charset="0"/>
              </a:rPr>
              <a:t>Header</a:t>
            </a:r>
            <a:endParaRPr lang="ko-KR" altLang="en-US"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08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Cross-industry standard process for data mining (CRISP-DM)</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descr="https://upload.wikimedia.org/wikipedia/commons/thumb/b/b9/CRISP-DM_Process_Diagram.png/1024px-CRISP-DM_Process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845" y="1628725"/>
            <a:ext cx="4736826" cy="47460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878" y="6501791"/>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https://upload.wikimedia.org/wikipedia/commons/thumb/b/b9/CRISP-DM_Process_Diagram.png/1024px-CRISP-DM_Process_Diagram.png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84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Cross-industry standard process for data mining (CRISP-DM)</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25878" y="6501791"/>
            <a:ext cx="8626404" cy="246221"/>
          </a:xfrm>
          <a:prstGeom prst="rect">
            <a:avLst/>
          </a:prstGeom>
          <a:noFill/>
        </p:spPr>
        <p:txBody>
          <a:bodyPr wrap="square" rtlCol="0">
            <a:spAutoFit/>
          </a:bodyPr>
          <a:lstStyle/>
          <a:p>
            <a:pPr algn="just"/>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Reference: https://en.wikipedia.org/wiki/Cross-industry_standard_process_for_data_mining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276056" y="1648016"/>
            <a:ext cx="8626404" cy="4801314"/>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Business understanding</a:t>
            </a:r>
            <a:r>
              <a:rPr lang="en-US" altLang="ko-KR"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understanding the project objectives and requirements from a business perspective, and then converting this knowledge into a data mining problem definition, and a preliminary plan designed to achieve objectives</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Data understanding</a:t>
            </a:r>
            <a:r>
              <a:rPr lang="en-US" altLang="ko-KR"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starts with an initial data collection and proceeds with activities in order to get familiar with the data, to identify data quality problems, to discover first insights into the data, or to detect interesting subsets to form hypotheses for hidden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information</a:t>
            </a:r>
          </a:p>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preparation</a:t>
            </a: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all activities to construct the final dataset (data that will be fed into the modeling tool(s)) from the initial raw data</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Modeling: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various modeling techniques are selected and applied, and their parameters are calibrated to optimal values. </a:t>
            </a:r>
            <a:endPar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endParaRP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Evaluation:</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thoroughly evaluate the model, and review the steps executed to construct the model, to be certain it properly achieves the business </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objectives</a:t>
            </a:r>
          </a:p>
          <a:p>
            <a:pPr marL="800100" lvl="1" indent="-342900" algn="just">
              <a:buFont typeface="Wingdings" panose="05000000000000000000" pitchFamily="2" charset="2"/>
              <a:buChar char=""/>
            </a:pPr>
            <a:r>
              <a:rPr lang="en-US" altLang="ko-KR" b="1" dirty="0">
                <a:solidFill>
                  <a:srgbClr val="C00000"/>
                </a:solidFill>
                <a:latin typeface="Arial" panose="020B0604020202020204" pitchFamily="34" charset="0"/>
                <a:cs typeface="Arial" panose="020B0604020202020204" pitchFamily="34" charset="0"/>
                <a:sym typeface="Wingdings" panose="05000000000000000000" pitchFamily="2" charset="2"/>
              </a:rPr>
              <a:t>Deployment:</a:t>
            </a:r>
            <a:r>
              <a:rPr lang="en-US" altLang="ko-KR"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the </a:t>
            </a:r>
            <a:r>
              <a:rPr lang="en-US" altLang="ko-KR"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knowledge gained will need to be organized and presented in a way that is useful to the customer</a:t>
            </a:r>
            <a:endParaRPr lang="ko-KR" alt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356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(Pre)processing: </a:t>
            </a:r>
            <a:r>
              <a:rPr lang="en-US" altLang="ko-KR" dirty="0">
                <a:latin typeface="Arial" panose="020B0604020202020204" pitchFamily="34" charset="0"/>
                <a:cs typeface="Arial" panose="020B0604020202020204" pitchFamily="34" charset="0"/>
                <a:sym typeface="Wingdings" panose="05000000000000000000" pitchFamily="2" charset="2"/>
              </a:rPr>
              <a:t>key step in DM. Includes cleaning, data reduction, normalization, transformation, feature extraction and selection, etc. </a:t>
            </a:r>
            <a:endParaRPr lang="en-US" altLang="ko-KR" dirty="0" smtClean="0">
              <a:latin typeface="Arial" panose="020B0604020202020204" pitchFamily="34" charset="0"/>
              <a:cs typeface="Arial" panose="020B0604020202020204" pitchFamily="34" charset="0"/>
              <a:sym typeface="Wingdings" panose="05000000000000000000" pitchFamily="2" charset="2"/>
            </a:endParaRPr>
          </a:p>
          <a:p>
            <a:pPr lvl="2" algn="just"/>
            <a:r>
              <a:rPr lang="en-US" altLang="ko-KR" dirty="0" smtClean="0">
                <a:latin typeface="Arial" panose="020B0604020202020204" pitchFamily="34" charset="0"/>
                <a:cs typeface="Arial" panose="020B0604020202020204" pitchFamily="34" charset="0"/>
                <a:sym typeface="Wingdings" panose="05000000000000000000" pitchFamily="2" charset="2"/>
              </a:rPr>
              <a:t>- “Necessary condition” for gaining insights from data</a:t>
            </a:r>
          </a:p>
          <a:p>
            <a:pPr lvl="2" algn="just"/>
            <a:r>
              <a:rPr lang="en-US" altLang="ko-KR" dirty="0" smtClean="0">
                <a:latin typeface="Arial" panose="020B0604020202020204" pitchFamily="34" charset="0"/>
                <a:cs typeface="Arial" panose="020B0604020202020204" pitchFamily="34" charset="0"/>
                <a:sym typeface="Wingdings" panose="05000000000000000000" pitchFamily="2" charset="2"/>
              </a:rPr>
              <a:t>- Heavily performed in data preparation stage, but can be performed in other stages as well</a:t>
            </a:r>
            <a:endParaRPr lang="ko-KR" altLang="en-US" dirty="0">
              <a:latin typeface="Arial" panose="020B0604020202020204" pitchFamily="34" charset="0"/>
              <a:cs typeface="Arial" panose="020B0604020202020204" pitchFamily="34" charset="0"/>
            </a:endParaRPr>
          </a:p>
        </p:txBody>
      </p:sp>
      <p:sp>
        <p:nvSpPr>
          <p:cNvPr id="9" name="TextBox 8"/>
          <p:cNvSpPr txBox="1"/>
          <p:nvPr/>
        </p:nvSpPr>
        <p:spPr>
          <a:xfrm>
            <a:off x="276056" y="3423119"/>
            <a:ext cx="8626404" cy="1200329"/>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Visualization: </a:t>
            </a:r>
            <a:r>
              <a:rPr lang="en-US" altLang="ko-KR" dirty="0">
                <a:latin typeface="Arial" panose="020B0604020202020204" pitchFamily="34" charset="0"/>
                <a:cs typeface="Arial" panose="020B0604020202020204" pitchFamily="34" charset="0"/>
                <a:sym typeface="Wingdings" panose="05000000000000000000" pitchFamily="2" charset="2"/>
              </a:rPr>
              <a:t>techniques used to communicate data or information by encoding it as visual objects (e.g., points , lines or bars) contained in </a:t>
            </a:r>
            <a:r>
              <a:rPr lang="en-US" altLang="ko-KR" dirty="0" smtClean="0">
                <a:latin typeface="Arial" panose="020B0604020202020204" pitchFamily="34" charset="0"/>
                <a:cs typeface="Arial" panose="020B0604020202020204" pitchFamily="34" charset="0"/>
                <a:sym typeface="Wingdings" panose="05000000000000000000" pitchFamily="2" charset="2"/>
              </a:rPr>
              <a:t>graphics</a:t>
            </a:r>
          </a:p>
          <a:p>
            <a:pPr lvl="1" algn="just"/>
            <a:r>
              <a:rPr lang="en-US" altLang="ko-KR" dirty="0">
                <a:latin typeface="Arial" panose="020B0604020202020204" pitchFamily="34" charset="0"/>
                <a:cs typeface="Arial" panose="020B0604020202020204" pitchFamily="34" charset="0"/>
                <a:sym typeface="Wingdings" panose="05000000000000000000" pitchFamily="2" charset="2"/>
              </a:rPr>
              <a:t>	</a:t>
            </a:r>
            <a:r>
              <a:rPr lang="en-US" altLang="ko-KR" dirty="0" smtClean="0">
                <a:latin typeface="Arial" panose="020B0604020202020204" pitchFamily="34" charset="0"/>
                <a:cs typeface="Arial" panose="020B0604020202020204" pitchFamily="34" charset="0"/>
                <a:sym typeface="Wingdings" panose="05000000000000000000" pitchFamily="2" charset="2"/>
              </a:rPr>
              <a:t>- Goal is to communicate information clearly and efficiently to others</a:t>
            </a:r>
            <a:endParaRPr lang="en-US" altLang="ko-KR"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177934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477328"/>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Data Analysis: </a:t>
            </a:r>
            <a:r>
              <a:rPr lang="en-US" altLang="ko-KR" dirty="0" smtClean="0">
                <a:latin typeface="Arial" panose="020B0604020202020204" pitchFamily="34" charset="0"/>
                <a:cs typeface="Arial" panose="020B0604020202020204" pitchFamily="34" charset="0"/>
                <a:sym typeface="Wingdings" panose="05000000000000000000" pitchFamily="2" charset="2"/>
              </a:rPr>
              <a:t>Analyzing and modeling data using statistical techniques, (computational) learning techniques, querying, etc.</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Recognizing “patterns” from dataset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Machine learning: giving computers “the ability to learn without being explicitly programmed”</a:t>
            </a:r>
            <a:endParaRPr lang="ko-KR" altLang="en-US" dirty="0">
              <a:latin typeface="Arial" panose="020B0604020202020204" pitchFamily="34" charset="0"/>
              <a:cs typeface="Arial" panose="020B0604020202020204" pitchFamily="34" charset="0"/>
            </a:endParaRPr>
          </a:p>
        </p:txBody>
      </p:sp>
      <p:pic>
        <p:nvPicPr>
          <p:cNvPr id="3074" name="Picture 2" descr="https://upload.wikimedia.org/wikipedia/commons/2/2a/Svm_max_sep_hyperplane_with_marg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3201" y="3242438"/>
            <a:ext cx="3024922" cy="32593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878" y="6530975"/>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https://upload.wikimedia.org/wikipedia/commons/2/2a/Svm_max_sep_hyperplane_with_margin.png</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27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7000">
              <a:schemeClr val="bg1">
                <a:lumMod val="75000"/>
                <a:alpha val="70000"/>
              </a:schemeClr>
            </a:gs>
            <a:gs pos="100000">
              <a:schemeClr val="bg1">
                <a:lumMod val="75000"/>
                <a:alpha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741880" y="129720"/>
            <a:ext cx="3966150" cy="584775"/>
          </a:xfrm>
          <a:prstGeom prst="rect">
            <a:avLst/>
          </a:prstGeom>
          <a:noFill/>
        </p:spPr>
        <p:txBody>
          <a:bodyPr wrap="none" rtlCol="0">
            <a:spAutoFit/>
          </a:bodyPr>
          <a:lstStyle/>
          <a:p>
            <a:r>
              <a:rPr lang="en-US" altLang="ko-KR" sz="3200" dirty="0" smtClean="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rPr>
              <a:t>Data Mining Process</a:t>
            </a:r>
            <a:endParaRPr lang="ko-KR" altLang="en-US" sz="3200" dirty="0">
              <a:gradFill flip="none" rotWithShape="1">
                <a:gsLst>
                  <a:gs pos="0">
                    <a:schemeClr val="accent2">
                      <a:lumMod val="75000"/>
                    </a:schemeClr>
                  </a:gs>
                  <a:gs pos="100000">
                    <a:schemeClr val="accent2">
                      <a:lumMod val="75000"/>
                    </a:schemeClr>
                  </a:gs>
                </a:gsLst>
                <a:lin ang="2700000" scaled="1"/>
                <a:tileRect/>
              </a:gradFill>
              <a:latin typeface="Arial" panose="020B0604020202020204" pitchFamily="34" charset="0"/>
              <a:cs typeface="Arial" panose="020B0604020202020204" pitchFamily="34" charset="0"/>
            </a:endParaRPr>
          </a:p>
        </p:txBody>
      </p:sp>
      <p:sp>
        <p:nvSpPr>
          <p:cNvPr id="6" name="TextBox 5"/>
          <p:cNvSpPr txBox="1"/>
          <p:nvPr/>
        </p:nvSpPr>
        <p:spPr>
          <a:xfrm>
            <a:off x="276056" y="1101628"/>
            <a:ext cx="8626404" cy="400110"/>
          </a:xfrm>
          <a:prstGeom prst="rect">
            <a:avLst/>
          </a:prstGeom>
          <a:noFill/>
        </p:spPr>
        <p:txBody>
          <a:bodyPr wrap="square" rtlCol="0">
            <a:spAutoFit/>
          </a:bodyPr>
          <a:lstStyle/>
          <a:p>
            <a:pPr algn="just"/>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2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Related techniques &amp; methodologies</a:t>
            </a:r>
            <a:endParaRPr lang="ko-KR"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370932" y="-8626"/>
            <a:ext cx="189781" cy="5693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76056" y="1648016"/>
            <a:ext cx="8626404" cy="1754326"/>
          </a:xfrm>
          <a:prstGeom prst="rect">
            <a:avLst/>
          </a:prstGeom>
          <a:noFill/>
        </p:spPr>
        <p:txBody>
          <a:bodyPr wrap="square" rtlCol="0">
            <a:spAutoFit/>
          </a:bodyPr>
          <a:lstStyle/>
          <a:p>
            <a:pPr marL="800100" lvl="1" indent="-342900" algn="just">
              <a:buFont typeface="Wingdings" panose="05000000000000000000" pitchFamily="2" charset="2"/>
              <a:buChar char=""/>
            </a:pPr>
            <a:r>
              <a:rPr lang="en-US" altLang="ko-KR"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Interpretation &amp; Application: </a:t>
            </a:r>
            <a:r>
              <a:rPr lang="en-US" altLang="ko-KR" dirty="0" smtClean="0">
                <a:latin typeface="Arial" panose="020B0604020202020204" pitchFamily="34" charset="0"/>
                <a:cs typeface="Arial" panose="020B0604020202020204" pitchFamily="34" charset="0"/>
                <a:sym typeface="Wingdings" panose="05000000000000000000" pitchFamily="2" charset="2"/>
              </a:rPr>
              <a:t>Interpreting and applying the results in business context is more important than modeling and analysis itself</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Objectives and metrics for DM project should be clarified at outset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Extracting insights from results is crucial! Keep focusing on business impact!</a:t>
            </a:r>
          </a:p>
          <a:p>
            <a:pPr marL="1200150" lvl="2" indent="-285750" algn="just">
              <a:buFontTx/>
              <a:buChar char="-"/>
            </a:pPr>
            <a:r>
              <a:rPr lang="en-US" altLang="ko-KR" dirty="0" smtClean="0">
                <a:latin typeface="Arial" panose="020B0604020202020204" pitchFamily="34" charset="0"/>
                <a:cs typeface="Arial" panose="020B0604020202020204" pitchFamily="34" charset="0"/>
                <a:sym typeface="Wingdings" panose="05000000000000000000" pitchFamily="2" charset="2"/>
              </a:rPr>
              <a:t>Engineer vs. Data analyst</a:t>
            </a:r>
            <a:endParaRPr lang="ko-KR" altLang="en-US" dirty="0">
              <a:latin typeface="Arial" panose="020B0604020202020204" pitchFamily="34" charset="0"/>
              <a:cs typeface="Arial" panose="020B0604020202020204" pitchFamily="34" charset="0"/>
            </a:endParaRPr>
          </a:p>
        </p:txBody>
      </p:sp>
      <p:sp>
        <p:nvSpPr>
          <p:cNvPr id="10" name="TextBox 9"/>
          <p:cNvSpPr txBox="1"/>
          <p:nvPr/>
        </p:nvSpPr>
        <p:spPr>
          <a:xfrm>
            <a:off x="25878" y="6530975"/>
            <a:ext cx="8626404" cy="246221"/>
          </a:xfrm>
          <a:prstGeom prst="rect">
            <a:avLst/>
          </a:prstGeom>
          <a:noFill/>
        </p:spPr>
        <p:txBody>
          <a:bodyPr wrap="square" rtlCol="0">
            <a:spAutoFit/>
          </a:bodyPr>
          <a:lstStyle/>
          <a:p>
            <a:pPr algn="just"/>
            <a:r>
              <a:rPr lang="en-US" altLang="ko-KR" sz="1000" dirty="0" err="1"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src</a:t>
            </a:r>
            <a:r>
              <a:rPr lang="en-US" altLang="ko-KR" sz="1000" dirty="0" smtClean="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 </a:t>
            </a:r>
            <a:r>
              <a:rPr lang="en-US" altLang="ko-KR" sz="1000" dirty="0">
                <a:solidFill>
                  <a:schemeClr val="tx1">
                    <a:lumMod val="75000"/>
                    <a:lumOff val="25000"/>
                  </a:schemeClr>
                </a:solidFill>
                <a:latin typeface="Arial" panose="020B0604020202020204" pitchFamily="34" charset="0"/>
                <a:cs typeface="Arial" panose="020B0604020202020204" pitchFamily="34" charset="0"/>
                <a:sym typeface="Wingdings" panose="05000000000000000000" pitchFamily="2" charset="2"/>
              </a:rPr>
              <a:t>https://smartprimaryed.files.wordpress.com/2014/12/chaplowe2.jpg?w=788</a:t>
            </a:r>
            <a:endParaRPr lang="ko-KR" altLang="en-US" sz="1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146" name="Picture 2"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115" y="3764659"/>
            <a:ext cx="3211073" cy="233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2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586</Words>
  <Application>Microsoft Office PowerPoint</Application>
  <PresentationFormat>화면 슬라이드 쇼(4:3)</PresentationFormat>
  <Paragraphs>79</Paragraphs>
  <Slides>8</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vt:i4>
      </vt:variant>
    </vt:vector>
  </HeadingPairs>
  <TitlesOfParts>
    <vt:vector size="14" baseType="lpstr">
      <vt:lpstr>맑은 고딕</vt:lpstr>
      <vt:lpstr>Arial</vt:lpstr>
      <vt:lpstr>Calibri</vt:lpstr>
      <vt:lpstr>Calibri Light</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75</cp:revision>
  <dcterms:created xsi:type="dcterms:W3CDTF">2017-12-04T05:18:52Z</dcterms:created>
  <dcterms:modified xsi:type="dcterms:W3CDTF">2017-12-05T04:45:42Z</dcterms:modified>
</cp:coreProperties>
</file>