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79" r:id="rId4"/>
    <p:sldId id="278" r:id="rId5"/>
    <p:sldId id="277" r:id="rId6"/>
    <p:sldId id="280" r:id="rId7"/>
    <p:sldId id="272" r:id="rId8"/>
    <p:sldId id="282" r:id="rId9"/>
    <p:sldId id="283" r:id="rId10"/>
    <p:sldId id="284" r:id="rId11"/>
    <p:sldId id="267" r:id="rId12"/>
    <p:sldId id="273" r:id="rId13"/>
    <p:sldId id="274" r:id="rId14"/>
    <p:sldId id="275" r:id="rId15"/>
    <p:sldId id="276" r:id="rId16"/>
    <p:sldId id="281" r:id="rId1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8249" autoAdjust="0"/>
  </p:normalViewPr>
  <p:slideViewPr>
    <p:cSldViewPr snapToGrid="0">
      <p:cViewPr>
        <p:scale>
          <a:sx n="100" d="100"/>
          <a:sy n="100" d="100"/>
        </p:scale>
        <p:origin x="-1944" y="-1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A3041-7D72-4C0E-BE15-C88E3A556839}" type="datetimeFigureOut">
              <a:rPr lang="ko-KR" altLang="en-US" smtClean="0"/>
              <a:t>2018-02-03</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24202-A9C5-4A3B-9071-3770D31204F2}" type="slidenum">
              <a:rPr lang="ko-KR" altLang="en-US" smtClean="0"/>
              <a:t>‹#›</a:t>
            </a:fld>
            <a:endParaRPr lang="ko-KR" altLang="en-US"/>
          </a:p>
        </p:txBody>
      </p:sp>
    </p:spTree>
    <p:extLst>
      <p:ext uri="{BB962C8B-B14F-4D97-AF65-F5344CB8AC3E}">
        <p14:creationId xmlns:p14="http://schemas.microsoft.com/office/powerpoint/2010/main" val="27011375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724202-A9C5-4A3B-9071-3770D31204F2}" type="slidenum">
              <a:rPr lang="ko-KR" altLang="en-US" smtClean="0"/>
              <a:t>11</a:t>
            </a:fld>
            <a:endParaRPr lang="ko-KR" altLang="en-US"/>
          </a:p>
        </p:txBody>
      </p:sp>
    </p:spTree>
    <p:extLst>
      <p:ext uri="{BB962C8B-B14F-4D97-AF65-F5344CB8AC3E}">
        <p14:creationId xmlns:p14="http://schemas.microsoft.com/office/powerpoint/2010/main" val="245585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724202-A9C5-4A3B-9071-3770D31204F2}" type="slidenum">
              <a:rPr lang="ko-KR" altLang="en-US" smtClean="0"/>
              <a:t>15</a:t>
            </a:fld>
            <a:endParaRPr lang="ko-KR" altLang="en-US"/>
          </a:p>
        </p:txBody>
      </p:sp>
    </p:spTree>
    <p:extLst>
      <p:ext uri="{BB962C8B-B14F-4D97-AF65-F5344CB8AC3E}">
        <p14:creationId xmlns:p14="http://schemas.microsoft.com/office/powerpoint/2010/main" val="1621774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724202-A9C5-4A3B-9071-3770D31204F2}" type="slidenum">
              <a:rPr lang="ko-KR" altLang="en-US" smtClean="0"/>
              <a:t>16</a:t>
            </a:fld>
            <a:endParaRPr lang="ko-KR" altLang="en-US"/>
          </a:p>
        </p:txBody>
      </p:sp>
    </p:spTree>
    <p:extLst>
      <p:ext uri="{BB962C8B-B14F-4D97-AF65-F5344CB8AC3E}">
        <p14:creationId xmlns:p14="http://schemas.microsoft.com/office/powerpoint/2010/main" val="162177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1D0AE3C4-1F9F-4A56-BCEB-B2DB79A318C1}" type="datetimeFigureOut">
              <a:rPr lang="ko-KR" altLang="en-US" smtClean="0"/>
              <a:t>2018-02-03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56877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1D0AE3C4-1F9F-4A56-BCEB-B2DB79A318C1}" type="datetimeFigureOut">
              <a:rPr lang="ko-KR" altLang="en-US" smtClean="0"/>
              <a:t>2018-02-03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316111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1D0AE3C4-1F9F-4A56-BCEB-B2DB79A318C1}" type="datetimeFigureOut">
              <a:rPr lang="ko-KR" altLang="en-US" smtClean="0"/>
              <a:t>2018-02-03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257756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1D0AE3C4-1F9F-4A56-BCEB-B2DB79A318C1}" type="datetimeFigureOut">
              <a:rPr lang="ko-KR" altLang="en-US" smtClean="0"/>
              <a:t>2018-02-03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1083341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1D0AE3C4-1F9F-4A56-BCEB-B2DB79A318C1}" type="datetimeFigureOut">
              <a:rPr lang="ko-KR" altLang="en-US" smtClean="0"/>
              <a:t>2018-02-03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75947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1D0AE3C4-1F9F-4A56-BCEB-B2DB79A318C1}" type="datetimeFigureOut">
              <a:rPr lang="ko-KR" altLang="en-US" smtClean="0"/>
              <a:t>2018-02-03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34064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1D0AE3C4-1F9F-4A56-BCEB-B2DB79A318C1}" type="datetimeFigureOut">
              <a:rPr lang="ko-KR" altLang="en-US" smtClean="0"/>
              <a:t>2018-02-03</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236056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1D0AE3C4-1F9F-4A56-BCEB-B2DB79A318C1}" type="datetimeFigureOut">
              <a:rPr lang="ko-KR" altLang="en-US" smtClean="0"/>
              <a:t>2018-02-03</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1540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AE3C4-1F9F-4A56-BCEB-B2DB79A318C1}" type="datetimeFigureOut">
              <a:rPr lang="ko-KR" altLang="en-US" smtClean="0"/>
              <a:t>2018-02-03</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167659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1D0AE3C4-1F9F-4A56-BCEB-B2DB79A318C1}" type="datetimeFigureOut">
              <a:rPr lang="ko-KR" altLang="en-US" smtClean="0"/>
              <a:t>2018-02-03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15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1D0AE3C4-1F9F-4A56-BCEB-B2DB79A318C1}" type="datetimeFigureOut">
              <a:rPr lang="ko-KR" altLang="en-US" smtClean="0"/>
              <a:t>2018-02-03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41440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AE3C4-1F9F-4A56-BCEB-B2DB79A318C1}" type="datetimeFigureOut">
              <a:rPr lang="ko-KR" altLang="en-US" smtClean="0"/>
              <a:t>2018-02-03</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2598119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matrixgroup.net/thematrixfiles/wp-content/uploads/2015/12/Data-Analytics.jpg" TargetMode="External"/><Relationship Id="rId2" Type="http://schemas.openxmlformats.org/officeDocument/2006/relationships/hyperlink" Target="http://whatis.techtarget.com/definition/data-driven-decision-management-DDDM"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equest.com/wp-content/uploads/2014/03/equest2014-4-EmployeRetention.jp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Data_(computin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cloudpeermedia.com/wp-content/uploads/2015/12/figure-1.jp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blog.xively.com/wp-content/uploads/2016/03/Data-Growth_Data-Everywhere-Blog.jp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470913" y="2113471"/>
            <a:ext cx="8198078" cy="830997"/>
          </a:xfrm>
          <a:prstGeom prst="rect">
            <a:avLst/>
          </a:prstGeom>
          <a:noFill/>
        </p:spPr>
        <p:txBody>
          <a:bodyPr wrap="none" rtlCol="0">
            <a:spAutoFit/>
          </a:bodyPr>
          <a:lstStyle/>
          <a:p>
            <a:pPr algn="ctr"/>
            <a:r>
              <a:rPr lang="en-US" altLang="ko-KR" sz="4800" b="1"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Introduction to Data Mining</a:t>
            </a:r>
            <a:endParaRPr lang="ko-KR" altLang="en-US" sz="4800" b="1"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5878" y="6462879"/>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https://www.aapc.com/blog/wp_aapc_content/uploads/2015/09/Page44.jpg</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AutoShape 2" descr="관련 이미지"/>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028" name="Picture 4" descr="관련 이미지"/>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8442" y="3101008"/>
            <a:ext cx="3572661" cy="273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835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6104556"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Database, and Information</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5" name="직사각형 4"/>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Example: R/Pandas </a:t>
            </a:r>
            <a:r>
              <a:rPr lang="en-US" altLang="ko-KR" sz="2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Dataframe</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3074" name="Picture 2" descr="r dataframe에 대한 이미지 검색결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822" y="1609725"/>
            <a:ext cx="5039628" cy="327575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andas dataframe에 대한 이미지 검색결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4619625"/>
            <a:ext cx="66294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813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396615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Mining Process</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Cross-industry standard process for data mining (CRISP-DM)</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50" name="Picture 2" descr="https://upload.wikimedia.org/wikipedia/commons/thumb/b/b9/CRISP-DM_Process_Diagram.png/1024px-CRISP-DM_Process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845" y="1628725"/>
            <a:ext cx="4736826" cy="474607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5878" y="6501791"/>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https://upload.wikimedia.org/wikipedia/commons/thumb/b/b9/CRISP-DM_Process_Diagram.png/1024px-CRISP-DM_Process_Diagram.png</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484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396615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Mining Process</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Cross-industry standard process for data mining (CRISP-DM)</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25878" y="6501791"/>
            <a:ext cx="8626404" cy="246221"/>
          </a:xfrm>
          <a:prstGeom prst="rect">
            <a:avLst/>
          </a:prstGeom>
          <a:noFill/>
        </p:spPr>
        <p:txBody>
          <a:bodyPr wrap="square" rtlCol="0">
            <a:spAutoFit/>
          </a:bodyPr>
          <a:lstStyle/>
          <a:p>
            <a:pPr algn="just"/>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Reference: https://en.wikipedia.org/wiki/Cross-industry_standard_process_for_data_mining</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p:cNvSpPr txBox="1"/>
          <p:nvPr/>
        </p:nvSpPr>
        <p:spPr>
          <a:xfrm>
            <a:off x="276056" y="1648016"/>
            <a:ext cx="8626404" cy="4801314"/>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Business understanding</a:t>
            </a:r>
            <a:r>
              <a:rPr lang="en-US" altLang="ko-KR" dirty="0" smtClean="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understanding the project objectives and requirements from a business perspective, and then converting this knowledge into a data mining problem definition, and a preliminary plan designed to achieve objectives</a:t>
            </a:r>
          </a:p>
          <a:p>
            <a:pPr marL="800100" lvl="1" indent="-342900" algn="just">
              <a:buFont typeface="Wingdings" panose="05000000000000000000" pitchFamily="2" charset="2"/>
              <a:buChar char=""/>
            </a:pPr>
            <a:r>
              <a:rPr lang="en-US" altLang="ko-KR" b="1" dirty="0">
                <a:solidFill>
                  <a:srgbClr val="C00000"/>
                </a:solidFill>
                <a:latin typeface="Arial" panose="020B0604020202020204" pitchFamily="34" charset="0"/>
                <a:cs typeface="Arial" panose="020B0604020202020204" pitchFamily="34" charset="0"/>
                <a:sym typeface="Wingdings" panose="05000000000000000000" pitchFamily="2" charset="2"/>
              </a:rPr>
              <a:t>Data understanding</a:t>
            </a:r>
            <a:r>
              <a:rPr lang="en-US" altLang="ko-KR" dirty="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en-US" altLang="ko-KR"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starts with an initial data collection and proceeds with activities in order to get familiar with the data, to identify data quality problems, to discover first insights into the data, or to detect interesting subsets to form hypotheses for hidden </a:t>
            </a: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information</a:t>
            </a:r>
          </a:p>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Data preparation</a:t>
            </a:r>
            <a:r>
              <a:rPr lang="en-US" altLang="ko-KR" b="1" dirty="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en-US" altLang="ko-KR"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all activities to construct the final dataset (data that will be fed into the modeling tool(s)) from the initial raw data</a:t>
            </a: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a:t>
            </a:r>
          </a:p>
          <a:p>
            <a:pPr marL="800100" lvl="1" indent="-342900" algn="just">
              <a:buFont typeface="Wingdings" panose="05000000000000000000" pitchFamily="2" charset="2"/>
              <a:buChar char=""/>
            </a:pPr>
            <a:r>
              <a:rPr lang="en-US" altLang="ko-KR" b="1" dirty="0">
                <a:solidFill>
                  <a:srgbClr val="C00000"/>
                </a:solidFill>
                <a:latin typeface="Arial" panose="020B0604020202020204" pitchFamily="34" charset="0"/>
                <a:cs typeface="Arial" panose="020B0604020202020204" pitchFamily="34" charset="0"/>
                <a:sym typeface="Wingdings" panose="05000000000000000000" pitchFamily="2" charset="2"/>
              </a:rPr>
              <a:t>Modeling: </a:t>
            </a:r>
            <a:r>
              <a:rPr lang="en-US" altLang="ko-KR"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various modeling techniques are selected and applied, and their parameters are calibrated to optimal values. </a:t>
            </a:r>
            <a:endPar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endParaRPr>
          </a:p>
          <a:p>
            <a:pPr marL="800100" lvl="1" indent="-342900" algn="just">
              <a:buFont typeface="Wingdings" panose="05000000000000000000" pitchFamily="2" charset="2"/>
              <a:buChar char=""/>
            </a:pPr>
            <a:r>
              <a:rPr lang="en-US" altLang="ko-KR" b="1" dirty="0">
                <a:solidFill>
                  <a:srgbClr val="C00000"/>
                </a:solidFill>
                <a:latin typeface="Arial" panose="020B0604020202020204" pitchFamily="34" charset="0"/>
                <a:cs typeface="Arial" panose="020B0604020202020204" pitchFamily="34" charset="0"/>
                <a:sym typeface="Wingdings" panose="05000000000000000000" pitchFamily="2" charset="2"/>
              </a:rPr>
              <a:t>Evaluation:</a:t>
            </a:r>
            <a:r>
              <a:rPr lang="en-US" altLang="ko-KR"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thoroughly evaluate the model, and review the steps executed to construct the model, to be certain it properly achieves the business </a:t>
            </a: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objectives</a:t>
            </a:r>
          </a:p>
          <a:p>
            <a:pPr marL="800100" lvl="1" indent="-342900" algn="just">
              <a:buFont typeface="Wingdings" panose="05000000000000000000" pitchFamily="2" charset="2"/>
              <a:buChar char=""/>
            </a:pPr>
            <a:r>
              <a:rPr lang="en-US" altLang="ko-KR" b="1" dirty="0">
                <a:solidFill>
                  <a:srgbClr val="C00000"/>
                </a:solidFill>
                <a:latin typeface="Arial" panose="020B0604020202020204" pitchFamily="34" charset="0"/>
                <a:cs typeface="Arial" panose="020B0604020202020204" pitchFamily="34" charset="0"/>
                <a:sym typeface="Wingdings" panose="05000000000000000000" pitchFamily="2" charset="2"/>
              </a:rPr>
              <a:t>Deployment:</a:t>
            </a: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the </a:t>
            </a:r>
            <a:r>
              <a:rPr lang="en-US" altLang="ko-KR"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knowledge gained will need to be organized and presented in a way that is useful to the customer</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8356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396615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Mining Process</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Related techniques &amp; methodologies</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276056" y="1648016"/>
            <a:ext cx="8626404" cy="1477328"/>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Data (Pre)processing: </a:t>
            </a:r>
            <a:r>
              <a:rPr lang="en-US" altLang="ko-KR" dirty="0">
                <a:latin typeface="Arial" panose="020B0604020202020204" pitchFamily="34" charset="0"/>
                <a:cs typeface="Arial" panose="020B0604020202020204" pitchFamily="34" charset="0"/>
                <a:sym typeface="Wingdings" panose="05000000000000000000" pitchFamily="2" charset="2"/>
              </a:rPr>
              <a:t>key step in DM. Includes cleaning, data reduction, normalization, transformation, feature extraction and selection, etc. </a:t>
            </a:r>
            <a:endParaRPr lang="en-US" altLang="ko-KR" dirty="0" smtClean="0">
              <a:latin typeface="Arial" panose="020B0604020202020204" pitchFamily="34" charset="0"/>
              <a:cs typeface="Arial" panose="020B0604020202020204" pitchFamily="34" charset="0"/>
              <a:sym typeface="Wingdings" panose="05000000000000000000" pitchFamily="2" charset="2"/>
            </a:endParaRPr>
          </a:p>
          <a:p>
            <a:pPr lvl="2" algn="just"/>
            <a:r>
              <a:rPr lang="en-US" altLang="ko-KR" dirty="0" smtClean="0">
                <a:latin typeface="Arial" panose="020B0604020202020204" pitchFamily="34" charset="0"/>
                <a:cs typeface="Arial" panose="020B0604020202020204" pitchFamily="34" charset="0"/>
                <a:sym typeface="Wingdings" panose="05000000000000000000" pitchFamily="2" charset="2"/>
              </a:rPr>
              <a:t>- “Necessary condition” for gaining insights from data</a:t>
            </a:r>
          </a:p>
          <a:p>
            <a:pPr lvl="2" algn="just"/>
            <a:r>
              <a:rPr lang="en-US" altLang="ko-KR" dirty="0" smtClean="0">
                <a:latin typeface="Arial" panose="020B0604020202020204" pitchFamily="34" charset="0"/>
                <a:cs typeface="Arial" panose="020B0604020202020204" pitchFamily="34" charset="0"/>
                <a:sym typeface="Wingdings" panose="05000000000000000000" pitchFamily="2" charset="2"/>
              </a:rPr>
              <a:t>- Heavily performed in data preparation stage, but can be performed in other stages as well</a:t>
            </a:r>
            <a:endParaRPr lang="ko-KR" altLang="en-US" dirty="0">
              <a:latin typeface="Arial" panose="020B0604020202020204" pitchFamily="34" charset="0"/>
              <a:cs typeface="Arial" panose="020B0604020202020204" pitchFamily="34" charset="0"/>
            </a:endParaRPr>
          </a:p>
        </p:txBody>
      </p:sp>
      <p:sp>
        <p:nvSpPr>
          <p:cNvPr id="9" name="TextBox 8"/>
          <p:cNvSpPr txBox="1"/>
          <p:nvPr/>
        </p:nvSpPr>
        <p:spPr>
          <a:xfrm>
            <a:off x="276056" y="3423119"/>
            <a:ext cx="8626404" cy="1200329"/>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Data Visualization: </a:t>
            </a:r>
            <a:r>
              <a:rPr lang="en-US" altLang="ko-KR" dirty="0">
                <a:latin typeface="Arial" panose="020B0604020202020204" pitchFamily="34" charset="0"/>
                <a:cs typeface="Arial" panose="020B0604020202020204" pitchFamily="34" charset="0"/>
                <a:sym typeface="Wingdings" panose="05000000000000000000" pitchFamily="2" charset="2"/>
              </a:rPr>
              <a:t>techniques used to communicate data or information by encoding it as visual objects (e.g., points , lines or bars) contained in </a:t>
            </a:r>
            <a:r>
              <a:rPr lang="en-US" altLang="ko-KR" dirty="0" smtClean="0">
                <a:latin typeface="Arial" panose="020B0604020202020204" pitchFamily="34" charset="0"/>
                <a:cs typeface="Arial" panose="020B0604020202020204" pitchFamily="34" charset="0"/>
                <a:sym typeface="Wingdings" panose="05000000000000000000" pitchFamily="2" charset="2"/>
              </a:rPr>
              <a:t>graphics</a:t>
            </a:r>
          </a:p>
          <a:p>
            <a:pPr lvl="1" algn="just"/>
            <a:r>
              <a:rPr lang="en-US" altLang="ko-KR" dirty="0">
                <a:latin typeface="Arial" panose="020B0604020202020204" pitchFamily="34" charset="0"/>
                <a:cs typeface="Arial" panose="020B0604020202020204" pitchFamily="34" charset="0"/>
                <a:sym typeface="Wingdings" panose="05000000000000000000" pitchFamily="2" charset="2"/>
              </a:rPr>
              <a:t>	</a:t>
            </a:r>
            <a:r>
              <a:rPr lang="en-US" altLang="ko-KR" dirty="0" smtClean="0">
                <a:latin typeface="Arial" panose="020B0604020202020204" pitchFamily="34" charset="0"/>
                <a:cs typeface="Arial" panose="020B0604020202020204" pitchFamily="34" charset="0"/>
                <a:sym typeface="Wingdings" panose="05000000000000000000" pitchFamily="2" charset="2"/>
              </a:rPr>
              <a:t>- Goal is to communicate information clearly and efficiently to others</a:t>
            </a:r>
            <a:endParaRPr lang="en-US" altLang="ko-KR" dirty="0">
              <a:latin typeface="Arial" panose="020B0604020202020204" pitchFamily="34" charset="0"/>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3177934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396615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Mining Process</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Related techniques &amp; methodologies</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276056" y="1648016"/>
            <a:ext cx="8626404" cy="1477328"/>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Data Analysis: </a:t>
            </a:r>
            <a:r>
              <a:rPr lang="en-US" altLang="ko-KR" dirty="0" smtClean="0">
                <a:latin typeface="Arial" panose="020B0604020202020204" pitchFamily="34" charset="0"/>
                <a:cs typeface="Arial" panose="020B0604020202020204" pitchFamily="34" charset="0"/>
                <a:sym typeface="Wingdings" panose="05000000000000000000" pitchFamily="2" charset="2"/>
              </a:rPr>
              <a:t>Analyzing and modeling data using statistical techniques, (computational) learning techniques, querying, etc.</a:t>
            </a:r>
          </a:p>
          <a:p>
            <a:pPr marL="1200150" lvl="2" indent="-285750" algn="just">
              <a:buFontTx/>
              <a:buChar char="-"/>
            </a:pPr>
            <a:r>
              <a:rPr lang="en-US" altLang="ko-KR" dirty="0" smtClean="0">
                <a:latin typeface="Arial" panose="020B0604020202020204" pitchFamily="34" charset="0"/>
                <a:cs typeface="Arial" panose="020B0604020202020204" pitchFamily="34" charset="0"/>
                <a:sym typeface="Wingdings" panose="05000000000000000000" pitchFamily="2" charset="2"/>
              </a:rPr>
              <a:t>Recognizing “patterns” from dataset</a:t>
            </a:r>
          </a:p>
          <a:p>
            <a:pPr marL="1200150" lvl="2" indent="-285750" algn="just">
              <a:buFontTx/>
              <a:buChar char="-"/>
            </a:pPr>
            <a:r>
              <a:rPr lang="en-US" altLang="ko-KR" dirty="0" smtClean="0">
                <a:latin typeface="Arial" panose="020B0604020202020204" pitchFamily="34" charset="0"/>
                <a:cs typeface="Arial" panose="020B0604020202020204" pitchFamily="34" charset="0"/>
                <a:sym typeface="Wingdings" panose="05000000000000000000" pitchFamily="2" charset="2"/>
              </a:rPr>
              <a:t>Machine learning: giving computers “the ability to learn without being explicitly programmed”</a:t>
            </a:r>
            <a:endParaRPr lang="ko-KR" altLang="en-US" dirty="0">
              <a:latin typeface="Arial" panose="020B0604020202020204" pitchFamily="34" charset="0"/>
              <a:cs typeface="Arial" panose="020B0604020202020204" pitchFamily="34" charset="0"/>
            </a:endParaRPr>
          </a:p>
        </p:txBody>
      </p:sp>
      <p:pic>
        <p:nvPicPr>
          <p:cNvPr id="3074" name="Picture 2" descr="https://upload.wikimedia.org/wikipedia/commons/2/2a/Svm_max_sep_hyperplane_with_margi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3201" y="3242438"/>
            <a:ext cx="3024922" cy="32593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5878" y="6530975"/>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https://upload.wikimedia.org/wikipedia/commons/2/2a/Svm_max_sep_hyperplane_with_margin.png</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127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396615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Mining Process</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Related techniques &amp; methodologies</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276056" y="1648016"/>
            <a:ext cx="8626404" cy="1754326"/>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Interpretation &amp; Application: </a:t>
            </a:r>
            <a:r>
              <a:rPr lang="en-US" altLang="ko-KR" dirty="0" smtClean="0">
                <a:latin typeface="Arial" panose="020B0604020202020204" pitchFamily="34" charset="0"/>
                <a:cs typeface="Arial" panose="020B0604020202020204" pitchFamily="34" charset="0"/>
                <a:sym typeface="Wingdings" panose="05000000000000000000" pitchFamily="2" charset="2"/>
              </a:rPr>
              <a:t>Interpreting and applying the results in business context is more important than modeling and analysis itself</a:t>
            </a:r>
          </a:p>
          <a:p>
            <a:pPr marL="1200150" lvl="2" indent="-285750" algn="just">
              <a:buFontTx/>
              <a:buChar char="-"/>
            </a:pPr>
            <a:r>
              <a:rPr lang="en-US" altLang="ko-KR" dirty="0" smtClean="0">
                <a:latin typeface="Arial" panose="020B0604020202020204" pitchFamily="34" charset="0"/>
                <a:cs typeface="Arial" panose="020B0604020202020204" pitchFamily="34" charset="0"/>
                <a:sym typeface="Wingdings" panose="05000000000000000000" pitchFamily="2" charset="2"/>
              </a:rPr>
              <a:t>Objectives and metrics for DM project should be clarified at outset</a:t>
            </a:r>
          </a:p>
          <a:p>
            <a:pPr marL="1200150" lvl="2" indent="-285750" algn="just">
              <a:buFontTx/>
              <a:buChar char="-"/>
            </a:pPr>
            <a:r>
              <a:rPr lang="en-US" altLang="ko-KR" dirty="0" smtClean="0">
                <a:latin typeface="Arial" panose="020B0604020202020204" pitchFamily="34" charset="0"/>
                <a:cs typeface="Arial" panose="020B0604020202020204" pitchFamily="34" charset="0"/>
                <a:sym typeface="Wingdings" panose="05000000000000000000" pitchFamily="2" charset="2"/>
              </a:rPr>
              <a:t>Extracting insights from results is crucial! Keep focusing on business impact!</a:t>
            </a:r>
          </a:p>
          <a:p>
            <a:pPr marL="1200150" lvl="2" indent="-285750" algn="just">
              <a:buFontTx/>
              <a:buChar char="-"/>
            </a:pPr>
            <a:r>
              <a:rPr lang="en-US" altLang="ko-KR" dirty="0" smtClean="0">
                <a:latin typeface="Arial" panose="020B0604020202020204" pitchFamily="34" charset="0"/>
                <a:cs typeface="Arial" panose="020B0604020202020204" pitchFamily="34" charset="0"/>
                <a:sym typeface="Wingdings" panose="05000000000000000000" pitchFamily="2" charset="2"/>
              </a:rPr>
              <a:t>Engineer vs. Data analyst</a:t>
            </a:r>
            <a:endParaRPr lang="ko-KR" altLang="en-US" dirty="0">
              <a:latin typeface="Arial" panose="020B0604020202020204" pitchFamily="34" charset="0"/>
              <a:cs typeface="Arial" panose="020B0604020202020204" pitchFamily="34" charset="0"/>
            </a:endParaRPr>
          </a:p>
        </p:txBody>
      </p:sp>
      <p:sp>
        <p:nvSpPr>
          <p:cNvPr id="10" name="TextBox 9"/>
          <p:cNvSpPr txBox="1"/>
          <p:nvPr/>
        </p:nvSpPr>
        <p:spPr>
          <a:xfrm>
            <a:off x="25878" y="6530975"/>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https://smartprimaryed.files.wordpress.com/2014/12/chaplowe2.jpg?w=788</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6146" name="Picture 2" descr="관련 이미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115" y="3764659"/>
            <a:ext cx="3211073" cy="2332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827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3781805"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Focus of the course</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76056" y="2943267"/>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Technique + Business Insight</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276056" y="3340912"/>
            <a:ext cx="8626404" cy="646331"/>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latin typeface="Arial" panose="020B0604020202020204" pitchFamily="34" charset="0"/>
                <a:cs typeface="Arial" panose="020B0604020202020204" pitchFamily="34" charset="0"/>
              </a:rPr>
              <a:t>Start with techniques, but not “technique for technique”</a:t>
            </a:r>
          </a:p>
          <a:p>
            <a:pPr marL="800100" lvl="1" indent="-342900" algn="just">
              <a:buFont typeface="Wingdings" panose="05000000000000000000" pitchFamily="2" charset="2"/>
              <a:buChar char=""/>
            </a:pPr>
            <a:r>
              <a:rPr lang="en-US" altLang="ko-KR" dirty="0" smtClean="0">
                <a:latin typeface="Arial" panose="020B0604020202020204" pitchFamily="34" charset="0"/>
                <a:cs typeface="Arial" panose="020B0604020202020204" pitchFamily="34" charset="0"/>
              </a:rPr>
              <a:t>Always remember, it is the </a:t>
            </a:r>
            <a:r>
              <a:rPr lang="en-US" altLang="ko-KR" b="1" dirty="0" smtClean="0">
                <a:solidFill>
                  <a:schemeClr val="accent2">
                    <a:lumMod val="75000"/>
                  </a:schemeClr>
                </a:solidFill>
                <a:latin typeface="Arial" panose="020B0604020202020204" pitchFamily="34" charset="0"/>
                <a:cs typeface="Arial" panose="020B0604020202020204" pitchFamily="34" charset="0"/>
              </a:rPr>
              <a:t>business impact </a:t>
            </a:r>
            <a:r>
              <a:rPr lang="en-US" altLang="ko-KR" dirty="0" smtClean="0">
                <a:latin typeface="Arial" panose="020B0604020202020204" pitchFamily="34" charset="0"/>
                <a:cs typeface="Arial" panose="020B0604020202020204" pitchFamily="34" charset="0"/>
              </a:rPr>
              <a:t>that matters!</a:t>
            </a:r>
            <a:endParaRPr lang="ko-KR" altLang="en-US" dirty="0">
              <a:latin typeface="Arial" panose="020B0604020202020204" pitchFamily="34" charset="0"/>
              <a:cs typeface="Arial" panose="020B0604020202020204" pitchFamily="34" charset="0"/>
            </a:endParaRPr>
          </a:p>
        </p:txBody>
      </p:sp>
      <p:sp>
        <p:nvSpPr>
          <p:cNvPr id="9" name="TextBox 8"/>
          <p:cNvSpPr txBox="1"/>
          <p:nvPr/>
        </p:nvSpPr>
        <p:spPr>
          <a:xfrm>
            <a:off x="276056" y="109229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Data mining </a:t>
            </a:r>
            <a:r>
              <a:rPr lang="en-US" altLang="ko-KR" sz="2000" b="1" dirty="0" smtClean="0">
                <a:solidFill>
                  <a:schemeClr val="accent2">
                    <a:lumMod val="75000"/>
                  </a:schemeClr>
                </a:solidFill>
                <a:latin typeface="Arial" panose="020B0604020202020204" pitchFamily="34" charset="0"/>
                <a:cs typeface="Arial" panose="020B0604020202020204" pitchFamily="34" charset="0"/>
                <a:sym typeface="Wingdings" panose="05000000000000000000" pitchFamily="2" charset="2"/>
              </a:rPr>
              <a:t>ZERO TO ALL</a:t>
            </a:r>
            <a:endParaRPr lang="ko-KR" altLang="en-US" sz="2000" b="1" dirty="0">
              <a:solidFill>
                <a:schemeClr val="accent2">
                  <a:lumMod val="7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276056" y="1685336"/>
            <a:ext cx="8626404" cy="923330"/>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b="1" dirty="0" smtClean="0">
                <a:solidFill>
                  <a:schemeClr val="accent2">
                    <a:lumMod val="75000"/>
                  </a:schemeClr>
                </a:solidFill>
                <a:latin typeface="Arial" panose="020B0604020202020204" pitchFamily="34" charset="0"/>
                <a:cs typeface="Arial" panose="020B0604020202020204" pitchFamily="34" charset="0"/>
              </a:rPr>
              <a:t>Start from scratch,</a:t>
            </a:r>
            <a:r>
              <a:rPr lang="en-US" altLang="ko-KR" dirty="0" smtClean="0">
                <a:latin typeface="Arial" panose="020B0604020202020204" pitchFamily="34" charset="0"/>
                <a:cs typeface="Arial" panose="020B0604020202020204" pitchFamily="34" charset="0"/>
              </a:rPr>
              <a:t>  make small ones, and make larger and important ones in the end</a:t>
            </a:r>
          </a:p>
          <a:p>
            <a:pPr marL="800100" lvl="1" indent="-342900" algn="just">
              <a:buFont typeface="Wingdings" panose="05000000000000000000" pitchFamily="2" charset="2"/>
              <a:buChar char=""/>
            </a:pPr>
            <a:r>
              <a:rPr lang="en-US" altLang="ko-KR" dirty="0" smtClean="0">
                <a:latin typeface="Arial" panose="020B0604020202020204" pitchFamily="34" charset="0"/>
                <a:cs typeface="Arial" panose="020B0604020202020204" pitchFamily="34" charset="0"/>
              </a:rPr>
              <a:t>No programming/statistics/mathematics preliminaries required!</a:t>
            </a:r>
            <a:endParaRPr lang="ko-KR" altLang="en-US" dirty="0">
              <a:latin typeface="Arial" panose="020B0604020202020204" pitchFamily="34" charset="0"/>
              <a:cs typeface="Arial" panose="020B0604020202020204" pitchFamily="34" charset="0"/>
            </a:endParaRPr>
          </a:p>
        </p:txBody>
      </p:sp>
      <p:sp>
        <p:nvSpPr>
          <p:cNvPr id="13" name="TextBox 12"/>
          <p:cNvSpPr txBox="1"/>
          <p:nvPr/>
        </p:nvSpPr>
        <p:spPr>
          <a:xfrm>
            <a:off x="276056" y="4346901"/>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Practicality &amp; Learning by Doing</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 name="TextBox 13"/>
          <p:cNvSpPr txBox="1"/>
          <p:nvPr/>
        </p:nvSpPr>
        <p:spPr>
          <a:xfrm>
            <a:off x="276056" y="4863743"/>
            <a:ext cx="8626404" cy="1477328"/>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latin typeface="Arial" panose="020B0604020202020204" pitchFamily="34" charset="0"/>
                <a:cs typeface="Arial" panose="020B0604020202020204" pitchFamily="34" charset="0"/>
              </a:rPr>
              <a:t>Do not fret with marginal improvements in terms of efficiency, performance, technicality, etc.</a:t>
            </a:r>
          </a:p>
          <a:p>
            <a:pPr marL="800100" lvl="1" indent="-342900" algn="just">
              <a:buFont typeface="Wingdings" panose="05000000000000000000" pitchFamily="2" charset="2"/>
              <a:buChar char=""/>
            </a:pPr>
            <a:r>
              <a:rPr lang="en-US" altLang="ko-KR" dirty="0" smtClean="0">
                <a:latin typeface="Arial" panose="020B0604020202020204" pitchFamily="34" charset="0"/>
                <a:cs typeface="Arial" panose="020B0604020202020204" pitchFamily="34" charset="0"/>
              </a:rPr>
              <a:t>We do not dive into details of algorithms, computer mechanics, data structures, etc. Instead, we try to learn by messing up with </a:t>
            </a:r>
            <a:r>
              <a:rPr lang="en-US" altLang="ko-KR" b="1" dirty="0" smtClean="0">
                <a:solidFill>
                  <a:schemeClr val="accent2">
                    <a:lumMod val="75000"/>
                  </a:schemeClr>
                </a:solidFill>
                <a:latin typeface="Arial" panose="020B0604020202020204" pitchFamily="34" charset="0"/>
                <a:cs typeface="Arial" panose="020B0604020202020204" pitchFamily="34" charset="0"/>
              </a:rPr>
              <a:t>real-world data</a:t>
            </a:r>
          </a:p>
          <a:p>
            <a:pPr marL="800100" lvl="1" indent="-342900" algn="just">
              <a:buFont typeface="Wingdings" panose="05000000000000000000" pitchFamily="2" charset="2"/>
              <a:buChar char=""/>
            </a:pPr>
            <a:r>
              <a:rPr lang="en-US" altLang="ko-KR" dirty="0" smtClean="0">
                <a:latin typeface="Arial" panose="020B0604020202020204" pitchFamily="34" charset="0"/>
                <a:cs typeface="Arial" panose="020B0604020202020204" pitchFamily="34" charset="0"/>
              </a:rPr>
              <a:t>Practical </a:t>
            </a:r>
            <a:r>
              <a:rPr lang="en-US" altLang="ko-KR" dirty="0">
                <a:latin typeface="Arial" panose="020B0604020202020204" pitchFamily="34" charset="0"/>
                <a:cs typeface="Arial" panose="020B0604020202020204" pitchFamily="34" charset="0"/>
              </a:rPr>
              <a:t>coding + extracting business </a:t>
            </a:r>
            <a:r>
              <a:rPr lang="en-US" altLang="ko-KR" dirty="0" smtClean="0">
                <a:latin typeface="Arial" panose="020B0604020202020204" pitchFamily="34" charset="0"/>
                <a:cs typeface="Arial" panose="020B0604020202020204" pitchFamily="34" charset="0"/>
              </a:rPr>
              <a:t>insight</a:t>
            </a:r>
            <a:endParaRPr lang="en-US" altLang="ko-K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3615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542328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Data-driven Decision Making</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5" name="직사각형 4"/>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76056" y="1101628"/>
            <a:ext cx="8626404" cy="707886"/>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An </a:t>
            </a:r>
            <a:r>
              <a:rPr lang="en-US" altLang="ko-KR" sz="2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approach to business governance that values decisions that can be backed up with verifiable data</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p:cNvSpPr txBox="1"/>
          <p:nvPr/>
        </p:nvSpPr>
        <p:spPr>
          <a:xfrm>
            <a:off x="74517" y="6380372"/>
            <a:ext cx="8626404" cy="400110"/>
          </a:xfrm>
          <a:prstGeom prst="rect">
            <a:avLst/>
          </a:prstGeom>
          <a:noFill/>
        </p:spPr>
        <p:txBody>
          <a:bodyPr wrap="square" rtlCol="0">
            <a:spAutoFit/>
          </a:bodyPr>
          <a:lstStyle/>
          <a:p>
            <a:pPr algn="just"/>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Reference: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http://</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whatis.techtarget.com/definition/data-driven-decision-management-DDDM</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p>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3"/>
              </a:rPr>
              <a:t>https://</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3"/>
              </a:rPr>
              <a:t>www.matrixgroup.net/thematrixfiles/wp-content/uploads/2015/12/Data-Analytics.jpg</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p:cNvSpPr txBox="1"/>
          <p:nvPr/>
        </p:nvSpPr>
        <p:spPr>
          <a:xfrm>
            <a:off x="276056" y="1953708"/>
            <a:ext cx="8626404" cy="369332"/>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Not by intuition or “gut feeling”, but by “data”</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026" name="Picture 2" descr="관련 이미지"/>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9570" y="2957807"/>
            <a:ext cx="261937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373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542328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Data-driven Decision Making</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5" name="직사각형 4"/>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What are the differences?</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p:cNvSpPr txBox="1"/>
          <p:nvPr/>
        </p:nvSpPr>
        <p:spPr>
          <a:xfrm>
            <a:off x="74517" y="6555470"/>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http://</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www.equest.com/wp-content/uploads/2014/03/equest2014-4-EmployeRetention.jpg</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p:cNvSpPr txBox="1"/>
          <p:nvPr/>
        </p:nvSpPr>
        <p:spPr>
          <a:xfrm>
            <a:off x="276056" y="1661877"/>
            <a:ext cx="8626404" cy="1200329"/>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Objectivity</a:t>
            </a:r>
          </a:p>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Consistency</a:t>
            </a:r>
          </a:p>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Interpretability &amp; </a:t>
            </a:r>
            <a:r>
              <a:rPr lang="en-US" altLang="ko-KR" dirty="0" smtClean="0">
                <a:solidFill>
                  <a:schemeClr val="tx1">
                    <a:lumMod val="75000"/>
                    <a:lumOff val="25000"/>
                  </a:schemeClr>
                </a:solidFill>
                <a:latin typeface="Arial" panose="020B0604020202020204" pitchFamily="34" charset="0"/>
                <a:cs typeface="Arial" panose="020B0604020202020204" pitchFamily="34" charset="0"/>
              </a:rPr>
              <a:t>Insight</a:t>
            </a:r>
            <a:endPar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endParaRPr>
          </a:p>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Planning</a:t>
            </a:r>
          </a:p>
        </p:txBody>
      </p:sp>
      <p:pic>
        <p:nvPicPr>
          <p:cNvPr id="2050" name="Picture 2" descr="관련 이미지"/>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0715" y="2815620"/>
            <a:ext cx="4235925" cy="3388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350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6104556"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Database, and Information</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5" name="직사각형 4"/>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Data: collected facts and figures</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 name="TextBox 6"/>
          <p:cNvSpPr txBox="1"/>
          <p:nvPr/>
        </p:nvSpPr>
        <p:spPr>
          <a:xfrm>
            <a:off x="276056" y="2467234"/>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Database: collection of computer files containing data</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p:cNvSpPr txBox="1"/>
          <p:nvPr/>
        </p:nvSpPr>
        <p:spPr>
          <a:xfrm>
            <a:off x="25878" y="6545741"/>
            <a:ext cx="8626404" cy="246221"/>
          </a:xfrm>
          <a:prstGeom prst="rect">
            <a:avLst/>
          </a:prstGeom>
          <a:noFill/>
        </p:spPr>
        <p:txBody>
          <a:bodyPr wrap="square" rtlCol="0">
            <a:spAutoFit/>
          </a:bodyPr>
          <a:lstStyle/>
          <a:p>
            <a:pPr algn="just"/>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Reference: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https://en.wikipedia.org/wiki/Data_(computing</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evans</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2013</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p:cNvSpPr txBox="1"/>
          <p:nvPr/>
        </p:nvSpPr>
        <p:spPr>
          <a:xfrm>
            <a:off x="276056" y="1648016"/>
            <a:ext cx="8626404" cy="369332"/>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Data require interpretation to become information</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276056" y="3922429"/>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Information: comes from analyzing data</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TextBox 12"/>
          <p:cNvSpPr txBox="1"/>
          <p:nvPr/>
        </p:nvSpPr>
        <p:spPr>
          <a:xfrm>
            <a:off x="276056" y="4517034"/>
            <a:ext cx="8626404" cy="369332"/>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Raw data converted useful</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0" name="TextBox 9"/>
          <p:cNvSpPr txBox="1"/>
          <p:nvPr/>
        </p:nvSpPr>
        <p:spPr>
          <a:xfrm>
            <a:off x="276056" y="2980278"/>
            <a:ext cx="8626404" cy="369332"/>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Narrower definition comprises only relational databases (RDB)</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9079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6104556"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Database, and Information</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5" name="직사각형 4"/>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Data can</a:t>
            </a:r>
            <a:r>
              <a:rPr lang="ko-KR" altLang="en-US" sz="2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be either structured or unstructured</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p:cNvSpPr txBox="1"/>
          <p:nvPr/>
        </p:nvSpPr>
        <p:spPr>
          <a:xfrm>
            <a:off x="25878" y="6545741"/>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http://</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cloudpeermedia.com/wp-content/uploads/2015/12/figure-1.jpg</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p:cNvSpPr txBox="1"/>
          <p:nvPr/>
        </p:nvSpPr>
        <p:spPr>
          <a:xfrm>
            <a:off x="276056" y="1648016"/>
            <a:ext cx="8626404" cy="369332"/>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Structured Data</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3076" name="Picture 4" descr="관련 이미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831" y="2319269"/>
            <a:ext cx="4762500"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182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6104556"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Database, and Information</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5" name="직사각형 4"/>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Data can</a:t>
            </a:r>
            <a:r>
              <a:rPr lang="ko-KR" altLang="en-US" sz="2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be either structured or unstructured</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p:cNvSpPr txBox="1"/>
          <p:nvPr/>
        </p:nvSpPr>
        <p:spPr>
          <a:xfrm>
            <a:off x="25878" y="6545741"/>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https://</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blog.xively.com/wp-content/uploads/2016/03/Data-Growth_Data-Everywhere-Blog.jpg</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p:cNvSpPr txBox="1"/>
          <p:nvPr/>
        </p:nvSpPr>
        <p:spPr>
          <a:xfrm>
            <a:off x="276056" y="1648016"/>
            <a:ext cx="8626404" cy="369332"/>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Unstructured Data: text, image, video, audio, …</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4098" name="Picture 2" descr="관련 이미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0774" y="2480552"/>
            <a:ext cx="5265311" cy="2962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843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6104556"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Database, and Information</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5" name="직사각형 4"/>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Most datasets are comprised of tables (with row/columns)</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p:cNvSpPr txBox="1"/>
          <p:nvPr/>
        </p:nvSpPr>
        <p:spPr>
          <a:xfrm>
            <a:off x="276056" y="1648016"/>
            <a:ext cx="8626404" cy="1477328"/>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Think of Excel spreadsheets, RDB tables, or R/Pandas </a:t>
            </a:r>
            <a:r>
              <a:rPr lang="en-US" altLang="ko-KR"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Dataframes</a:t>
            </a:r>
            <a:endPar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endParaRPr>
          </a:p>
          <a:p>
            <a:pPr marL="1200150" lvl="2" indent="-285750" algn="just">
              <a:buFontTx/>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Each row is a record (or data instance/observation)</a:t>
            </a:r>
          </a:p>
          <a:p>
            <a:pPr marL="1200150" lvl="2" indent="-285750" algn="just">
              <a:buFontTx/>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Each column is a field (or attribute/feature)</a:t>
            </a:r>
          </a:p>
          <a:p>
            <a:pPr marL="1200150" lvl="2" indent="-285750" algn="just">
              <a:buFontTx/>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Sometimes, each row is distinguished by index (ID) and each column by header (or column index)</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graphicFrame>
        <p:nvGraphicFramePr>
          <p:cNvPr id="2" name="표 1"/>
          <p:cNvGraphicFramePr>
            <a:graphicFrameLocks noGrp="1"/>
          </p:cNvGraphicFramePr>
          <p:nvPr>
            <p:extLst>
              <p:ext uri="{D42A27DB-BD31-4B8C-83A1-F6EECF244321}">
                <p14:modId xmlns:p14="http://schemas.microsoft.com/office/powerpoint/2010/main" val="2387916326"/>
              </p:ext>
            </p:extLst>
          </p:nvPr>
        </p:nvGraphicFramePr>
        <p:xfrm>
          <a:off x="706627" y="3651121"/>
          <a:ext cx="7950990" cy="2059020"/>
        </p:xfrm>
        <a:graphic>
          <a:graphicData uri="http://schemas.openxmlformats.org/drawingml/2006/table">
            <a:tbl>
              <a:tblPr firstRow="1" bandRow="1">
                <a:tableStyleId>{C083E6E3-FA7D-4D7B-A595-EF9225AFEA82}</a:tableStyleId>
              </a:tblPr>
              <a:tblGrid>
                <a:gridCol w="913092">
                  <a:extLst>
                    <a:ext uri="{9D8B030D-6E8A-4147-A177-3AD203B41FA5}">
                      <a16:colId xmlns:a16="http://schemas.microsoft.com/office/drawing/2014/main" xmlns="" val="3023536437"/>
                    </a:ext>
                  </a:extLst>
                </a:gridCol>
                <a:gridCol w="1679951">
                  <a:extLst>
                    <a:ext uri="{9D8B030D-6E8A-4147-A177-3AD203B41FA5}">
                      <a16:colId xmlns:a16="http://schemas.microsoft.com/office/drawing/2014/main" xmlns="" val="1343946436"/>
                    </a:ext>
                  </a:extLst>
                </a:gridCol>
                <a:gridCol w="1739593">
                  <a:extLst>
                    <a:ext uri="{9D8B030D-6E8A-4147-A177-3AD203B41FA5}">
                      <a16:colId xmlns:a16="http://schemas.microsoft.com/office/drawing/2014/main" xmlns="" val="2046537161"/>
                    </a:ext>
                  </a:extLst>
                </a:gridCol>
                <a:gridCol w="1292270">
                  <a:extLst>
                    <a:ext uri="{9D8B030D-6E8A-4147-A177-3AD203B41FA5}">
                      <a16:colId xmlns:a16="http://schemas.microsoft.com/office/drawing/2014/main" xmlns="" val="1933165635"/>
                    </a:ext>
                  </a:extLst>
                </a:gridCol>
                <a:gridCol w="2326084">
                  <a:extLst>
                    <a:ext uri="{9D8B030D-6E8A-4147-A177-3AD203B41FA5}">
                      <a16:colId xmlns:a16="http://schemas.microsoft.com/office/drawing/2014/main" xmlns="" val="3461482251"/>
                    </a:ext>
                  </a:extLst>
                </a:gridCol>
              </a:tblGrid>
              <a:tr h="411804">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ID</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First Name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Last Name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Phone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City</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xmlns="" val="589313166"/>
                  </a:ext>
                </a:extLst>
              </a:tr>
              <a:tr h="411804">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A12</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Jane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Reid</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555-2142</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San Francisco</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xmlns="" val="3280936850"/>
                  </a:ext>
                </a:extLst>
              </a:tr>
              <a:tr h="411804">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A13</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John</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Townsend</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541-5521</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Portland</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xmlns="" val="737638109"/>
                  </a:ext>
                </a:extLst>
              </a:tr>
              <a:tr h="411804">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A14</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Mike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Smith</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424-1187</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Boston</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xmlns="" val="280940623"/>
                  </a:ext>
                </a:extLst>
              </a:tr>
              <a:tr h="411804">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A15</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Elizabeth</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Taylor</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479-1179</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Seattle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xmlns="" val="1344175294"/>
                  </a:ext>
                </a:extLst>
              </a:tr>
            </a:tbl>
          </a:graphicData>
        </a:graphic>
      </p:graphicFrame>
      <p:sp>
        <p:nvSpPr>
          <p:cNvPr id="3" name="직사각형 2"/>
          <p:cNvSpPr/>
          <p:nvPr/>
        </p:nvSpPr>
        <p:spPr>
          <a:xfrm>
            <a:off x="706627" y="4056439"/>
            <a:ext cx="7950990" cy="41828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연결선 13"/>
          <p:cNvCxnSpPr>
            <a:stCxn id="3" idx="1"/>
          </p:cNvCxnSpPr>
          <p:nvPr/>
        </p:nvCxnSpPr>
        <p:spPr>
          <a:xfrm flipH="1">
            <a:off x="421972" y="4265584"/>
            <a:ext cx="284655" cy="203750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1163" y="6303091"/>
            <a:ext cx="2332609" cy="369332"/>
          </a:xfrm>
          <a:prstGeom prst="rect">
            <a:avLst/>
          </a:prstGeom>
          <a:noFill/>
        </p:spPr>
        <p:txBody>
          <a:bodyPr wrap="square" rtlCol="0">
            <a:spAutoFit/>
          </a:bodyPr>
          <a:lstStyle/>
          <a:p>
            <a:pPr lvl="1" algn="just"/>
            <a:r>
              <a:rPr lang="en-US" altLang="ko-KR" b="1" dirty="0" smtClean="0">
                <a:solidFill>
                  <a:srgbClr val="C00000"/>
                </a:solidFill>
                <a:latin typeface="Arial" panose="020B0604020202020204" pitchFamily="34" charset="0"/>
                <a:cs typeface="Arial" panose="020B0604020202020204" pitchFamily="34" charset="0"/>
              </a:rPr>
              <a:t>Data instance</a:t>
            </a:r>
            <a:endParaRPr lang="ko-KR" altLang="en-US" b="1" dirty="0">
              <a:solidFill>
                <a:srgbClr val="C00000"/>
              </a:solidFill>
              <a:latin typeface="Arial" panose="020B0604020202020204" pitchFamily="34" charset="0"/>
              <a:cs typeface="Arial" panose="020B0604020202020204" pitchFamily="34" charset="0"/>
            </a:endParaRPr>
          </a:p>
        </p:txBody>
      </p:sp>
      <p:sp>
        <p:nvSpPr>
          <p:cNvPr id="19" name="직사각형 18"/>
          <p:cNvSpPr/>
          <p:nvPr/>
        </p:nvSpPr>
        <p:spPr>
          <a:xfrm>
            <a:off x="3016857" y="3651121"/>
            <a:ext cx="1691331" cy="205902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연결선 19"/>
          <p:cNvCxnSpPr/>
          <p:nvPr/>
        </p:nvCxnSpPr>
        <p:spPr>
          <a:xfrm>
            <a:off x="3923834" y="5710141"/>
            <a:ext cx="1932217" cy="28720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407364" y="5812682"/>
            <a:ext cx="2332609" cy="369332"/>
          </a:xfrm>
          <a:prstGeom prst="rect">
            <a:avLst/>
          </a:prstGeom>
          <a:noFill/>
        </p:spPr>
        <p:txBody>
          <a:bodyPr wrap="square" rtlCol="0">
            <a:spAutoFit/>
          </a:bodyPr>
          <a:lstStyle/>
          <a:p>
            <a:pPr lvl="1" algn="just"/>
            <a:r>
              <a:rPr lang="en-US" altLang="ko-KR" b="1" dirty="0" smtClean="0">
                <a:solidFill>
                  <a:srgbClr val="0070C0"/>
                </a:solidFill>
                <a:latin typeface="Arial" panose="020B0604020202020204" pitchFamily="34" charset="0"/>
                <a:cs typeface="Arial" panose="020B0604020202020204" pitchFamily="34" charset="0"/>
              </a:rPr>
              <a:t>Feature</a:t>
            </a:r>
            <a:endParaRPr lang="ko-KR" altLang="en-US" b="1" dirty="0">
              <a:solidFill>
                <a:srgbClr val="0070C0"/>
              </a:solidFill>
              <a:latin typeface="Arial" panose="020B0604020202020204" pitchFamily="34" charset="0"/>
              <a:cs typeface="Arial" panose="020B0604020202020204" pitchFamily="34" charset="0"/>
            </a:endParaRPr>
          </a:p>
        </p:txBody>
      </p:sp>
      <p:sp>
        <p:nvSpPr>
          <p:cNvPr id="23" name="직사각형 22"/>
          <p:cNvSpPr/>
          <p:nvPr/>
        </p:nvSpPr>
        <p:spPr>
          <a:xfrm>
            <a:off x="706627" y="3651121"/>
            <a:ext cx="711527" cy="205902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 name="직선 연결선 24"/>
          <p:cNvCxnSpPr/>
          <p:nvPr/>
        </p:nvCxnSpPr>
        <p:spPr>
          <a:xfrm>
            <a:off x="1036248" y="5702888"/>
            <a:ext cx="2757539" cy="6828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434271" y="6252330"/>
            <a:ext cx="2332609" cy="369332"/>
          </a:xfrm>
          <a:prstGeom prst="rect">
            <a:avLst/>
          </a:prstGeom>
          <a:noFill/>
        </p:spPr>
        <p:txBody>
          <a:bodyPr wrap="square" rtlCol="0">
            <a:spAutoFit/>
          </a:bodyPr>
          <a:lstStyle/>
          <a:p>
            <a:pPr lvl="1" algn="just"/>
            <a:r>
              <a:rPr lang="en-US" altLang="ko-KR" b="1" dirty="0" smtClean="0">
                <a:solidFill>
                  <a:srgbClr val="00B050"/>
                </a:solidFill>
                <a:latin typeface="Arial" panose="020B0604020202020204" pitchFamily="34" charset="0"/>
                <a:cs typeface="Arial" panose="020B0604020202020204" pitchFamily="34" charset="0"/>
              </a:rPr>
              <a:t>Index</a:t>
            </a:r>
            <a:endParaRPr lang="ko-KR" altLang="en-US" b="1" dirty="0">
              <a:solidFill>
                <a:srgbClr val="00B050"/>
              </a:solidFill>
              <a:latin typeface="Arial" panose="020B0604020202020204" pitchFamily="34" charset="0"/>
              <a:cs typeface="Arial" panose="020B0604020202020204" pitchFamily="34" charset="0"/>
            </a:endParaRPr>
          </a:p>
        </p:txBody>
      </p:sp>
      <p:sp>
        <p:nvSpPr>
          <p:cNvPr id="28" name="직사각형 27"/>
          <p:cNvSpPr/>
          <p:nvPr/>
        </p:nvSpPr>
        <p:spPr>
          <a:xfrm>
            <a:off x="1433151" y="3647012"/>
            <a:ext cx="7224466" cy="40626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9" name="직선 연결선 28"/>
          <p:cNvCxnSpPr/>
          <p:nvPr/>
        </p:nvCxnSpPr>
        <p:spPr>
          <a:xfrm flipV="1">
            <a:off x="5325785" y="3435210"/>
            <a:ext cx="530266" cy="20653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406092" y="3154893"/>
            <a:ext cx="2332609" cy="369332"/>
          </a:xfrm>
          <a:prstGeom prst="rect">
            <a:avLst/>
          </a:prstGeom>
          <a:noFill/>
        </p:spPr>
        <p:txBody>
          <a:bodyPr wrap="square" rtlCol="0">
            <a:spAutoFit/>
          </a:bodyPr>
          <a:lstStyle/>
          <a:p>
            <a:pPr lvl="1" algn="just"/>
            <a:r>
              <a:rPr lang="en-US" altLang="ko-KR" b="1" dirty="0" smtClean="0">
                <a:solidFill>
                  <a:srgbClr val="7030A0"/>
                </a:solidFill>
                <a:latin typeface="Arial" panose="020B0604020202020204" pitchFamily="34" charset="0"/>
                <a:cs typeface="Arial" panose="020B0604020202020204" pitchFamily="34" charset="0"/>
              </a:rPr>
              <a:t>Header</a:t>
            </a:r>
            <a:endParaRPr lang="ko-KR" altLang="en-US"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6087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026" name="Picture 2" descr="excel spreadsheet에 대한 이미지 검색결과"/>
          <p:cNvPicPr>
            <a:picLocks noChangeAspect="1" noChangeArrowheads="1"/>
          </p:cNvPicPr>
          <p:nvPr/>
        </p:nvPicPr>
        <p:blipFill rotWithShape="1">
          <a:blip r:embed="rId2">
            <a:extLst>
              <a:ext uri="{28A0092B-C50C-407E-A947-70E740481C1C}">
                <a14:useLocalDpi xmlns:a14="http://schemas.microsoft.com/office/drawing/2010/main" val="0"/>
              </a:ext>
            </a:extLst>
          </a:blip>
          <a:srcRect t="18029"/>
          <a:stretch/>
        </p:blipFill>
        <p:spPr bwMode="auto">
          <a:xfrm>
            <a:off x="465822" y="1833041"/>
            <a:ext cx="8219980" cy="42112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41880" y="129720"/>
            <a:ext cx="6104556"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Database, and Information</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5" name="직사각형 4"/>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Example: Excel Spreadsheet</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직사각형 2"/>
          <p:cNvSpPr/>
          <p:nvPr/>
        </p:nvSpPr>
        <p:spPr>
          <a:xfrm>
            <a:off x="816793" y="5735794"/>
            <a:ext cx="4926782" cy="20914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연결선 13"/>
          <p:cNvCxnSpPr/>
          <p:nvPr/>
        </p:nvCxnSpPr>
        <p:spPr>
          <a:xfrm>
            <a:off x="2895758" y="5956396"/>
            <a:ext cx="1112266" cy="47334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45833" y="6436996"/>
            <a:ext cx="2332609" cy="369332"/>
          </a:xfrm>
          <a:prstGeom prst="rect">
            <a:avLst/>
          </a:prstGeom>
          <a:noFill/>
        </p:spPr>
        <p:txBody>
          <a:bodyPr wrap="square" rtlCol="0">
            <a:spAutoFit/>
          </a:bodyPr>
          <a:lstStyle/>
          <a:p>
            <a:pPr lvl="1" algn="just"/>
            <a:r>
              <a:rPr lang="en-US" altLang="ko-KR" b="1" dirty="0" smtClean="0">
                <a:solidFill>
                  <a:srgbClr val="C00000"/>
                </a:solidFill>
                <a:latin typeface="Arial" panose="020B0604020202020204" pitchFamily="34" charset="0"/>
                <a:cs typeface="Arial" panose="020B0604020202020204" pitchFamily="34" charset="0"/>
              </a:rPr>
              <a:t>Data instance</a:t>
            </a:r>
            <a:endParaRPr lang="ko-KR" altLang="en-US" b="1" dirty="0">
              <a:solidFill>
                <a:srgbClr val="C00000"/>
              </a:solidFill>
              <a:latin typeface="Arial" panose="020B0604020202020204" pitchFamily="34" charset="0"/>
              <a:cs typeface="Arial" panose="020B0604020202020204" pitchFamily="34" charset="0"/>
            </a:endParaRPr>
          </a:p>
        </p:txBody>
      </p:sp>
      <p:sp>
        <p:nvSpPr>
          <p:cNvPr id="19" name="직사각형 18"/>
          <p:cNvSpPr/>
          <p:nvPr/>
        </p:nvSpPr>
        <p:spPr>
          <a:xfrm>
            <a:off x="4897910" y="3250655"/>
            <a:ext cx="845666" cy="279365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연결선 19"/>
          <p:cNvCxnSpPr/>
          <p:nvPr/>
        </p:nvCxnSpPr>
        <p:spPr>
          <a:xfrm>
            <a:off x="5320743" y="6066707"/>
            <a:ext cx="1932217" cy="28720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811391" y="6353914"/>
            <a:ext cx="2332609" cy="369332"/>
          </a:xfrm>
          <a:prstGeom prst="rect">
            <a:avLst/>
          </a:prstGeom>
          <a:noFill/>
        </p:spPr>
        <p:txBody>
          <a:bodyPr wrap="square" rtlCol="0">
            <a:spAutoFit/>
          </a:bodyPr>
          <a:lstStyle/>
          <a:p>
            <a:pPr lvl="1" algn="just"/>
            <a:r>
              <a:rPr lang="en-US" altLang="ko-KR" b="1" dirty="0" smtClean="0">
                <a:solidFill>
                  <a:srgbClr val="0070C0"/>
                </a:solidFill>
                <a:latin typeface="Arial" panose="020B0604020202020204" pitchFamily="34" charset="0"/>
                <a:cs typeface="Arial" panose="020B0604020202020204" pitchFamily="34" charset="0"/>
              </a:rPr>
              <a:t>Feature</a:t>
            </a:r>
            <a:endParaRPr lang="ko-KR" altLang="en-US" b="1" dirty="0">
              <a:solidFill>
                <a:srgbClr val="0070C0"/>
              </a:solidFill>
              <a:latin typeface="Arial" panose="020B0604020202020204" pitchFamily="34" charset="0"/>
              <a:cs typeface="Arial" panose="020B0604020202020204" pitchFamily="34" charset="0"/>
            </a:endParaRPr>
          </a:p>
        </p:txBody>
      </p:sp>
      <p:sp>
        <p:nvSpPr>
          <p:cNvPr id="23" name="직사각형 22"/>
          <p:cNvSpPr/>
          <p:nvPr/>
        </p:nvSpPr>
        <p:spPr>
          <a:xfrm>
            <a:off x="833088" y="3239261"/>
            <a:ext cx="1095971" cy="280504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 name="직선 연결선 24"/>
          <p:cNvCxnSpPr/>
          <p:nvPr/>
        </p:nvCxnSpPr>
        <p:spPr>
          <a:xfrm>
            <a:off x="1381073" y="6034356"/>
            <a:ext cx="331613" cy="34141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62754" y="6427557"/>
            <a:ext cx="2332609" cy="369332"/>
          </a:xfrm>
          <a:prstGeom prst="rect">
            <a:avLst/>
          </a:prstGeom>
          <a:noFill/>
        </p:spPr>
        <p:txBody>
          <a:bodyPr wrap="square" rtlCol="0">
            <a:spAutoFit/>
          </a:bodyPr>
          <a:lstStyle/>
          <a:p>
            <a:pPr lvl="1" algn="just"/>
            <a:r>
              <a:rPr lang="en-US" altLang="ko-KR" b="1" dirty="0" smtClean="0">
                <a:solidFill>
                  <a:srgbClr val="00B050"/>
                </a:solidFill>
                <a:latin typeface="Arial" panose="020B0604020202020204" pitchFamily="34" charset="0"/>
                <a:cs typeface="Arial" panose="020B0604020202020204" pitchFamily="34" charset="0"/>
              </a:rPr>
              <a:t>Index</a:t>
            </a:r>
            <a:endParaRPr lang="ko-KR" altLang="en-US" b="1" dirty="0">
              <a:solidFill>
                <a:srgbClr val="00B050"/>
              </a:solidFill>
              <a:latin typeface="Arial" panose="020B0604020202020204" pitchFamily="34" charset="0"/>
              <a:cs typeface="Arial" panose="020B0604020202020204" pitchFamily="34" charset="0"/>
            </a:endParaRPr>
          </a:p>
        </p:txBody>
      </p:sp>
      <p:sp>
        <p:nvSpPr>
          <p:cNvPr id="28" name="직사각형 27"/>
          <p:cNvSpPr/>
          <p:nvPr/>
        </p:nvSpPr>
        <p:spPr>
          <a:xfrm>
            <a:off x="1929059" y="3250655"/>
            <a:ext cx="3814516" cy="20313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9" name="직선 연결선 28"/>
          <p:cNvCxnSpPr/>
          <p:nvPr/>
        </p:nvCxnSpPr>
        <p:spPr>
          <a:xfrm flipV="1">
            <a:off x="5478442" y="1381125"/>
            <a:ext cx="530266" cy="185813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27706" y="1021318"/>
            <a:ext cx="2332609" cy="369332"/>
          </a:xfrm>
          <a:prstGeom prst="rect">
            <a:avLst/>
          </a:prstGeom>
          <a:noFill/>
        </p:spPr>
        <p:txBody>
          <a:bodyPr wrap="square" rtlCol="0">
            <a:spAutoFit/>
          </a:bodyPr>
          <a:lstStyle/>
          <a:p>
            <a:pPr lvl="1" algn="just"/>
            <a:r>
              <a:rPr lang="en-US" altLang="ko-KR" b="1" dirty="0" smtClean="0">
                <a:solidFill>
                  <a:srgbClr val="7030A0"/>
                </a:solidFill>
                <a:latin typeface="Arial" panose="020B0604020202020204" pitchFamily="34" charset="0"/>
                <a:cs typeface="Arial" panose="020B0604020202020204" pitchFamily="34" charset="0"/>
              </a:rPr>
              <a:t>Header</a:t>
            </a:r>
            <a:endParaRPr lang="ko-KR" altLang="en-US"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8359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6104556"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Database, and Information</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5" name="직사각형 4"/>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Example: Relation (table) in relational database</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2050" name="Picture 2" descr="rdb table에 대한 이미지 검색결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935" y="1771650"/>
            <a:ext cx="5619066" cy="19301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db table에 대한 이미지 검색결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7870" y="3971925"/>
            <a:ext cx="6627030" cy="2486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556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TotalTime>
  <Words>862</Words>
  <Application>Microsoft Office PowerPoint</Application>
  <PresentationFormat>화면 슬라이드 쇼(4:3)</PresentationFormat>
  <Paragraphs>121</Paragraphs>
  <Slides>16</Slides>
  <Notes>3</Notes>
  <HiddenSlides>0</HiddenSlides>
  <MMClips>0</MMClips>
  <ScaleCrop>false</ScaleCrop>
  <HeadingPairs>
    <vt:vector size="4" baseType="variant">
      <vt:variant>
        <vt:lpstr>테마</vt:lpstr>
      </vt:variant>
      <vt:variant>
        <vt:i4>1</vt:i4>
      </vt:variant>
      <vt:variant>
        <vt:lpstr>슬라이드 제목</vt:lpstr>
      </vt:variant>
      <vt:variant>
        <vt:i4>16</vt:i4>
      </vt:variant>
    </vt:vector>
  </HeadingPairs>
  <TitlesOfParts>
    <vt:vector size="17"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USER</cp:lastModifiedBy>
  <cp:revision>101</cp:revision>
  <dcterms:created xsi:type="dcterms:W3CDTF">2017-12-04T05:18:52Z</dcterms:created>
  <dcterms:modified xsi:type="dcterms:W3CDTF">2018-02-03T09:50:13Z</dcterms:modified>
</cp:coreProperties>
</file>