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37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06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616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800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285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053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47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9253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4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94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86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5076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55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4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3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359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69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6/13/2020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14952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zomato.com/api" TargetMode="External"/><Relationship Id="rId2" Type="http://schemas.openxmlformats.org/officeDocument/2006/relationships/hyperlink" Target="https://api.foursquare.com/v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40-959D-4BD5-A864-FA2C1E2FA559}"/>
              </a:ext>
            </a:extLst>
          </p:cNvPr>
          <p:cNvSpPr>
            <a:spLocks noGrp="1"/>
          </p:cNvSpPr>
          <p:nvPr>
            <p:ph type="ctrTitle"/>
          </p:nvPr>
        </p:nvSpPr>
        <p:spPr>
          <a:xfrm>
            <a:off x="377371" y="534572"/>
            <a:ext cx="11451772" cy="3516264"/>
          </a:xfrm>
        </p:spPr>
        <p:txBody>
          <a:bodyPr/>
          <a:lstStyle/>
          <a:p>
            <a:pPr algn="ctr"/>
            <a:r>
              <a:rPr lang="en-IN" sz="7200" dirty="0"/>
              <a:t>IBM Applied Data Science </a:t>
            </a:r>
            <a:br>
              <a:rPr lang="en-IN" dirty="0"/>
            </a:br>
            <a:r>
              <a:rPr lang="en-IN" sz="4000" dirty="0"/>
              <a:t>Coursera Capstone Final Project</a:t>
            </a:r>
            <a:br>
              <a:rPr lang="en-IN" dirty="0"/>
            </a:br>
            <a:endParaRPr lang="en-IN" dirty="0"/>
          </a:p>
        </p:txBody>
      </p:sp>
      <p:sp>
        <p:nvSpPr>
          <p:cNvPr id="3" name="Subtitle 2">
            <a:extLst>
              <a:ext uri="{FF2B5EF4-FFF2-40B4-BE49-F238E27FC236}">
                <a16:creationId xmlns:a16="http://schemas.microsoft.com/office/drawing/2014/main" id="{ADD3DAB9-0602-4DE9-A988-B2A390C529A0}"/>
              </a:ext>
            </a:extLst>
          </p:cNvPr>
          <p:cNvSpPr>
            <a:spLocks noGrp="1"/>
          </p:cNvSpPr>
          <p:nvPr>
            <p:ph type="subTitle" idx="1"/>
          </p:nvPr>
        </p:nvSpPr>
        <p:spPr>
          <a:xfrm>
            <a:off x="566057" y="2773575"/>
            <a:ext cx="10943772" cy="1393364"/>
          </a:xfrm>
        </p:spPr>
        <p:txBody>
          <a:bodyPr>
            <a:noAutofit/>
          </a:bodyPr>
          <a:lstStyle/>
          <a:p>
            <a:pPr algn="ctr"/>
            <a:r>
              <a:rPr lang="en-US" b="1" i="1" dirty="0"/>
              <a:t>Project - </a:t>
            </a:r>
            <a:r>
              <a:rPr lang="en-US" b="1" dirty="0"/>
              <a:t>Exploring venues in Chandigarh, India for identifying suitable venue based on location, price range and rating</a:t>
            </a:r>
            <a:endParaRPr lang="en-IN" dirty="0"/>
          </a:p>
        </p:txBody>
      </p:sp>
      <p:sp>
        <p:nvSpPr>
          <p:cNvPr id="4" name="Subtitle 2">
            <a:extLst>
              <a:ext uri="{FF2B5EF4-FFF2-40B4-BE49-F238E27FC236}">
                <a16:creationId xmlns:a16="http://schemas.microsoft.com/office/drawing/2014/main" id="{370B21BE-AE72-4C36-827B-47B4751B208C}"/>
              </a:ext>
            </a:extLst>
          </p:cNvPr>
          <p:cNvSpPr txBox="1">
            <a:spLocks/>
          </p:cNvSpPr>
          <p:nvPr/>
        </p:nvSpPr>
        <p:spPr>
          <a:xfrm>
            <a:off x="718457" y="4740261"/>
            <a:ext cx="10943772" cy="1393364"/>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b="1" i="1" dirty="0"/>
              <a:t>By : Ashish Patil</a:t>
            </a:r>
          </a:p>
          <a:p>
            <a:pPr algn="ctr"/>
            <a:r>
              <a:rPr lang="en-US" b="1" i="1" dirty="0"/>
              <a:t>June 2020</a:t>
            </a:r>
            <a:endParaRPr lang="en-IN" dirty="0"/>
          </a:p>
        </p:txBody>
      </p:sp>
    </p:spTree>
    <p:extLst>
      <p:ext uri="{BB962C8B-B14F-4D97-AF65-F5344CB8AC3E}">
        <p14:creationId xmlns:p14="http://schemas.microsoft.com/office/powerpoint/2010/main" val="3527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D14A-BF6E-4755-BABE-EDBD11C59B77}"/>
              </a:ext>
            </a:extLst>
          </p:cNvPr>
          <p:cNvSpPr>
            <a:spLocks noGrp="1"/>
          </p:cNvSpPr>
          <p:nvPr>
            <p:ph type="title"/>
          </p:nvPr>
        </p:nvSpPr>
        <p:spPr/>
        <p:txBody>
          <a:bodyPr/>
          <a:lstStyle/>
          <a:p>
            <a:r>
              <a:rPr lang="en-US" dirty="0"/>
              <a:t>Business Problem Statement</a:t>
            </a:r>
            <a:endParaRPr lang="en-IN" dirty="0"/>
          </a:p>
        </p:txBody>
      </p:sp>
      <p:sp>
        <p:nvSpPr>
          <p:cNvPr id="3" name="Content Placeholder 2">
            <a:extLst>
              <a:ext uri="{FF2B5EF4-FFF2-40B4-BE49-F238E27FC236}">
                <a16:creationId xmlns:a16="http://schemas.microsoft.com/office/drawing/2014/main" id="{36F06DEC-3C83-4217-81F5-1B9E923ED513}"/>
              </a:ext>
            </a:extLst>
          </p:cNvPr>
          <p:cNvSpPr>
            <a:spLocks noGrp="1"/>
          </p:cNvSpPr>
          <p:nvPr>
            <p:ph idx="1"/>
          </p:nvPr>
        </p:nvSpPr>
        <p:spPr>
          <a:xfrm>
            <a:off x="624114" y="1825624"/>
            <a:ext cx="10729686" cy="4667251"/>
          </a:xfrm>
        </p:spPr>
        <p:txBody>
          <a:bodyPr>
            <a:normAutofit lnSpcReduction="10000"/>
          </a:bodyPr>
          <a:lstStyle/>
          <a:p>
            <a:r>
              <a:rPr lang="en-US" sz="2400" dirty="0"/>
              <a:t>Location of a venue plays an important role in the success of business to the owner</a:t>
            </a:r>
          </a:p>
          <a:p>
            <a:r>
              <a:rPr lang="en-US" sz="2400" dirty="0"/>
              <a:t>For a customer, the venue location matters a lot based on his/her status, paying capacity and choice</a:t>
            </a:r>
          </a:p>
          <a:p>
            <a:r>
              <a:rPr lang="en-US" sz="2400" dirty="0"/>
              <a:t>Objective : To explore the venues in city of Chandigarh, India based on their category, price range, rating and locality and make this information available to users</a:t>
            </a:r>
          </a:p>
          <a:p>
            <a:r>
              <a:rPr lang="en-US" sz="2400" dirty="0"/>
              <a:t>Business Question:</a:t>
            </a:r>
          </a:p>
          <a:p>
            <a:pPr lvl="1">
              <a:buFont typeface="Wingdings" panose="05000000000000000000" pitchFamily="2" charset="2"/>
              <a:buChar char="Ø"/>
            </a:pPr>
            <a:r>
              <a:rPr lang="en-US" sz="2000" dirty="0"/>
              <a:t>Any person who is visiting Chandigarh, India can use the project to quickly filter and select the venues that would suit their budget. </a:t>
            </a:r>
          </a:p>
          <a:p>
            <a:pPr lvl="1">
              <a:buFont typeface="Wingdings" panose="05000000000000000000" pitchFamily="2" charset="2"/>
              <a:buChar char="Ø"/>
            </a:pPr>
            <a:r>
              <a:rPr lang="en-US" sz="2000" dirty="0"/>
              <a:t>A tourism company can utilize this project information to create a website or a mobile application, which would be updated on a regular basis, to provide value added service to their clients. Third, </a:t>
            </a:r>
          </a:p>
          <a:p>
            <a:pPr lvl="1">
              <a:buFont typeface="Wingdings" panose="05000000000000000000" pitchFamily="2" charset="2"/>
              <a:buChar char="Ø"/>
            </a:pPr>
            <a:r>
              <a:rPr lang="en-US" sz="2000" dirty="0"/>
              <a:t>A businessman or a company who wants to start their own restaurant/cafe/hotel can utilize this information to identify the suitable location for their new startup.</a:t>
            </a:r>
            <a:endParaRPr lang="en-IN" sz="2000" dirty="0"/>
          </a:p>
          <a:p>
            <a:endParaRPr lang="en-US" sz="2400" dirty="0"/>
          </a:p>
          <a:p>
            <a:endParaRPr lang="en-IN" sz="2400" dirty="0"/>
          </a:p>
        </p:txBody>
      </p:sp>
    </p:spTree>
    <p:extLst>
      <p:ext uri="{BB962C8B-B14F-4D97-AF65-F5344CB8AC3E}">
        <p14:creationId xmlns:p14="http://schemas.microsoft.com/office/powerpoint/2010/main" val="307589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740-9324-478E-A1BF-15AD9EB20764}"/>
              </a:ext>
            </a:extLst>
          </p:cNvPr>
          <p:cNvSpPr>
            <a:spLocks noGrp="1"/>
          </p:cNvSpPr>
          <p:nvPr>
            <p:ph type="title"/>
          </p:nvPr>
        </p:nvSpPr>
        <p:spPr>
          <a:xfrm>
            <a:off x="838200" y="278042"/>
            <a:ext cx="10515600" cy="1013730"/>
          </a:xfrm>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50F2B3B1-56FD-4120-8297-1928568C3978}"/>
              </a:ext>
            </a:extLst>
          </p:cNvPr>
          <p:cNvSpPr>
            <a:spLocks noGrp="1"/>
          </p:cNvSpPr>
          <p:nvPr>
            <p:ph idx="1"/>
          </p:nvPr>
        </p:nvSpPr>
        <p:spPr>
          <a:xfrm>
            <a:off x="711199" y="1480458"/>
            <a:ext cx="10929257" cy="5099500"/>
          </a:xfrm>
        </p:spPr>
        <p:txBody>
          <a:bodyPr>
            <a:normAutofit/>
          </a:bodyPr>
          <a:lstStyle/>
          <a:p>
            <a:r>
              <a:rPr lang="en-US" dirty="0"/>
              <a:t>Data Required</a:t>
            </a:r>
          </a:p>
          <a:p>
            <a:pPr lvl="1">
              <a:lnSpc>
                <a:spcPct val="200000"/>
              </a:lnSpc>
              <a:buFont typeface="Wingdings" panose="05000000000000000000" pitchFamily="2" charset="2"/>
              <a:buChar char="Ø"/>
            </a:pPr>
            <a:r>
              <a:rPr lang="en-IN" sz="2000" dirty="0"/>
              <a:t>List of venues in Chandigarh, India</a:t>
            </a:r>
          </a:p>
          <a:p>
            <a:pPr lvl="1">
              <a:lnSpc>
                <a:spcPct val="200000"/>
              </a:lnSpc>
              <a:buFont typeface="Wingdings" panose="05000000000000000000" pitchFamily="2" charset="2"/>
              <a:buChar char="Ø"/>
            </a:pPr>
            <a:r>
              <a:rPr lang="en-IN" sz="2000" dirty="0"/>
              <a:t>Latitude and Longitudes of venues, so that they can be identified and plotted on maps</a:t>
            </a:r>
          </a:p>
          <a:p>
            <a:pPr lvl="1">
              <a:lnSpc>
                <a:spcPct val="200000"/>
              </a:lnSpc>
              <a:buFont typeface="Wingdings" panose="05000000000000000000" pitchFamily="2" charset="2"/>
              <a:buChar char="Ø"/>
            </a:pPr>
            <a:r>
              <a:rPr lang="en-IN" sz="2000" dirty="0"/>
              <a:t>Venue average price range and ratings provided by users who had visited these venues earlier</a:t>
            </a:r>
          </a:p>
          <a:p>
            <a:r>
              <a:rPr lang="en-IN" dirty="0"/>
              <a:t>Sources of Data</a:t>
            </a:r>
          </a:p>
          <a:p>
            <a:pPr lvl="1">
              <a:lnSpc>
                <a:spcPct val="200000"/>
              </a:lnSpc>
              <a:buFont typeface="Wingdings" panose="05000000000000000000" pitchFamily="2" charset="2"/>
              <a:buChar char="Ø"/>
            </a:pPr>
            <a:r>
              <a:rPr lang="en-US" sz="2000" dirty="0"/>
              <a:t>Foursquare API (</a:t>
            </a:r>
            <a:r>
              <a:rPr lang="en-IN" sz="2000" u="sng" dirty="0">
                <a:hlinkClick r:id="rId2"/>
              </a:rPr>
              <a:t>https://api.foursquare.com/v2</a:t>
            </a:r>
            <a:r>
              <a:rPr lang="en-US" sz="2000" dirty="0"/>
              <a:t>) – For name, category and </a:t>
            </a:r>
            <a:r>
              <a:rPr lang="en-US" sz="2000" dirty="0" err="1"/>
              <a:t>lat</a:t>
            </a:r>
            <a:r>
              <a:rPr lang="en-US" sz="2000" dirty="0"/>
              <a:t>-long</a:t>
            </a:r>
          </a:p>
          <a:p>
            <a:pPr lvl="1">
              <a:lnSpc>
                <a:spcPct val="200000"/>
              </a:lnSpc>
              <a:buFont typeface="Wingdings" panose="05000000000000000000" pitchFamily="2" charset="2"/>
              <a:buChar char="Ø"/>
            </a:pPr>
            <a:r>
              <a:rPr lang="en-US" sz="2000" dirty="0"/>
              <a:t>Zomato API (</a:t>
            </a:r>
            <a:r>
              <a:rPr lang="en-US" sz="2000" u="sng" dirty="0">
                <a:hlinkClick r:id="rId3"/>
              </a:rPr>
              <a:t>https://developers.zomato.com/api</a:t>
            </a:r>
            <a:r>
              <a:rPr lang="en-US" sz="2000" dirty="0"/>
              <a:t>) – For name, address, rating, price range and </a:t>
            </a:r>
            <a:r>
              <a:rPr lang="en-US" sz="2000" dirty="0" err="1"/>
              <a:t>lat</a:t>
            </a:r>
            <a:r>
              <a:rPr lang="en-US" sz="2000" dirty="0"/>
              <a:t>-long</a:t>
            </a:r>
            <a:endParaRPr lang="en-IN" sz="2000" dirty="0"/>
          </a:p>
        </p:txBody>
      </p:sp>
    </p:spTree>
    <p:extLst>
      <p:ext uri="{BB962C8B-B14F-4D97-AF65-F5344CB8AC3E}">
        <p14:creationId xmlns:p14="http://schemas.microsoft.com/office/powerpoint/2010/main" val="34464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020C-A615-4FED-ACED-12B00DEA0190}"/>
              </a:ext>
            </a:extLst>
          </p:cNvPr>
          <p:cNvSpPr>
            <a:spLocks noGrp="1"/>
          </p:cNvSpPr>
          <p:nvPr>
            <p:ph type="title"/>
          </p:nvPr>
        </p:nvSpPr>
        <p:spPr>
          <a:xfrm>
            <a:off x="416169" y="140038"/>
            <a:ext cx="10515600" cy="1016070"/>
          </a:xfrm>
        </p:spPr>
        <p:txBody>
          <a:bodyPr>
            <a:normAutofit/>
          </a:bodyPr>
          <a:lstStyle/>
          <a:p>
            <a:r>
              <a:rPr lang="en-US" sz="4400" dirty="0"/>
              <a:t>Methodology</a:t>
            </a:r>
            <a:endParaRPr lang="en-IN" sz="4400" dirty="0"/>
          </a:p>
        </p:txBody>
      </p:sp>
      <p:sp>
        <p:nvSpPr>
          <p:cNvPr id="3" name="Content Placeholder 2">
            <a:extLst>
              <a:ext uri="{FF2B5EF4-FFF2-40B4-BE49-F238E27FC236}">
                <a16:creationId xmlns:a16="http://schemas.microsoft.com/office/drawing/2014/main" id="{01A6E62C-CB85-4086-AE65-2C743BD5FA9E}"/>
              </a:ext>
            </a:extLst>
          </p:cNvPr>
          <p:cNvSpPr>
            <a:spLocks noGrp="1"/>
          </p:cNvSpPr>
          <p:nvPr>
            <p:ph idx="1"/>
          </p:nvPr>
        </p:nvSpPr>
        <p:spPr>
          <a:xfrm>
            <a:off x="422031" y="1043563"/>
            <a:ext cx="11493304" cy="5674399"/>
          </a:xfrm>
        </p:spPr>
        <p:txBody>
          <a:bodyPr>
            <a:noAutofit/>
          </a:bodyPr>
          <a:lstStyle/>
          <a:p>
            <a:pPr algn="just">
              <a:lnSpc>
                <a:spcPct val="150000"/>
              </a:lnSpc>
            </a:pPr>
            <a:r>
              <a:rPr lang="en-US" sz="2000" dirty="0"/>
              <a:t>Get latitude and longitude coordinates of Chandigarh City, India using </a:t>
            </a:r>
            <a:r>
              <a:rPr lang="en-US" sz="2000" dirty="0" err="1"/>
              <a:t>Geopy.Geocoders</a:t>
            </a:r>
            <a:r>
              <a:rPr lang="en-US" sz="2000" dirty="0"/>
              <a:t> package </a:t>
            </a:r>
          </a:p>
          <a:p>
            <a:pPr algn="just">
              <a:lnSpc>
                <a:spcPct val="150000"/>
              </a:lnSpc>
            </a:pPr>
            <a:r>
              <a:rPr lang="en-US" sz="2000" dirty="0"/>
              <a:t>Use the Chandigarh City coordinates with Foursquare API to fetch venue data (Name, Category, Latitude &amp; Longitude)within the radius of 5 Km</a:t>
            </a:r>
          </a:p>
          <a:p>
            <a:pPr algn="just">
              <a:lnSpc>
                <a:spcPct val="150000"/>
              </a:lnSpc>
            </a:pPr>
            <a:r>
              <a:rPr lang="en-US" sz="2000" dirty="0"/>
              <a:t>Use Zomato API to fetch venue data (Name, Latitude &amp; Longitude, Rating, Price Range)</a:t>
            </a:r>
          </a:p>
          <a:p>
            <a:pPr algn="just">
              <a:lnSpc>
                <a:spcPct val="150000"/>
              </a:lnSpc>
            </a:pPr>
            <a:r>
              <a:rPr lang="en-IN" sz="2000" dirty="0"/>
              <a:t>Combine the venue data fetched from two sources based on similarity in Name, Latitude and Longitude</a:t>
            </a:r>
          </a:p>
          <a:p>
            <a:pPr algn="just">
              <a:lnSpc>
                <a:spcPct val="150000"/>
              </a:lnSpc>
            </a:pPr>
            <a:r>
              <a:rPr lang="en-IN" sz="2000" dirty="0"/>
              <a:t>Clean the data by dropping the outliers identified in the data combining process</a:t>
            </a:r>
          </a:p>
          <a:p>
            <a:pPr algn="just">
              <a:lnSpc>
                <a:spcPct val="150000"/>
              </a:lnSpc>
            </a:pPr>
            <a:r>
              <a:rPr lang="en-IN" sz="2000" dirty="0"/>
              <a:t>After the combined dataset with clean data is formed, use it for further analysis</a:t>
            </a:r>
          </a:p>
          <a:p>
            <a:pPr algn="just">
              <a:lnSpc>
                <a:spcPct val="150000"/>
              </a:lnSpc>
            </a:pPr>
            <a:r>
              <a:rPr lang="en-IN" sz="2000" dirty="0"/>
              <a:t>Plot the venues on map based on rating, price range to derive meaningful information</a:t>
            </a:r>
          </a:p>
          <a:p>
            <a:pPr algn="just">
              <a:lnSpc>
                <a:spcPct val="150000"/>
              </a:lnSpc>
            </a:pPr>
            <a:r>
              <a:rPr lang="en-US" sz="2000" dirty="0"/>
              <a:t>Perform clustering on the clean data by using k-means clustering</a:t>
            </a:r>
            <a:endParaRPr lang="en-IN" sz="2000" dirty="0"/>
          </a:p>
          <a:p>
            <a:pPr algn="just">
              <a:lnSpc>
                <a:spcPct val="150000"/>
              </a:lnSpc>
            </a:pPr>
            <a:r>
              <a:rPr lang="en-IN" sz="2000" dirty="0"/>
              <a:t>Visualize the clusters in a map using Folium</a:t>
            </a:r>
          </a:p>
        </p:txBody>
      </p:sp>
    </p:spTree>
    <p:extLst>
      <p:ext uri="{BB962C8B-B14F-4D97-AF65-F5344CB8AC3E}">
        <p14:creationId xmlns:p14="http://schemas.microsoft.com/office/powerpoint/2010/main" val="94446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A26B86-3DAD-4B7E-8D1B-04C936BB16B2}"/>
              </a:ext>
            </a:extLst>
          </p:cNvPr>
          <p:cNvPicPr/>
          <p:nvPr/>
        </p:nvPicPr>
        <p:blipFill rotWithShape="1">
          <a:blip r:embed="rId3"/>
          <a:srcRect l="12950" r="12129" b="-1"/>
          <a:stretch/>
        </p:blipFill>
        <p:spPr>
          <a:xfrm>
            <a:off x="4636008" y="10"/>
            <a:ext cx="7555992" cy="6857990"/>
          </a:xfrm>
          <a:prstGeom prst="rect">
            <a:avLst/>
          </a:prstGeom>
        </p:spPr>
      </p:pic>
      <p:sp useBgFill="1">
        <p:nvSpPr>
          <p:cNvPr id="11" name="Rectangle 8">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A9F19-D14E-45E6-90BC-86BE6D59AEC8}"/>
              </a:ext>
            </a:extLst>
          </p:cNvPr>
          <p:cNvSpPr>
            <a:spLocks noGrp="1"/>
          </p:cNvSpPr>
          <p:nvPr>
            <p:ph type="title"/>
          </p:nvPr>
        </p:nvSpPr>
        <p:spPr>
          <a:xfrm>
            <a:off x="838203" y="182563"/>
            <a:ext cx="3478160" cy="1325563"/>
          </a:xfrm>
        </p:spPr>
        <p:txBody>
          <a:bodyPr>
            <a:normAutofit/>
          </a:bodyPr>
          <a:lstStyle/>
          <a:p>
            <a:r>
              <a:rPr lang="en-US" sz="4400" dirty="0"/>
              <a:t>Results</a:t>
            </a:r>
            <a:endParaRPr lang="en-IN" sz="4400" dirty="0"/>
          </a:p>
        </p:txBody>
      </p:sp>
      <p:sp>
        <p:nvSpPr>
          <p:cNvPr id="3" name="Content Placeholder 2">
            <a:extLst>
              <a:ext uri="{FF2B5EF4-FFF2-40B4-BE49-F238E27FC236}">
                <a16:creationId xmlns:a16="http://schemas.microsoft.com/office/drawing/2014/main" id="{D39A7C16-1249-4E3F-954D-AFE6F61B3875}"/>
              </a:ext>
            </a:extLst>
          </p:cNvPr>
          <p:cNvSpPr>
            <a:spLocks noGrp="1"/>
          </p:cNvSpPr>
          <p:nvPr>
            <p:ph idx="1"/>
          </p:nvPr>
        </p:nvSpPr>
        <p:spPr>
          <a:xfrm>
            <a:off x="116114" y="1320800"/>
            <a:ext cx="4310743" cy="4856163"/>
          </a:xfrm>
        </p:spPr>
        <p:txBody>
          <a:bodyPr>
            <a:normAutofit/>
          </a:bodyPr>
          <a:lstStyle/>
          <a:p>
            <a:pPr marL="0" lvl="0" indent="0">
              <a:buNone/>
            </a:pPr>
            <a:r>
              <a:rPr lang="en-US" sz="2200" dirty="0"/>
              <a:t>Categorized the data in 2 Clusters:</a:t>
            </a:r>
          </a:p>
          <a:p>
            <a:pPr lvl="0"/>
            <a:r>
              <a:rPr lang="en-US" sz="2200" dirty="0"/>
              <a:t>Cluster-1 (Green):</a:t>
            </a:r>
          </a:p>
          <a:p>
            <a:pPr lvl="1">
              <a:buFont typeface="Wingdings" panose="05000000000000000000" pitchFamily="2" charset="2"/>
              <a:buChar char="Ø"/>
            </a:pPr>
            <a:r>
              <a:rPr lang="en-US" sz="1800" dirty="0"/>
              <a:t>It is spread across the whole city</a:t>
            </a:r>
          </a:p>
          <a:p>
            <a:pPr lvl="1">
              <a:buFont typeface="Wingdings" panose="05000000000000000000" pitchFamily="2" charset="2"/>
              <a:buChar char="Ø"/>
            </a:pPr>
            <a:r>
              <a:rPr lang="en-US" sz="1800" dirty="0"/>
              <a:t>Includes majority of venues with different category</a:t>
            </a:r>
          </a:p>
          <a:p>
            <a:pPr lvl="1">
              <a:buFont typeface="Wingdings" panose="05000000000000000000" pitchFamily="2" charset="2"/>
              <a:buChar char="Ø"/>
            </a:pPr>
            <a:r>
              <a:rPr lang="en-US" sz="1800" dirty="0"/>
              <a:t>These venues have mean price range of 1.68 and rating spread of  around 3.82.</a:t>
            </a:r>
            <a:endParaRPr lang="en-IN" sz="1800" dirty="0"/>
          </a:p>
          <a:p>
            <a:r>
              <a:rPr lang="en-US" sz="2200" dirty="0"/>
              <a:t>Cluster -2 (Red):</a:t>
            </a:r>
          </a:p>
          <a:p>
            <a:pPr lvl="1">
              <a:buFont typeface="Wingdings" panose="05000000000000000000" pitchFamily="2" charset="2"/>
              <a:buChar char="Ø"/>
            </a:pPr>
            <a:r>
              <a:rPr lang="en-US" sz="1800" dirty="0"/>
              <a:t>This is very sparsely spread</a:t>
            </a:r>
          </a:p>
          <a:p>
            <a:pPr lvl="1">
              <a:buFont typeface="Wingdings" panose="05000000000000000000" pitchFamily="2" charset="2"/>
              <a:buChar char="Ø"/>
            </a:pPr>
            <a:r>
              <a:rPr lang="en-US" sz="1800" dirty="0"/>
              <a:t>Has very limited venues of specific category</a:t>
            </a:r>
          </a:p>
          <a:p>
            <a:pPr lvl="1">
              <a:buFont typeface="Wingdings" panose="05000000000000000000" pitchFamily="2" charset="2"/>
              <a:buChar char="Ø"/>
            </a:pPr>
            <a:r>
              <a:rPr lang="en-US" sz="1800" dirty="0"/>
              <a:t>These venues have mean price range of 3.12 and rating spread around 4.04</a:t>
            </a:r>
            <a:endParaRPr lang="en-IN" sz="1800" dirty="0"/>
          </a:p>
        </p:txBody>
      </p:sp>
    </p:spTree>
    <p:extLst>
      <p:ext uri="{BB962C8B-B14F-4D97-AF65-F5344CB8AC3E}">
        <p14:creationId xmlns:p14="http://schemas.microsoft.com/office/powerpoint/2010/main" val="265025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9502-AB4A-4733-B16D-1E9C95AD008F}"/>
              </a:ext>
            </a:extLst>
          </p:cNvPr>
          <p:cNvSpPr>
            <a:spLocks noGrp="1"/>
          </p:cNvSpPr>
          <p:nvPr>
            <p:ph type="title"/>
          </p:nvPr>
        </p:nvSpPr>
        <p:spPr>
          <a:xfrm>
            <a:off x="838200" y="252582"/>
            <a:ext cx="10515600" cy="679904"/>
          </a:xfrm>
        </p:spPr>
        <p:txBody>
          <a:bodyPr>
            <a:normAutofit/>
          </a:bodyPr>
          <a:lstStyle/>
          <a:p>
            <a:r>
              <a:rPr lang="en-US" sz="4000" dirty="0"/>
              <a:t>Discussion</a:t>
            </a:r>
            <a:endParaRPr lang="en-IN" sz="4000" dirty="0"/>
          </a:p>
        </p:txBody>
      </p:sp>
      <p:sp>
        <p:nvSpPr>
          <p:cNvPr id="3" name="Content Placeholder 2">
            <a:extLst>
              <a:ext uri="{FF2B5EF4-FFF2-40B4-BE49-F238E27FC236}">
                <a16:creationId xmlns:a16="http://schemas.microsoft.com/office/drawing/2014/main" id="{759E229F-AD8B-46CC-B91B-97F8BB2EB4F3}"/>
              </a:ext>
            </a:extLst>
          </p:cNvPr>
          <p:cNvSpPr>
            <a:spLocks noGrp="1"/>
          </p:cNvSpPr>
          <p:nvPr>
            <p:ph idx="1"/>
          </p:nvPr>
        </p:nvSpPr>
        <p:spPr>
          <a:xfrm>
            <a:off x="406400" y="932486"/>
            <a:ext cx="11379200" cy="5637123"/>
          </a:xfrm>
        </p:spPr>
        <p:txBody>
          <a:bodyPr>
            <a:noAutofit/>
          </a:bodyPr>
          <a:lstStyle/>
          <a:p>
            <a:pPr algn="just">
              <a:lnSpc>
                <a:spcPct val="160000"/>
              </a:lnSpc>
            </a:pPr>
            <a:r>
              <a:rPr lang="en-US" sz="2000" dirty="0"/>
              <a:t>During feting process from </a:t>
            </a:r>
            <a:r>
              <a:rPr lang="en-US" sz="2000" dirty="0" err="1"/>
              <a:t>Foutsquare</a:t>
            </a:r>
            <a:r>
              <a:rPr lang="en-US" sz="2000" dirty="0"/>
              <a:t> and Zomato API, we received data for 130 venues</a:t>
            </a:r>
          </a:p>
          <a:p>
            <a:pPr algn="just">
              <a:lnSpc>
                <a:spcPct val="160000"/>
              </a:lnSpc>
            </a:pPr>
            <a:r>
              <a:rPr lang="en-US" sz="2000" dirty="0"/>
              <a:t>After cleaning of data we left we 63 venues for further analysis</a:t>
            </a:r>
          </a:p>
          <a:p>
            <a:pPr algn="just">
              <a:lnSpc>
                <a:spcPct val="160000"/>
              </a:lnSpc>
            </a:pPr>
            <a:r>
              <a:rPr lang="en-US" sz="2000" dirty="0"/>
              <a:t>Majority of the venues in final dataset were Cafes and Indian Restaurants</a:t>
            </a:r>
          </a:p>
          <a:p>
            <a:pPr algn="just">
              <a:lnSpc>
                <a:spcPct val="160000"/>
              </a:lnSpc>
            </a:pPr>
            <a:r>
              <a:rPr lang="en-US" sz="2000" dirty="0"/>
              <a:t>Though the rating range is 1-5, but majority of venues have rating close to 4. It means majority of the venues serves the good quality of food and service</a:t>
            </a:r>
          </a:p>
          <a:p>
            <a:pPr algn="just">
              <a:lnSpc>
                <a:spcPct val="160000"/>
              </a:lnSpc>
            </a:pPr>
            <a:r>
              <a:rPr lang="en-US" sz="2000" dirty="0"/>
              <a:t>When these venues were plotted on map, we found that Sector 17, 35 and </a:t>
            </a:r>
            <a:r>
              <a:rPr lang="en-US" sz="2000" dirty="0" err="1"/>
              <a:t>Elante</a:t>
            </a:r>
            <a:r>
              <a:rPr lang="en-US" sz="2000" dirty="0"/>
              <a:t> Mall have higher density of venues.</a:t>
            </a:r>
          </a:p>
          <a:p>
            <a:pPr algn="just">
              <a:lnSpc>
                <a:spcPct val="160000"/>
              </a:lnSpc>
            </a:pPr>
            <a:r>
              <a:rPr lang="en-US" sz="2000" dirty="0"/>
              <a:t>We discovered that venues located near Sector 17 and 35 are relatively priced lower than venues in Sector 7 and 26. </a:t>
            </a:r>
          </a:p>
          <a:p>
            <a:pPr algn="just">
              <a:lnSpc>
                <a:spcPct val="160000"/>
              </a:lnSpc>
            </a:pPr>
            <a:r>
              <a:rPr lang="en-US" sz="2000" dirty="0"/>
              <a:t>A mix of low priced and high-priced venues exists in </a:t>
            </a:r>
            <a:r>
              <a:rPr lang="en-US" sz="2000" dirty="0" err="1"/>
              <a:t>Elante</a:t>
            </a:r>
            <a:r>
              <a:rPr lang="en-US" sz="2000" dirty="0"/>
              <a:t> Mall.</a:t>
            </a:r>
          </a:p>
          <a:p>
            <a:pPr algn="just">
              <a:lnSpc>
                <a:spcPct val="160000"/>
              </a:lnSpc>
            </a:pPr>
            <a:endParaRPr lang="en-IN" sz="2000" dirty="0"/>
          </a:p>
        </p:txBody>
      </p:sp>
    </p:spTree>
    <p:extLst>
      <p:ext uri="{BB962C8B-B14F-4D97-AF65-F5344CB8AC3E}">
        <p14:creationId xmlns:p14="http://schemas.microsoft.com/office/powerpoint/2010/main" val="142712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B992-D59E-43FF-BDAA-D4CD23497D59}"/>
              </a:ext>
            </a:extLst>
          </p:cNvPr>
          <p:cNvSpPr>
            <a:spLocks noGrp="1"/>
          </p:cNvSpPr>
          <p:nvPr>
            <p:ph type="title"/>
          </p:nvPr>
        </p:nvSpPr>
        <p:spPr>
          <a:xfrm>
            <a:off x="556400" y="168179"/>
            <a:ext cx="10515600" cy="774358"/>
          </a:xfrm>
        </p:spPr>
        <p:txBody>
          <a:bodyPr>
            <a:normAutofit/>
          </a:bodyPr>
          <a:lstStyle/>
          <a:p>
            <a:r>
              <a:rPr lang="en-US" sz="4000" dirty="0"/>
              <a:t>Recommendations &amp; Conclusion</a:t>
            </a:r>
            <a:endParaRPr lang="en-IN" sz="4000" dirty="0"/>
          </a:p>
        </p:txBody>
      </p:sp>
      <p:sp>
        <p:nvSpPr>
          <p:cNvPr id="3" name="Content Placeholder 2">
            <a:extLst>
              <a:ext uri="{FF2B5EF4-FFF2-40B4-BE49-F238E27FC236}">
                <a16:creationId xmlns:a16="http://schemas.microsoft.com/office/drawing/2014/main" id="{24B7546F-4E9E-42B2-A951-6925AB1D1C38}"/>
              </a:ext>
            </a:extLst>
          </p:cNvPr>
          <p:cNvSpPr>
            <a:spLocks noGrp="1"/>
          </p:cNvSpPr>
          <p:nvPr>
            <p:ph idx="1"/>
          </p:nvPr>
        </p:nvSpPr>
        <p:spPr>
          <a:xfrm>
            <a:off x="556400" y="1112654"/>
            <a:ext cx="11161988" cy="5358484"/>
          </a:xfrm>
        </p:spPr>
        <p:txBody>
          <a:bodyPr>
            <a:normAutofit/>
          </a:bodyPr>
          <a:lstStyle/>
          <a:p>
            <a:r>
              <a:rPr lang="en-US" dirty="0"/>
              <a:t>Customer Perspective</a:t>
            </a:r>
          </a:p>
          <a:p>
            <a:pPr lvl="1" algn="just">
              <a:spcBef>
                <a:spcPts val="600"/>
              </a:spcBef>
              <a:spcAft>
                <a:spcPts val="600"/>
              </a:spcAft>
              <a:buFont typeface="Wingdings" panose="05000000000000000000" pitchFamily="2" charset="2"/>
              <a:buChar char="Ø"/>
            </a:pPr>
            <a:r>
              <a:rPr lang="en-US" dirty="0"/>
              <a:t>We can conclude that Sector 35, 17 and </a:t>
            </a:r>
            <a:r>
              <a:rPr lang="en-US" dirty="0" err="1"/>
              <a:t>Elante</a:t>
            </a:r>
            <a:r>
              <a:rPr lang="en-US" dirty="0"/>
              <a:t> Mall have venues with good quality of food and service and yet they have wide price range. Hence there are venues available for different category (Middle to High class) of consumers.</a:t>
            </a:r>
          </a:p>
          <a:p>
            <a:pPr lvl="1" algn="just">
              <a:spcBef>
                <a:spcPts val="600"/>
              </a:spcBef>
              <a:spcAft>
                <a:spcPts val="600"/>
              </a:spcAft>
              <a:buFont typeface="Wingdings" panose="05000000000000000000" pitchFamily="2" charset="2"/>
              <a:buChar char="Ø"/>
            </a:pPr>
            <a:r>
              <a:rPr lang="en-US" dirty="0"/>
              <a:t>Venues in Sector 7 and 26 can only be afforded by upper-middle and high-class customers.</a:t>
            </a:r>
          </a:p>
          <a:p>
            <a:pPr algn="just"/>
            <a:r>
              <a:rPr lang="en-US" dirty="0"/>
              <a:t>Business Perspective</a:t>
            </a:r>
          </a:p>
          <a:p>
            <a:pPr lvl="1" algn="just">
              <a:spcBef>
                <a:spcPts val="600"/>
              </a:spcBef>
              <a:spcAft>
                <a:spcPts val="600"/>
              </a:spcAft>
              <a:buFont typeface="Wingdings" panose="05000000000000000000" pitchFamily="2" charset="2"/>
              <a:buChar char="Ø"/>
            </a:pPr>
            <a:r>
              <a:rPr lang="en-US" dirty="0"/>
              <a:t>In Sector 35, 17 and </a:t>
            </a:r>
            <a:r>
              <a:rPr lang="en-US" dirty="0" err="1"/>
              <a:t>Elante</a:t>
            </a:r>
            <a:r>
              <a:rPr lang="en-US" dirty="0"/>
              <a:t> Mall venues are densely available, hence there will be high competition if anyone plans to setup new venue. </a:t>
            </a:r>
          </a:p>
          <a:p>
            <a:pPr lvl="1" algn="just">
              <a:spcBef>
                <a:spcPts val="600"/>
              </a:spcBef>
              <a:spcAft>
                <a:spcPts val="600"/>
              </a:spcAft>
              <a:buFont typeface="Wingdings" panose="05000000000000000000" pitchFamily="2" charset="2"/>
              <a:buChar char="Ø"/>
            </a:pPr>
            <a:r>
              <a:rPr lang="en-US" dirty="0"/>
              <a:t>However, in spite of high competition the probability of success is very high due to heavy foot fall of customers in these sectors. Hence the risk is relatively low.</a:t>
            </a:r>
          </a:p>
          <a:p>
            <a:pPr lvl="1" algn="just">
              <a:spcBef>
                <a:spcPts val="600"/>
              </a:spcBef>
              <a:spcAft>
                <a:spcPts val="600"/>
              </a:spcAft>
              <a:buFont typeface="Wingdings" panose="05000000000000000000" pitchFamily="2" charset="2"/>
              <a:buChar char="Ø"/>
            </a:pPr>
            <a:r>
              <a:rPr lang="en-US" dirty="0"/>
              <a:t>We can also explore other sectors in the proximity of sector 35, 17 and </a:t>
            </a:r>
            <a:r>
              <a:rPr lang="en-US" dirty="0" err="1"/>
              <a:t>Elante</a:t>
            </a:r>
            <a:r>
              <a:rPr lang="en-US" dirty="0"/>
              <a:t> Mall for setup of new venue. As these sectors have potential to get developed in future</a:t>
            </a:r>
          </a:p>
        </p:txBody>
      </p:sp>
    </p:spTree>
    <p:extLst>
      <p:ext uri="{BB962C8B-B14F-4D97-AF65-F5344CB8AC3E}">
        <p14:creationId xmlns:p14="http://schemas.microsoft.com/office/powerpoint/2010/main" val="308908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2AEBE6-08D1-4F62-BF32-3D2BEC24C64A}"/>
              </a:ext>
            </a:extLst>
          </p:cNvPr>
          <p:cNvSpPr txBox="1">
            <a:spLocks/>
          </p:cNvSpPr>
          <p:nvPr/>
        </p:nvSpPr>
        <p:spPr>
          <a:xfrm>
            <a:off x="838200" y="2654642"/>
            <a:ext cx="10515600" cy="774358"/>
          </a:xfrm>
          <a:prstGeom prst="rect">
            <a:avLst/>
          </a:prstGeom>
        </p:spPr>
        <p:txBody>
          <a:bodyP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6000" dirty="0"/>
              <a:t>Thank You</a:t>
            </a:r>
            <a:endParaRPr lang="en-IN" sz="6000" dirty="0"/>
          </a:p>
        </p:txBody>
      </p:sp>
    </p:spTree>
    <p:extLst>
      <p:ext uri="{BB962C8B-B14F-4D97-AF65-F5344CB8AC3E}">
        <p14:creationId xmlns:p14="http://schemas.microsoft.com/office/powerpoint/2010/main" val="358983848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46</TotalTime>
  <Words>794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Depth</vt:lpstr>
      <vt:lpstr>IBM Applied Data Science  Coursera Capstone Final Project </vt:lpstr>
      <vt:lpstr>Business Problem Statement</vt:lpstr>
      <vt:lpstr>Data</vt:lpstr>
      <vt:lpstr>Methodology</vt:lpstr>
      <vt:lpstr>Results</vt:lpstr>
      <vt:lpstr>Discussion</vt:lpstr>
      <vt:lpstr>Recommendations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Coursera Capstone Final Project </dc:title>
  <dc:creator>ASHISH PATIL</dc:creator>
  <cp:lastModifiedBy>ASHISH PATIL</cp:lastModifiedBy>
  <cp:revision>9</cp:revision>
  <dcterms:created xsi:type="dcterms:W3CDTF">2020-06-13T17:53:32Z</dcterms:created>
  <dcterms:modified xsi:type="dcterms:W3CDTF">2020-06-13T18:39:36Z</dcterms:modified>
</cp:coreProperties>
</file>