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guide id="3" orient="horz" pos="170">
          <p15:clr>
            <a:srgbClr val="747775"/>
          </p15:clr>
        </p15:guide>
        <p15:guide id="4" orient="horz" pos="3037">
          <p15:clr>
            <a:srgbClr val="747775"/>
          </p15:clr>
        </p15:guide>
        <p15:guide id="5" pos="2381">
          <p15:clr>
            <a:srgbClr val="747775"/>
          </p15:clr>
        </p15:guide>
        <p15:guide id="6" pos="5499">
          <p15:clr>
            <a:srgbClr val="747775"/>
          </p15:clr>
        </p15:guide>
        <p15:guide id="7" orient="horz" pos="567">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170" orient="horz"/>
        <p:guide pos="3037" orient="horz"/>
        <p:guide pos="2381"/>
        <p:guide pos="5499"/>
        <p:guide pos="567" orient="horz"/>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a35fe62da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a35fe62da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a37d6a2ce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a37d6a2ce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a35fe62dac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a35fe62dac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a35fe62dac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a35fe62da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a35fe62da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a35fe62da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a35fe62dac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a35fe62dac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a37d6a2ce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a37d6a2ce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a37d6a2ce5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a37d6a2ce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s://unsplash.com/photos/trees-under-cloudy-sky-during-sunset--G3rw6Y02D0?utm_content=creditShareLink&amp;utm_medium=referral&amp;utm_source=unsplash" TargetMode="External"/><Relationship Id="rId4" Type="http://schemas.openxmlformats.org/officeDocument/2006/relationships/hyperlink" Target="https://doi.org/10.34740/KAGGLE/DS/3988996"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nvSpPr>
        <p:spPr>
          <a:xfrm>
            <a:off x="254700" y="270000"/>
            <a:ext cx="8475300" cy="4530600"/>
          </a:xfrm>
          <a:prstGeom prst="rect">
            <a:avLst/>
          </a:prstGeom>
          <a:noFill/>
          <a:ln>
            <a:noFill/>
          </a:ln>
          <a:effectLst>
            <a:outerShdw blurRad="57150" rotWithShape="0" algn="bl" dir="5400000" dist="19050">
              <a:srgbClr val="000000"/>
            </a:outerShdw>
            <a:reflection blurRad="0" dir="5400000" dist="38100" endA="0" fadeDir="5400012" kx="0" rotWithShape="0" algn="bl" stPos="0" sy="-100000" ky="0"/>
          </a:effectLst>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GB" sz="2200">
                <a:solidFill>
                  <a:schemeClr val="dk1"/>
                </a:solidFill>
                <a:highlight>
                  <a:srgbClr val="FFFFFF"/>
                </a:highlight>
                <a:latin typeface="Calibri"/>
                <a:ea typeface="Calibri"/>
                <a:cs typeface="Calibri"/>
                <a:sym typeface="Calibri"/>
              </a:rPr>
              <a:t>Is our future getting blurry because of Air Pollution?</a:t>
            </a:r>
            <a:endParaRPr sz="2200">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sz="2800">
              <a:solidFill>
                <a:schemeClr val="dk2"/>
              </a:solidFill>
              <a:latin typeface="Calibri"/>
              <a:ea typeface="Calibri"/>
              <a:cs typeface="Calibri"/>
              <a:sym typeface="Calibri"/>
            </a:endParaRPr>
          </a:p>
        </p:txBody>
      </p:sp>
      <p:sp>
        <p:nvSpPr>
          <p:cNvPr id="55" name="Google Shape;55;p13"/>
          <p:cNvSpPr txBox="1"/>
          <p:nvPr/>
        </p:nvSpPr>
        <p:spPr>
          <a:xfrm>
            <a:off x="4999050" y="4215925"/>
            <a:ext cx="3626700" cy="461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Calibri"/>
              <a:buChar char="-"/>
            </a:pPr>
            <a:r>
              <a:rPr lang="en-GB" sz="1800">
                <a:solidFill>
                  <a:schemeClr val="lt1"/>
                </a:solidFill>
                <a:latin typeface="Calibri"/>
                <a:ea typeface="Calibri"/>
                <a:cs typeface="Calibri"/>
                <a:sym typeface="Calibri"/>
              </a:rPr>
              <a:t>Pavan Agarwal</a:t>
            </a:r>
            <a:endParaRPr sz="1800">
              <a:solidFill>
                <a:schemeClr val="lt1"/>
              </a:solidFill>
              <a:latin typeface="Calibri"/>
              <a:ea typeface="Calibri"/>
              <a:cs typeface="Calibri"/>
              <a:sym typeface="Calibri"/>
            </a:endParaRPr>
          </a:p>
        </p:txBody>
      </p:sp>
      <p:sp>
        <p:nvSpPr>
          <p:cNvPr id="56" name="Google Shape;56;p13"/>
          <p:cNvSpPr txBox="1"/>
          <p:nvPr/>
        </p:nvSpPr>
        <p:spPr>
          <a:xfrm>
            <a:off x="528425" y="4808975"/>
            <a:ext cx="182400" cy="1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nvSpPr>
        <p:spPr>
          <a:xfrm>
            <a:off x="381000" y="270000"/>
            <a:ext cx="8382000" cy="72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chemeClr val="dk2"/>
                </a:solidFill>
                <a:latin typeface="Calibri"/>
                <a:ea typeface="Calibri"/>
                <a:cs typeface="Calibri"/>
                <a:sym typeface="Calibri"/>
              </a:rPr>
              <a:t>About the </a:t>
            </a:r>
            <a:r>
              <a:rPr lang="en-GB" sz="2400">
                <a:solidFill>
                  <a:schemeClr val="dk2"/>
                </a:solidFill>
                <a:latin typeface="Calibri"/>
                <a:ea typeface="Calibri"/>
                <a:cs typeface="Calibri"/>
                <a:sym typeface="Calibri"/>
              </a:rPr>
              <a:t>Data</a:t>
            </a:r>
            <a:endParaRPr sz="2400">
              <a:solidFill>
                <a:schemeClr val="dk2"/>
              </a:solidFill>
              <a:latin typeface="Calibri"/>
              <a:ea typeface="Calibri"/>
              <a:cs typeface="Calibri"/>
              <a:sym typeface="Calibri"/>
            </a:endParaRPr>
          </a:p>
        </p:txBody>
      </p:sp>
      <p:sp>
        <p:nvSpPr>
          <p:cNvPr id="62" name="Google Shape;62;p14"/>
          <p:cNvSpPr txBox="1"/>
          <p:nvPr/>
        </p:nvSpPr>
        <p:spPr>
          <a:xfrm>
            <a:off x="425775" y="1011225"/>
            <a:ext cx="8304300" cy="38106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rgbClr val="202124"/>
              </a:buClr>
              <a:buSzPts val="1600"/>
              <a:buFont typeface="Calibri"/>
              <a:buChar char="●"/>
            </a:pPr>
            <a:r>
              <a:rPr lang="en-GB" sz="1600">
                <a:solidFill>
                  <a:srgbClr val="202124"/>
                </a:solidFill>
                <a:highlight>
                  <a:srgbClr val="FFFFFF"/>
                </a:highlight>
                <a:latin typeface="Calibri"/>
                <a:ea typeface="Calibri"/>
                <a:cs typeface="Calibri"/>
                <a:sym typeface="Calibri"/>
              </a:rPr>
              <a:t>Air Quality changes in the United States</a:t>
            </a:r>
            <a:endParaRPr sz="1600">
              <a:solidFill>
                <a:srgbClr val="202124"/>
              </a:solidFill>
              <a:highlight>
                <a:srgbClr val="FFFFFF"/>
              </a:highlight>
              <a:latin typeface="Calibri"/>
              <a:ea typeface="Calibri"/>
              <a:cs typeface="Calibri"/>
              <a:sym typeface="Calibri"/>
            </a:endParaRPr>
          </a:p>
          <a:p>
            <a:pPr indent="0" lvl="0" marL="0" rtl="0" algn="l">
              <a:spcBef>
                <a:spcPts val="0"/>
              </a:spcBef>
              <a:spcAft>
                <a:spcPts val="0"/>
              </a:spcAft>
              <a:buNone/>
            </a:pPr>
            <a:r>
              <a:rPr lang="en-GB" sz="1600">
                <a:solidFill>
                  <a:srgbClr val="202124"/>
                </a:solidFill>
                <a:highlight>
                  <a:srgbClr val="FFFFFF"/>
                </a:highlight>
                <a:latin typeface="Calibri"/>
                <a:ea typeface="Calibri"/>
                <a:cs typeface="Calibri"/>
                <a:sym typeface="Calibri"/>
              </a:rPr>
              <a:t>	</a:t>
            </a:r>
            <a:r>
              <a:rPr lang="en-GB" sz="1500">
                <a:solidFill>
                  <a:srgbClr val="202124"/>
                </a:solidFill>
                <a:highlight>
                  <a:srgbClr val="FFFFFF"/>
                </a:highlight>
                <a:latin typeface="Calibri"/>
                <a:ea typeface="Calibri"/>
                <a:cs typeface="Calibri"/>
                <a:sym typeface="Calibri"/>
              </a:rPr>
              <a:t>No of Rows: 825</a:t>
            </a:r>
            <a:endParaRPr sz="1500">
              <a:solidFill>
                <a:srgbClr val="202124"/>
              </a:solidFill>
              <a:highlight>
                <a:srgbClr val="FFFFFF"/>
              </a:highlight>
              <a:latin typeface="Calibri"/>
              <a:ea typeface="Calibri"/>
              <a:cs typeface="Calibri"/>
              <a:sym typeface="Calibri"/>
            </a:endParaRPr>
          </a:p>
          <a:p>
            <a:pPr indent="457200" lvl="0" marL="0" rtl="0" algn="l">
              <a:spcBef>
                <a:spcPts val="0"/>
              </a:spcBef>
              <a:spcAft>
                <a:spcPts val="0"/>
              </a:spcAft>
              <a:buNone/>
            </a:pPr>
            <a:r>
              <a:rPr lang="en-GB" sz="1500">
                <a:solidFill>
                  <a:srgbClr val="202124"/>
                </a:solidFill>
                <a:highlight>
                  <a:srgbClr val="FFFFFF"/>
                </a:highlight>
                <a:latin typeface="Calibri"/>
                <a:ea typeface="Calibri"/>
                <a:cs typeface="Calibri"/>
                <a:sym typeface="Calibri"/>
              </a:rPr>
              <a:t>No of Columns: 38</a:t>
            </a:r>
            <a:endParaRPr sz="1500">
              <a:solidFill>
                <a:srgbClr val="202124"/>
              </a:solidFill>
              <a:highlight>
                <a:srgbClr val="FFFFFF"/>
              </a:highlight>
              <a:latin typeface="Calibri"/>
              <a:ea typeface="Calibri"/>
              <a:cs typeface="Calibri"/>
              <a:sym typeface="Calibri"/>
            </a:endParaRPr>
          </a:p>
          <a:p>
            <a:pPr indent="0" lvl="0" marL="0" rtl="0" algn="l">
              <a:spcBef>
                <a:spcPts val="0"/>
              </a:spcBef>
              <a:spcAft>
                <a:spcPts val="0"/>
              </a:spcAft>
              <a:buNone/>
            </a:pPr>
            <a:r>
              <a:rPr lang="en-GB" sz="1500">
                <a:solidFill>
                  <a:srgbClr val="202124"/>
                </a:solidFill>
                <a:highlight>
                  <a:srgbClr val="FFFFFF"/>
                </a:highlight>
                <a:latin typeface="Calibri"/>
                <a:ea typeface="Calibri"/>
                <a:cs typeface="Calibri"/>
                <a:sym typeface="Calibri"/>
              </a:rPr>
              <a:t>	Data Size: 172 kB</a:t>
            </a:r>
            <a:endParaRPr sz="1500">
              <a:solidFill>
                <a:srgbClr val="202124"/>
              </a:solidFill>
              <a:highlight>
                <a:srgbClr val="FFFFFF"/>
              </a:highlight>
              <a:latin typeface="Calibri"/>
              <a:ea typeface="Calibri"/>
              <a:cs typeface="Calibri"/>
              <a:sym typeface="Calibri"/>
            </a:endParaRPr>
          </a:p>
          <a:p>
            <a:pPr indent="0" lvl="0" marL="0" rtl="0" algn="l">
              <a:spcBef>
                <a:spcPts val="0"/>
              </a:spcBef>
              <a:spcAft>
                <a:spcPts val="0"/>
              </a:spcAft>
              <a:buNone/>
            </a:pPr>
            <a:r>
              <a:rPr lang="en-GB" sz="1500">
                <a:solidFill>
                  <a:srgbClr val="202124"/>
                </a:solidFill>
                <a:highlight>
                  <a:srgbClr val="FFFFFF"/>
                </a:highlight>
                <a:latin typeface="Calibri"/>
                <a:ea typeface="Calibri"/>
                <a:cs typeface="Calibri"/>
                <a:sym typeface="Calibri"/>
              </a:rPr>
              <a:t>	Description: This dataset includes a table about the air quality of the US starting in the 1990's and ending in 2022. It tells us what the pollutant in the air was, how much of it there was, and it compares it to how much of it is in the air today.</a:t>
            </a:r>
            <a:endParaRPr sz="1500">
              <a:solidFill>
                <a:srgbClr val="202124"/>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sz="1600">
              <a:solidFill>
                <a:srgbClr val="202124"/>
              </a:solidFill>
              <a:highlight>
                <a:srgbClr val="FFFFFF"/>
              </a:highlight>
              <a:latin typeface="Calibri"/>
              <a:ea typeface="Calibri"/>
              <a:cs typeface="Calibri"/>
              <a:sym typeface="Calibri"/>
            </a:endParaRPr>
          </a:p>
          <a:p>
            <a:pPr indent="-330200" lvl="0" marL="457200" rtl="0" algn="l">
              <a:spcBef>
                <a:spcPts val="0"/>
              </a:spcBef>
              <a:spcAft>
                <a:spcPts val="0"/>
              </a:spcAft>
              <a:buClr>
                <a:srgbClr val="202124"/>
              </a:buClr>
              <a:buSzPts val="1600"/>
              <a:buFont typeface="Calibri"/>
              <a:buChar char="●"/>
            </a:pPr>
            <a:r>
              <a:rPr lang="en-GB" sz="1600">
                <a:solidFill>
                  <a:srgbClr val="202124"/>
                </a:solidFill>
                <a:highlight>
                  <a:srgbClr val="FFFFFF"/>
                </a:highlight>
                <a:latin typeface="Calibri"/>
                <a:ea typeface="Calibri"/>
                <a:cs typeface="Calibri"/>
                <a:sym typeface="Calibri"/>
              </a:rPr>
              <a:t>Air Quality Index (AQI) of the countries around the world.</a:t>
            </a:r>
            <a:endParaRPr sz="1600">
              <a:solidFill>
                <a:srgbClr val="202124"/>
              </a:solidFill>
              <a:highlight>
                <a:srgbClr val="FFFFFF"/>
              </a:highlight>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GB" sz="1600">
                <a:solidFill>
                  <a:srgbClr val="202124"/>
                </a:solidFill>
                <a:highlight>
                  <a:srgbClr val="FFFFFF"/>
                </a:highlight>
                <a:latin typeface="Calibri"/>
                <a:ea typeface="Calibri"/>
                <a:cs typeface="Calibri"/>
                <a:sym typeface="Calibri"/>
              </a:rPr>
              <a:t>	</a:t>
            </a:r>
            <a:r>
              <a:rPr lang="en-GB" sz="1500">
                <a:solidFill>
                  <a:srgbClr val="202124"/>
                </a:solidFill>
                <a:highlight>
                  <a:srgbClr val="FFFFFF"/>
                </a:highlight>
                <a:latin typeface="Calibri"/>
                <a:ea typeface="Calibri"/>
                <a:cs typeface="Calibri"/>
                <a:sym typeface="Calibri"/>
              </a:rPr>
              <a:t>No of Rows: 12986</a:t>
            </a:r>
            <a:endParaRPr sz="1500">
              <a:solidFill>
                <a:srgbClr val="202124"/>
              </a:solidFill>
              <a:highlight>
                <a:srgbClr val="FFFFFF"/>
              </a:highlight>
              <a:latin typeface="Calibri"/>
              <a:ea typeface="Calibri"/>
              <a:cs typeface="Calibri"/>
              <a:sym typeface="Calibri"/>
            </a:endParaRPr>
          </a:p>
          <a:p>
            <a:pPr indent="457200" lvl="0" marL="0" rtl="0" algn="l">
              <a:spcBef>
                <a:spcPts val="0"/>
              </a:spcBef>
              <a:spcAft>
                <a:spcPts val="0"/>
              </a:spcAft>
              <a:buClr>
                <a:schemeClr val="dk1"/>
              </a:buClr>
              <a:buSzPts val="1100"/>
              <a:buFont typeface="Arial"/>
              <a:buNone/>
            </a:pPr>
            <a:r>
              <a:rPr lang="en-GB" sz="1500">
                <a:solidFill>
                  <a:srgbClr val="202124"/>
                </a:solidFill>
                <a:highlight>
                  <a:srgbClr val="FFFFFF"/>
                </a:highlight>
                <a:latin typeface="Calibri"/>
                <a:ea typeface="Calibri"/>
                <a:cs typeface="Calibri"/>
                <a:sym typeface="Calibri"/>
              </a:rPr>
              <a:t>No of Columns: 4</a:t>
            </a:r>
            <a:endParaRPr sz="1500">
              <a:solidFill>
                <a:srgbClr val="202124"/>
              </a:solidFill>
              <a:highlight>
                <a:srgbClr val="FFFFFF"/>
              </a:highlight>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GB" sz="1500">
                <a:solidFill>
                  <a:srgbClr val="202124"/>
                </a:solidFill>
                <a:highlight>
                  <a:srgbClr val="FFFFFF"/>
                </a:highlight>
                <a:latin typeface="Calibri"/>
                <a:ea typeface="Calibri"/>
                <a:cs typeface="Calibri"/>
                <a:sym typeface="Calibri"/>
              </a:rPr>
              <a:t>	Data Size: 60 kB</a:t>
            </a:r>
            <a:endParaRPr sz="1500">
              <a:solidFill>
                <a:srgbClr val="202124"/>
              </a:solidFill>
              <a:highlight>
                <a:srgbClr val="FFFFFF"/>
              </a:highlight>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GB" sz="1500">
                <a:solidFill>
                  <a:srgbClr val="202124"/>
                </a:solidFill>
                <a:highlight>
                  <a:srgbClr val="FFFFFF"/>
                </a:highlight>
                <a:latin typeface="Calibri"/>
                <a:ea typeface="Calibri"/>
                <a:cs typeface="Calibri"/>
                <a:sym typeface="Calibri"/>
              </a:rPr>
              <a:t>	Description: The Air Quality Index (AQI) is used for reporting daily air quality. It tells you how clean or polluted your air is, and what associated health effects might be a concern for you. The AQI focuses on health effects you may experience within a few hours or days after breathing polluted air. This dataset contains Air Quality Index of most the countries of the world.</a:t>
            </a:r>
            <a:endParaRPr sz="1500">
              <a:solidFill>
                <a:srgbClr val="202124"/>
              </a:solidFill>
              <a:highlight>
                <a:srgbClr val="FFFFFF"/>
              </a:highlight>
              <a:latin typeface="Calibri"/>
              <a:ea typeface="Calibri"/>
              <a:cs typeface="Calibri"/>
              <a:sym typeface="Calibri"/>
            </a:endParaRPr>
          </a:p>
          <a:p>
            <a:pPr indent="0" lvl="0" marL="0" rtl="0" algn="l">
              <a:spcBef>
                <a:spcPts val="0"/>
              </a:spcBef>
              <a:spcAft>
                <a:spcPts val="0"/>
              </a:spcAft>
              <a:buNone/>
            </a:pPr>
            <a:r>
              <a:rPr lang="en-GB" sz="1600">
                <a:solidFill>
                  <a:srgbClr val="202124"/>
                </a:solidFill>
                <a:highlight>
                  <a:srgbClr val="FFFFFF"/>
                </a:highlight>
                <a:latin typeface="Calibri"/>
                <a:ea typeface="Calibri"/>
                <a:cs typeface="Calibri"/>
                <a:sym typeface="Calibri"/>
              </a:rPr>
              <a:t>	</a:t>
            </a:r>
            <a:endParaRPr sz="1600">
              <a:solidFill>
                <a:srgbClr val="202124"/>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sz="1900">
              <a:solidFill>
                <a:schemeClr val="dk2"/>
              </a:solidFill>
              <a:latin typeface="Calibri"/>
              <a:ea typeface="Calibri"/>
              <a:cs typeface="Calibri"/>
              <a:sym typeface="Calibri"/>
            </a:endParaRPr>
          </a:p>
        </p:txBody>
      </p:sp>
      <p:pic>
        <p:nvPicPr>
          <p:cNvPr id="63" name="Google Shape;63;p14"/>
          <p:cNvPicPr preferRelativeResize="0"/>
          <p:nvPr/>
        </p:nvPicPr>
        <p:blipFill>
          <a:blip r:embed="rId3">
            <a:alphaModFix/>
          </a:blip>
          <a:stretch>
            <a:fillRect/>
          </a:stretch>
        </p:blipFill>
        <p:spPr>
          <a:xfrm>
            <a:off x="5256750" y="406400"/>
            <a:ext cx="987175" cy="987200"/>
          </a:xfrm>
          <a:prstGeom prst="rect">
            <a:avLst/>
          </a:prstGeom>
          <a:noFill/>
          <a:ln>
            <a:noFill/>
          </a:ln>
        </p:spPr>
      </p:pic>
      <p:pic>
        <p:nvPicPr>
          <p:cNvPr id="64" name="Google Shape;64;p14"/>
          <p:cNvPicPr preferRelativeResize="0"/>
          <p:nvPr/>
        </p:nvPicPr>
        <p:blipFill>
          <a:blip r:embed="rId4">
            <a:alphaModFix/>
          </a:blip>
          <a:stretch>
            <a:fillRect/>
          </a:stretch>
        </p:blipFill>
        <p:spPr>
          <a:xfrm>
            <a:off x="6675050" y="379525"/>
            <a:ext cx="1040950" cy="1040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nvSpPr>
        <p:spPr>
          <a:xfrm>
            <a:off x="381000" y="270000"/>
            <a:ext cx="8382000" cy="72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chemeClr val="dk2"/>
                </a:solidFill>
                <a:latin typeface="Calibri"/>
                <a:ea typeface="Calibri"/>
                <a:cs typeface="Calibri"/>
                <a:sym typeface="Calibri"/>
              </a:rPr>
              <a:t>Visualization 1: Current Status of Air Quality in the world</a:t>
            </a:r>
            <a:endParaRPr sz="2400">
              <a:solidFill>
                <a:schemeClr val="dk2"/>
              </a:solidFill>
              <a:latin typeface="Calibri"/>
              <a:ea typeface="Calibri"/>
              <a:cs typeface="Calibri"/>
              <a:sym typeface="Calibri"/>
            </a:endParaRPr>
          </a:p>
        </p:txBody>
      </p:sp>
      <p:pic>
        <p:nvPicPr>
          <p:cNvPr id="70" name="Google Shape;70;p15"/>
          <p:cNvPicPr preferRelativeResize="0"/>
          <p:nvPr/>
        </p:nvPicPr>
        <p:blipFill>
          <a:blip r:embed="rId3">
            <a:alphaModFix/>
          </a:blip>
          <a:stretch>
            <a:fillRect/>
          </a:stretch>
        </p:blipFill>
        <p:spPr>
          <a:xfrm>
            <a:off x="528750" y="823675"/>
            <a:ext cx="6009926" cy="40791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nvSpPr>
        <p:spPr>
          <a:xfrm>
            <a:off x="266100" y="270000"/>
            <a:ext cx="8496900" cy="72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chemeClr val="dk2"/>
                </a:solidFill>
                <a:latin typeface="Calibri"/>
                <a:ea typeface="Calibri"/>
                <a:cs typeface="Calibri"/>
                <a:sym typeface="Calibri"/>
              </a:rPr>
              <a:t>Visualization 2: Air Quality in Rise(United States) </a:t>
            </a:r>
            <a:endParaRPr sz="2400">
              <a:solidFill>
                <a:schemeClr val="dk2"/>
              </a:solidFill>
              <a:latin typeface="Calibri"/>
              <a:ea typeface="Calibri"/>
              <a:cs typeface="Calibri"/>
              <a:sym typeface="Calibri"/>
            </a:endParaRPr>
          </a:p>
        </p:txBody>
      </p:sp>
      <p:sp>
        <p:nvSpPr>
          <p:cNvPr id="76" name="Google Shape;76;p16"/>
          <p:cNvSpPr txBox="1"/>
          <p:nvPr/>
        </p:nvSpPr>
        <p:spPr>
          <a:xfrm>
            <a:off x="3780000" y="990600"/>
            <a:ext cx="4950000" cy="381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pic>
        <p:nvPicPr>
          <p:cNvPr id="77" name="Google Shape;77;p16"/>
          <p:cNvPicPr preferRelativeResize="0"/>
          <p:nvPr/>
        </p:nvPicPr>
        <p:blipFill>
          <a:blip r:embed="rId3">
            <a:alphaModFix/>
          </a:blip>
          <a:stretch>
            <a:fillRect/>
          </a:stretch>
        </p:blipFill>
        <p:spPr>
          <a:xfrm>
            <a:off x="407275" y="843950"/>
            <a:ext cx="6070782" cy="3822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nvSpPr>
        <p:spPr>
          <a:xfrm>
            <a:off x="381000" y="270000"/>
            <a:ext cx="3399000" cy="125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chemeClr val="dk2"/>
                </a:solidFill>
                <a:latin typeface="Calibri"/>
                <a:ea typeface="Calibri"/>
                <a:cs typeface="Calibri"/>
                <a:sym typeface="Calibri"/>
              </a:rPr>
              <a:t>Visualization 3: </a:t>
            </a:r>
            <a:endParaRPr sz="2400">
              <a:solidFill>
                <a:schemeClr val="dk2"/>
              </a:solidFill>
              <a:latin typeface="Calibri"/>
              <a:ea typeface="Calibri"/>
              <a:cs typeface="Calibri"/>
              <a:sym typeface="Calibri"/>
            </a:endParaRPr>
          </a:p>
          <a:p>
            <a:pPr indent="0" lvl="0" marL="0" rtl="0" algn="l">
              <a:spcBef>
                <a:spcPts val="0"/>
              </a:spcBef>
              <a:spcAft>
                <a:spcPts val="0"/>
              </a:spcAft>
              <a:buNone/>
            </a:pPr>
            <a:r>
              <a:rPr i="1" lang="en-GB" sz="2400">
                <a:solidFill>
                  <a:schemeClr val="dk2"/>
                </a:solidFill>
                <a:latin typeface="Calibri"/>
                <a:ea typeface="Calibri"/>
                <a:cs typeface="Calibri"/>
                <a:sym typeface="Calibri"/>
              </a:rPr>
              <a:t>Primary Pollutant in our air</a:t>
            </a:r>
            <a:endParaRPr i="1" sz="2400">
              <a:solidFill>
                <a:schemeClr val="dk2"/>
              </a:solidFill>
              <a:latin typeface="Calibri"/>
              <a:ea typeface="Calibri"/>
              <a:cs typeface="Calibri"/>
              <a:sym typeface="Calibri"/>
            </a:endParaRPr>
          </a:p>
        </p:txBody>
      </p:sp>
      <p:pic>
        <p:nvPicPr>
          <p:cNvPr id="83" name="Google Shape;83;p17"/>
          <p:cNvPicPr preferRelativeResize="0"/>
          <p:nvPr/>
        </p:nvPicPr>
        <p:blipFill rotWithShape="1">
          <a:blip r:embed="rId3">
            <a:alphaModFix/>
          </a:blip>
          <a:srcRect b="8750" l="-2009" r="0" t="6295"/>
          <a:stretch/>
        </p:blipFill>
        <p:spPr>
          <a:xfrm>
            <a:off x="3914375" y="72250"/>
            <a:ext cx="4848625" cy="4749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nvSpPr>
        <p:spPr>
          <a:xfrm>
            <a:off x="381000" y="270000"/>
            <a:ext cx="8382000" cy="72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chemeClr val="dk2"/>
                </a:solidFill>
                <a:latin typeface="Calibri"/>
                <a:ea typeface="Calibri"/>
                <a:cs typeface="Calibri"/>
                <a:sym typeface="Calibri"/>
              </a:rPr>
              <a:t>Future Suggestions</a:t>
            </a:r>
            <a:endParaRPr sz="2400">
              <a:solidFill>
                <a:schemeClr val="dk2"/>
              </a:solidFill>
              <a:latin typeface="Calibri"/>
              <a:ea typeface="Calibri"/>
              <a:cs typeface="Calibri"/>
              <a:sym typeface="Calibri"/>
            </a:endParaRPr>
          </a:p>
        </p:txBody>
      </p:sp>
      <p:sp>
        <p:nvSpPr>
          <p:cNvPr id="89" name="Google Shape;89;p18"/>
          <p:cNvSpPr txBox="1"/>
          <p:nvPr/>
        </p:nvSpPr>
        <p:spPr>
          <a:xfrm>
            <a:off x="381000" y="990600"/>
            <a:ext cx="8382000" cy="38100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Clr>
                <a:schemeClr val="dk2"/>
              </a:buClr>
              <a:buSzPts val="1900"/>
              <a:buFont typeface="Calibri"/>
              <a:buAutoNum type="arabicPeriod"/>
            </a:pPr>
            <a:r>
              <a:rPr lang="en-GB" sz="1900">
                <a:solidFill>
                  <a:schemeClr val="dk2"/>
                </a:solidFill>
                <a:latin typeface="Calibri"/>
                <a:ea typeface="Calibri"/>
                <a:cs typeface="Calibri"/>
                <a:sym typeface="Calibri"/>
              </a:rPr>
              <a:t>Reducing or minimizing production of major air pollutant</a:t>
            </a:r>
            <a:endParaRPr sz="1900">
              <a:solidFill>
                <a:schemeClr val="dk2"/>
              </a:solidFill>
              <a:latin typeface="Calibri"/>
              <a:ea typeface="Calibri"/>
              <a:cs typeface="Calibri"/>
              <a:sym typeface="Calibri"/>
            </a:endParaRPr>
          </a:p>
          <a:p>
            <a:pPr indent="-336550" lvl="0" marL="914400" rtl="0" algn="l">
              <a:spcBef>
                <a:spcPts val="0"/>
              </a:spcBef>
              <a:spcAft>
                <a:spcPts val="0"/>
              </a:spcAft>
              <a:buClr>
                <a:schemeClr val="dk2"/>
              </a:buClr>
              <a:buSzPts val="1700"/>
              <a:buFont typeface="Calibri"/>
              <a:buChar char="●"/>
            </a:pPr>
            <a:r>
              <a:rPr lang="en-GB" sz="1700">
                <a:solidFill>
                  <a:schemeClr val="dk2"/>
                </a:solidFill>
                <a:latin typeface="Calibri"/>
                <a:ea typeface="Calibri"/>
                <a:cs typeface="Calibri"/>
                <a:sym typeface="Calibri"/>
              </a:rPr>
              <a:t>Particulate Matter (PM10)</a:t>
            </a:r>
            <a:endParaRPr sz="1700">
              <a:solidFill>
                <a:schemeClr val="dk2"/>
              </a:solidFill>
              <a:latin typeface="Calibri"/>
              <a:ea typeface="Calibri"/>
              <a:cs typeface="Calibri"/>
              <a:sym typeface="Calibri"/>
            </a:endParaRPr>
          </a:p>
          <a:p>
            <a:pPr indent="-330200" lvl="1" marL="1371600" rtl="0" algn="l">
              <a:spcBef>
                <a:spcPts val="0"/>
              </a:spcBef>
              <a:spcAft>
                <a:spcPts val="0"/>
              </a:spcAft>
              <a:buClr>
                <a:schemeClr val="dk2"/>
              </a:buClr>
              <a:buSzPts val="1600"/>
              <a:buFont typeface="Calibri"/>
              <a:buChar char="○"/>
            </a:pPr>
            <a:r>
              <a:rPr lang="en-GB" sz="1600">
                <a:solidFill>
                  <a:schemeClr val="dk2"/>
                </a:solidFill>
                <a:latin typeface="Calibri"/>
                <a:ea typeface="Calibri"/>
                <a:cs typeface="Calibri"/>
                <a:sym typeface="Calibri"/>
              </a:rPr>
              <a:t>Implement Dust Control Measures</a:t>
            </a:r>
            <a:endParaRPr sz="1600">
              <a:solidFill>
                <a:schemeClr val="dk2"/>
              </a:solidFill>
              <a:latin typeface="Calibri"/>
              <a:ea typeface="Calibri"/>
              <a:cs typeface="Calibri"/>
              <a:sym typeface="Calibri"/>
            </a:endParaRPr>
          </a:p>
          <a:p>
            <a:pPr indent="-330200" lvl="1" marL="1371600" rtl="0" algn="l">
              <a:spcBef>
                <a:spcPts val="0"/>
              </a:spcBef>
              <a:spcAft>
                <a:spcPts val="0"/>
              </a:spcAft>
              <a:buClr>
                <a:schemeClr val="dk2"/>
              </a:buClr>
              <a:buSzPts val="1600"/>
              <a:buFont typeface="Calibri"/>
              <a:buChar char="○"/>
            </a:pPr>
            <a:r>
              <a:rPr lang="en-GB" sz="1600">
                <a:solidFill>
                  <a:schemeClr val="dk2"/>
                </a:solidFill>
                <a:latin typeface="Calibri"/>
                <a:ea typeface="Calibri"/>
                <a:cs typeface="Calibri"/>
                <a:sym typeface="Calibri"/>
              </a:rPr>
              <a:t>Promote Green Spaces</a:t>
            </a:r>
            <a:endParaRPr sz="1600">
              <a:solidFill>
                <a:schemeClr val="dk2"/>
              </a:solidFill>
              <a:latin typeface="Calibri"/>
              <a:ea typeface="Calibri"/>
              <a:cs typeface="Calibri"/>
              <a:sym typeface="Calibri"/>
            </a:endParaRPr>
          </a:p>
          <a:p>
            <a:pPr indent="-336550" lvl="0" marL="914400" rtl="0" algn="l">
              <a:spcBef>
                <a:spcPts val="0"/>
              </a:spcBef>
              <a:spcAft>
                <a:spcPts val="0"/>
              </a:spcAft>
              <a:buClr>
                <a:schemeClr val="dk2"/>
              </a:buClr>
              <a:buSzPts val="1700"/>
              <a:buFont typeface="Calibri"/>
              <a:buChar char="●"/>
            </a:pPr>
            <a:r>
              <a:rPr lang="en-GB" sz="1700">
                <a:solidFill>
                  <a:schemeClr val="dk2"/>
                </a:solidFill>
                <a:latin typeface="Calibri"/>
                <a:ea typeface="Calibri"/>
                <a:cs typeface="Calibri"/>
                <a:sym typeface="Calibri"/>
              </a:rPr>
              <a:t>Ozone (O3)</a:t>
            </a:r>
            <a:endParaRPr sz="1700">
              <a:solidFill>
                <a:schemeClr val="dk2"/>
              </a:solidFill>
              <a:latin typeface="Calibri"/>
              <a:ea typeface="Calibri"/>
              <a:cs typeface="Calibri"/>
              <a:sym typeface="Calibri"/>
            </a:endParaRPr>
          </a:p>
          <a:p>
            <a:pPr indent="-330200" lvl="1" marL="1371600" rtl="0" algn="l">
              <a:spcBef>
                <a:spcPts val="0"/>
              </a:spcBef>
              <a:spcAft>
                <a:spcPts val="0"/>
              </a:spcAft>
              <a:buClr>
                <a:schemeClr val="dk2"/>
              </a:buClr>
              <a:buSzPts val="1600"/>
              <a:buFont typeface="Calibri"/>
              <a:buChar char="○"/>
            </a:pPr>
            <a:r>
              <a:rPr lang="en-GB" sz="1600">
                <a:solidFill>
                  <a:schemeClr val="dk2"/>
                </a:solidFill>
                <a:latin typeface="Calibri"/>
                <a:ea typeface="Calibri"/>
                <a:cs typeface="Calibri"/>
                <a:sym typeface="Calibri"/>
              </a:rPr>
              <a:t>Control NOx Emissions</a:t>
            </a:r>
            <a:endParaRPr sz="1600">
              <a:solidFill>
                <a:schemeClr val="dk2"/>
              </a:solidFill>
              <a:latin typeface="Calibri"/>
              <a:ea typeface="Calibri"/>
              <a:cs typeface="Calibri"/>
              <a:sym typeface="Calibri"/>
            </a:endParaRPr>
          </a:p>
          <a:p>
            <a:pPr indent="-330200" lvl="1" marL="1371600" rtl="0" algn="l">
              <a:spcBef>
                <a:spcPts val="0"/>
              </a:spcBef>
              <a:spcAft>
                <a:spcPts val="0"/>
              </a:spcAft>
              <a:buClr>
                <a:schemeClr val="dk2"/>
              </a:buClr>
              <a:buSzPts val="1600"/>
              <a:buFont typeface="Calibri"/>
              <a:buChar char="○"/>
            </a:pPr>
            <a:r>
              <a:rPr lang="en-GB" sz="1600">
                <a:solidFill>
                  <a:schemeClr val="dk2"/>
                </a:solidFill>
                <a:latin typeface="Calibri"/>
                <a:ea typeface="Calibri"/>
                <a:cs typeface="Calibri"/>
                <a:sym typeface="Calibri"/>
              </a:rPr>
              <a:t>Reduce VOC Emissions</a:t>
            </a:r>
            <a:endParaRPr sz="1600">
              <a:solidFill>
                <a:schemeClr val="dk2"/>
              </a:solidFill>
              <a:latin typeface="Calibri"/>
              <a:ea typeface="Calibri"/>
              <a:cs typeface="Calibri"/>
              <a:sym typeface="Calibri"/>
            </a:endParaRPr>
          </a:p>
          <a:p>
            <a:pPr indent="-349250" lvl="0" marL="457200" rtl="0" algn="l">
              <a:spcBef>
                <a:spcPts val="0"/>
              </a:spcBef>
              <a:spcAft>
                <a:spcPts val="0"/>
              </a:spcAft>
              <a:buClr>
                <a:schemeClr val="dk2"/>
              </a:buClr>
              <a:buSzPts val="1900"/>
              <a:buFont typeface="Calibri"/>
              <a:buAutoNum type="arabicPeriod"/>
            </a:pPr>
            <a:r>
              <a:rPr lang="en-GB" sz="1900">
                <a:solidFill>
                  <a:schemeClr val="dk2"/>
                </a:solidFill>
                <a:latin typeface="Calibri"/>
                <a:ea typeface="Calibri"/>
                <a:cs typeface="Calibri"/>
                <a:sym typeface="Calibri"/>
              </a:rPr>
              <a:t>Promote Sustainable Transportation</a:t>
            </a:r>
            <a:endParaRPr sz="1900">
              <a:solidFill>
                <a:schemeClr val="dk2"/>
              </a:solidFill>
              <a:latin typeface="Calibri"/>
              <a:ea typeface="Calibri"/>
              <a:cs typeface="Calibri"/>
              <a:sym typeface="Calibri"/>
            </a:endParaRPr>
          </a:p>
          <a:p>
            <a:pPr indent="-349250" lvl="0" marL="457200" rtl="0" algn="l">
              <a:spcBef>
                <a:spcPts val="0"/>
              </a:spcBef>
              <a:spcAft>
                <a:spcPts val="0"/>
              </a:spcAft>
              <a:buClr>
                <a:schemeClr val="dk2"/>
              </a:buClr>
              <a:buSzPts val="1900"/>
              <a:buFont typeface="Calibri"/>
              <a:buAutoNum type="arabicPeriod"/>
            </a:pPr>
            <a:r>
              <a:rPr lang="en-GB" sz="1900">
                <a:solidFill>
                  <a:schemeClr val="dk2"/>
                </a:solidFill>
                <a:latin typeface="Calibri"/>
                <a:ea typeface="Calibri"/>
                <a:cs typeface="Calibri"/>
                <a:sym typeface="Calibri"/>
              </a:rPr>
              <a:t>Raise Public Awareness</a:t>
            </a:r>
            <a:endParaRPr sz="1600">
              <a:solidFill>
                <a:schemeClr val="dk2"/>
              </a:solidFill>
              <a:latin typeface="Calibri"/>
              <a:ea typeface="Calibri"/>
              <a:cs typeface="Calibri"/>
              <a:sym typeface="Calibri"/>
            </a:endParaRPr>
          </a:p>
          <a:p>
            <a:pPr indent="-330200" lvl="1" marL="914400" rtl="0" algn="l">
              <a:spcBef>
                <a:spcPts val="0"/>
              </a:spcBef>
              <a:spcAft>
                <a:spcPts val="0"/>
              </a:spcAft>
              <a:buClr>
                <a:schemeClr val="dk2"/>
              </a:buClr>
              <a:buSzPts val="1600"/>
              <a:buFont typeface="Calibri"/>
              <a:buChar char="○"/>
            </a:pPr>
            <a:r>
              <a:rPr lang="en-GB" sz="1600">
                <a:solidFill>
                  <a:schemeClr val="dk2"/>
                </a:solidFill>
                <a:latin typeface="Calibri"/>
                <a:ea typeface="Calibri"/>
                <a:cs typeface="Calibri"/>
                <a:sym typeface="Calibri"/>
              </a:rPr>
              <a:t>Minimize personal contributions to air pollution</a:t>
            </a:r>
            <a:endParaRPr sz="1600">
              <a:solidFill>
                <a:schemeClr val="dk2"/>
              </a:solidFill>
              <a:latin typeface="Calibri"/>
              <a:ea typeface="Calibri"/>
              <a:cs typeface="Calibri"/>
              <a:sym typeface="Calibri"/>
            </a:endParaRPr>
          </a:p>
          <a:p>
            <a:pPr indent="0" lvl="0" marL="914400" rtl="0" algn="l">
              <a:spcBef>
                <a:spcPts val="0"/>
              </a:spcBef>
              <a:spcAft>
                <a:spcPts val="0"/>
              </a:spcAft>
              <a:buNone/>
            </a:pPr>
            <a:r>
              <a:rPr lang="en-GB" sz="1600">
                <a:solidFill>
                  <a:schemeClr val="dk2"/>
                </a:solidFill>
                <a:latin typeface="Calibri"/>
                <a:ea typeface="Calibri"/>
                <a:cs typeface="Calibri"/>
                <a:sym typeface="Calibri"/>
              </a:rPr>
              <a:t>by walking, biking, and using public transit.</a:t>
            </a:r>
            <a:endParaRPr sz="1600">
              <a:solidFill>
                <a:schemeClr val="dk2"/>
              </a:solidFill>
              <a:latin typeface="Calibri"/>
              <a:ea typeface="Calibri"/>
              <a:cs typeface="Calibri"/>
              <a:sym typeface="Calibri"/>
            </a:endParaRPr>
          </a:p>
          <a:p>
            <a:pPr indent="-330200" lvl="1" marL="914400" rtl="0" algn="l">
              <a:spcBef>
                <a:spcPts val="0"/>
              </a:spcBef>
              <a:spcAft>
                <a:spcPts val="0"/>
              </a:spcAft>
              <a:buClr>
                <a:schemeClr val="dk2"/>
              </a:buClr>
              <a:buSzPts val="1600"/>
              <a:buFont typeface="Calibri"/>
              <a:buChar char="○"/>
            </a:pPr>
            <a:r>
              <a:rPr lang="en-GB" sz="1600">
                <a:solidFill>
                  <a:schemeClr val="dk2"/>
                </a:solidFill>
                <a:latin typeface="Calibri"/>
                <a:ea typeface="Calibri"/>
                <a:cs typeface="Calibri"/>
                <a:sym typeface="Calibri"/>
              </a:rPr>
              <a:t>Explore N95 mask usage in fire prone area.</a:t>
            </a:r>
            <a:endParaRPr sz="1900">
              <a:solidFill>
                <a:schemeClr val="dk2"/>
              </a:solidFill>
              <a:latin typeface="Calibri"/>
              <a:ea typeface="Calibri"/>
              <a:cs typeface="Calibri"/>
              <a:sym typeface="Calibri"/>
            </a:endParaRPr>
          </a:p>
          <a:p>
            <a:pPr indent="-349250" lvl="0" marL="457200" rtl="0" algn="l">
              <a:spcBef>
                <a:spcPts val="0"/>
              </a:spcBef>
              <a:spcAft>
                <a:spcPts val="0"/>
              </a:spcAft>
              <a:buClr>
                <a:schemeClr val="dk2"/>
              </a:buClr>
              <a:buSzPts val="1900"/>
              <a:buFont typeface="Calibri"/>
              <a:buAutoNum type="arabicPeriod"/>
            </a:pPr>
            <a:r>
              <a:rPr lang="en-GB" sz="1900">
                <a:solidFill>
                  <a:schemeClr val="dk2"/>
                </a:solidFill>
                <a:latin typeface="Calibri"/>
                <a:ea typeface="Calibri"/>
                <a:cs typeface="Calibri"/>
                <a:sym typeface="Calibri"/>
              </a:rPr>
              <a:t>Support Renewable Energy</a:t>
            </a:r>
            <a:endParaRPr sz="1900">
              <a:solidFill>
                <a:schemeClr val="dk2"/>
              </a:solidFill>
              <a:latin typeface="Calibri"/>
              <a:ea typeface="Calibri"/>
              <a:cs typeface="Calibri"/>
              <a:sym typeface="Calibri"/>
            </a:endParaRPr>
          </a:p>
          <a:p>
            <a:pPr indent="0" lvl="0" marL="0" rtl="0" algn="l">
              <a:spcBef>
                <a:spcPts val="0"/>
              </a:spcBef>
              <a:spcAft>
                <a:spcPts val="0"/>
              </a:spcAft>
              <a:buNone/>
            </a:pPr>
            <a:r>
              <a:t/>
            </a:r>
            <a:endParaRPr sz="1600">
              <a:solidFill>
                <a:schemeClr val="dk2"/>
              </a:solidFill>
              <a:latin typeface="Calibri"/>
              <a:ea typeface="Calibri"/>
              <a:cs typeface="Calibri"/>
              <a:sym typeface="Calibri"/>
            </a:endParaRPr>
          </a:p>
          <a:p>
            <a:pPr indent="0" lvl="0" marL="0" rtl="0" algn="l">
              <a:spcBef>
                <a:spcPts val="0"/>
              </a:spcBef>
              <a:spcAft>
                <a:spcPts val="0"/>
              </a:spcAft>
              <a:buNone/>
            </a:pPr>
            <a:r>
              <a:t/>
            </a:r>
            <a:endParaRPr sz="1600">
              <a:solidFill>
                <a:schemeClr val="dk2"/>
              </a:solidFill>
              <a:latin typeface="Calibri"/>
              <a:ea typeface="Calibri"/>
              <a:cs typeface="Calibri"/>
              <a:sym typeface="Calibri"/>
            </a:endParaRPr>
          </a:p>
          <a:p>
            <a:pPr indent="0" lvl="0" marL="0" rtl="0" algn="l">
              <a:spcBef>
                <a:spcPts val="0"/>
              </a:spcBef>
              <a:spcAft>
                <a:spcPts val="0"/>
              </a:spcAft>
              <a:buNone/>
            </a:pPr>
            <a:r>
              <a:t/>
            </a:r>
            <a:endParaRPr sz="1600">
              <a:solidFill>
                <a:schemeClr val="dk2"/>
              </a:solidFill>
              <a:latin typeface="Calibri"/>
              <a:ea typeface="Calibri"/>
              <a:cs typeface="Calibri"/>
              <a:sym typeface="Calibri"/>
            </a:endParaRPr>
          </a:p>
        </p:txBody>
      </p:sp>
      <p:pic>
        <p:nvPicPr>
          <p:cNvPr id="90" name="Google Shape;90;p18"/>
          <p:cNvPicPr preferRelativeResize="0"/>
          <p:nvPr/>
        </p:nvPicPr>
        <p:blipFill>
          <a:blip r:embed="rId3">
            <a:alphaModFix/>
          </a:blip>
          <a:stretch>
            <a:fillRect/>
          </a:stretch>
        </p:blipFill>
        <p:spPr>
          <a:xfrm>
            <a:off x="5358225" y="1507850"/>
            <a:ext cx="3142026" cy="23534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nvSpPr>
        <p:spPr>
          <a:xfrm>
            <a:off x="381000" y="270000"/>
            <a:ext cx="8382000" cy="72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chemeClr val="dk2"/>
                </a:solidFill>
                <a:latin typeface="Calibri"/>
                <a:ea typeface="Calibri"/>
                <a:cs typeface="Calibri"/>
                <a:sym typeface="Calibri"/>
              </a:rPr>
              <a:t>References</a:t>
            </a:r>
            <a:endParaRPr sz="2400">
              <a:solidFill>
                <a:schemeClr val="dk2"/>
              </a:solidFill>
              <a:latin typeface="Calibri"/>
              <a:ea typeface="Calibri"/>
              <a:cs typeface="Calibri"/>
              <a:sym typeface="Calibri"/>
            </a:endParaRPr>
          </a:p>
        </p:txBody>
      </p:sp>
      <p:sp>
        <p:nvSpPr>
          <p:cNvPr id="96" name="Google Shape;96;p19"/>
          <p:cNvSpPr txBox="1"/>
          <p:nvPr/>
        </p:nvSpPr>
        <p:spPr>
          <a:xfrm>
            <a:off x="381000" y="990600"/>
            <a:ext cx="8382000" cy="3810000"/>
          </a:xfrm>
          <a:prstGeom prst="rect">
            <a:avLst/>
          </a:prstGeom>
          <a:noFill/>
          <a:ln>
            <a:noFill/>
          </a:ln>
        </p:spPr>
        <p:txBody>
          <a:bodyPr anchorCtr="0" anchor="t" bIns="91425" lIns="91425" spcFirstLastPara="1" rIns="91425" wrap="square" tIns="91425">
            <a:noAutofit/>
          </a:bodyPr>
          <a:lstStyle/>
          <a:p>
            <a:pPr indent="-317500" lvl="0" marL="450000" rtl="0" algn="l">
              <a:lnSpc>
                <a:spcPct val="115000"/>
              </a:lnSpc>
              <a:spcBef>
                <a:spcPts val="0"/>
              </a:spcBef>
              <a:spcAft>
                <a:spcPts val="0"/>
              </a:spcAft>
              <a:buClr>
                <a:schemeClr val="dk2"/>
              </a:buClr>
              <a:buSzPts val="1400"/>
              <a:buFont typeface="Calibri"/>
              <a:buChar char="●"/>
            </a:pPr>
            <a:r>
              <a:rPr lang="en-GB">
                <a:solidFill>
                  <a:schemeClr val="dk2"/>
                </a:solidFill>
                <a:highlight>
                  <a:srgbClr val="FFFFFF"/>
                </a:highlight>
                <a:latin typeface="Calibri"/>
                <a:ea typeface="Calibri"/>
                <a:cs typeface="Calibri"/>
                <a:sym typeface="Calibri"/>
              </a:rPr>
              <a:t>Images:- </a:t>
            </a:r>
            <a:r>
              <a:rPr lang="en-GB" u="sng">
                <a:solidFill>
                  <a:schemeClr val="dk2"/>
                </a:solidFill>
                <a:highlight>
                  <a:srgbClr val="FFFFFF"/>
                </a:highlight>
                <a:latin typeface="Calibri"/>
                <a:ea typeface="Calibri"/>
                <a:cs typeface="Calibri"/>
                <a:sym typeface="Calibri"/>
                <a:hlinkClick r:id="rId3">
                  <a:extLst>
                    <a:ext uri="{A12FA001-AC4F-418D-AE19-62706E023703}">
                      <ahyp:hlinkClr val="tx"/>
                    </a:ext>
                  </a:extLst>
                </a:hlinkClick>
              </a:rPr>
              <a:t>Unsplash </a:t>
            </a:r>
            <a:endParaRPr>
              <a:solidFill>
                <a:schemeClr val="dk2"/>
              </a:solidFill>
              <a:highlight>
                <a:srgbClr val="FFFFFF"/>
              </a:highlight>
              <a:latin typeface="Calibri"/>
              <a:ea typeface="Calibri"/>
              <a:cs typeface="Calibri"/>
              <a:sym typeface="Calibri"/>
            </a:endParaRPr>
          </a:p>
          <a:p>
            <a:pPr indent="-317500" lvl="0" marL="457200" rtl="0" algn="l">
              <a:lnSpc>
                <a:spcPct val="115000"/>
              </a:lnSpc>
              <a:spcBef>
                <a:spcPts val="0"/>
              </a:spcBef>
              <a:spcAft>
                <a:spcPts val="0"/>
              </a:spcAft>
              <a:buClr>
                <a:schemeClr val="dk2"/>
              </a:buClr>
              <a:buSzPts val="1400"/>
              <a:buFont typeface="Calibri"/>
              <a:buChar char="●"/>
            </a:pPr>
            <a:r>
              <a:rPr lang="en-GB">
                <a:solidFill>
                  <a:schemeClr val="dk2"/>
                </a:solidFill>
                <a:highlight>
                  <a:srgbClr val="FFFFFF"/>
                </a:highlight>
                <a:latin typeface="Calibri"/>
                <a:ea typeface="Calibri"/>
                <a:cs typeface="Calibri"/>
                <a:sym typeface="Calibri"/>
              </a:rPr>
              <a:t>Jayanth.S. (2023). Air Quality Changes in The US [Data set]. Kaggle. </a:t>
            </a:r>
            <a:r>
              <a:rPr lang="en-GB" u="sng">
                <a:solidFill>
                  <a:schemeClr val="dk2"/>
                </a:solidFill>
                <a:highlight>
                  <a:srgbClr val="FFFFFF"/>
                </a:highlight>
                <a:latin typeface="Calibri"/>
                <a:ea typeface="Calibri"/>
                <a:cs typeface="Calibri"/>
                <a:sym typeface="Calibri"/>
                <a:hlinkClick r:id="rId4">
                  <a:extLst>
                    <a:ext uri="{A12FA001-AC4F-418D-AE19-62706E023703}">
                      <ahyp:hlinkClr val="tx"/>
                    </a:ext>
                  </a:extLst>
                </a:hlinkClick>
              </a:rPr>
              <a:t>https://doi.org/10.34740/KAGGLE/DS/3988996</a:t>
            </a:r>
            <a:endParaRPr>
              <a:solidFill>
                <a:schemeClr val="dk2"/>
              </a:solidFill>
              <a:highlight>
                <a:srgbClr val="FFFFFF"/>
              </a:highlight>
              <a:latin typeface="Calibri"/>
              <a:ea typeface="Calibri"/>
              <a:cs typeface="Calibri"/>
              <a:sym typeface="Calibri"/>
            </a:endParaRPr>
          </a:p>
          <a:p>
            <a:pPr indent="-317500" lvl="0" marL="457200" rtl="0" algn="l">
              <a:lnSpc>
                <a:spcPct val="115000"/>
              </a:lnSpc>
              <a:spcBef>
                <a:spcPts val="0"/>
              </a:spcBef>
              <a:spcAft>
                <a:spcPts val="0"/>
              </a:spcAft>
              <a:buClr>
                <a:schemeClr val="dk2"/>
              </a:buClr>
              <a:buSzPts val="1400"/>
              <a:buFont typeface="Calibri"/>
              <a:buChar char="●"/>
            </a:pPr>
            <a:r>
              <a:rPr lang="en-GB">
                <a:solidFill>
                  <a:schemeClr val="dk2"/>
                </a:solidFill>
                <a:highlight>
                  <a:srgbClr val="FFFFFF"/>
                </a:highlight>
                <a:latin typeface="Calibri"/>
                <a:ea typeface="Calibri"/>
                <a:cs typeface="Calibri"/>
                <a:sym typeface="Calibri"/>
              </a:rPr>
              <a:t>Azmine Toushik Wasi, &amp;amp; AQICN. (2022). AQI - Air Quality Index [Data set]. Kaggle. https://doi.org/10.34740/KAGGLE/DS/2354989</a:t>
            </a:r>
            <a:endParaRPr>
              <a:solidFill>
                <a:schemeClr val="dk2"/>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nvSpPr>
        <p:spPr>
          <a:xfrm>
            <a:off x="381000" y="306450"/>
            <a:ext cx="8382000" cy="4530600"/>
          </a:xfrm>
          <a:prstGeom prst="rect">
            <a:avLst/>
          </a:prstGeom>
          <a:noFill/>
          <a:ln>
            <a:noFill/>
          </a:ln>
        </p:spPr>
        <p:txBody>
          <a:bodyPr anchorCtr="0" anchor="t" bIns="91425" lIns="91425" spcFirstLastPara="1" rIns="91425" wrap="square" tIns="91425">
            <a:noAutofit/>
          </a:bodyPr>
          <a:lstStyle/>
          <a:p>
            <a:pPr indent="0" lvl="0" marL="457200" rtl="0" algn="ctr">
              <a:lnSpc>
                <a:spcPct val="115000"/>
              </a:lnSpc>
              <a:spcBef>
                <a:spcPts val="1000"/>
              </a:spcBef>
              <a:spcAft>
                <a:spcPts val="0"/>
              </a:spcAft>
              <a:buNone/>
            </a:pPr>
            <a:r>
              <a:t/>
            </a:r>
            <a:endParaRPr sz="2200">
              <a:solidFill>
                <a:schemeClr val="dk2"/>
              </a:solidFill>
              <a:highlight>
                <a:srgbClr val="FFFFFF"/>
              </a:highlight>
              <a:latin typeface="Calibri"/>
              <a:ea typeface="Calibri"/>
              <a:cs typeface="Calibri"/>
              <a:sym typeface="Calibri"/>
            </a:endParaRPr>
          </a:p>
          <a:p>
            <a:pPr indent="0" lvl="0" marL="457200" rtl="0" algn="ctr">
              <a:lnSpc>
                <a:spcPct val="115000"/>
              </a:lnSpc>
              <a:spcBef>
                <a:spcPts val="1000"/>
              </a:spcBef>
              <a:spcAft>
                <a:spcPts val="0"/>
              </a:spcAft>
              <a:buNone/>
            </a:pPr>
            <a:r>
              <a:t/>
            </a:r>
            <a:endParaRPr sz="2200">
              <a:solidFill>
                <a:schemeClr val="dk2"/>
              </a:solidFill>
              <a:highlight>
                <a:srgbClr val="FFFFFF"/>
              </a:highlight>
              <a:latin typeface="Calibri"/>
              <a:ea typeface="Calibri"/>
              <a:cs typeface="Calibri"/>
              <a:sym typeface="Calibri"/>
            </a:endParaRPr>
          </a:p>
          <a:p>
            <a:pPr indent="0" lvl="0" marL="457200" rtl="0" algn="ctr">
              <a:lnSpc>
                <a:spcPct val="115000"/>
              </a:lnSpc>
              <a:spcBef>
                <a:spcPts val="1000"/>
              </a:spcBef>
              <a:spcAft>
                <a:spcPts val="0"/>
              </a:spcAft>
              <a:buNone/>
            </a:pPr>
            <a:r>
              <a:t/>
            </a:r>
            <a:endParaRPr sz="2200">
              <a:solidFill>
                <a:schemeClr val="dk2"/>
              </a:solidFill>
              <a:highlight>
                <a:srgbClr val="FFFFFF"/>
              </a:highlight>
              <a:latin typeface="Calibri"/>
              <a:ea typeface="Calibri"/>
              <a:cs typeface="Calibri"/>
              <a:sym typeface="Calibri"/>
            </a:endParaRPr>
          </a:p>
          <a:p>
            <a:pPr indent="0" lvl="0" marL="457200" rtl="0" algn="ctr">
              <a:lnSpc>
                <a:spcPct val="115000"/>
              </a:lnSpc>
              <a:spcBef>
                <a:spcPts val="1000"/>
              </a:spcBef>
              <a:spcAft>
                <a:spcPts val="0"/>
              </a:spcAft>
              <a:buNone/>
            </a:pPr>
            <a:r>
              <a:t/>
            </a:r>
            <a:endParaRPr sz="2200">
              <a:solidFill>
                <a:schemeClr val="dk2"/>
              </a:solidFill>
              <a:highlight>
                <a:srgbClr val="FFFFFF"/>
              </a:highlight>
              <a:latin typeface="Calibri"/>
              <a:ea typeface="Calibri"/>
              <a:cs typeface="Calibri"/>
              <a:sym typeface="Calibri"/>
            </a:endParaRPr>
          </a:p>
          <a:p>
            <a:pPr indent="0" lvl="0" marL="457200" rtl="0" algn="ctr">
              <a:lnSpc>
                <a:spcPct val="115000"/>
              </a:lnSpc>
              <a:spcBef>
                <a:spcPts val="1000"/>
              </a:spcBef>
              <a:spcAft>
                <a:spcPts val="0"/>
              </a:spcAft>
              <a:buNone/>
            </a:pPr>
            <a:r>
              <a:rPr lang="en-GB" sz="2200">
                <a:solidFill>
                  <a:schemeClr val="dk2"/>
                </a:solidFill>
                <a:highlight>
                  <a:srgbClr val="FFFFFF"/>
                </a:highlight>
                <a:latin typeface="Calibri"/>
                <a:ea typeface="Calibri"/>
                <a:cs typeface="Calibri"/>
                <a:sym typeface="Calibri"/>
              </a:rPr>
              <a:t>Thank You</a:t>
            </a:r>
            <a:endParaRPr sz="2200">
              <a:solidFill>
                <a:schemeClr val="dk2"/>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