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17" d="100"/>
          <a:sy n="17" d="100"/>
        </p:scale>
        <p:origin x="173" y="101"/>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7F327-BD26-42F3-B59F-DC4082D0A77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425569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7F327-BD26-42F3-B59F-DC4082D0A77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83869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7F327-BD26-42F3-B59F-DC4082D0A77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9299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7F327-BD26-42F3-B59F-DC4082D0A77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158629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7F327-BD26-42F3-B59F-DC4082D0A77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282113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7F327-BD26-42F3-B59F-DC4082D0A774}"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305649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7F327-BD26-42F3-B59F-DC4082D0A774}"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72975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7F327-BD26-42F3-B59F-DC4082D0A774}"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53576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7F327-BD26-42F3-B59F-DC4082D0A774}" type="datetimeFigureOut">
              <a:rPr lang="en-IN" smtClean="0"/>
              <a:t>24-11-2021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245049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4C7F327-BD26-42F3-B59F-DC4082D0A774}"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320117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4C7F327-BD26-42F3-B59F-DC4082D0A774}"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3203520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4C7F327-BD26-42F3-B59F-DC4082D0A774}" type="datetimeFigureOut">
              <a:rPr lang="en-IN" smtClean="0"/>
              <a:t>24-11-2021</a:t>
            </a:fld>
            <a:endParaRPr lang="en-IN"/>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BF72515-25D8-4088-A459-1BC6E1A79E97}" type="slidenum">
              <a:rPr lang="en-IN" smtClean="0"/>
              <a:t>‹#›</a:t>
            </a:fld>
            <a:endParaRPr lang="en-IN"/>
          </a:p>
        </p:txBody>
      </p:sp>
    </p:spTree>
    <p:extLst>
      <p:ext uri="{BB962C8B-B14F-4D97-AF65-F5344CB8AC3E}">
        <p14:creationId xmlns:p14="http://schemas.microsoft.com/office/powerpoint/2010/main" val="17281886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sv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4A9A393-DC67-48C3-B847-864AD1363E6A}"/>
              </a:ext>
            </a:extLst>
          </p:cNvPr>
          <p:cNvSpPr txBox="1"/>
          <p:nvPr/>
        </p:nvSpPr>
        <p:spPr>
          <a:xfrm>
            <a:off x="4038548" y="7521349"/>
            <a:ext cx="12898138" cy="1107996"/>
          </a:xfrm>
          <a:prstGeom prst="rect">
            <a:avLst/>
          </a:prstGeom>
          <a:noFill/>
        </p:spPr>
        <p:txBody>
          <a:bodyPr wrap="square" rtlCol="0">
            <a:spAutoFit/>
          </a:bodyPr>
          <a:lstStyle/>
          <a:p>
            <a:pPr algn="ctr"/>
            <a:r>
              <a:rPr lang="en-IN" sz="6600" dirty="0"/>
              <a:t>Concept of </a:t>
            </a:r>
            <a:r>
              <a:rPr lang="en-IN" sz="6600" dirty="0" err="1"/>
              <a:t>Tunneling</a:t>
            </a:r>
            <a:r>
              <a:rPr lang="en-IN" sz="6600" dirty="0"/>
              <a:t> technology </a:t>
            </a:r>
          </a:p>
        </p:txBody>
      </p:sp>
      <p:sp>
        <p:nvSpPr>
          <p:cNvPr id="23" name="TextBox 22">
            <a:extLst>
              <a:ext uri="{FF2B5EF4-FFF2-40B4-BE49-F238E27FC236}">
                <a16:creationId xmlns:a16="http://schemas.microsoft.com/office/drawing/2014/main" id="{FD596DFA-7BFE-45B8-B94D-8E2DA29D29B8}"/>
              </a:ext>
            </a:extLst>
          </p:cNvPr>
          <p:cNvSpPr txBox="1"/>
          <p:nvPr/>
        </p:nvSpPr>
        <p:spPr>
          <a:xfrm>
            <a:off x="5502114" y="20907635"/>
            <a:ext cx="10006482" cy="923330"/>
          </a:xfrm>
          <a:prstGeom prst="rect">
            <a:avLst/>
          </a:prstGeom>
          <a:noFill/>
        </p:spPr>
        <p:txBody>
          <a:bodyPr wrap="square" rtlCol="0">
            <a:spAutoFit/>
          </a:bodyPr>
          <a:lstStyle/>
          <a:p>
            <a:pPr algn="ctr"/>
            <a:r>
              <a:rPr lang="en-IN" sz="5400" dirty="0"/>
              <a:t>Car in a Tray</a:t>
            </a:r>
          </a:p>
        </p:txBody>
      </p:sp>
      <p:sp>
        <p:nvSpPr>
          <p:cNvPr id="8" name="TextBox 7">
            <a:extLst>
              <a:ext uri="{FF2B5EF4-FFF2-40B4-BE49-F238E27FC236}">
                <a16:creationId xmlns:a16="http://schemas.microsoft.com/office/drawing/2014/main" id="{1862D38D-7FFD-4CE5-B14A-768E62393369}"/>
              </a:ext>
            </a:extLst>
          </p:cNvPr>
          <p:cNvSpPr txBox="1"/>
          <p:nvPr/>
        </p:nvSpPr>
        <p:spPr>
          <a:xfrm>
            <a:off x="22812561" y="24652978"/>
            <a:ext cx="20190892" cy="4708981"/>
          </a:xfrm>
          <a:prstGeom prst="rect">
            <a:avLst/>
          </a:prstGeom>
          <a:noFill/>
        </p:spPr>
        <p:txBody>
          <a:bodyPr wrap="square" rtlCol="0">
            <a:spAutoFit/>
          </a:bodyPr>
          <a:lstStyle/>
          <a:p>
            <a:r>
              <a:rPr lang="en-IN" sz="5400" b="1" dirty="0"/>
              <a:t>References</a:t>
            </a:r>
          </a:p>
          <a:p>
            <a:pPr marL="914400" indent="-914400">
              <a:buFont typeface="+mj-lt"/>
              <a:buAutoNum type="arabicPeriod"/>
            </a:pPr>
            <a:r>
              <a:rPr lang="en-US" sz="5400" dirty="0"/>
              <a:t>A case study on Tunnel traffic analysis by simulation at the peak traffic time of vehicles, Amir Abbas </a:t>
            </a:r>
            <a:r>
              <a:rPr lang="en-US" sz="5400" dirty="0" err="1"/>
              <a:t>Shojaie</a:t>
            </a:r>
            <a:r>
              <a:rPr lang="en-US" sz="5400" dirty="0"/>
              <a:t>, Issue: 2016.</a:t>
            </a:r>
          </a:p>
          <a:p>
            <a:pPr marL="914400" indent="-914400">
              <a:buFont typeface="+mj-lt"/>
              <a:buAutoNum type="arabicPeriod"/>
            </a:pPr>
            <a:r>
              <a:rPr lang="en-IN" sz="5400" dirty="0"/>
              <a:t> Basic Traffic Engineering Concepts, Zainab Ahmed </a:t>
            </a:r>
            <a:r>
              <a:rPr lang="en-IN" sz="5400" dirty="0" err="1"/>
              <a:t>Alkaissi</a:t>
            </a:r>
            <a:r>
              <a:rPr lang="en-IN" sz="5400" dirty="0"/>
              <a:t>, Al-</a:t>
            </a:r>
            <a:r>
              <a:rPr lang="en-IN" sz="5400" dirty="0" err="1"/>
              <a:t>Mustansiriya</a:t>
            </a:r>
            <a:r>
              <a:rPr lang="en-IN" sz="5400" dirty="0"/>
              <a:t> University, Baghdad, Iraq. Issue published:2020</a:t>
            </a:r>
          </a:p>
          <a:p>
            <a:endParaRPr lang="en-IN" sz="3000" dirty="0"/>
          </a:p>
        </p:txBody>
      </p:sp>
      <p:sp>
        <p:nvSpPr>
          <p:cNvPr id="29" name="TextBox 28">
            <a:extLst>
              <a:ext uri="{FF2B5EF4-FFF2-40B4-BE49-F238E27FC236}">
                <a16:creationId xmlns:a16="http://schemas.microsoft.com/office/drawing/2014/main" id="{010F3A18-AC33-8D47-9F1B-CDC38DDFEF5A}"/>
              </a:ext>
            </a:extLst>
          </p:cNvPr>
          <p:cNvSpPr txBox="1"/>
          <p:nvPr/>
        </p:nvSpPr>
        <p:spPr>
          <a:xfrm>
            <a:off x="4963884" y="471190"/>
            <a:ext cx="35731933" cy="5355312"/>
          </a:xfrm>
          <a:prstGeom prst="rect">
            <a:avLst/>
          </a:prstGeom>
          <a:noFill/>
        </p:spPr>
        <p:txBody>
          <a:bodyPr wrap="square">
            <a:spAutoFit/>
          </a:bodyPr>
          <a:lstStyle/>
          <a:p>
            <a:pPr algn="ctr"/>
            <a:r>
              <a:rPr lang="en-US" sz="7200" b="1" dirty="0"/>
              <a:t>An Outlook For Traffic Congestion Using Tunneling Technology</a:t>
            </a:r>
            <a:endParaRPr kumimoji="0" lang="x-none" altLang="x-none" sz="7200" b="0" i="0" u="none" strike="noStrike" cap="none" normalizeH="0" baseline="0" dirty="0">
              <a:ln>
                <a:noFill/>
              </a:ln>
              <a:solidFill>
                <a:schemeClr val="tx1"/>
              </a:solidFill>
              <a:effectLst/>
              <a:latin typeface="Arial" panose="020B0604020202020204" pitchFamily="34" charset="0"/>
            </a:endParaRPr>
          </a:p>
          <a:p>
            <a:pPr algn="ctr" defTabSz="914400" eaLnBrk="0" fontAlgn="base" hangingPunct="0">
              <a:spcBef>
                <a:spcPct val="0"/>
              </a:spcBef>
              <a:spcAft>
                <a:spcPct val="0"/>
              </a:spcAft>
            </a:pPr>
            <a:endParaRPr lang="en-US" sz="5400" dirty="0"/>
          </a:p>
          <a:p>
            <a:pPr algn="ctr" defTabSz="914400" eaLnBrk="0" fontAlgn="base" hangingPunct="0">
              <a:spcBef>
                <a:spcPct val="0"/>
              </a:spcBef>
              <a:spcAft>
                <a:spcPct val="0"/>
              </a:spcAft>
            </a:pPr>
            <a:r>
              <a:rPr lang="en-US" sz="5400" dirty="0"/>
              <a:t>P. </a:t>
            </a:r>
            <a:r>
              <a:rPr lang="en-US" sz="5400" dirty="0" err="1"/>
              <a:t>Ashish</a:t>
            </a:r>
            <a:r>
              <a:rPr lang="en-US" sz="5400" baseline="30000" dirty="0" err="1"/>
              <a:t>a</a:t>
            </a:r>
            <a:r>
              <a:rPr lang="en-US" sz="5400" dirty="0"/>
              <a:t>, K. Gopi </a:t>
            </a:r>
            <a:r>
              <a:rPr lang="en-US" sz="5400" dirty="0" err="1"/>
              <a:t>krishna</a:t>
            </a:r>
            <a:r>
              <a:rPr lang="en-US" sz="5400" baseline="30000" dirty="0" err="1"/>
              <a:t>b</a:t>
            </a:r>
            <a:r>
              <a:rPr lang="en-US" sz="5400" dirty="0"/>
              <a:t>, Dr. V. </a:t>
            </a:r>
            <a:r>
              <a:rPr lang="en-US" sz="5400" dirty="0" err="1"/>
              <a:t>Sireesha</a:t>
            </a:r>
            <a:r>
              <a:rPr lang="en-US" sz="5400" baseline="30000" dirty="0" err="1"/>
              <a:t>c</a:t>
            </a:r>
            <a:r>
              <a:rPr lang="en-US" sz="5400" baseline="30000" dirty="0"/>
              <a:t>  </a:t>
            </a:r>
            <a:r>
              <a:rPr lang="en-US" sz="5400" dirty="0"/>
              <a:t>, Dr. </a:t>
            </a:r>
            <a:r>
              <a:rPr lang="en-US" sz="5400" dirty="0" err="1"/>
              <a:t>Nagarathna</a:t>
            </a:r>
            <a:r>
              <a:rPr lang="en-US" sz="5400" dirty="0"/>
              <a:t> P </a:t>
            </a:r>
            <a:r>
              <a:rPr lang="en-US" sz="5400" dirty="0" err="1"/>
              <a:t>Hegde</a:t>
            </a:r>
            <a:r>
              <a:rPr lang="en-US" sz="5400" baseline="30000" dirty="0" err="1"/>
              <a:t>d</a:t>
            </a:r>
            <a:endParaRPr lang="x-none" sz="5400" dirty="0"/>
          </a:p>
          <a:p>
            <a:pPr marL="0" marR="0" lvl="0" indent="0" algn="ctr" defTabSz="914400" rtl="0" eaLnBrk="0" fontAlgn="base" latinLnBrk="0" hangingPunct="0">
              <a:lnSpc>
                <a:spcPct val="100000"/>
              </a:lnSpc>
              <a:spcBef>
                <a:spcPct val="0"/>
              </a:spcBef>
              <a:spcAft>
                <a:spcPct val="0"/>
              </a:spcAft>
              <a:buClrTx/>
              <a:buSzTx/>
              <a:buFontTx/>
              <a:buNone/>
              <a:tabLst/>
            </a:pPr>
            <a:endParaRPr kumimoji="0" lang="x-none" altLang="x-none" sz="5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5400" b="0" i="0" u="none" strike="noStrike" cap="none" normalizeH="0" baseline="30000" dirty="0" err="1">
                <a:ln>
                  <a:noFill/>
                </a:ln>
                <a:solidFill>
                  <a:schemeClr val="tx1"/>
                </a:solidFill>
                <a:effectLst/>
                <a:ea typeface="Times New Roman" panose="02020603050405020304" pitchFamily="18" charset="0"/>
              </a:rPr>
              <a:t>A,b</a:t>
            </a:r>
            <a:r>
              <a:rPr kumimoji="0" lang="en-US" altLang="x-none" sz="5400" b="0" i="0" u="none" strike="noStrike" cap="none" normalizeH="0" baseline="30000" dirty="0">
                <a:ln>
                  <a:noFill/>
                </a:ln>
                <a:solidFill>
                  <a:schemeClr val="tx1"/>
                </a:solidFill>
                <a:effectLst/>
                <a:ea typeface="Times New Roman" panose="02020603050405020304" pitchFamily="18" charset="0"/>
              </a:rPr>
              <a:t>,*</a:t>
            </a:r>
            <a:r>
              <a:rPr kumimoji="0" lang="en-US" altLang="x-none" sz="5400" b="0" i="0" u="none" strike="noStrike" cap="none" normalizeH="0" baseline="30000" dirty="0" err="1">
                <a:ln>
                  <a:noFill/>
                </a:ln>
                <a:solidFill>
                  <a:schemeClr val="tx1"/>
                </a:solidFill>
                <a:effectLst/>
                <a:ea typeface="Times New Roman" panose="02020603050405020304" pitchFamily="18" charset="0"/>
              </a:rPr>
              <a:t>c,d</a:t>
            </a:r>
            <a:r>
              <a:rPr kumimoji="0" lang="en-US" altLang="x-none" sz="5400" b="0" i="0" u="none" strike="noStrike" cap="none" normalizeH="0" baseline="0" dirty="0">
                <a:ln>
                  <a:noFill/>
                </a:ln>
                <a:solidFill>
                  <a:schemeClr val="tx1"/>
                </a:solidFill>
                <a:effectLst/>
                <a:ea typeface="Times New Roman" panose="02020603050405020304" pitchFamily="18" charset="0"/>
              </a:rPr>
              <a:t> </a:t>
            </a:r>
            <a:r>
              <a:rPr kumimoji="0" lang="en-US" altLang="x-none" sz="5400" b="0" i="0" u="none" strike="noStrike" cap="none" normalizeH="0" baseline="0" dirty="0" err="1">
                <a:ln>
                  <a:noFill/>
                </a:ln>
                <a:solidFill>
                  <a:schemeClr val="tx1"/>
                </a:solidFill>
                <a:effectLst/>
                <a:ea typeface="Times New Roman" panose="02020603050405020304" pitchFamily="18" charset="0"/>
              </a:rPr>
              <a:t>Vasavi</a:t>
            </a:r>
            <a:r>
              <a:rPr kumimoji="0" lang="en-US" altLang="x-none" sz="5400" b="0" i="0" u="none" strike="noStrike" cap="none" normalizeH="0" baseline="0" dirty="0">
                <a:ln>
                  <a:noFill/>
                </a:ln>
                <a:solidFill>
                  <a:schemeClr val="tx1"/>
                </a:solidFill>
                <a:effectLst/>
                <a:ea typeface="Times New Roman" panose="02020603050405020304" pitchFamily="18" charset="0"/>
              </a:rPr>
              <a:t> College of </a:t>
            </a:r>
            <a:r>
              <a:rPr lang="en-IN" altLang="x-none" sz="5400" dirty="0">
                <a:ea typeface="Times New Roman" panose="02020603050405020304" pitchFamily="18" charset="0"/>
              </a:rPr>
              <a:t>E</a:t>
            </a:r>
            <a:r>
              <a:rPr kumimoji="0" lang="en-IN" altLang="x-none" sz="5400" b="0" i="0" u="none" strike="noStrike" cap="none" normalizeH="0" baseline="0" dirty="0">
                <a:ln>
                  <a:noFill/>
                </a:ln>
                <a:solidFill>
                  <a:schemeClr val="tx1"/>
                </a:solidFill>
                <a:effectLst/>
                <a:ea typeface="Times New Roman" panose="02020603050405020304" pitchFamily="18" charset="0"/>
              </a:rPr>
              <a:t>ngineering (A) </a:t>
            </a:r>
            <a:r>
              <a:rPr kumimoji="0" lang="en-US" altLang="x-none" sz="5400" b="0" i="0" u="none" strike="noStrike" cap="none" normalizeH="0" baseline="0" dirty="0">
                <a:ln>
                  <a:noFill/>
                </a:ln>
                <a:solidFill>
                  <a:schemeClr val="tx1"/>
                </a:solidFill>
                <a:effectLst/>
                <a:ea typeface="Times New Roman" panose="02020603050405020304" pitchFamily="18" charset="0"/>
              </a:rPr>
              <a:t>, Hyderabad, Telangana, India</a:t>
            </a:r>
            <a:endParaRPr kumimoji="0" lang="en-US" altLang="x-none" sz="5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5400" b="0" i="0" u="none" strike="noStrike" cap="none" normalizeH="0" baseline="0" dirty="0">
                <a:ln>
                  <a:noFill/>
                </a:ln>
                <a:solidFill>
                  <a:schemeClr val="tx1"/>
                </a:solidFill>
                <a:effectLst/>
              </a:rPr>
              <a:t>* Email: v.sireesha@staff.vce.ac.in</a:t>
            </a:r>
          </a:p>
        </p:txBody>
      </p:sp>
      <p:pic>
        <p:nvPicPr>
          <p:cNvPr id="37" name="Picture 2">
            <a:extLst>
              <a:ext uri="{FF2B5EF4-FFF2-40B4-BE49-F238E27FC236}">
                <a16:creationId xmlns:a16="http://schemas.microsoft.com/office/drawing/2014/main" id="{4CA8C93A-6398-FB43-AC68-BAAA485783E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708"/>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96704" y="269565"/>
            <a:ext cx="5305410" cy="505277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8ECC27E6-F092-E447-A60F-5E7080646BF7}"/>
              </a:ext>
            </a:extLst>
          </p:cNvPr>
          <p:cNvGrpSpPr/>
          <p:nvPr/>
        </p:nvGrpSpPr>
        <p:grpSpPr>
          <a:xfrm>
            <a:off x="54859912" y="-14405557"/>
            <a:ext cx="11927210" cy="12294485"/>
            <a:chOff x="37947600" y="377243"/>
            <a:chExt cx="5928010" cy="6269578"/>
          </a:xfrm>
        </p:grpSpPr>
        <p:sp>
          <p:nvSpPr>
            <p:cNvPr id="33" name="TextBox 32">
              <a:extLst>
                <a:ext uri="{FF2B5EF4-FFF2-40B4-BE49-F238E27FC236}">
                  <a16:creationId xmlns:a16="http://schemas.microsoft.com/office/drawing/2014/main" id="{BD091D2F-5B6F-0A4A-9DD6-3EED9AE7D8D5}"/>
                </a:ext>
              </a:extLst>
            </p:cNvPr>
            <p:cNvSpPr txBox="1"/>
            <p:nvPr/>
          </p:nvSpPr>
          <p:spPr>
            <a:xfrm>
              <a:off x="37947600" y="4061498"/>
              <a:ext cx="5928010" cy="2585323"/>
            </a:xfrm>
            <a:prstGeom prst="rect">
              <a:avLst/>
            </a:prstGeom>
            <a:noFill/>
          </p:spPr>
          <p:txBody>
            <a:bodyPr wrap="square" rtlCol="0">
              <a:spAutoFit/>
            </a:bodyPr>
            <a:lstStyle/>
            <a:p>
              <a:pPr algn="ctr"/>
              <a:r>
                <a:rPr lang="x-none" sz="5400" dirty="0"/>
                <a:t>Logo of your institution</a:t>
              </a:r>
            </a:p>
            <a:p>
              <a:pPr algn="ctr"/>
              <a:r>
                <a:rPr lang="en-US" sz="5400" dirty="0"/>
                <a:t>g</a:t>
              </a:r>
              <a:r>
                <a:rPr lang="x-none" sz="5400" dirty="0"/>
                <a:t>oes here</a:t>
              </a:r>
            </a:p>
          </p:txBody>
        </p:sp>
        <p:pic>
          <p:nvPicPr>
            <p:cNvPr id="39" name="Graphic 38" descr="Sustainability with solid fill">
              <a:extLst>
                <a:ext uri="{FF2B5EF4-FFF2-40B4-BE49-F238E27FC236}">
                  <a16:creationId xmlns:a16="http://schemas.microsoft.com/office/drawing/2014/main" id="{370B92BB-2A2D-5645-A5C5-D741F4BBDC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319197" y="377243"/>
              <a:ext cx="3684255" cy="3684255"/>
            </a:xfrm>
            <a:prstGeom prst="rect">
              <a:avLst/>
            </a:prstGeom>
          </p:spPr>
        </p:pic>
      </p:grpSp>
      <p:grpSp>
        <p:nvGrpSpPr>
          <p:cNvPr id="42" name="Group 41">
            <a:extLst>
              <a:ext uri="{FF2B5EF4-FFF2-40B4-BE49-F238E27FC236}">
                <a16:creationId xmlns:a16="http://schemas.microsoft.com/office/drawing/2014/main" id="{E94867C4-C642-FE40-B205-4C795D5BEC89}"/>
              </a:ext>
            </a:extLst>
          </p:cNvPr>
          <p:cNvGrpSpPr/>
          <p:nvPr/>
        </p:nvGrpSpPr>
        <p:grpSpPr>
          <a:xfrm>
            <a:off x="0" y="30431229"/>
            <a:ext cx="43891200" cy="2400658"/>
            <a:chOff x="0" y="30431229"/>
            <a:chExt cx="43891200" cy="2400658"/>
          </a:xfrm>
        </p:grpSpPr>
        <p:sp>
          <p:nvSpPr>
            <p:cNvPr id="35" name="TextBox 34">
              <a:extLst>
                <a:ext uri="{FF2B5EF4-FFF2-40B4-BE49-F238E27FC236}">
                  <a16:creationId xmlns:a16="http://schemas.microsoft.com/office/drawing/2014/main" id="{0EA84526-397C-BC45-9B5F-C849B7606B0D}"/>
                </a:ext>
              </a:extLst>
            </p:cNvPr>
            <p:cNvSpPr txBox="1"/>
            <p:nvPr/>
          </p:nvSpPr>
          <p:spPr>
            <a:xfrm>
              <a:off x="0" y="31631558"/>
              <a:ext cx="43891200" cy="1200329"/>
            </a:xfrm>
            <a:prstGeom prst="rect">
              <a:avLst/>
            </a:prstGeom>
            <a:solidFill>
              <a:schemeClr val="tx1"/>
            </a:solidFill>
          </p:spPr>
          <p:txBody>
            <a:bodyPr wrap="square" rtlCol="0">
              <a:spAutoFit/>
            </a:bodyPr>
            <a:lstStyle/>
            <a:p>
              <a:pPr algn="ctr"/>
              <a:r>
                <a:rPr lang="en-IN" sz="7200" b="1" dirty="0">
                  <a:solidFill>
                    <a:schemeClr val="bg1"/>
                  </a:solidFill>
                  <a:latin typeface="Segoe UI" panose="020B0502040204020203" pitchFamily="34" charset="0"/>
                  <a:cs typeface="Segoe UI" panose="020B0502040204020203" pitchFamily="34" charset="0"/>
                </a:rPr>
                <a:t>29</a:t>
              </a:r>
              <a:r>
                <a:rPr lang="en-IN" sz="7200" b="1" baseline="30000" dirty="0">
                  <a:solidFill>
                    <a:schemeClr val="bg1"/>
                  </a:solidFill>
                  <a:latin typeface="Segoe UI" panose="020B0502040204020203" pitchFamily="34" charset="0"/>
                  <a:cs typeface="Segoe UI" panose="020B0502040204020203" pitchFamily="34" charset="0"/>
                </a:rPr>
                <a:t>th</a:t>
              </a:r>
              <a:r>
                <a:rPr lang="en-IN" sz="7200" b="1" dirty="0">
                  <a:solidFill>
                    <a:schemeClr val="bg1"/>
                  </a:solidFill>
                  <a:latin typeface="Segoe UI" panose="020B0502040204020203" pitchFamily="34" charset="0"/>
                  <a:cs typeface="Segoe UI" panose="020B0502040204020203" pitchFamily="34" charset="0"/>
                </a:rPr>
                <a:t>-30</a:t>
              </a:r>
              <a:r>
                <a:rPr lang="en-IN" sz="7200" b="1" baseline="30000" dirty="0">
                  <a:solidFill>
                    <a:schemeClr val="bg1"/>
                  </a:solidFill>
                  <a:latin typeface="Segoe UI" panose="020B0502040204020203" pitchFamily="34" charset="0"/>
                  <a:cs typeface="Segoe UI" panose="020B0502040204020203" pitchFamily="34" charset="0"/>
                </a:rPr>
                <a:t>th</a:t>
              </a:r>
              <a:r>
                <a:rPr lang="en-IN" sz="7200" b="1" dirty="0">
                  <a:solidFill>
                    <a:schemeClr val="bg1"/>
                  </a:solidFill>
                  <a:latin typeface="Segoe UI" panose="020B0502040204020203" pitchFamily="34" charset="0"/>
                  <a:cs typeface="Segoe UI" panose="020B0502040204020203" pitchFamily="34" charset="0"/>
                </a:rPr>
                <a:t> </a:t>
              </a:r>
              <a:r>
                <a:rPr lang="en-IN" sz="7200" b="1" dirty="0">
                  <a:latin typeface="Segoe UI" panose="020B0502040204020203" pitchFamily="34" charset="0"/>
                  <a:cs typeface="Segoe UI" panose="020B0502040204020203" pitchFamily="34" charset="0"/>
                </a:rPr>
                <a:t> </a:t>
              </a:r>
              <a:r>
                <a:rPr lang="en-IN" sz="7200" b="1" dirty="0">
                  <a:solidFill>
                    <a:schemeClr val="bg1"/>
                  </a:solidFill>
                  <a:latin typeface="Segoe UI" panose="020B0502040204020203" pitchFamily="34" charset="0"/>
                  <a:cs typeface="Segoe UI" panose="020B0502040204020203" pitchFamily="34" charset="0"/>
                </a:rPr>
                <a:t>November 2021 | Online | World Wide | 100+ Global Academic Partnerships &amp; Alliances </a:t>
              </a:r>
            </a:p>
          </p:txBody>
        </p:sp>
        <p:sp>
          <p:nvSpPr>
            <p:cNvPr id="41" name="TextBox 40">
              <a:extLst>
                <a:ext uri="{FF2B5EF4-FFF2-40B4-BE49-F238E27FC236}">
                  <a16:creationId xmlns:a16="http://schemas.microsoft.com/office/drawing/2014/main" id="{A59FD73D-6A53-F34B-B560-43AE0E3B203F}"/>
                </a:ext>
              </a:extLst>
            </p:cNvPr>
            <p:cNvSpPr txBox="1"/>
            <p:nvPr/>
          </p:nvSpPr>
          <p:spPr>
            <a:xfrm>
              <a:off x="0" y="30431229"/>
              <a:ext cx="43875607" cy="1200329"/>
            </a:xfrm>
            <a:prstGeom prst="rect">
              <a:avLst/>
            </a:prstGeom>
            <a:solidFill>
              <a:srgbClr val="C00000"/>
            </a:solidFill>
          </p:spPr>
          <p:txBody>
            <a:bodyPr wrap="square" rtlCol="0">
              <a:spAutoFit/>
            </a:bodyPr>
            <a:lstStyle/>
            <a:p>
              <a:pPr algn="ctr"/>
              <a:r>
                <a:rPr lang="en-IN" sz="7200" b="1" kern="18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First International Conference on Technologies for  Smart Green Connected Society 2021 </a:t>
              </a:r>
              <a:endParaRPr lang="en-IN" sz="7200" dirty="0">
                <a:solidFill>
                  <a:schemeClr val="bg1"/>
                </a:solidFill>
                <a:latin typeface="Segoe UI" panose="020B0502040204020203" pitchFamily="34" charset="0"/>
                <a:ea typeface="Gill Sans MT" panose="020B0502020104020203" pitchFamily="34" charset="0"/>
                <a:cs typeface="Segoe UI" panose="020B0502040204020203" pitchFamily="34" charset="0"/>
              </a:endParaRPr>
            </a:p>
          </p:txBody>
        </p:sp>
      </p:grpSp>
      <p:sp>
        <p:nvSpPr>
          <p:cNvPr id="44" name="TextBox 43">
            <a:extLst>
              <a:ext uri="{FF2B5EF4-FFF2-40B4-BE49-F238E27FC236}">
                <a16:creationId xmlns:a16="http://schemas.microsoft.com/office/drawing/2014/main" id="{09BE651A-D6D6-B740-A9EA-4596C24D52BB}"/>
              </a:ext>
            </a:extLst>
          </p:cNvPr>
          <p:cNvSpPr txBox="1"/>
          <p:nvPr/>
        </p:nvSpPr>
        <p:spPr>
          <a:xfrm>
            <a:off x="28346400" y="19724914"/>
            <a:ext cx="184731" cy="369332"/>
          </a:xfrm>
          <a:prstGeom prst="rect">
            <a:avLst/>
          </a:prstGeom>
          <a:noFill/>
        </p:spPr>
        <p:txBody>
          <a:bodyPr wrap="none" rtlCol="0">
            <a:spAutoFit/>
          </a:bodyPr>
          <a:lstStyle/>
          <a:p>
            <a:endParaRPr lang="x-none" dirty="0"/>
          </a:p>
        </p:txBody>
      </p:sp>
      <p:grpSp>
        <p:nvGrpSpPr>
          <p:cNvPr id="55" name="Group 54">
            <a:extLst>
              <a:ext uri="{FF2B5EF4-FFF2-40B4-BE49-F238E27FC236}">
                <a16:creationId xmlns:a16="http://schemas.microsoft.com/office/drawing/2014/main" id="{BD0921E1-5F4D-B14C-8F23-C09073202DEF}"/>
              </a:ext>
            </a:extLst>
          </p:cNvPr>
          <p:cNvGrpSpPr/>
          <p:nvPr/>
        </p:nvGrpSpPr>
        <p:grpSpPr>
          <a:xfrm>
            <a:off x="0" y="6587722"/>
            <a:ext cx="43875607" cy="23843507"/>
            <a:chOff x="0" y="6587722"/>
            <a:chExt cx="43875607" cy="23843507"/>
          </a:xfrm>
        </p:grpSpPr>
        <p:cxnSp>
          <p:nvCxnSpPr>
            <p:cNvPr id="6" name="Straight Connector 5">
              <a:extLst>
                <a:ext uri="{FF2B5EF4-FFF2-40B4-BE49-F238E27FC236}">
                  <a16:creationId xmlns:a16="http://schemas.microsoft.com/office/drawing/2014/main" id="{4D039B6D-7290-4779-AEFE-DA2D077B9387}"/>
                </a:ext>
              </a:extLst>
            </p:cNvPr>
            <p:cNvCxnSpPr>
              <a:cxnSpLocks/>
              <a:endCxn id="41" idx="0"/>
            </p:cNvCxnSpPr>
            <p:nvPr/>
          </p:nvCxnSpPr>
          <p:spPr>
            <a:xfrm>
              <a:off x="21937803" y="6632000"/>
              <a:ext cx="1" cy="23799229"/>
            </a:xfrm>
            <a:prstGeom prst="line">
              <a:avLst/>
            </a:prstGeom>
            <a:ln w="76200"/>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7FDD75BC-8CDB-49A8-9607-021E4A18BB82}"/>
                </a:ext>
              </a:extLst>
            </p:cNvPr>
            <p:cNvSpPr txBox="1"/>
            <p:nvPr/>
          </p:nvSpPr>
          <p:spPr>
            <a:xfrm>
              <a:off x="1408040" y="8929427"/>
              <a:ext cx="19572514" cy="5078313"/>
            </a:xfrm>
            <a:prstGeom prst="rect">
              <a:avLst/>
            </a:prstGeom>
            <a:noFill/>
          </p:spPr>
          <p:txBody>
            <a:bodyPr wrap="square" rtlCol="0">
              <a:spAutoFit/>
            </a:bodyPr>
            <a:lstStyle/>
            <a:p>
              <a:pPr algn="just"/>
              <a:r>
                <a:rPr lang="en-US" sz="5400" dirty="0"/>
                <a:t>There will be trays which carries them through tunnels. The user who ever feels the road traffic is heavy can enter the tray which carries the user into the tunnels. These tunnels are paths connected from one city to other internally. So, the user chooses his/her source and destination and enter the tray. Within stipulated limit of time the user reaches his destination</a:t>
              </a:r>
              <a:r>
                <a:rPr lang="en-IN" sz="5400" dirty="0"/>
                <a:t> </a:t>
              </a:r>
            </a:p>
          </p:txBody>
        </p:sp>
        <p:cxnSp>
          <p:nvCxnSpPr>
            <p:cNvPr id="47" name="Straight Connector 46">
              <a:extLst>
                <a:ext uri="{FF2B5EF4-FFF2-40B4-BE49-F238E27FC236}">
                  <a16:creationId xmlns:a16="http://schemas.microsoft.com/office/drawing/2014/main" id="{AF79F79C-0515-BA43-86ED-3906202F50DA}"/>
                </a:ext>
              </a:extLst>
            </p:cNvPr>
            <p:cNvCxnSpPr>
              <a:cxnSpLocks/>
            </p:cNvCxnSpPr>
            <p:nvPr/>
          </p:nvCxnSpPr>
          <p:spPr>
            <a:xfrm>
              <a:off x="0" y="6587722"/>
              <a:ext cx="43875607" cy="44278"/>
            </a:xfrm>
            <a:prstGeom prst="line">
              <a:avLst/>
            </a:prstGeom>
            <a:ln w="76200"/>
          </p:spPr>
          <p:style>
            <a:lnRef idx="1">
              <a:schemeClr val="dk1"/>
            </a:lnRef>
            <a:fillRef idx="0">
              <a:schemeClr val="dk1"/>
            </a:fillRef>
            <a:effectRef idx="0">
              <a:schemeClr val="dk1"/>
            </a:effectRef>
            <a:fontRef idx="minor">
              <a:schemeClr val="tx1"/>
            </a:fontRef>
          </p:style>
        </p:cxnSp>
      </p:grpSp>
      <p:sp>
        <p:nvSpPr>
          <p:cNvPr id="34" name="TextBox 33">
            <a:extLst>
              <a:ext uri="{FF2B5EF4-FFF2-40B4-BE49-F238E27FC236}">
                <a16:creationId xmlns:a16="http://schemas.microsoft.com/office/drawing/2014/main" id="{62C56365-FDDC-F345-AF2F-6AA5E62ADF41}"/>
              </a:ext>
            </a:extLst>
          </p:cNvPr>
          <p:cNvSpPr txBox="1"/>
          <p:nvPr/>
        </p:nvSpPr>
        <p:spPr>
          <a:xfrm>
            <a:off x="26916933" y="22924150"/>
            <a:ext cx="10006482" cy="923330"/>
          </a:xfrm>
          <a:prstGeom prst="rect">
            <a:avLst/>
          </a:prstGeom>
          <a:noFill/>
        </p:spPr>
        <p:txBody>
          <a:bodyPr wrap="square" rtlCol="0">
            <a:spAutoFit/>
          </a:bodyPr>
          <a:lstStyle/>
          <a:p>
            <a:pPr algn="ctr"/>
            <a:r>
              <a:rPr lang="en-IN" sz="5400" dirty="0"/>
              <a:t>Traffic  Congestion</a:t>
            </a:r>
          </a:p>
        </p:txBody>
      </p:sp>
      <p:sp>
        <p:nvSpPr>
          <p:cNvPr id="43" name="TextBox 42">
            <a:extLst>
              <a:ext uri="{FF2B5EF4-FFF2-40B4-BE49-F238E27FC236}">
                <a16:creationId xmlns:a16="http://schemas.microsoft.com/office/drawing/2014/main" id="{D0D1598E-E45A-F34A-95B3-D53D3C61DBEB}"/>
              </a:ext>
            </a:extLst>
          </p:cNvPr>
          <p:cNvSpPr txBox="1"/>
          <p:nvPr/>
        </p:nvSpPr>
        <p:spPr>
          <a:xfrm>
            <a:off x="5982357" y="28917550"/>
            <a:ext cx="10006482" cy="923330"/>
          </a:xfrm>
          <a:prstGeom prst="rect">
            <a:avLst/>
          </a:prstGeom>
          <a:noFill/>
        </p:spPr>
        <p:txBody>
          <a:bodyPr wrap="square" rtlCol="0">
            <a:spAutoFit/>
          </a:bodyPr>
          <a:lstStyle/>
          <a:p>
            <a:pPr algn="ctr"/>
            <a:r>
              <a:rPr lang="en-IN" sz="5400" dirty="0"/>
              <a:t> People traveling in a Tray</a:t>
            </a:r>
          </a:p>
        </p:txBody>
      </p:sp>
      <p:pic>
        <p:nvPicPr>
          <p:cNvPr id="1026" name="Picture 2" descr="Vasavi College of Engineering">
            <a:extLst>
              <a:ext uri="{FF2B5EF4-FFF2-40B4-BE49-F238E27FC236}">
                <a16:creationId xmlns:a16="http://schemas.microsoft.com/office/drawing/2014/main" id="{AA2926E8-4862-4C36-B75A-42BEF84BC3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81525" y="0"/>
            <a:ext cx="6412971" cy="61998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494A5A5-ACDF-42D8-B38F-866872DA9F49}"/>
              </a:ext>
            </a:extLst>
          </p:cNvPr>
          <p:cNvPicPr>
            <a:picLocks noChangeAspect="1"/>
          </p:cNvPicPr>
          <p:nvPr/>
        </p:nvPicPr>
        <p:blipFill rotWithShape="1">
          <a:blip r:embed="rId7"/>
          <a:srcRect b="7020"/>
          <a:stretch/>
        </p:blipFill>
        <p:spPr>
          <a:xfrm>
            <a:off x="11476797" y="15016514"/>
            <a:ext cx="8640671" cy="5406612"/>
          </a:xfrm>
          <a:prstGeom prst="rect">
            <a:avLst/>
          </a:prstGeom>
        </p:spPr>
      </p:pic>
      <p:pic>
        <p:nvPicPr>
          <p:cNvPr id="10" name="Picture 9">
            <a:extLst>
              <a:ext uri="{FF2B5EF4-FFF2-40B4-BE49-F238E27FC236}">
                <a16:creationId xmlns:a16="http://schemas.microsoft.com/office/drawing/2014/main" id="{90F36FC6-270E-4CC0-A473-41355727732C}"/>
              </a:ext>
            </a:extLst>
          </p:cNvPr>
          <p:cNvPicPr>
            <a:picLocks noChangeAspect="1"/>
          </p:cNvPicPr>
          <p:nvPr/>
        </p:nvPicPr>
        <p:blipFill>
          <a:blip r:embed="rId8"/>
          <a:stretch>
            <a:fillRect/>
          </a:stretch>
        </p:blipFill>
        <p:spPr>
          <a:xfrm>
            <a:off x="2468865" y="15101051"/>
            <a:ext cx="8242264" cy="5322075"/>
          </a:xfrm>
          <a:prstGeom prst="rect">
            <a:avLst/>
          </a:prstGeom>
        </p:spPr>
      </p:pic>
      <p:sp>
        <p:nvSpPr>
          <p:cNvPr id="38" name="TextBox 37">
            <a:extLst>
              <a:ext uri="{FF2B5EF4-FFF2-40B4-BE49-F238E27FC236}">
                <a16:creationId xmlns:a16="http://schemas.microsoft.com/office/drawing/2014/main" id="{792037C3-20A9-4B6B-A44B-EE2BA4BFC973}"/>
              </a:ext>
            </a:extLst>
          </p:cNvPr>
          <p:cNvSpPr txBox="1"/>
          <p:nvPr/>
        </p:nvSpPr>
        <p:spPr>
          <a:xfrm>
            <a:off x="25986024" y="7800219"/>
            <a:ext cx="11868302" cy="1107996"/>
          </a:xfrm>
          <a:prstGeom prst="rect">
            <a:avLst/>
          </a:prstGeom>
          <a:noFill/>
        </p:spPr>
        <p:txBody>
          <a:bodyPr wrap="square" rtlCol="0">
            <a:spAutoFit/>
          </a:bodyPr>
          <a:lstStyle/>
          <a:p>
            <a:pPr algn="ctr"/>
            <a:r>
              <a:rPr lang="en-IN" sz="6600" dirty="0"/>
              <a:t>Inescapable Truth of Urban Life </a:t>
            </a:r>
          </a:p>
        </p:txBody>
      </p:sp>
      <p:pic>
        <p:nvPicPr>
          <p:cNvPr id="13" name="Picture 12">
            <a:extLst>
              <a:ext uri="{FF2B5EF4-FFF2-40B4-BE49-F238E27FC236}">
                <a16:creationId xmlns:a16="http://schemas.microsoft.com/office/drawing/2014/main" id="{0C8EF2BB-9125-4FCD-B9D3-3245ED83C5D6}"/>
              </a:ext>
            </a:extLst>
          </p:cNvPr>
          <p:cNvPicPr>
            <a:picLocks noChangeAspect="1"/>
          </p:cNvPicPr>
          <p:nvPr/>
        </p:nvPicPr>
        <p:blipFill>
          <a:blip r:embed="rId9"/>
          <a:stretch>
            <a:fillRect/>
          </a:stretch>
        </p:blipFill>
        <p:spPr>
          <a:xfrm>
            <a:off x="6540440" y="22431129"/>
            <a:ext cx="8890317" cy="6136680"/>
          </a:xfrm>
          <a:prstGeom prst="rect">
            <a:avLst/>
          </a:prstGeom>
        </p:spPr>
      </p:pic>
      <p:pic>
        <p:nvPicPr>
          <p:cNvPr id="1028" name="Picture 4" descr="The Burgeoning Cost Of Traffic Congestion - BW Businessworld">
            <a:extLst>
              <a:ext uri="{FF2B5EF4-FFF2-40B4-BE49-F238E27FC236}">
                <a16:creationId xmlns:a16="http://schemas.microsoft.com/office/drawing/2014/main" id="{616E27DF-C843-4803-8690-C5E6D97907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05735" y="16399908"/>
            <a:ext cx="10828877" cy="5850083"/>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547BA692-BC6A-4B47-B8F0-2C50EB7CC93F}"/>
              </a:ext>
            </a:extLst>
          </p:cNvPr>
          <p:cNvSpPr txBox="1"/>
          <p:nvPr/>
        </p:nvSpPr>
        <p:spPr>
          <a:xfrm>
            <a:off x="22420971" y="9302233"/>
            <a:ext cx="19572514" cy="5909310"/>
          </a:xfrm>
          <a:prstGeom prst="rect">
            <a:avLst/>
          </a:prstGeom>
          <a:noFill/>
        </p:spPr>
        <p:txBody>
          <a:bodyPr wrap="square" rtlCol="0">
            <a:spAutoFit/>
          </a:bodyPr>
          <a:lstStyle/>
          <a:p>
            <a:pPr algn="just"/>
            <a:r>
              <a:rPr lang="en-US" sz="5400" dirty="0"/>
              <a:t>		Generally, we see a lot of traffic during these days. Traffic congestion has been one of the major issues that most metropolises are facing despite measures being taken to mitigate and reduce it. There have been attempts to develop congestion measurement indices for heavily motorized countries. In this regard, our project aims to develop a prototype to alleviate traffic congestion and enable rapid transit across densely populated areas.</a:t>
            </a:r>
            <a:endParaRPr lang="en-IN" sz="5400" dirty="0"/>
          </a:p>
        </p:txBody>
      </p:sp>
    </p:spTree>
    <p:extLst>
      <p:ext uri="{BB962C8B-B14F-4D97-AF65-F5344CB8AC3E}">
        <p14:creationId xmlns:p14="http://schemas.microsoft.com/office/powerpoint/2010/main" val="29113362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TotalTime>
  <Words>310</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oruganti saikiran</dc:creator>
  <cp:lastModifiedBy>DHARMATEJA PERALA</cp:lastModifiedBy>
  <cp:revision>7</cp:revision>
  <dcterms:created xsi:type="dcterms:W3CDTF">2021-11-18T13:50:11Z</dcterms:created>
  <dcterms:modified xsi:type="dcterms:W3CDTF">2021-11-24T18:03:33Z</dcterms:modified>
</cp:coreProperties>
</file>