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9" r:id="rId4"/>
    <p:sldId id="260" r:id="rId5"/>
    <p:sldId id="261" r:id="rId6"/>
    <p:sldId id="266" r:id="rId7"/>
    <p:sldId id="267" r:id="rId8"/>
    <p:sldId id="268" r:id="rId9"/>
    <p:sldId id="269" r:id="rId10"/>
    <p:sldId id="270" r:id="rId11"/>
    <p:sldId id="275"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7089" autoAdjust="0"/>
  </p:normalViewPr>
  <p:slideViewPr>
    <p:cSldViewPr snapToGrid="0">
      <p:cViewPr varScale="1">
        <p:scale>
          <a:sx n="49" d="100"/>
          <a:sy n="49" d="100"/>
        </p:scale>
        <p:origin x="15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F99A5-BE48-48D3-A8B7-1CB8B5F5EB2C}" type="datetimeFigureOut">
              <a:rPr lang="en-US" smtClean="0"/>
              <a:t>8/30/2022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1AE4B-73F9-46FA-BC4A-D48E69E3091A}" type="slidenum">
              <a:rPr lang="en-US" smtClean="0"/>
              <a:t>‹#›</a:t>
            </a:fld>
            <a:endParaRPr lang="en-US"/>
          </a:p>
        </p:txBody>
      </p:sp>
    </p:spTree>
    <p:extLst>
      <p:ext uri="{BB962C8B-B14F-4D97-AF65-F5344CB8AC3E}">
        <p14:creationId xmlns:p14="http://schemas.microsoft.com/office/powerpoint/2010/main" val="3920701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 diagram shows your classes and their relationships. An Object Model Diagram shows</a:t>
            </a:r>
          </a:p>
          <a:p>
            <a:r>
              <a:rPr lang="en-US" dirty="0"/>
              <a:t>the interaction between objects at some point, during run time. A Class Diagram will show</a:t>
            </a:r>
          </a:p>
          <a:p>
            <a:r>
              <a:rPr lang="en-US" dirty="0"/>
              <a:t>what the Objects in your system consist of (members) and what they are capable of doing</a:t>
            </a:r>
          </a:p>
          <a:p>
            <a:r>
              <a:rPr lang="en-US" dirty="0"/>
              <a:t>(methods) mostly static.</a:t>
            </a:r>
          </a:p>
        </p:txBody>
      </p:sp>
      <p:sp>
        <p:nvSpPr>
          <p:cNvPr id="4" name="Slide Number Placeholder 3"/>
          <p:cNvSpPr>
            <a:spLocks noGrp="1"/>
          </p:cNvSpPr>
          <p:nvPr>
            <p:ph type="sldNum" sz="quarter" idx="5"/>
          </p:nvPr>
        </p:nvSpPr>
        <p:spPr/>
        <p:txBody>
          <a:bodyPr/>
          <a:lstStyle/>
          <a:p>
            <a:fld id="{EEB1AE4B-73F9-46FA-BC4A-D48E69E3091A}" type="slidenum">
              <a:rPr lang="en-US" smtClean="0"/>
              <a:t>6</a:t>
            </a:fld>
            <a:endParaRPr lang="en-US"/>
          </a:p>
        </p:txBody>
      </p:sp>
    </p:spTree>
    <p:extLst>
      <p:ext uri="{BB962C8B-B14F-4D97-AF65-F5344CB8AC3E}">
        <p14:creationId xmlns:p14="http://schemas.microsoft.com/office/powerpoint/2010/main" val="2426098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sequence diagram or system sequence diagram (SSD) shows process interactions</a:t>
            </a:r>
          </a:p>
          <a:p>
            <a:r>
              <a:rPr lang="en-US" dirty="0"/>
              <a:t>arranged in time sequence in the field of software engineering. It depicts the processes</a:t>
            </a:r>
          </a:p>
          <a:p>
            <a:r>
              <a:rPr lang="en-US" dirty="0"/>
              <a:t>involved and the sequence of messages exchanged between the processes needed to carry</a:t>
            </a:r>
          </a:p>
          <a:p>
            <a:r>
              <a:rPr lang="en-US" dirty="0"/>
              <a:t>out the functionality. They capture the interaction between objects in the context of a</a:t>
            </a:r>
          </a:p>
          <a:p>
            <a:r>
              <a:rPr lang="en-US" dirty="0"/>
              <a:t>collaboration. Sequence Diagrams are time focus and they show the order of the interaction</a:t>
            </a:r>
          </a:p>
          <a:p>
            <a:r>
              <a:rPr lang="en-US" dirty="0"/>
              <a:t>visually by using the vertical axis of the diagram to represent time what messages are sent</a:t>
            </a:r>
          </a:p>
          <a:p>
            <a:r>
              <a:rPr lang="en-US" dirty="0"/>
              <a:t>and when.</a:t>
            </a:r>
          </a:p>
        </p:txBody>
      </p:sp>
      <p:sp>
        <p:nvSpPr>
          <p:cNvPr id="4" name="Slide Number Placeholder 3"/>
          <p:cNvSpPr>
            <a:spLocks noGrp="1"/>
          </p:cNvSpPr>
          <p:nvPr>
            <p:ph type="sldNum" sz="quarter" idx="5"/>
          </p:nvPr>
        </p:nvSpPr>
        <p:spPr/>
        <p:txBody>
          <a:bodyPr/>
          <a:lstStyle/>
          <a:p>
            <a:fld id="{EEB1AE4B-73F9-46FA-BC4A-D48E69E3091A}" type="slidenum">
              <a:rPr lang="en-US" smtClean="0"/>
              <a:t>7</a:t>
            </a:fld>
            <a:endParaRPr lang="en-US"/>
          </a:p>
        </p:txBody>
      </p:sp>
    </p:spTree>
    <p:extLst>
      <p:ext uri="{BB962C8B-B14F-4D97-AF65-F5344CB8AC3E}">
        <p14:creationId xmlns:p14="http://schemas.microsoft.com/office/powerpoint/2010/main" val="458288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activity diagram visually presents a series of actions or flow of control in a system</a:t>
            </a:r>
          </a:p>
          <a:p>
            <a:r>
              <a:rPr lang="en-US" dirty="0"/>
              <a:t>similar to a flowchart or a data flow diagram. It describes how activities are coordinated to</a:t>
            </a:r>
          </a:p>
          <a:p>
            <a:r>
              <a:rPr lang="en-US" dirty="0"/>
              <a:t>provide a service which can be at different levels of abstraction. Typically, an event needs</a:t>
            </a:r>
          </a:p>
          <a:p>
            <a:r>
              <a:rPr lang="en-US" dirty="0"/>
              <a:t>to be achieved by some operations, particularly where the operation is intended to achieve</a:t>
            </a:r>
          </a:p>
          <a:p>
            <a:r>
              <a:rPr lang="en-US" dirty="0"/>
              <a:t>a number of different things that require coordination, or how the events in a single use</a:t>
            </a:r>
          </a:p>
          <a:p>
            <a:r>
              <a:rPr lang="en-US" dirty="0"/>
              <a:t>case relate to one another, in particular, use cases where activities may overlap and require</a:t>
            </a:r>
          </a:p>
          <a:p>
            <a:r>
              <a:rPr lang="en-US" dirty="0"/>
              <a:t>coordination. It is also suitable for modelling how a collection of use cases coordinates to</a:t>
            </a:r>
          </a:p>
          <a:p>
            <a:r>
              <a:rPr lang="en-US" dirty="0"/>
              <a:t>represent business workflows</a:t>
            </a:r>
          </a:p>
          <a:p>
            <a:r>
              <a:rPr lang="en-US" dirty="0"/>
              <a:t>Model workflows between/within use cases</a:t>
            </a:r>
          </a:p>
          <a:p>
            <a:r>
              <a:rPr lang="en-US" dirty="0"/>
              <a:t>Model complex workflows in operations on objects</a:t>
            </a:r>
          </a:p>
          <a:p>
            <a:r>
              <a:rPr lang="en-US" dirty="0"/>
              <a:t>Model in detail complex activities in high-level activity. Activity diagrams are often used</a:t>
            </a:r>
          </a:p>
          <a:p>
            <a:r>
              <a:rPr lang="en-US" dirty="0"/>
              <a:t>in business process modelling.</a:t>
            </a:r>
          </a:p>
        </p:txBody>
      </p:sp>
      <p:sp>
        <p:nvSpPr>
          <p:cNvPr id="4" name="Slide Number Placeholder 3"/>
          <p:cNvSpPr>
            <a:spLocks noGrp="1"/>
          </p:cNvSpPr>
          <p:nvPr>
            <p:ph type="sldNum" sz="quarter" idx="5"/>
          </p:nvPr>
        </p:nvSpPr>
        <p:spPr/>
        <p:txBody>
          <a:bodyPr/>
          <a:lstStyle/>
          <a:p>
            <a:fld id="{EEB1AE4B-73F9-46FA-BC4A-D48E69E3091A}" type="slidenum">
              <a:rPr lang="en-US" smtClean="0"/>
              <a:t>8</a:t>
            </a:fld>
            <a:endParaRPr lang="en-US"/>
          </a:p>
        </p:txBody>
      </p:sp>
    </p:spTree>
    <p:extLst>
      <p:ext uri="{BB962C8B-B14F-4D97-AF65-F5344CB8AC3E}">
        <p14:creationId xmlns:p14="http://schemas.microsoft.com/office/powerpoint/2010/main" val="2780891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component diagram, also known as a UML component diagram, describes the</a:t>
            </a:r>
          </a:p>
          <a:p>
            <a:r>
              <a:rPr lang="en-US" dirty="0"/>
              <a:t>organization and wiring of the physical components in a system. Component diagrams are</a:t>
            </a:r>
          </a:p>
          <a:p>
            <a:r>
              <a:rPr lang="en-US" dirty="0"/>
              <a:t>often drawn to help model implementation details and double-check that every aspect of</a:t>
            </a:r>
          </a:p>
          <a:p>
            <a:r>
              <a:rPr lang="en-US" dirty="0"/>
              <a:t>the system's required functions is covered by planned development</a:t>
            </a:r>
          </a:p>
        </p:txBody>
      </p:sp>
      <p:sp>
        <p:nvSpPr>
          <p:cNvPr id="4" name="Slide Number Placeholder 3"/>
          <p:cNvSpPr>
            <a:spLocks noGrp="1"/>
          </p:cNvSpPr>
          <p:nvPr>
            <p:ph type="sldNum" sz="quarter" idx="5"/>
          </p:nvPr>
        </p:nvSpPr>
        <p:spPr/>
        <p:txBody>
          <a:bodyPr/>
          <a:lstStyle/>
          <a:p>
            <a:fld id="{EEB1AE4B-73F9-46FA-BC4A-D48E69E3091A}" type="slidenum">
              <a:rPr lang="en-US" smtClean="0"/>
              <a:t>9</a:t>
            </a:fld>
            <a:endParaRPr lang="en-US"/>
          </a:p>
        </p:txBody>
      </p:sp>
    </p:spTree>
    <p:extLst>
      <p:ext uri="{BB962C8B-B14F-4D97-AF65-F5344CB8AC3E}">
        <p14:creationId xmlns:p14="http://schemas.microsoft.com/office/powerpoint/2010/main" val="52819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YOLO is an algorithm that uses neural networks to provide real-time object detection. This algorithm is popular because of its speed and accuracy. It has been used in various applications to detect traffic signals, people, parking meters, and animals.</a:t>
            </a: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YOLO is an abbreviation for the term ‘You Only Look Once’. This is an algorithm that detects and recognizes various objects in a picture (in real-time). Object detection in YOLO is done as a regression problem and provides the class probabilities of the detected images.</a:t>
            </a:r>
          </a:p>
          <a:p>
            <a:endParaRPr lang="en-US" dirty="0"/>
          </a:p>
          <a:p>
            <a:endParaRPr lang="en-US" dirty="0"/>
          </a:p>
          <a:p>
            <a:r>
              <a:rPr lang="en-US" dirty="0" err="1"/>
              <a:t>Iou</a:t>
            </a:r>
            <a:r>
              <a:rPr lang="en-US" dirty="0"/>
              <a:t> = areal of overlap / area of union</a:t>
            </a:r>
          </a:p>
          <a:p>
            <a:pPr algn="l" fontAlgn="base"/>
            <a:r>
              <a:rPr lang="en-US" dirty="0">
                <a:solidFill>
                  <a:srgbClr val="263F5B"/>
                </a:solidFill>
                <a:effectLst/>
              </a:rPr>
              <a:t>The YOLO framework (You Only Look Once) deals with object detection in a different way. It takes the entire image in a single instance and predicts the bounding box coordinates and class probabilities for these boxes. The biggest advantage of using YOLO is its simple and not complicated – it’s incredibly fast and can process 45 frames per second. YOLO also understands generalized object representation. This is one of the best algorithms for object detection and has shown a comparatively similar performance to the R-CNN algorithms. </a:t>
            </a:r>
            <a:endParaRPr lang="en-US" b="0" i="0" dirty="0">
              <a:solidFill>
                <a:srgbClr val="263F5B"/>
              </a:solidFill>
              <a:effectLst/>
              <a:latin typeface="raleway" panose="020B0604020202020204" pitchFamily="2" charset="0"/>
            </a:endParaRPr>
          </a:p>
          <a:p>
            <a:pPr algn="l" fontAlgn="base"/>
            <a:r>
              <a:rPr lang="en-US" b="0" i="0" dirty="0">
                <a:solidFill>
                  <a:srgbClr val="263F5B"/>
                </a:solidFill>
                <a:effectLst/>
                <a:latin typeface="raleway" panose="020B0604020202020204" pitchFamily="2" charset="0"/>
              </a:rPr>
              <a:t> </a:t>
            </a:r>
          </a:p>
          <a:p>
            <a:pPr algn="l" rtl="0" fontAlgn="base"/>
            <a:r>
              <a:rPr lang="en-US" b="1" i="0" dirty="0">
                <a:solidFill>
                  <a:srgbClr val="263F5B"/>
                </a:solidFill>
                <a:effectLst/>
                <a:latin typeface="inherit"/>
              </a:rPr>
              <a:t>HOW YOLO FRAMEWORK WORKS:</a:t>
            </a:r>
            <a:endParaRPr lang="en-US" b="0" i="0" dirty="0">
              <a:solidFill>
                <a:srgbClr val="263F5B"/>
              </a:solidFill>
              <a:effectLst/>
              <a:latin typeface="cormorantgaramond-light"/>
            </a:endParaRPr>
          </a:p>
          <a:p>
            <a:pPr algn="l" rtl="0" fontAlgn="base">
              <a:buFont typeface="Arial" panose="020B0604020202020204" pitchFamily="34" charset="0"/>
              <a:buChar char="•"/>
            </a:pPr>
            <a:r>
              <a:rPr lang="en-US" b="0" i="0" dirty="0">
                <a:solidFill>
                  <a:srgbClr val="263F5B"/>
                </a:solidFill>
                <a:effectLst/>
                <a:latin typeface="var(--ricos-custom-p-font-family,unset)"/>
              </a:rPr>
              <a:t>YOLO first takes an input image:</a:t>
            </a:r>
          </a:p>
          <a:p>
            <a:pPr algn="ctr" rtl="0" fontAlgn="base"/>
            <a:r>
              <a:rPr lang="en-US" b="1" i="0" dirty="0">
                <a:solidFill>
                  <a:srgbClr val="263F5B"/>
                </a:solidFill>
                <a:effectLst/>
                <a:latin typeface="inherit"/>
              </a:rPr>
              <a:t>Figure-1</a:t>
            </a:r>
            <a:endParaRPr lang="en-US" b="0" i="0" dirty="0">
              <a:solidFill>
                <a:srgbClr val="263F5B"/>
              </a:solidFill>
              <a:effectLst/>
              <a:latin typeface="raleway" panose="020B0604020202020204" pitchFamily="2" charset="0"/>
            </a:endParaRPr>
          </a:p>
          <a:p>
            <a:pPr algn="just" rtl="0" fontAlgn="base">
              <a:buFont typeface="Arial" panose="020B0604020202020204" pitchFamily="34" charset="0"/>
              <a:buChar char="•"/>
            </a:pPr>
            <a:r>
              <a:rPr lang="en-US" b="0" i="0" dirty="0">
                <a:solidFill>
                  <a:srgbClr val="263F5B"/>
                </a:solidFill>
                <a:effectLst/>
                <a:latin typeface="var(--ricos-custom-p-font-family,unset)"/>
              </a:rPr>
              <a:t>The framework then divides the input image into grids (say a 3 X 3 grid):</a:t>
            </a:r>
          </a:p>
          <a:p>
            <a:pPr algn="ctr" rtl="0" fontAlgn="base"/>
            <a:r>
              <a:rPr lang="en-US" b="1" i="0" dirty="0">
                <a:solidFill>
                  <a:srgbClr val="263F5B"/>
                </a:solidFill>
                <a:effectLst/>
                <a:latin typeface="inherit"/>
              </a:rPr>
              <a:t>Figure-2</a:t>
            </a:r>
            <a:endParaRPr lang="en-US" b="0" i="0" dirty="0">
              <a:solidFill>
                <a:srgbClr val="263F5B"/>
              </a:solidFill>
              <a:effectLst/>
              <a:latin typeface="raleway" panose="020B0604020202020204" pitchFamily="2" charset="0"/>
            </a:endParaRPr>
          </a:p>
          <a:p>
            <a:pPr algn="just" rtl="0" fontAlgn="base"/>
            <a:r>
              <a:rPr lang="en-US" b="0" i="0" dirty="0">
                <a:solidFill>
                  <a:srgbClr val="263F5B"/>
                </a:solidFill>
                <a:effectLst/>
                <a:latin typeface="raleway" panose="020B0604020202020204" pitchFamily="2" charset="0"/>
              </a:rPr>
              <a:t>Image classification and localization are applied on each grid. YOLO then predicts the bounding boxes and their corresponding class probabilities for objects (if any are found). Suppose we have divided the image into a grid of size 3 X 3 and there are a total of 3 classes which we want the objects to be classified into. Let’s say the classes are Pedestrian, Car, and Motorcycle respectively. So, for each grid cell, the label y will be an eight dimensional vector:</a:t>
            </a:r>
          </a:p>
          <a:p>
            <a:pPr algn="ctr" rtl="0" fontAlgn="base"/>
            <a:r>
              <a:rPr lang="en-US" b="1" i="0" dirty="0">
                <a:solidFill>
                  <a:srgbClr val="263F5B"/>
                </a:solidFill>
                <a:effectLst/>
                <a:latin typeface="inherit"/>
              </a:rPr>
              <a:t>Table-1</a:t>
            </a:r>
            <a:endParaRPr lang="en-US" b="0" i="0" dirty="0">
              <a:solidFill>
                <a:srgbClr val="263F5B"/>
              </a:solidFill>
              <a:effectLst/>
              <a:latin typeface="raleway" panose="020B0604020202020204" pitchFamily="2" charset="0"/>
            </a:endParaRPr>
          </a:p>
          <a:p>
            <a:pPr algn="just" rtl="0" fontAlgn="base"/>
            <a:r>
              <a:rPr lang="en-US" b="0" i="0" dirty="0">
                <a:solidFill>
                  <a:srgbClr val="263F5B"/>
                </a:solidFill>
                <a:effectLst/>
                <a:latin typeface="raleway" panose="020B0604020202020204" pitchFamily="2" charset="0"/>
              </a:rPr>
              <a:t>Here,</a:t>
            </a:r>
          </a:p>
          <a:p>
            <a:pPr algn="just" rtl="0" fontAlgn="base">
              <a:buFont typeface="Arial" panose="020B0604020202020204" pitchFamily="34" charset="0"/>
              <a:buChar char="•"/>
            </a:pPr>
            <a:r>
              <a:rPr lang="en-US" b="0" i="0" dirty="0">
                <a:solidFill>
                  <a:srgbClr val="263F5B"/>
                </a:solidFill>
                <a:effectLst/>
                <a:latin typeface="var(--ricos-custom-p-font-family,unset)"/>
              </a:rPr>
              <a:t>pc defines whether an object is present in the grid or not (it is the probability)</a:t>
            </a:r>
          </a:p>
          <a:p>
            <a:pPr algn="just" rtl="0" fontAlgn="base">
              <a:buFont typeface="Arial" panose="020B0604020202020204" pitchFamily="34" charset="0"/>
              <a:buChar char="•"/>
            </a:pPr>
            <a:r>
              <a:rPr lang="en-US" b="0" i="0" dirty="0">
                <a:solidFill>
                  <a:srgbClr val="263F5B"/>
                </a:solidFill>
                <a:effectLst/>
                <a:latin typeface="var(--ricos-custom-p-font-family,unset)"/>
              </a:rPr>
              <a:t>bx, by, </a:t>
            </a:r>
            <a:r>
              <a:rPr lang="en-US" b="0" i="0" dirty="0" err="1">
                <a:solidFill>
                  <a:srgbClr val="263F5B"/>
                </a:solidFill>
                <a:effectLst/>
                <a:latin typeface="var(--ricos-custom-p-font-family,unset)"/>
              </a:rPr>
              <a:t>bh</a:t>
            </a:r>
            <a:r>
              <a:rPr lang="en-US" b="0" i="0" dirty="0">
                <a:solidFill>
                  <a:srgbClr val="263F5B"/>
                </a:solidFill>
                <a:effectLst/>
                <a:latin typeface="var(--ricos-custom-p-font-family,unset)"/>
              </a:rPr>
              <a:t>, </a:t>
            </a:r>
            <a:r>
              <a:rPr lang="en-US" b="0" i="0" dirty="0" err="1">
                <a:solidFill>
                  <a:srgbClr val="263F5B"/>
                </a:solidFill>
                <a:effectLst/>
                <a:latin typeface="var(--ricos-custom-p-font-family,unset)"/>
              </a:rPr>
              <a:t>bw</a:t>
            </a:r>
            <a:r>
              <a:rPr lang="en-US" b="0" i="0" dirty="0">
                <a:solidFill>
                  <a:srgbClr val="263F5B"/>
                </a:solidFill>
                <a:effectLst/>
                <a:latin typeface="var(--ricos-custom-p-font-family,unset)"/>
              </a:rPr>
              <a:t> specify the bounding box if there is an object</a:t>
            </a:r>
          </a:p>
          <a:p>
            <a:pPr algn="just" rtl="0" fontAlgn="base">
              <a:buFont typeface="Arial" panose="020B0604020202020204" pitchFamily="34" charset="0"/>
              <a:buChar char="•"/>
            </a:pPr>
            <a:r>
              <a:rPr lang="en-US" b="0" i="0" dirty="0">
                <a:solidFill>
                  <a:srgbClr val="263F5B"/>
                </a:solidFill>
                <a:effectLst/>
                <a:latin typeface="var(--ricos-custom-p-font-family,unset)"/>
              </a:rPr>
              <a:t>c1, c2, c3 represent the classes. So, if the object is a car, c2 will be 1 and c1 &amp; c3 will be 0, and so on.</a:t>
            </a:r>
          </a:p>
          <a:p>
            <a:pPr algn="just" rtl="0" fontAlgn="base"/>
            <a:r>
              <a:rPr lang="en-US" b="0" i="0" dirty="0">
                <a:solidFill>
                  <a:srgbClr val="263F5B"/>
                </a:solidFill>
                <a:effectLst/>
                <a:latin typeface="raleway" panose="020B0604020202020204" pitchFamily="2" charset="0"/>
              </a:rPr>
              <a:t>Let’s say we select the first grid from the above example:</a:t>
            </a:r>
          </a:p>
          <a:p>
            <a:pPr algn="ctr" rtl="0" fontAlgn="base"/>
            <a:r>
              <a:rPr lang="en-US" b="1" i="0" dirty="0">
                <a:solidFill>
                  <a:srgbClr val="263F5B"/>
                </a:solidFill>
                <a:effectLst/>
                <a:latin typeface="inherit"/>
              </a:rPr>
              <a:t>Figure-3</a:t>
            </a:r>
            <a:endParaRPr lang="en-US" b="0" i="0" dirty="0">
              <a:solidFill>
                <a:srgbClr val="263F5B"/>
              </a:solidFill>
              <a:effectLst/>
              <a:latin typeface="raleway" panose="020B0604020202020204" pitchFamily="2" charset="0"/>
            </a:endParaRPr>
          </a:p>
          <a:p>
            <a:pPr algn="just" rtl="0" fontAlgn="base"/>
            <a:r>
              <a:rPr lang="en-US" b="0" i="0" dirty="0">
                <a:solidFill>
                  <a:srgbClr val="263F5B"/>
                </a:solidFill>
                <a:effectLst/>
                <a:latin typeface="raleway" panose="020B0604020202020204" pitchFamily="2" charset="0"/>
              </a:rPr>
              <a:t>Since there is no object in this grid, pc will be zero and the y label for this grid will be:</a:t>
            </a:r>
          </a:p>
          <a:p>
            <a:pPr algn="ctr" rtl="0" fontAlgn="base"/>
            <a:r>
              <a:rPr lang="en-US" b="1" i="0" dirty="0">
                <a:solidFill>
                  <a:srgbClr val="263F5B"/>
                </a:solidFill>
                <a:effectLst/>
                <a:latin typeface="inherit"/>
              </a:rPr>
              <a:t>Table-2</a:t>
            </a:r>
            <a:endParaRPr lang="en-US" b="0" i="0" dirty="0">
              <a:solidFill>
                <a:srgbClr val="263F5B"/>
              </a:solidFill>
              <a:effectLst/>
              <a:latin typeface="raleway" panose="020B0604020202020204" pitchFamily="2" charset="0"/>
            </a:endParaRPr>
          </a:p>
          <a:p>
            <a:pPr algn="just" rtl="0" fontAlgn="base"/>
            <a:r>
              <a:rPr lang="en-US" b="0" i="0" dirty="0">
                <a:solidFill>
                  <a:srgbClr val="263F5B"/>
                </a:solidFill>
                <a:effectLst/>
                <a:latin typeface="raleway" panose="020B0604020202020204" pitchFamily="2" charset="0"/>
              </a:rPr>
              <a:t>The bx, by, </a:t>
            </a:r>
            <a:r>
              <a:rPr lang="en-US" b="0" i="0" dirty="0" err="1">
                <a:solidFill>
                  <a:srgbClr val="263F5B"/>
                </a:solidFill>
                <a:effectLst/>
                <a:latin typeface="raleway" panose="020B0604020202020204" pitchFamily="2" charset="0"/>
              </a:rPr>
              <a:t>bh</a:t>
            </a:r>
            <a:r>
              <a:rPr lang="en-US" b="0" i="0" dirty="0">
                <a:solidFill>
                  <a:srgbClr val="263F5B"/>
                </a:solidFill>
                <a:effectLst/>
                <a:latin typeface="raleway" panose="020B0604020202020204" pitchFamily="2" charset="0"/>
              </a:rPr>
              <a:t>, </a:t>
            </a:r>
            <a:r>
              <a:rPr lang="en-US" b="0" i="0" dirty="0" err="1">
                <a:solidFill>
                  <a:srgbClr val="263F5B"/>
                </a:solidFill>
                <a:effectLst/>
                <a:latin typeface="raleway" panose="020B0604020202020204" pitchFamily="2" charset="0"/>
              </a:rPr>
              <a:t>bw</a:t>
            </a:r>
            <a:r>
              <a:rPr lang="en-US" b="0" i="0" dirty="0">
                <a:solidFill>
                  <a:srgbClr val="263F5B"/>
                </a:solidFill>
                <a:effectLst/>
                <a:latin typeface="raleway" panose="020B0604020202020204" pitchFamily="2" charset="0"/>
              </a:rPr>
              <a:t>, c1, c2, and c3 contain as there is no object in the grid. Let’s take another grid in which we have a car (c2 = 1):</a:t>
            </a:r>
          </a:p>
          <a:p>
            <a:pPr algn="ctr" rtl="0" fontAlgn="base"/>
            <a:r>
              <a:rPr lang="en-US" b="1" i="0" dirty="0">
                <a:solidFill>
                  <a:srgbClr val="263F5B"/>
                </a:solidFill>
                <a:effectLst/>
                <a:latin typeface="inherit"/>
              </a:rPr>
              <a:t>Figure-4</a:t>
            </a:r>
            <a:endParaRPr lang="en-US" b="0" i="0" dirty="0">
              <a:solidFill>
                <a:srgbClr val="263F5B"/>
              </a:solidFill>
              <a:effectLst/>
              <a:latin typeface="raleway" panose="020B0604020202020204" pitchFamily="2" charset="0"/>
            </a:endParaRPr>
          </a:p>
          <a:p>
            <a:pPr algn="just" rtl="0" fontAlgn="base"/>
            <a:r>
              <a:rPr lang="en-US" b="0" i="0" dirty="0">
                <a:solidFill>
                  <a:srgbClr val="263F5B"/>
                </a:solidFill>
                <a:effectLst/>
                <a:latin typeface="raleway" panose="020B0604020202020204" pitchFamily="2" charset="0"/>
              </a:rPr>
              <a:t>YOLO decides whether there actually is an object in the grid. In the image, there are two objects (two cars), so YOLO will take the mid-point of these two objects and these objects will be assigned to the grid which contains the mid-point of these objects. The y label for the </a:t>
            </a:r>
            <a:r>
              <a:rPr lang="en-US" b="0" i="0" dirty="0" err="1">
                <a:solidFill>
                  <a:srgbClr val="263F5B"/>
                </a:solidFill>
                <a:effectLst/>
                <a:latin typeface="raleway" panose="020B0604020202020204" pitchFamily="2" charset="0"/>
              </a:rPr>
              <a:t>centre</a:t>
            </a:r>
            <a:r>
              <a:rPr lang="en-US" b="0" i="0" dirty="0">
                <a:solidFill>
                  <a:srgbClr val="263F5B"/>
                </a:solidFill>
                <a:effectLst/>
                <a:latin typeface="raleway" panose="020B0604020202020204" pitchFamily="2" charset="0"/>
              </a:rPr>
              <a:t> left grid with the car will be:</a:t>
            </a:r>
          </a:p>
          <a:p>
            <a:pPr algn="ctr" rtl="0" fontAlgn="base"/>
            <a:r>
              <a:rPr lang="en-US" b="1" i="0" dirty="0">
                <a:solidFill>
                  <a:srgbClr val="263F5B"/>
                </a:solidFill>
                <a:effectLst/>
                <a:latin typeface="inherit"/>
              </a:rPr>
              <a:t>Table-3</a:t>
            </a:r>
            <a:endParaRPr lang="en-US" b="0" i="0" dirty="0">
              <a:solidFill>
                <a:srgbClr val="263F5B"/>
              </a:solidFill>
              <a:effectLst/>
              <a:latin typeface="raleway" panose="020B0604020202020204" pitchFamily="2" charset="0"/>
            </a:endParaRPr>
          </a:p>
          <a:p>
            <a:pPr algn="just" rtl="0" fontAlgn="base"/>
            <a:r>
              <a:rPr lang="en-US" b="0" i="0" dirty="0">
                <a:solidFill>
                  <a:srgbClr val="263F5B"/>
                </a:solidFill>
                <a:effectLst/>
                <a:latin typeface="raleway" panose="020B0604020202020204" pitchFamily="2" charset="0"/>
              </a:rPr>
              <a:t>Since there is an object in this grid, pc will be equal to 1. bx, by, </a:t>
            </a:r>
            <a:r>
              <a:rPr lang="en-US" b="0" i="0" dirty="0" err="1">
                <a:solidFill>
                  <a:srgbClr val="263F5B"/>
                </a:solidFill>
                <a:effectLst/>
                <a:latin typeface="raleway" panose="020B0604020202020204" pitchFamily="2" charset="0"/>
              </a:rPr>
              <a:t>bh</a:t>
            </a:r>
            <a:r>
              <a:rPr lang="en-US" b="0" i="0" dirty="0">
                <a:solidFill>
                  <a:srgbClr val="263F5B"/>
                </a:solidFill>
                <a:effectLst/>
                <a:latin typeface="raleway" panose="020B0604020202020204" pitchFamily="2" charset="0"/>
              </a:rPr>
              <a:t>, </a:t>
            </a:r>
            <a:r>
              <a:rPr lang="en-US" b="0" i="0" dirty="0" err="1">
                <a:solidFill>
                  <a:srgbClr val="263F5B"/>
                </a:solidFill>
                <a:effectLst/>
                <a:latin typeface="raleway" panose="020B0604020202020204" pitchFamily="2" charset="0"/>
              </a:rPr>
              <a:t>bw</a:t>
            </a:r>
            <a:r>
              <a:rPr lang="en-US" b="0" i="0" dirty="0">
                <a:solidFill>
                  <a:srgbClr val="263F5B"/>
                </a:solidFill>
                <a:effectLst/>
                <a:latin typeface="raleway" panose="020B0604020202020204" pitchFamily="2" charset="0"/>
              </a:rPr>
              <a:t> will be calculated relative to the particular grid cell we are dealing with. Since car is the second class, c2 = 1 and c1 and c3 = 0. So, for each of the 9 grids, we will have an eight dimensional output vector. This output will have a shape of 3 X 3 X 8. So now we have an input image and it’s corresponding target vector. Using the above example (input image – 100 X 100 X 3, output – 3 X 3 X 8), our model will be trained as follows:</a:t>
            </a:r>
          </a:p>
          <a:p>
            <a:pPr algn="ctr" rtl="0" fontAlgn="base"/>
            <a:r>
              <a:rPr lang="en-US" b="1" i="0" dirty="0">
                <a:solidFill>
                  <a:srgbClr val="263F5B"/>
                </a:solidFill>
                <a:effectLst/>
                <a:latin typeface="inherit"/>
              </a:rPr>
              <a:t>Figure-5</a:t>
            </a:r>
            <a:endParaRPr lang="en-US" b="0" i="0" dirty="0">
              <a:solidFill>
                <a:srgbClr val="263F5B"/>
              </a:solidFill>
              <a:effectLst/>
              <a:latin typeface="raleway" panose="020B0604020202020204" pitchFamily="2" charset="0"/>
            </a:endParaRPr>
          </a:p>
          <a:p>
            <a:pPr algn="just" rtl="0" fontAlgn="base"/>
            <a:r>
              <a:rPr lang="en-US" b="1" i="0" dirty="0">
                <a:solidFill>
                  <a:srgbClr val="263F5B"/>
                </a:solidFill>
                <a:effectLst/>
                <a:latin typeface="inherit"/>
              </a:rPr>
              <a:t>HOW TO ENCODE BOUNDING BOXES?</a:t>
            </a:r>
            <a:endParaRPr lang="en-US" b="0" i="0" dirty="0">
              <a:solidFill>
                <a:srgbClr val="263F5B"/>
              </a:solidFill>
              <a:effectLst/>
              <a:latin typeface="cormorantgaramond-light"/>
            </a:endParaRPr>
          </a:p>
          <a:p>
            <a:pPr algn="just" rtl="0" fontAlgn="base"/>
            <a:r>
              <a:rPr lang="en-US" b="0" i="0" dirty="0">
                <a:solidFill>
                  <a:srgbClr val="263F5B"/>
                </a:solidFill>
                <a:effectLst/>
                <a:latin typeface="raleway" panose="020B0604020202020204" pitchFamily="2" charset="0"/>
              </a:rPr>
              <a:t>The bx, by, </a:t>
            </a:r>
            <a:r>
              <a:rPr lang="en-US" b="0" i="0" dirty="0" err="1">
                <a:solidFill>
                  <a:srgbClr val="263F5B"/>
                </a:solidFill>
                <a:effectLst/>
                <a:latin typeface="raleway" panose="020B0604020202020204" pitchFamily="2" charset="0"/>
              </a:rPr>
              <a:t>bh</a:t>
            </a:r>
            <a:r>
              <a:rPr lang="en-US" b="0" i="0" dirty="0">
                <a:solidFill>
                  <a:srgbClr val="263F5B"/>
                </a:solidFill>
                <a:effectLst/>
                <a:latin typeface="raleway" panose="020B0604020202020204" pitchFamily="2" charset="0"/>
              </a:rPr>
              <a:t>, and </a:t>
            </a:r>
            <a:r>
              <a:rPr lang="en-US" b="0" i="0" dirty="0" err="1">
                <a:solidFill>
                  <a:srgbClr val="263F5B"/>
                </a:solidFill>
                <a:effectLst/>
                <a:latin typeface="raleway" panose="020B0604020202020204" pitchFamily="2" charset="0"/>
              </a:rPr>
              <a:t>bw</a:t>
            </a:r>
            <a:r>
              <a:rPr lang="en-US" b="0" i="0" dirty="0">
                <a:solidFill>
                  <a:srgbClr val="263F5B"/>
                </a:solidFill>
                <a:effectLst/>
                <a:latin typeface="raleway" panose="020B0604020202020204" pitchFamily="2" charset="0"/>
              </a:rPr>
              <a:t> are calculated relative to the grid cell we are dealing with. Consider the center-right grid which contains a car:</a:t>
            </a:r>
          </a:p>
          <a:p>
            <a:pPr algn="ctr" rtl="0" fontAlgn="base"/>
            <a:r>
              <a:rPr lang="en-US" b="1" i="0" dirty="0">
                <a:solidFill>
                  <a:srgbClr val="263F5B"/>
                </a:solidFill>
                <a:effectLst/>
                <a:latin typeface="inherit"/>
              </a:rPr>
              <a:t>Figure-6</a:t>
            </a:r>
            <a:endParaRPr lang="en-US" b="0" i="0" dirty="0">
              <a:solidFill>
                <a:srgbClr val="263F5B"/>
              </a:solidFill>
              <a:effectLst/>
              <a:latin typeface="raleway" panose="020B0604020202020204" pitchFamily="2" charset="0"/>
            </a:endParaRPr>
          </a:p>
          <a:p>
            <a:pPr algn="just" rtl="0" fontAlgn="base"/>
            <a:r>
              <a:rPr lang="en-US" b="0" i="0" dirty="0">
                <a:solidFill>
                  <a:srgbClr val="263F5B"/>
                </a:solidFill>
                <a:effectLst/>
                <a:latin typeface="raleway" panose="020B0604020202020204" pitchFamily="2" charset="0"/>
              </a:rPr>
              <a:t>So, bx, by, </a:t>
            </a:r>
            <a:r>
              <a:rPr lang="en-US" b="0" i="0" dirty="0" err="1">
                <a:solidFill>
                  <a:srgbClr val="263F5B"/>
                </a:solidFill>
                <a:effectLst/>
                <a:latin typeface="raleway" panose="020B0604020202020204" pitchFamily="2" charset="0"/>
              </a:rPr>
              <a:t>bh</a:t>
            </a:r>
            <a:r>
              <a:rPr lang="en-US" b="0" i="0" dirty="0">
                <a:solidFill>
                  <a:srgbClr val="263F5B"/>
                </a:solidFill>
                <a:effectLst/>
                <a:latin typeface="raleway" panose="020B0604020202020204" pitchFamily="2" charset="0"/>
              </a:rPr>
              <a:t>, and </a:t>
            </a:r>
            <a:r>
              <a:rPr lang="en-US" b="0" i="0" dirty="0" err="1">
                <a:solidFill>
                  <a:srgbClr val="263F5B"/>
                </a:solidFill>
                <a:effectLst/>
                <a:latin typeface="raleway" panose="020B0604020202020204" pitchFamily="2" charset="0"/>
              </a:rPr>
              <a:t>bw</a:t>
            </a:r>
            <a:r>
              <a:rPr lang="en-US" b="0" i="0" dirty="0">
                <a:solidFill>
                  <a:srgbClr val="263F5B"/>
                </a:solidFill>
                <a:effectLst/>
                <a:latin typeface="raleway" panose="020B0604020202020204" pitchFamily="2" charset="0"/>
              </a:rPr>
              <a:t> will be calculated relative to this grid only. The y label for this grid will be:</a:t>
            </a:r>
          </a:p>
          <a:p>
            <a:pPr algn="ctr" rtl="0" fontAlgn="base"/>
            <a:r>
              <a:rPr lang="en-US" b="1" i="0" dirty="0">
                <a:solidFill>
                  <a:srgbClr val="263F5B"/>
                </a:solidFill>
                <a:effectLst/>
                <a:latin typeface="inherit"/>
              </a:rPr>
              <a:t>Table-4</a:t>
            </a:r>
            <a:endParaRPr lang="en-US" b="0" i="0" dirty="0">
              <a:solidFill>
                <a:srgbClr val="263F5B"/>
              </a:solidFill>
              <a:effectLst/>
              <a:latin typeface="raleway" panose="020B0604020202020204" pitchFamily="2" charset="0"/>
            </a:endParaRPr>
          </a:p>
          <a:p>
            <a:pPr algn="just" rtl="0" fontAlgn="base"/>
            <a:r>
              <a:rPr lang="en-US" b="0" i="0" dirty="0">
                <a:solidFill>
                  <a:srgbClr val="263F5B"/>
                </a:solidFill>
                <a:effectLst/>
                <a:latin typeface="raleway" panose="020B0604020202020204" pitchFamily="2" charset="0"/>
              </a:rPr>
              <a:t>pc = 1 since there is an object in this grid and since it is a car, c2 = 1. In YOLO, the coordinates assigned to all the grids (bx, by, </a:t>
            </a:r>
            <a:r>
              <a:rPr lang="en-US" b="0" i="0" dirty="0" err="1">
                <a:solidFill>
                  <a:srgbClr val="263F5B"/>
                </a:solidFill>
                <a:effectLst/>
                <a:latin typeface="raleway" panose="020B0604020202020204" pitchFamily="2" charset="0"/>
              </a:rPr>
              <a:t>bh</a:t>
            </a:r>
            <a:r>
              <a:rPr lang="en-US" b="0" i="0" dirty="0">
                <a:solidFill>
                  <a:srgbClr val="263F5B"/>
                </a:solidFill>
                <a:effectLst/>
                <a:latin typeface="raleway" panose="020B0604020202020204" pitchFamily="2" charset="0"/>
              </a:rPr>
              <a:t>, and </a:t>
            </a:r>
            <a:r>
              <a:rPr lang="en-US" b="0" i="0" dirty="0" err="1">
                <a:solidFill>
                  <a:srgbClr val="263F5B"/>
                </a:solidFill>
                <a:effectLst/>
                <a:latin typeface="raleway" panose="020B0604020202020204" pitchFamily="2" charset="0"/>
              </a:rPr>
              <a:t>bw</a:t>
            </a:r>
            <a:r>
              <a:rPr lang="en-US" b="0" i="0" dirty="0">
                <a:solidFill>
                  <a:srgbClr val="263F5B"/>
                </a:solidFill>
                <a:effectLst/>
                <a:latin typeface="raleway" panose="020B0604020202020204" pitchFamily="2" charset="0"/>
              </a:rPr>
              <a:t>)) are:</a:t>
            </a:r>
          </a:p>
          <a:p>
            <a:pPr algn="ctr" rtl="0" fontAlgn="base"/>
            <a:r>
              <a:rPr lang="en-US" b="1" i="0" dirty="0">
                <a:solidFill>
                  <a:srgbClr val="263F5B"/>
                </a:solidFill>
                <a:effectLst/>
                <a:latin typeface="inherit"/>
              </a:rPr>
              <a:t>Figure-7</a:t>
            </a:r>
            <a:endParaRPr lang="en-US" b="0" i="0" dirty="0">
              <a:solidFill>
                <a:srgbClr val="263F5B"/>
              </a:solidFill>
              <a:effectLst/>
              <a:latin typeface="raleway" panose="020B0604020202020204" pitchFamily="2" charset="0"/>
            </a:endParaRPr>
          </a:p>
          <a:p>
            <a:pPr algn="just" rtl="0" fontAlgn="base"/>
            <a:r>
              <a:rPr lang="en-US" b="0" i="0" dirty="0">
                <a:solidFill>
                  <a:srgbClr val="263F5B"/>
                </a:solidFill>
                <a:effectLst/>
                <a:latin typeface="raleway" panose="020B0604020202020204" pitchFamily="2" charset="0"/>
              </a:rPr>
              <a:t>The bx, by are the x and y coordinates of the midpoint of the object with respect to this grid. In this case, it will be (around) bx = 0.4 and by = 0.3:</a:t>
            </a:r>
          </a:p>
          <a:p>
            <a:pPr algn="ctr" rtl="0" fontAlgn="base"/>
            <a:r>
              <a:rPr lang="en-US" b="1" i="0" dirty="0">
                <a:solidFill>
                  <a:srgbClr val="263F5B"/>
                </a:solidFill>
                <a:effectLst/>
                <a:latin typeface="inherit"/>
              </a:rPr>
              <a:t>Figure-8</a:t>
            </a:r>
            <a:endParaRPr lang="en-US" b="0" i="0" dirty="0">
              <a:solidFill>
                <a:srgbClr val="263F5B"/>
              </a:solidFill>
              <a:effectLst/>
              <a:latin typeface="raleway" panose="020B0604020202020204" pitchFamily="2" charset="0"/>
            </a:endParaRPr>
          </a:p>
          <a:p>
            <a:pPr algn="just" rtl="0" fontAlgn="base"/>
            <a:r>
              <a:rPr lang="en-US" b="0" i="0" dirty="0">
                <a:solidFill>
                  <a:srgbClr val="263F5B"/>
                </a:solidFill>
                <a:effectLst/>
                <a:latin typeface="raleway" panose="020B0604020202020204" pitchFamily="2" charset="0"/>
              </a:rPr>
              <a:t>Now, </a:t>
            </a:r>
            <a:r>
              <a:rPr lang="en-US" b="0" i="0" dirty="0" err="1">
                <a:solidFill>
                  <a:srgbClr val="263F5B"/>
                </a:solidFill>
                <a:effectLst/>
                <a:latin typeface="raleway" panose="020B0604020202020204" pitchFamily="2" charset="0"/>
              </a:rPr>
              <a:t>bh</a:t>
            </a:r>
            <a:r>
              <a:rPr lang="en-US" b="0" i="0" dirty="0">
                <a:solidFill>
                  <a:srgbClr val="263F5B"/>
                </a:solidFill>
                <a:effectLst/>
                <a:latin typeface="raleway" panose="020B0604020202020204" pitchFamily="2" charset="0"/>
              </a:rPr>
              <a:t> is the ratio of the height of the bounding box (red box in the above example) to the height of the corresponding grid cell, which in our case is around 0.9. So, </a:t>
            </a:r>
            <a:r>
              <a:rPr lang="en-US" b="0" i="0" dirty="0" err="1">
                <a:solidFill>
                  <a:srgbClr val="263F5B"/>
                </a:solidFill>
                <a:effectLst/>
                <a:latin typeface="raleway" panose="020B0604020202020204" pitchFamily="2" charset="0"/>
              </a:rPr>
              <a:t>bh</a:t>
            </a:r>
            <a:r>
              <a:rPr lang="en-US" b="0" i="0" dirty="0">
                <a:solidFill>
                  <a:srgbClr val="263F5B"/>
                </a:solidFill>
                <a:effectLst/>
                <a:latin typeface="raleway" panose="020B0604020202020204" pitchFamily="2" charset="0"/>
              </a:rPr>
              <a:t> = 0.9. </a:t>
            </a:r>
            <a:r>
              <a:rPr lang="en-US" b="0" i="0" dirty="0" err="1">
                <a:solidFill>
                  <a:srgbClr val="263F5B"/>
                </a:solidFill>
                <a:effectLst/>
                <a:latin typeface="raleway" panose="020B0604020202020204" pitchFamily="2" charset="0"/>
              </a:rPr>
              <a:t>bw</a:t>
            </a:r>
            <a:r>
              <a:rPr lang="en-US" b="0" i="0" dirty="0">
                <a:solidFill>
                  <a:srgbClr val="263F5B"/>
                </a:solidFill>
                <a:effectLst/>
                <a:latin typeface="raleway" panose="020B0604020202020204" pitchFamily="2" charset="0"/>
              </a:rPr>
              <a:t> is the ratio of the width of the bounding box to the width of the grid cell. So, </a:t>
            </a:r>
            <a:r>
              <a:rPr lang="en-US" b="0" i="0" dirty="0" err="1">
                <a:solidFill>
                  <a:srgbClr val="263F5B"/>
                </a:solidFill>
                <a:effectLst/>
                <a:latin typeface="raleway" panose="020B0604020202020204" pitchFamily="2" charset="0"/>
              </a:rPr>
              <a:t>bw</a:t>
            </a:r>
            <a:r>
              <a:rPr lang="en-US" b="0" i="0" dirty="0">
                <a:solidFill>
                  <a:srgbClr val="263F5B"/>
                </a:solidFill>
                <a:effectLst/>
                <a:latin typeface="raleway" panose="020B0604020202020204" pitchFamily="2" charset="0"/>
              </a:rPr>
              <a:t> = 0.5 (approximately). The y label for this grid will be:</a:t>
            </a:r>
          </a:p>
          <a:p>
            <a:pPr algn="ctr" rtl="0" fontAlgn="base"/>
            <a:r>
              <a:rPr lang="en-US" b="1" i="0" dirty="0">
                <a:solidFill>
                  <a:srgbClr val="263F5B"/>
                </a:solidFill>
                <a:effectLst/>
                <a:latin typeface="inherit"/>
              </a:rPr>
              <a:t>Table-5</a:t>
            </a:r>
            <a:endParaRPr lang="en-US" b="0" i="0" dirty="0">
              <a:solidFill>
                <a:srgbClr val="263F5B"/>
              </a:solidFill>
              <a:effectLst/>
              <a:latin typeface="raleway" panose="020B0604020202020204" pitchFamily="2" charset="0"/>
            </a:endParaRPr>
          </a:p>
          <a:p>
            <a:pPr algn="just" rtl="0" fontAlgn="base"/>
            <a:r>
              <a:rPr lang="en-US" b="0" i="0" dirty="0">
                <a:solidFill>
                  <a:srgbClr val="263F5B"/>
                </a:solidFill>
                <a:effectLst/>
                <a:latin typeface="raleway" panose="020B0604020202020204" pitchFamily="2" charset="0"/>
              </a:rPr>
              <a:t>The bx and by will always range between 0 and 1 as the midpoint will always lie within the grid. Whereas </a:t>
            </a:r>
            <a:r>
              <a:rPr lang="en-US" b="0" i="0" dirty="0" err="1">
                <a:solidFill>
                  <a:srgbClr val="263F5B"/>
                </a:solidFill>
                <a:effectLst/>
                <a:latin typeface="raleway" panose="020B0604020202020204" pitchFamily="2" charset="0"/>
              </a:rPr>
              <a:t>bh</a:t>
            </a:r>
            <a:r>
              <a:rPr lang="en-US" b="0" i="0" dirty="0">
                <a:solidFill>
                  <a:srgbClr val="263F5B"/>
                </a:solidFill>
                <a:effectLst/>
                <a:latin typeface="raleway" panose="020B0604020202020204" pitchFamily="2" charset="0"/>
              </a:rPr>
              <a:t> and </a:t>
            </a:r>
            <a:r>
              <a:rPr lang="en-US" b="0" i="0" dirty="0" err="1">
                <a:solidFill>
                  <a:srgbClr val="263F5B"/>
                </a:solidFill>
                <a:effectLst/>
                <a:latin typeface="raleway" panose="020B0604020202020204" pitchFamily="2" charset="0"/>
              </a:rPr>
              <a:t>bw</a:t>
            </a:r>
            <a:r>
              <a:rPr lang="en-US" b="0" i="0" dirty="0">
                <a:solidFill>
                  <a:srgbClr val="263F5B"/>
                </a:solidFill>
                <a:effectLst/>
                <a:latin typeface="raleway" panose="020B0604020202020204" pitchFamily="2" charset="0"/>
              </a:rPr>
              <a:t> can be more than 1 in case the dimensions of the bounding box are more than the dimension of the grid.</a:t>
            </a:r>
          </a:p>
          <a:p>
            <a:pPr algn="just" rtl="0" fontAlgn="base"/>
            <a:r>
              <a:rPr lang="en-US" b="1" i="0" dirty="0">
                <a:solidFill>
                  <a:srgbClr val="263F5B"/>
                </a:solidFill>
                <a:effectLst/>
                <a:latin typeface="inherit"/>
              </a:rPr>
              <a:t>INTERSECTION OVER UNION :</a:t>
            </a:r>
            <a:endParaRPr lang="en-US" b="0" i="0" dirty="0">
              <a:solidFill>
                <a:srgbClr val="263F5B"/>
              </a:solidFill>
              <a:effectLst/>
              <a:latin typeface="cormorantgaramond-light"/>
            </a:endParaRPr>
          </a:p>
          <a:p>
            <a:pPr algn="just" rtl="0" fontAlgn="base"/>
            <a:r>
              <a:rPr lang="en-US" b="0" i="0" dirty="0">
                <a:solidFill>
                  <a:srgbClr val="263F5B"/>
                </a:solidFill>
                <a:effectLst/>
                <a:latin typeface="raleway" panose="020B0604020202020204" pitchFamily="2" charset="0"/>
              </a:rPr>
              <a:t>Non- suppression helps to decide whether the predicted bounding box is giving us a good outcome (or a bad one). It calculates the intersection over union of the actual bounding box and the predicted bonding box. Consider the actual and predicted bounding boxes for a car as shown below:</a:t>
            </a:r>
          </a:p>
          <a:p>
            <a:pPr algn="ctr" rtl="0" fontAlgn="base"/>
            <a:r>
              <a:rPr lang="en-US" b="1" i="0" dirty="0">
                <a:solidFill>
                  <a:srgbClr val="263F5B"/>
                </a:solidFill>
                <a:effectLst/>
                <a:latin typeface="inherit"/>
              </a:rPr>
              <a:t>Figure-9</a:t>
            </a:r>
            <a:endParaRPr lang="en-US" b="0" i="0" dirty="0">
              <a:solidFill>
                <a:srgbClr val="263F5B"/>
              </a:solidFill>
              <a:effectLst/>
              <a:latin typeface="raleway" panose="020B0604020202020204" pitchFamily="2" charset="0"/>
            </a:endParaRPr>
          </a:p>
          <a:p>
            <a:pPr algn="just" rtl="0" fontAlgn="base"/>
            <a:r>
              <a:rPr lang="en-US" b="0" i="0" dirty="0">
                <a:solidFill>
                  <a:srgbClr val="263F5B"/>
                </a:solidFill>
                <a:effectLst/>
                <a:latin typeface="raleway" panose="020B0604020202020204" pitchFamily="2" charset="0"/>
              </a:rPr>
              <a:t>The red box is the actual bounding box and the blue box is the predicted one. Intersection over Union, will calculate the area of the intersection over union of these two boxes. That area will be:</a:t>
            </a:r>
          </a:p>
          <a:p>
            <a:pPr algn="ctr" rtl="0" fontAlgn="base"/>
            <a:r>
              <a:rPr lang="en-US" b="1" i="0" dirty="0">
                <a:solidFill>
                  <a:srgbClr val="263F5B"/>
                </a:solidFill>
                <a:effectLst/>
                <a:latin typeface="inherit"/>
              </a:rPr>
              <a:t>Figure-10</a:t>
            </a:r>
            <a:endParaRPr lang="en-US" b="0" i="0" dirty="0">
              <a:solidFill>
                <a:srgbClr val="263F5B"/>
              </a:solidFill>
              <a:effectLst/>
              <a:latin typeface="raleway" panose="020B0604020202020204" pitchFamily="2" charset="0"/>
            </a:endParaRPr>
          </a:p>
          <a:p>
            <a:pPr algn="ctr" rtl="0" fontAlgn="base"/>
            <a:r>
              <a:rPr lang="en-US" b="1" i="0" dirty="0" err="1">
                <a:solidFill>
                  <a:srgbClr val="263F5B"/>
                </a:solidFill>
                <a:effectLst/>
                <a:latin typeface="inherit"/>
              </a:rPr>
              <a:t>IoU</a:t>
            </a:r>
            <a:r>
              <a:rPr lang="en-US" b="1" i="0" dirty="0">
                <a:solidFill>
                  <a:srgbClr val="263F5B"/>
                </a:solidFill>
                <a:effectLst/>
                <a:latin typeface="inherit"/>
              </a:rPr>
              <a:t> = Area of the intersection / Area of the union, i.e.</a:t>
            </a:r>
            <a:endParaRPr lang="en-US" b="0" i="0" dirty="0">
              <a:solidFill>
                <a:srgbClr val="263F5B"/>
              </a:solidFill>
              <a:effectLst/>
              <a:latin typeface="raleway" panose="020B0604020202020204" pitchFamily="2" charset="0"/>
            </a:endParaRPr>
          </a:p>
          <a:p>
            <a:pPr algn="ctr" rtl="0" fontAlgn="base"/>
            <a:r>
              <a:rPr lang="en-US" b="1" i="0" dirty="0" err="1">
                <a:solidFill>
                  <a:srgbClr val="263F5B"/>
                </a:solidFill>
                <a:effectLst/>
                <a:latin typeface="inherit"/>
              </a:rPr>
              <a:t>IoU</a:t>
            </a:r>
            <a:r>
              <a:rPr lang="en-US" b="1" i="0" dirty="0">
                <a:solidFill>
                  <a:srgbClr val="263F5B"/>
                </a:solidFill>
                <a:effectLst/>
                <a:latin typeface="inherit"/>
              </a:rPr>
              <a:t> = Area of yellow box / Area of green box</a:t>
            </a:r>
            <a:endParaRPr lang="en-US" b="0" i="0" dirty="0">
              <a:solidFill>
                <a:srgbClr val="263F5B"/>
              </a:solidFill>
              <a:effectLst/>
              <a:latin typeface="raleway" panose="020B0604020202020204" pitchFamily="2" charset="0"/>
            </a:endParaRPr>
          </a:p>
          <a:p>
            <a:pPr algn="just" rtl="0" fontAlgn="base"/>
            <a:r>
              <a:rPr lang="en-US" b="0" i="0" dirty="0">
                <a:solidFill>
                  <a:srgbClr val="263F5B"/>
                </a:solidFill>
                <a:effectLst/>
                <a:latin typeface="raleway" panose="020B0604020202020204" pitchFamily="2" charset="0"/>
              </a:rPr>
              <a:t>If </a:t>
            </a:r>
            <a:r>
              <a:rPr lang="en-US" b="0" i="0" dirty="0" err="1">
                <a:solidFill>
                  <a:srgbClr val="263F5B"/>
                </a:solidFill>
                <a:effectLst/>
                <a:latin typeface="raleway" panose="020B0604020202020204" pitchFamily="2" charset="0"/>
              </a:rPr>
              <a:t>IoU</a:t>
            </a:r>
            <a:r>
              <a:rPr lang="en-US" b="0" i="0" dirty="0">
                <a:solidFill>
                  <a:srgbClr val="263F5B"/>
                </a:solidFill>
                <a:effectLst/>
                <a:latin typeface="raleway" panose="020B0604020202020204" pitchFamily="2" charset="0"/>
              </a:rPr>
              <a:t> is greater than 0.5, we can say that the prediction is good enough. 0.5 is an arbitrary threshold we have taken here, but it can be changed according to your specific problem. Intuitively, the more you increase the threshold, the better the predictions become.</a:t>
            </a:r>
          </a:p>
          <a:p>
            <a:pPr algn="just" rtl="0" fontAlgn="base"/>
            <a:r>
              <a:rPr lang="en-US" b="1" i="0" dirty="0">
                <a:solidFill>
                  <a:srgbClr val="263F5B"/>
                </a:solidFill>
                <a:effectLst/>
                <a:latin typeface="inherit"/>
              </a:rPr>
              <a:t>INTERSECTION OVER NON-MAX SUPPRESSION:</a:t>
            </a:r>
            <a:endParaRPr lang="en-US" b="0" i="0" dirty="0">
              <a:solidFill>
                <a:srgbClr val="263F5B"/>
              </a:solidFill>
              <a:effectLst/>
              <a:latin typeface="cormorantgaramond-light"/>
            </a:endParaRPr>
          </a:p>
          <a:p>
            <a:pPr algn="just" rtl="0" fontAlgn="base"/>
            <a:r>
              <a:rPr lang="en-US" b="0" i="0" dirty="0">
                <a:solidFill>
                  <a:srgbClr val="263F5B"/>
                </a:solidFill>
                <a:effectLst/>
                <a:latin typeface="raleway" panose="020B0604020202020204" pitchFamily="2" charset="0"/>
              </a:rPr>
              <a:t>One of the most common problems with object detection algorithms is that rather than detecting an object just once, they might detect it multiple times. Consider the below image:</a:t>
            </a:r>
          </a:p>
          <a:p>
            <a:pPr algn="ctr" rtl="0" fontAlgn="base"/>
            <a:r>
              <a:rPr lang="en-US" b="1" i="0" dirty="0">
                <a:solidFill>
                  <a:srgbClr val="263F5B"/>
                </a:solidFill>
                <a:effectLst/>
                <a:latin typeface="inherit"/>
              </a:rPr>
              <a:t>Figure-11</a:t>
            </a:r>
            <a:endParaRPr lang="en-US" b="0" i="0" dirty="0">
              <a:solidFill>
                <a:srgbClr val="263F5B"/>
              </a:solidFill>
              <a:effectLst/>
              <a:latin typeface="raleway" panose="020B0604020202020204" pitchFamily="2" charset="0"/>
            </a:endParaRPr>
          </a:p>
          <a:p>
            <a:pPr algn="just" rtl="0" fontAlgn="base"/>
            <a:r>
              <a:rPr lang="en-US" b="0" i="0" dirty="0">
                <a:solidFill>
                  <a:srgbClr val="263F5B"/>
                </a:solidFill>
                <a:effectLst/>
                <a:latin typeface="raleway" panose="020B0604020202020204" pitchFamily="2" charset="0"/>
              </a:rPr>
              <a:t>Here, the cars are identified more than once. The Non-Max Suppression technique cleans up this up so that we get only a single detection per object:</a:t>
            </a:r>
          </a:p>
          <a:p>
            <a:pPr algn="just" rtl="0" fontAlgn="base"/>
            <a:r>
              <a:rPr lang="en-US" b="0" i="0" dirty="0">
                <a:solidFill>
                  <a:srgbClr val="263F5B"/>
                </a:solidFill>
                <a:effectLst/>
                <a:latin typeface="raleway" panose="020B0604020202020204" pitchFamily="2" charset="0"/>
              </a:rPr>
              <a:t>1.It first looks at the probabilities associated with each detection and takes the largest one. In the above image, 0.9 is the highest probability, so the box with 0.9 probability will be selected first:</a:t>
            </a:r>
          </a:p>
          <a:p>
            <a:pPr algn="ctr" rtl="0" fontAlgn="base"/>
            <a:r>
              <a:rPr lang="en-US" b="1" i="0" dirty="0">
                <a:solidFill>
                  <a:srgbClr val="263F5B"/>
                </a:solidFill>
                <a:effectLst/>
                <a:latin typeface="inherit"/>
              </a:rPr>
              <a:t>Figure-12</a:t>
            </a:r>
            <a:endParaRPr lang="en-US" b="0" i="0" dirty="0">
              <a:solidFill>
                <a:srgbClr val="263F5B"/>
              </a:solidFill>
              <a:effectLst/>
              <a:latin typeface="raleway" panose="020B0604020202020204" pitchFamily="2" charset="0"/>
            </a:endParaRPr>
          </a:p>
          <a:p>
            <a:pPr algn="just" rtl="0" fontAlgn="base"/>
            <a:r>
              <a:rPr lang="en-US" b="0" i="0" dirty="0">
                <a:solidFill>
                  <a:srgbClr val="263F5B"/>
                </a:solidFill>
                <a:effectLst/>
                <a:latin typeface="raleway" panose="020B0604020202020204" pitchFamily="2" charset="0"/>
              </a:rPr>
              <a:t>2.Now, it looks at all the other boxes in the image. The boxes which have high </a:t>
            </a:r>
            <a:r>
              <a:rPr lang="en-US" b="0" i="0" dirty="0" err="1">
                <a:solidFill>
                  <a:srgbClr val="263F5B"/>
                </a:solidFill>
                <a:effectLst/>
                <a:latin typeface="raleway" panose="020B0604020202020204" pitchFamily="2" charset="0"/>
              </a:rPr>
              <a:t>IoU</a:t>
            </a:r>
            <a:r>
              <a:rPr lang="en-US" b="0" i="0" dirty="0">
                <a:solidFill>
                  <a:srgbClr val="263F5B"/>
                </a:solidFill>
                <a:effectLst/>
                <a:latin typeface="raleway" panose="020B0604020202020204" pitchFamily="2" charset="0"/>
              </a:rPr>
              <a:t> with the current box are suppressed. So, the boxes with 0.6 and 0.7 probabilities will be suppressed in our example:</a:t>
            </a:r>
          </a:p>
          <a:p>
            <a:pPr algn="just" rtl="0" fontAlgn="base"/>
            <a:br>
              <a:rPr lang="en-US" b="0" i="0" dirty="0">
                <a:solidFill>
                  <a:srgbClr val="263F5B"/>
                </a:solidFill>
                <a:effectLst/>
                <a:latin typeface="raleway" panose="020B0604020202020204" pitchFamily="2" charset="0"/>
              </a:rPr>
            </a:br>
            <a:endParaRPr lang="en-US" b="0" i="0" dirty="0">
              <a:solidFill>
                <a:srgbClr val="263F5B"/>
              </a:solidFill>
              <a:effectLst/>
              <a:latin typeface="raleway" panose="020B0604020202020204" pitchFamily="2" charset="0"/>
            </a:endParaRPr>
          </a:p>
          <a:p>
            <a:pPr algn="ctr" rtl="0" fontAlgn="base"/>
            <a:r>
              <a:rPr lang="en-US" b="1" i="0" dirty="0">
                <a:solidFill>
                  <a:srgbClr val="263F5B"/>
                </a:solidFill>
                <a:effectLst/>
                <a:latin typeface="inherit"/>
              </a:rPr>
              <a:t>Figure-13</a:t>
            </a:r>
            <a:endParaRPr lang="en-US" b="0" i="0" dirty="0">
              <a:solidFill>
                <a:srgbClr val="263F5B"/>
              </a:solidFill>
              <a:effectLst/>
              <a:latin typeface="raleway" panose="020B0604020202020204" pitchFamily="2" charset="0"/>
            </a:endParaRPr>
          </a:p>
          <a:p>
            <a:pPr algn="just" rtl="0" fontAlgn="base"/>
            <a:r>
              <a:rPr lang="en-US" b="0" i="0" dirty="0">
                <a:solidFill>
                  <a:srgbClr val="263F5B"/>
                </a:solidFill>
                <a:effectLst/>
                <a:latin typeface="raleway" panose="020B0604020202020204" pitchFamily="2" charset="0"/>
              </a:rPr>
              <a:t>4. Again it will look at the </a:t>
            </a:r>
            <a:r>
              <a:rPr lang="en-US" b="0" i="0" dirty="0" err="1">
                <a:solidFill>
                  <a:srgbClr val="263F5B"/>
                </a:solidFill>
                <a:effectLst/>
                <a:latin typeface="raleway" panose="020B0604020202020204" pitchFamily="2" charset="0"/>
              </a:rPr>
              <a:t>IoU</a:t>
            </a:r>
            <a:r>
              <a:rPr lang="en-US" b="0" i="0" dirty="0">
                <a:solidFill>
                  <a:srgbClr val="263F5B"/>
                </a:solidFill>
                <a:effectLst/>
                <a:latin typeface="raleway" panose="020B0604020202020204" pitchFamily="2" charset="0"/>
              </a:rPr>
              <a:t> of this box with the remaining boxes and compress the boxes with a high </a:t>
            </a:r>
            <a:r>
              <a:rPr lang="en-US" b="0" i="0" dirty="0" err="1">
                <a:solidFill>
                  <a:srgbClr val="263F5B"/>
                </a:solidFill>
                <a:effectLst/>
                <a:latin typeface="raleway" panose="020B0604020202020204" pitchFamily="2" charset="0"/>
              </a:rPr>
              <a:t>IoU.ability</a:t>
            </a:r>
            <a:r>
              <a:rPr lang="en-US" b="0" i="0" dirty="0">
                <a:solidFill>
                  <a:srgbClr val="263F5B"/>
                </a:solidFill>
                <a:effectLst/>
                <a:latin typeface="raleway" panose="020B0604020202020204" pitchFamily="2" charset="0"/>
              </a:rPr>
              <a:t>, which is 0.8 in our case:</a:t>
            </a:r>
          </a:p>
          <a:p>
            <a:pPr algn="ctr" rtl="0" fontAlgn="base"/>
            <a:r>
              <a:rPr lang="en-US" b="1" i="0" dirty="0">
                <a:solidFill>
                  <a:srgbClr val="263F5B"/>
                </a:solidFill>
                <a:effectLst/>
                <a:latin typeface="inherit"/>
              </a:rPr>
              <a:t>Figure-14</a:t>
            </a:r>
            <a:endParaRPr lang="en-US" b="0" i="0" dirty="0">
              <a:solidFill>
                <a:srgbClr val="263F5B"/>
              </a:solidFill>
              <a:effectLst/>
              <a:latin typeface="raleway" panose="020B0604020202020204" pitchFamily="2" charset="0"/>
            </a:endParaRPr>
          </a:p>
          <a:p>
            <a:pPr algn="just" rtl="0" fontAlgn="base"/>
            <a:r>
              <a:rPr lang="en-US" b="0" i="0" dirty="0">
                <a:solidFill>
                  <a:srgbClr val="263F5B"/>
                </a:solidFill>
                <a:effectLst/>
                <a:latin typeface="raleway" panose="020B0604020202020204" pitchFamily="2" charset="0"/>
              </a:rPr>
              <a:t>5. We repeat these steps until all the boxes have either been selected or compressed and we get the final bounding boxes:</a:t>
            </a:r>
          </a:p>
          <a:p>
            <a:pPr algn="ctr" rtl="0" fontAlgn="base"/>
            <a:r>
              <a:rPr lang="en-US" b="1" i="0" dirty="0">
                <a:solidFill>
                  <a:srgbClr val="263F5B"/>
                </a:solidFill>
                <a:effectLst/>
                <a:latin typeface="inherit"/>
              </a:rPr>
              <a:t>Figure-15</a:t>
            </a:r>
            <a:endParaRPr lang="en-US" b="0" i="0" dirty="0">
              <a:solidFill>
                <a:srgbClr val="263F5B"/>
              </a:solidFill>
              <a:effectLst/>
              <a:latin typeface="raleway" panose="020B0604020202020204" pitchFamily="2" charset="0"/>
            </a:endParaRPr>
          </a:p>
          <a:p>
            <a:pPr algn="just" rtl="0" fontAlgn="base"/>
            <a:r>
              <a:rPr lang="en-US" b="0" i="0" dirty="0">
                <a:solidFill>
                  <a:srgbClr val="263F5B"/>
                </a:solidFill>
                <a:effectLst/>
                <a:latin typeface="raleway" panose="020B0604020202020204" pitchFamily="2" charset="0"/>
              </a:rPr>
              <a:t>The algorithm just takes the boxes with maximum probability and suppressing the close-by boxes with non-max probabilities. Summary about the Non-Max suppression algorithm:</a:t>
            </a:r>
          </a:p>
          <a:p>
            <a:pPr algn="just" rtl="0" fontAlgn="base"/>
            <a:r>
              <a:rPr lang="en-US" b="0" i="0" dirty="0">
                <a:solidFill>
                  <a:srgbClr val="263F5B"/>
                </a:solidFill>
                <a:effectLst/>
                <a:latin typeface="raleway" panose="020B0604020202020204" pitchFamily="2" charset="0"/>
              </a:rPr>
              <a:t>1. Discard all the boxes having probabilities less than or equal to a pre-defined threshold (say, 0.5).</a:t>
            </a:r>
          </a:p>
          <a:p>
            <a:pPr algn="just" rtl="0" fontAlgn="base"/>
            <a:r>
              <a:rPr lang="en-US" b="0" i="0" dirty="0">
                <a:solidFill>
                  <a:srgbClr val="263F5B"/>
                </a:solidFill>
                <a:effectLst/>
                <a:latin typeface="raleway" panose="020B0604020202020204" pitchFamily="2" charset="0"/>
              </a:rPr>
              <a:t>2. For the remaining boxes:</a:t>
            </a:r>
          </a:p>
          <a:p>
            <a:pPr algn="just" rtl="0" fontAlgn="base">
              <a:buFont typeface="Arial" panose="020B0604020202020204" pitchFamily="34" charset="0"/>
              <a:buChar char="•"/>
            </a:pPr>
            <a:r>
              <a:rPr lang="en-US" b="0" i="0" dirty="0">
                <a:solidFill>
                  <a:srgbClr val="263F5B"/>
                </a:solidFill>
                <a:effectLst/>
                <a:latin typeface="var(--ricos-custom-p-font-family,unset)"/>
              </a:rPr>
              <a:t>Pick the box with the highest probability and take that as the output prediction.</a:t>
            </a:r>
          </a:p>
          <a:p>
            <a:pPr algn="just" rtl="0" fontAlgn="base">
              <a:buFont typeface="Arial" panose="020B0604020202020204" pitchFamily="34" charset="0"/>
              <a:buChar char="•"/>
            </a:pPr>
            <a:r>
              <a:rPr lang="en-US" b="0" i="0" dirty="0">
                <a:solidFill>
                  <a:srgbClr val="263F5B"/>
                </a:solidFill>
                <a:effectLst/>
                <a:latin typeface="var(--ricos-custom-p-font-family,unset)"/>
              </a:rPr>
              <a:t>Discard any other box which has </a:t>
            </a:r>
            <a:r>
              <a:rPr lang="en-US" b="0" i="0" dirty="0" err="1">
                <a:solidFill>
                  <a:srgbClr val="263F5B"/>
                </a:solidFill>
                <a:effectLst/>
                <a:latin typeface="var(--ricos-custom-p-font-family,unset)"/>
              </a:rPr>
              <a:t>IoU</a:t>
            </a:r>
            <a:r>
              <a:rPr lang="en-US" b="0" i="0" dirty="0">
                <a:solidFill>
                  <a:srgbClr val="263F5B"/>
                </a:solidFill>
                <a:effectLst/>
                <a:latin typeface="var(--ricos-custom-p-font-family,unset)"/>
              </a:rPr>
              <a:t> greater than the threshold with the output box from the above step.</a:t>
            </a:r>
          </a:p>
          <a:p>
            <a:pPr algn="just" rtl="0" fontAlgn="base">
              <a:buFont typeface="Arial" panose="020B0604020202020204" pitchFamily="34" charset="0"/>
              <a:buChar char="•"/>
            </a:pPr>
            <a:r>
              <a:rPr lang="en-US" b="0" i="0" dirty="0">
                <a:solidFill>
                  <a:srgbClr val="263F5B"/>
                </a:solidFill>
                <a:effectLst/>
                <a:latin typeface="var(--ricos-custom-p-font-family,unset)"/>
              </a:rPr>
              <a:t>Repeat step 2 until all the boxes are either taken as the output prediction or discarded.</a:t>
            </a:r>
          </a:p>
          <a:p>
            <a:pPr algn="just" rtl="0" fontAlgn="base">
              <a:buFont typeface="Arial" panose="020B0604020202020204" pitchFamily="34" charset="0"/>
              <a:buChar char="•"/>
            </a:pPr>
            <a:r>
              <a:rPr lang="en-US" b="0" i="0" dirty="0">
                <a:solidFill>
                  <a:srgbClr val="263F5B"/>
                </a:solidFill>
                <a:effectLst/>
                <a:latin typeface="var(--ricos-custom-p-font-family,unset)"/>
              </a:rPr>
              <a:t>Anchor Boxes method can also be used to improve the performance of a YOLO algorithm.</a:t>
            </a:r>
          </a:p>
          <a:p>
            <a:pPr algn="just" rtl="0" fontAlgn="base"/>
            <a:r>
              <a:rPr lang="en-US" b="1" i="0" dirty="0">
                <a:solidFill>
                  <a:srgbClr val="263F5B"/>
                </a:solidFill>
                <a:effectLst/>
                <a:latin typeface="inherit"/>
              </a:rPr>
              <a:t>TRAINING:</a:t>
            </a:r>
            <a:endParaRPr lang="en-US" b="0" i="0" dirty="0">
              <a:solidFill>
                <a:srgbClr val="263F5B"/>
              </a:solidFill>
              <a:effectLst/>
              <a:latin typeface="cormorantgaramond-light"/>
            </a:endParaRPr>
          </a:p>
          <a:p>
            <a:pPr algn="just" rtl="0" fontAlgn="base"/>
            <a:r>
              <a:rPr lang="en-US" b="0" i="0" dirty="0">
                <a:solidFill>
                  <a:srgbClr val="263F5B"/>
                </a:solidFill>
                <a:effectLst/>
                <a:latin typeface="raleway" panose="020B0604020202020204" pitchFamily="2" charset="0"/>
              </a:rPr>
              <a:t>The input for training our model will obviously be images and their corresponding y labels. Let’s see an image and make its y label:</a:t>
            </a:r>
          </a:p>
          <a:p>
            <a:pPr algn="ctr" rtl="0" fontAlgn="base"/>
            <a:r>
              <a:rPr lang="en-US" b="1" i="0" dirty="0">
                <a:solidFill>
                  <a:srgbClr val="263F5B"/>
                </a:solidFill>
                <a:effectLst/>
                <a:latin typeface="inherit"/>
              </a:rPr>
              <a:t>Figure-16</a:t>
            </a:r>
            <a:endParaRPr lang="en-US" b="0" i="0" dirty="0">
              <a:solidFill>
                <a:srgbClr val="263F5B"/>
              </a:solidFill>
              <a:effectLst/>
              <a:latin typeface="raleway" panose="020B0604020202020204" pitchFamily="2" charset="0"/>
            </a:endParaRPr>
          </a:p>
          <a:p>
            <a:pPr algn="just" rtl="0" fontAlgn="base">
              <a:buFont typeface="Arial" panose="020B0604020202020204" pitchFamily="34" charset="0"/>
              <a:buChar char="•"/>
            </a:pPr>
            <a:r>
              <a:rPr lang="en-US" b="0" i="0" dirty="0">
                <a:solidFill>
                  <a:srgbClr val="263F5B"/>
                </a:solidFill>
                <a:effectLst/>
                <a:latin typeface="var(--ricos-custom-p-font-family,unset)"/>
              </a:rPr>
              <a:t>Consider the scenario where we are using a 3 X 3 grid with two anchors per grid, and there are 3 different object classes. </a:t>
            </a:r>
          </a:p>
          <a:p>
            <a:pPr algn="just" rtl="0" fontAlgn="base">
              <a:buFont typeface="Arial" panose="020B0604020202020204" pitchFamily="34" charset="0"/>
              <a:buChar char="•"/>
            </a:pPr>
            <a:r>
              <a:rPr lang="en-US" b="0" i="0" dirty="0">
                <a:solidFill>
                  <a:srgbClr val="263F5B"/>
                </a:solidFill>
                <a:effectLst/>
                <a:latin typeface="var(--ricos-custom-p-font-family,unset)"/>
              </a:rPr>
              <a:t>So the corresponding y labels will have a shape of 3 X 3 X 16. Now, suppose if we use 5 anchor boxes per grid and the number of classes has been increased to 5. </a:t>
            </a:r>
          </a:p>
          <a:p>
            <a:pPr algn="just" rtl="0" fontAlgn="base">
              <a:buFont typeface="Arial" panose="020B0604020202020204" pitchFamily="34" charset="0"/>
              <a:buChar char="•"/>
            </a:pPr>
            <a:r>
              <a:rPr lang="en-US" b="0" i="0" dirty="0">
                <a:solidFill>
                  <a:srgbClr val="263F5B"/>
                </a:solidFill>
                <a:effectLst/>
                <a:latin typeface="var(--ricos-custom-p-font-family,unset)"/>
              </a:rPr>
              <a:t>So the target will be 3 X 3 X 10 X 5 = 3 X 3 X 50. This is how the training process is done – taking an image of a particular shape and mapping it with a 3 X 3 X 16 target (this may change as per the grid size, number of anchor boxes and the number of classes).</a:t>
            </a:r>
          </a:p>
          <a:p>
            <a:pPr algn="just" rtl="0" fontAlgn="base"/>
            <a:r>
              <a:rPr lang="en-US" b="1" i="0" dirty="0">
                <a:solidFill>
                  <a:srgbClr val="263F5B"/>
                </a:solidFill>
                <a:effectLst/>
                <a:latin typeface="inherit"/>
              </a:rPr>
              <a:t>TESTING:</a:t>
            </a:r>
            <a:endParaRPr lang="en-US" b="0" i="0" dirty="0">
              <a:solidFill>
                <a:srgbClr val="263F5B"/>
              </a:solidFill>
              <a:effectLst/>
              <a:latin typeface="cormorantgaramond-light"/>
            </a:endParaRPr>
          </a:p>
          <a:p>
            <a:pPr algn="just" rtl="0" fontAlgn="base">
              <a:buFont typeface="Arial" panose="020B0604020202020204" pitchFamily="34" charset="0"/>
              <a:buChar char="•"/>
            </a:pPr>
            <a:r>
              <a:rPr lang="en-US" b="0" i="0" dirty="0">
                <a:solidFill>
                  <a:srgbClr val="263F5B"/>
                </a:solidFill>
                <a:effectLst/>
                <a:latin typeface="var(--ricos-custom-p-font-family,unset)"/>
              </a:rPr>
              <a:t>The new image will be divided into the same number of grids which we have chosen during the training period. For each grid, the model will predict an output of shape 3 X 3 X 16 (assuming this is the shape of the target during training time). </a:t>
            </a:r>
          </a:p>
          <a:p>
            <a:pPr algn="just" rtl="0" fontAlgn="base">
              <a:buFont typeface="Arial" panose="020B0604020202020204" pitchFamily="34" charset="0"/>
              <a:buChar char="•"/>
            </a:pPr>
            <a:r>
              <a:rPr lang="en-US" b="0" i="0" dirty="0">
                <a:solidFill>
                  <a:srgbClr val="263F5B"/>
                </a:solidFill>
                <a:effectLst/>
                <a:latin typeface="var(--ricos-custom-p-font-family,unset)"/>
              </a:rPr>
              <a:t>The 16 values in this prediction will be in the same format as that of the training label. </a:t>
            </a:r>
          </a:p>
          <a:p>
            <a:pPr algn="just" rtl="0" fontAlgn="base">
              <a:buFont typeface="Arial" panose="020B0604020202020204" pitchFamily="34" charset="0"/>
              <a:buChar char="•"/>
            </a:pPr>
            <a:r>
              <a:rPr lang="en-US" b="0" i="0" dirty="0">
                <a:solidFill>
                  <a:srgbClr val="263F5B"/>
                </a:solidFill>
                <a:effectLst/>
                <a:latin typeface="var(--ricos-custom-p-font-family,unset)"/>
              </a:rPr>
              <a:t>The first 8 values will correspond to anchor box 1, where the first value will be the probability of an object in that grid. </a:t>
            </a:r>
          </a:p>
          <a:p>
            <a:pPr algn="just" rtl="0" fontAlgn="base">
              <a:buFont typeface="Arial" panose="020B0604020202020204" pitchFamily="34" charset="0"/>
              <a:buChar char="•"/>
            </a:pPr>
            <a:r>
              <a:rPr lang="en-US" b="0" i="0" dirty="0">
                <a:solidFill>
                  <a:srgbClr val="263F5B"/>
                </a:solidFill>
                <a:effectLst/>
                <a:latin typeface="var(--ricos-custom-p-font-family,unset)"/>
              </a:rPr>
              <a:t>Values 2-5 will be the bounding box coordinates for that object, and the last three values will tell us which class the object belongs to. </a:t>
            </a:r>
          </a:p>
          <a:p>
            <a:pPr algn="just" rtl="0" fontAlgn="base">
              <a:buFont typeface="Arial" panose="020B0604020202020204" pitchFamily="34" charset="0"/>
              <a:buChar char="•"/>
            </a:pPr>
            <a:r>
              <a:rPr lang="en-US" b="0" i="0" dirty="0">
                <a:solidFill>
                  <a:srgbClr val="263F5B"/>
                </a:solidFill>
                <a:effectLst/>
                <a:latin typeface="var(--ricos-custom-p-font-family,unset)"/>
              </a:rPr>
              <a:t>The next 8 values will be for anchor box 2 and in the same format, i.e., first the probability, then the bounding box coordinates, and finally the classes.</a:t>
            </a:r>
          </a:p>
          <a:p>
            <a:pPr algn="just" rtl="0" fontAlgn="base">
              <a:buFont typeface="Arial" panose="020B0604020202020204" pitchFamily="34" charset="0"/>
              <a:buChar char="•"/>
            </a:pPr>
            <a:r>
              <a:rPr lang="en-US" b="0" i="0" dirty="0">
                <a:solidFill>
                  <a:srgbClr val="263F5B"/>
                </a:solidFill>
                <a:effectLst/>
                <a:latin typeface="var(--ricos-custom-p-font-family,unset)"/>
              </a:rPr>
              <a:t>Finally, the Non-Max Suppression technique will be applied on the predicted boxes to obtain a single prediction per object.</a:t>
            </a:r>
          </a:p>
          <a:p>
            <a:pPr algn="just" rtl="0" fontAlgn="base">
              <a:buFont typeface="Arial" panose="020B0604020202020204" pitchFamily="34" charset="0"/>
              <a:buChar char="•"/>
            </a:pPr>
            <a:r>
              <a:rPr lang="en-US" b="0" i="0" dirty="0">
                <a:solidFill>
                  <a:srgbClr val="263F5B"/>
                </a:solidFill>
                <a:effectLst/>
                <a:latin typeface="var(--ricos-custom-p-font-family,unset)"/>
              </a:rPr>
              <a:t>Exact dimensions and steps that the YOLO algorithm follows:</a:t>
            </a:r>
          </a:p>
          <a:p>
            <a:pPr algn="just" rtl="0" fontAlgn="base"/>
            <a:r>
              <a:rPr lang="en-US" b="0" i="0" dirty="0">
                <a:solidFill>
                  <a:srgbClr val="263F5B"/>
                </a:solidFill>
                <a:effectLst/>
                <a:latin typeface="raleway" panose="020B0604020202020204" pitchFamily="2" charset="0"/>
              </a:rPr>
              <a:t>1.Takes an input image of shape (608, 608, 3).</a:t>
            </a:r>
          </a:p>
          <a:p>
            <a:pPr algn="just" rtl="0" fontAlgn="base"/>
            <a:r>
              <a:rPr lang="en-US" b="0" i="0" dirty="0">
                <a:solidFill>
                  <a:srgbClr val="263F5B"/>
                </a:solidFill>
                <a:effectLst/>
                <a:latin typeface="raleway" panose="020B0604020202020204" pitchFamily="2" charset="0"/>
              </a:rPr>
              <a:t>2.Passes this image to a convolutional neural network (CNN), which returns a(19,19, 5, 85) dimensional output.</a:t>
            </a:r>
          </a:p>
          <a:p>
            <a:pPr algn="just" rtl="0" fontAlgn="base"/>
            <a:r>
              <a:rPr lang="en-US" b="0" i="0" dirty="0">
                <a:solidFill>
                  <a:srgbClr val="263F5B"/>
                </a:solidFill>
                <a:effectLst/>
                <a:latin typeface="raleway" panose="020B0604020202020204" pitchFamily="2" charset="0"/>
              </a:rPr>
              <a:t>3.The last two dimensions of the above output are flattened to get output volume of (19, 19, 425):</a:t>
            </a:r>
          </a:p>
          <a:p>
            <a:pPr algn="just" rtl="0" fontAlgn="base">
              <a:buFont typeface="Arial" panose="020B0604020202020204" pitchFamily="34" charset="0"/>
              <a:buChar char="•"/>
            </a:pPr>
            <a:r>
              <a:rPr lang="en-US" b="0" i="0" dirty="0">
                <a:solidFill>
                  <a:srgbClr val="263F5B"/>
                </a:solidFill>
                <a:effectLst/>
                <a:latin typeface="var(--ricos-custom-p-font-family,unset)"/>
              </a:rPr>
              <a:t>Here, each cell of a 19 X 19 grid returns 425 numbers.</a:t>
            </a:r>
          </a:p>
          <a:p>
            <a:pPr algn="just" rtl="0" fontAlgn="base">
              <a:buFont typeface="Arial" panose="020B0604020202020204" pitchFamily="34" charset="0"/>
              <a:buChar char="•"/>
            </a:pPr>
            <a:r>
              <a:rPr lang="en-US" b="0" i="0" dirty="0">
                <a:solidFill>
                  <a:srgbClr val="263F5B"/>
                </a:solidFill>
                <a:effectLst/>
                <a:latin typeface="var(--ricos-custom-p-font-family,unset)"/>
              </a:rPr>
              <a:t>425 = 5* 85, where 5 is the number of anchor boxes per grid.</a:t>
            </a:r>
          </a:p>
          <a:p>
            <a:pPr algn="just" rtl="0" fontAlgn="base">
              <a:buFont typeface="Arial" panose="020B0604020202020204" pitchFamily="34" charset="0"/>
              <a:buChar char="•"/>
            </a:pPr>
            <a:r>
              <a:rPr lang="en-US" b="0" i="0" dirty="0">
                <a:solidFill>
                  <a:srgbClr val="263F5B"/>
                </a:solidFill>
                <a:effectLst/>
                <a:latin typeface="var(--ricos-custom-p-font-family,unset)"/>
              </a:rPr>
              <a:t>85 = 5 +80, where 5 is (pc, bx, by, </a:t>
            </a:r>
            <a:r>
              <a:rPr lang="en-US" b="0" i="0" dirty="0" err="1">
                <a:solidFill>
                  <a:srgbClr val="263F5B"/>
                </a:solidFill>
                <a:effectLst/>
                <a:latin typeface="var(--ricos-custom-p-font-family,unset)"/>
              </a:rPr>
              <a:t>bh</a:t>
            </a:r>
            <a:r>
              <a:rPr lang="en-US" b="0" i="0" dirty="0">
                <a:solidFill>
                  <a:srgbClr val="263F5B"/>
                </a:solidFill>
                <a:effectLst/>
                <a:latin typeface="var(--ricos-custom-p-font-family,unset)"/>
              </a:rPr>
              <a:t>, </a:t>
            </a:r>
            <a:r>
              <a:rPr lang="en-US" b="0" i="0" dirty="0" err="1">
                <a:solidFill>
                  <a:srgbClr val="263F5B"/>
                </a:solidFill>
                <a:effectLst/>
                <a:latin typeface="var(--ricos-custom-p-font-family,unset)"/>
              </a:rPr>
              <a:t>bw</a:t>
            </a:r>
            <a:r>
              <a:rPr lang="en-US" b="0" i="0" dirty="0">
                <a:solidFill>
                  <a:srgbClr val="263F5B"/>
                </a:solidFill>
                <a:effectLst/>
                <a:latin typeface="var(--ricos-custom-p-font-family,unset)"/>
              </a:rPr>
              <a:t>) and 80 is the number of classes we want to detect.</a:t>
            </a:r>
          </a:p>
          <a:p>
            <a:pPr algn="just" rtl="0" fontAlgn="base"/>
            <a:r>
              <a:rPr lang="en-US" b="0" i="0" dirty="0">
                <a:solidFill>
                  <a:srgbClr val="263F5B"/>
                </a:solidFill>
                <a:effectLst/>
                <a:latin typeface="raleway" panose="020B0604020202020204" pitchFamily="2" charset="0"/>
              </a:rPr>
              <a:t>4.Finally, do the </a:t>
            </a:r>
            <a:r>
              <a:rPr lang="en-US" b="0" i="0" dirty="0" err="1">
                <a:solidFill>
                  <a:srgbClr val="263F5B"/>
                </a:solidFill>
                <a:effectLst/>
                <a:latin typeface="raleway" panose="020B0604020202020204" pitchFamily="2" charset="0"/>
              </a:rPr>
              <a:t>IoU</a:t>
            </a:r>
            <a:r>
              <a:rPr lang="en-US" b="0" i="0" dirty="0">
                <a:solidFill>
                  <a:srgbClr val="263F5B"/>
                </a:solidFill>
                <a:effectLst/>
                <a:latin typeface="raleway" panose="020B0604020202020204" pitchFamily="2" charset="0"/>
              </a:rPr>
              <a:t> and Non-Max Suppression to avoid selecting overlapping boxes.</a:t>
            </a:r>
          </a:p>
          <a:p>
            <a:endParaRPr lang="en-US" dirty="0"/>
          </a:p>
          <a:p>
            <a:endParaRPr lang="en-US" dirty="0"/>
          </a:p>
        </p:txBody>
      </p:sp>
      <p:sp>
        <p:nvSpPr>
          <p:cNvPr id="4" name="Slide Number Placeholder 3"/>
          <p:cNvSpPr>
            <a:spLocks noGrp="1"/>
          </p:cNvSpPr>
          <p:nvPr>
            <p:ph type="sldNum" sz="quarter" idx="5"/>
          </p:nvPr>
        </p:nvSpPr>
        <p:spPr/>
        <p:txBody>
          <a:bodyPr/>
          <a:lstStyle/>
          <a:p>
            <a:fld id="{EEB1AE4B-73F9-46FA-BC4A-D48E69E3091A}" type="slidenum">
              <a:rPr lang="en-US" smtClean="0"/>
              <a:t>10</a:t>
            </a:fld>
            <a:endParaRPr lang="en-US"/>
          </a:p>
        </p:txBody>
      </p:sp>
    </p:spTree>
    <p:extLst>
      <p:ext uri="{BB962C8B-B14F-4D97-AF65-F5344CB8AC3E}">
        <p14:creationId xmlns:p14="http://schemas.microsoft.com/office/powerpoint/2010/main" val="833923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1AE4B-73F9-46FA-BC4A-D48E69E3091A}" type="slidenum">
              <a:rPr lang="en-US" smtClean="0"/>
              <a:t>11</a:t>
            </a:fld>
            <a:endParaRPr lang="en-US"/>
          </a:p>
        </p:txBody>
      </p:sp>
    </p:spTree>
    <p:extLst>
      <p:ext uri="{BB962C8B-B14F-4D97-AF65-F5344CB8AC3E}">
        <p14:creationId xmlns:p14="http://schemas.microsoft.com/office/powerpoint/2010/main" val="4154977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D4491F-443F-4380-A197-AFFB8CFE2513}"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31F61-F00A-4649-9126-362CBD6F5EE0}" type="slidenum">
              <a:rPr lang="en-US" smtClean="0"/>
              <a:t>‹#›</a:t>
            </a:fld>
            <a:endParaRPr lang="en-US"/>
          </a:p>
        </p:txBody>
      </p:sp>
    </p:spTree>
    <p:extLst>
      <p:ext uri="{BB962C8B-B14F-4D97-AF65-F5344CB8AC3E}">
        <p14:creationId xmlns:p14="http://schemas.microsoft.com/office/powerpoint/2010/main" val="659292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D4491F-443F-4380-A197-AFFB8CFE2513}" type="datetimeFigureOut">
              <a:rPr lang="en-US" smtClean="0"/>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31F61-F00A-4649-9126-362CBD6F5EE0}" type="slidenum">
              <a:rPr lang="en-US" smtClean="0"/>
              <a:t>‹#›</a:t>
            </a:fld>
            <a:endParaRPr lang="en-US"/>
          </a:p>
        </p:txBody>
      </p:sp>
    </p:spTree>
    <p:extLst>
      <p:ext uri="{BB962C8B-B14F-4D97-AF65-F5344CB8AC3E}">
        <p14:creationId xmlns:p14="http://schemas.microsoft.com/office/powerpoint/2010/main" val="1040172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D4491F-443F-4380-A197-AFFB8CFE2513}" type="datetimeFigureOut">
              <a:rPr lang="en-US" smtClean="0"/>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31F61-F00A-4649-9126-362CBD6F5EE0}" type="slidenum">
              <a:rPr lang="en-US" smtClean="0"/>
              <a:t>‹#›</a:t>
            </a:fld>
            <a:endParaRPr lang="en-US"/>
          </a:p>
        </p:txBody>
      </p:sp>
    </p:spTree>
    <p:extLst>
      <p:ext uri="{BB962C8B-B14F-4D97-AF65-F5344CB8AC3E}">
        <p14:creationId xmlns:p14="http://schemas.microsoft.com/office/powerpoint/2010/main" val="184392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D4491F-443F-4380-A197-AFFB8CFE2513}" type="datetimeFigureOut">
              <a:rPr lang="en-US" smtClean="0"/>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31F61-F00A-4649-9126-362CBD6F5EE0}"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80273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D4491F-443F-4380-A197-AFFB8CFE2513}" type="datetimeFigureOut">
              <a:rPr lang="en-US" smtClean="0"/>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31F61-F00A-4649-9126-362CBD6F5EE0}" type="slidenum">
              <a:rPr lang="en-US" smtClean="0"/>
              <a:t>‹#›</a:t>
            </a:fld>
            <a:endParaRPr lang="en-US"/>
          </a:p>
        </p:txBody>
      </p:sp>
    </p:spTree>
    <p:extLst>
      <p:ext uri="{BB962C8B-B14F-4D97-AF65-F5344CB8AC3E}">
        <p14:creationId xmlns:p14="http://schemas.microsoft.com/office/powerpoint/2010/main" val="3974122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DD4491F-443F-4380-A197-AFFB8CFE2513}" type="datetimeFigureOut">
              <a:rPr lang="en-US" smtClean="0"/>
              <a:t>8/30/2022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431F61-F00A-4649-9126-362CBD6F5EE0}" type="slidenum">
              <a:rPr lang="en-US" smtClean="0"/>
              <a:t>‹#›</a:t>
            </a:fld>
            <a:endParaRPr lang="en-US"/>
          </a:p>
        </p:txBody>
      </p:sp>
    </p:spTree>
    <p:extLst>
      <p:ext uri="{BB962C8B-B14F-4D97-AF65-F5344CB8AC3E}">
        <p14:creationId xmlns:p14="http://schemas.microsoft.com/office/powerpoint/2010/main" val="194769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DD4491F-443F-4380-A197-AFFB8CFE2513}" type="datetimeFigureOut">
              <a:rPr lang="en-US" smtClean="0"/>
              <a:t>8/30/2022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431F61-F00A-4649-9126-362CBD6F5EE0}" type="slidenum">
              <a:rPr lang="en-US" smtClean="0"/>
              <a:t>‹#›</a:t>
            </a:fld>
            <a:endParaRPr lang="en-US"/>
          </a:p>
        </p:txBody>
      </p:sp>
    </p:spTree>
    <p:extLst>
      <p:ext uri="{BB962C8B-B14F-4D97-AF65-F5344CB8AC3E}">
        <p14:creationId xmlns:p14="http://schemas.microsoft.com/office/powerpoint/2010/main" val="2806522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D4491F-443F-4380-A197-AFFB8CFE2513}"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31F61-F00A-4649-9126-362CBD6F5EE0}" type="slidenum">
              <a:rPr lang="en-US" smtClean="0"/>
              <a:t>‹#›</a:t>
            </a:fld>
            <a:endParaRPr lang="en-US"/>
          </a:p>
        </p:txBody>
      </p:sp>
    </p:spTree>
    <p:extLst>
      <p:ext uri="{BB962C8B-B14F-4D97-AF65-F5344CB8AC3E}">
        <p14:creationId xmlns:p14="http://schemas.microsoft.com/office/powerpoint/2010/main" val="18327802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D4491F-443F-4380-A197-AFFB8CFE2513}"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31F61-F00A-4649-9126-362CBD6F5EE0}" type="slidenum">
              <a:rPr lang="en-US" smtClean="0"/>
              <a:t>‹#›</a:t>
            </a:fld>
            <a:endParaRPr lang="en-US"/>
          </a:p>
        </p:txBody>
      </p:sp>
    </p:spTree>
    <p:extLst>
      <p:ext uri="{BB962C8B-B14F-4D97-AF65-F5344CB8AC3E}">
        <p14:creationId xmlns:p14="http://schemas.microsoft.com/office/powerpoint/2010/main" val="728059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D4491F-443F-4380-A197-AFFB8CFE2513}"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31F61-F00A-4649-9126-362CBD6F5EE0}" type="slidenum">
              <a:rPr lang="en-US" smtClean="0"/>
              <a:t>‹#›</a:t>
            </a:fld>
            <a:endParaRPr lang="en-US"/>
          </a:p>
        </p:txBody>
      </p:sp>
    </p:spTree>
    <p:extLst>
      <p:ext uri="{BB962C8B-B14F-4D97-AF65-F5344CB8AC3E}">
        <p14:creationId xmlns:p14="http://schemas.microsoft.com/office/powerpoint/2010/main" val="4181093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D4491F-443F-4380-A197-AFFB8CFE2513}"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31F61-F00A-4649-9126-362CBD6F5EE0}" type="slidenum">
              <a:rPr lang="en-US" smtClean="0"/>
              <a:t>‹#›</a:t>
            </a:fld>
            <a:endParaRPr lang="en-US"/>
          </a:p>
        </p:txBody>
      </p:sp>
    </p:spTree>
    <p:extLst>
      <p:ext uri="{BB962C8B-B14F-4D97-AF65-F5344CB8AC3E}">
        <p14:creationId xmlns:p14="http://schemas.microsoft.com/office/powerpoint/2010/main" val="4153398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D4491F-443F-4380-A197-AFFB8CFE2513}" type="datetimeFigureOut">
              <a:rPr lang="en-US" smtClean="0"/>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31F61-F00A-4649-9126-362CBD6F5EE0}" type="slidenum">
              <a:rPr lang="en-US" smtClean="0"/>
              <a:t>‹#›</a:t>
            </a:fld>
            <a:endParaRPr lang="en-US"/>
          </a:p>
        </p:txBody>
      </p:sp>
    </p:spTree>
    <p:extLst>
      <p:ext uri="{BB962C8B-B14F-4D97-AF65-F5344CB8AC3E}">
        <p14:creationId xmlns:p14="http://schemas.microsoft.com/office/powerpoint/2010/main" val="3847369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D4491F-443F-4380-A197-AFFB8CFE2513}" type="datetimeFigureOut">
              <a:rPr lang="en-US" smtClean="0"/>
              <a:t>8/30/2022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431F61-F00A-4649-9126-362CBD6F5EE0}" type="slidenum">
              <a:rPr lang="en-US" smtClean="0"/>
              <a:t>‹#›</a:t>
            </a:fld>
            <a:endParaRPr lang="en-US"/>
          </a:p>
        </p:txBody>
      </p:sp>
    </p:spTree>
    <p:extLst>
      <p:ext uri="{BB962C8B-B14F-4D97-AF65-F5344CB8AC3E}">
        <p14:creationId xmlns:p14="http://schemas.microsoft.com/office/powerpoint/2010/main" val="3483595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D4491F-443F-4380-A197-AFFB8CFE2513}" type="datetimeFigureOut">
              <a:rPr lang="en-US" smtClean="0"/>
              <a:t>8/30/2022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431F61-F00A-4649-9126-362CBD6F5EE0}" type="slidenum">
              <a:rPr lang="en-US" smtClean="0"/>
              <a:t>‹#›</a:t>
            </a:fld>
            <a:endParaRPr lang="en-US"/>
          </a:p>
        </p:txBody>
      </p:sp>
    </p:spTree>
    <p:extLst>
      <p:ext uri="{BB962C8B-B14F-4D97-AF65-F5344CB8AC3E}">
        <p14:creationId xmlns:p14="http://schemas.microsoft.com/office/powerpoint/2010/main" val="1956581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D4491F-443F-4380-A197-AFFB8CFE2513}" type="datetimeFigureOut">
              <a:rPr lang="en-US" smtClean="0"/>
              <a:t>8/30/2022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431F61-F00A-4649-9126-362CBD6F5EE0}" type="slidenum">
              <a:rPr lang="en-US" smtClean="0"/>
              <a:t>‹#›</a:t>
            </a:fld>
            <a:endParaRPr lang="en-US"/>
          </a:p>
        </p:txBody>
      </p:sp>
    </p:spTree>
    <p:extLst>
      <p:ext uri="{BB962C8B-B14F-4D97-AF65-F5344CB8AC3E}">
        <p14:creationId xmlns:p14="http://schemas.microsoft.com/office/powerpoint/2010/main" val="2374456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D4491F-443F-4380-A197-AFFB8CFE2513}" type="datetimeFigureOut">
              <a:rPr lang="en-US" smtClean="0"/>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31F61-F00A-4649-9126-362CBD6F5EE0}" type="slidenum">
              <a:rPr lang="en-US" smtClean="0"/>
              <a:t>‹#›</a:t>
            </a:fld>
            <a:endParaRPr lang="en-US"/>
          </a:p>
        </p:txBody>
      </p:sp>
    </p:spTree>
    <p:extLst>
      <p:ext uri="{BB962C8B-B14F-4D97-AF65-F5344CB8AC3E}">
        <p14:creationId xmlns:p14="http://schemas.microsoft.com/office/powerpoint/2010/main" val="541743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D4491F-443F-4380-A197-AFFB8CFE2513}" type="datetimeFigureOut">
              <a:rPr lang="en-US" smtClean="0"/>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31F61-F00A-4649-9126-362CBD6F5EE0}" type="slidenum">
              <a:rPr lang="en-US" smtClean="0"/>
              <a:t>‹#›</a:t>
            </a:fld>
            <a:endParaRPr lang="en-US"/>
          </a:p>
        </p:txBody>
      </p:sp>
    </p:spTree>
    <p:extLst>
      <p:ext uri="{BB962C8B-B14F-4D97-AF65-F5344CB8AC3E}">
        <p14:creationId xmlns:p14="http://schemas.microsoft.com/office/powerpoint/2010/main" val="1464549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DD4491F-443F-4380-A197-AFFB8CFE2513}" type="datetimeFigureOut">
              <a:rPr lang="en-US" smtClean="0"/>
              <a:t>8/30/2022</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C431F61-F00A-4649-9126-362CBD6F5EE0}" type="slidenum">
              <a:rPr lang="en-US" smtClean="0"/>
              <a:t>‹#›</a:t>
            </a:fld>
            <a:endParaRPr lang="en-US"/>
          </a:p>
        </p:txBody>
      </p:sp>
    </p:spTree>
    <p:extLst>
      <p:ext uri="{BB962C8B-B14F-4D97-AF65-F5344CB8AC3E}">
        <p14:creationId xmlns:p14="http://schemas.microsoft.com/office/powerpoint/2010/main" val="30896834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07AA2-331D-ABCF-C0E5-1693FCF797B9}"/>
              </a:ext>
            </a:extLst>
          </p:cNvPr>
          <p:cNvSpPr>
            <a:spLocks noGrp="1"/>
          </p:cNvSpPr>
          <p:nvPr>
            <p:ph type="ctrTitle"/>
          </p:nvPr>
        </p:nvSpPr>
        <p:spPr>
          <a:xfrm>
            <a:off x="103031" y="476518"/>
            <a:ext cx="12088969" cy="1243281"/>
          </a:xfrm>
        </p:spPr>
        <p:txBody>
          <a:bodyPr/>
          <a:lstStyle/>
          <a:p>
            <a:r>
              <a:rPr lang="en-US" dirty="0"/>
              <a:t>Face mask detection in </a:t>
            </a:r>
            <a:r>
              <a:rPr lang="en-US" dirty="0" err="1"/>
              <a:t>opencv</a:t>
            </a:r>
            <a:endParaRPr lang="en-US" dirty="0"/>
          </a:p>
        </p:txBody>
      </p:sp>
      <p:sp>
        <p:nvSpPr>
          <p:cNvPr id="3" name="Subtitle 2">
            <a:extLst>
              <a:ext uri="{FF2B5EF4-FFF2-40B4-BE49-F238E27FC236}">
                <a16:creationId xmlns:a16="http://schemas.microsoft.com/office/drawing/2014/main" id="{564469D4-9E6E-9FCB-74C7-7D6AC19DF4B2}"/>
              </a:ext>
            </a:extLst>
          </p:cNvPr>
          <p:cNvSpPr>
            <a:spLocks noGrp="1"/>
          </p:cNvSpPr>
          <p:nvPr>
            <p:ph type="subTitle" idx="1"/>
          </p:nvPr>
        </p:nvSpPr>
        <p:spPr>
          <a:xfrm>
            <a:off x="1595269" y="2497675"/>
            <a:ext cx="9001462" cy="931325"/>
          </a:xfrm>
        </p:spPr>
        <p:txBody>
          <a:bodyPr>
            <a:normAutofit/>
          </a:bodyPr>
          <a:lstStyle/>
          <a:p>
            <a:r>
              <a:rPr lang="en-US" sz="4000" dirty="0"/>
              <a:t>A PROJECT PRESENTATION</a:t>
            </a:r>
          </a:p>
        </p:txBody>
      </p:sp>
      <p:sp>
        <p:nvSpPr>
          <p:cNvPr id="4" name="Rectangle 3">
            <a:extLst>
              <a:ext uri="{FF2B5EF4-FFF2-40B4-BE49-F238E27FC236}">
                <a16:creationId xmlns:a16="http://schemas.microsoft.com/office/drawing/2014/main" id="{92F4E959-03D4-9EDA-C107-54217974A556}"/>
              </a:ext>
            </a:extLst>
          </p:cNvPr>
          <p:cNvSpPr/>
          <p:nvPr/>
        </p:nvSpPr>
        <p:spPr>
          <a:xfrm>
            <a:off x="7899042" y="5119352"/>
            <a:ext cx="4500731" cy="1738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By Ashish Poudel</a:t>
            </a:r>
          </a:p>
          <a:p>
            <a:pPr algn="ctr"/>
            <a:r>
              <a:rPr lang="en-US" sz="2400" dirty="0"/>
              <a:t>Roll No.: 4610520</a:t>
            </a:r>
          </a:p>
        </p:txBody>
      </p:sp>
    </p:spTree>
    <p:extLst>
      <p:ext uri="{BB962C8B-B14F-4D97-AF65-F5344CB8AC3E}">
        <p14:creationId xmlns:p14="http://schemas.microsoft.com/office/powerpoint/2010/main" val="2841164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DA75D-F858-2759-2D78-0B0FE3ED6850}"/>
              </a:ext>
            </a:extLst>
          </p:cNvPr>
          <p:cNvSpPr>
            <a:spLocks noGrp="1"/>
          </p:cNvSpPr>
          <p:nvPr>
            <p:ph type="title"/>
          </p:nvPr>
        </p:nvSpPr>
        <p:spPr>
          <a:xfrm>
            <a:off x="913795" y="-141032"/>
            <a:ext cx="10353761" cy="1326321"/>
          </a:xfrm>
        </p:spPr>
        <p:txBody>
          <a:bodyPr/>
          <a:lstStyle/>
          <a:p>
            <a:r>
              <a:rPr lang="en-US" dirty="0"/>
              <a:t>Algorithm details</a:t>
            </a:r>
          </a:p>
        </p:txBody>
      </p:sp>
      <p:sp>
        <p:nvSpPr>
          <p:cNvPr id="3" name="Content Placeholder 2">
            <a:extLst>
              <a:ext uri="{FF2B5EF4-FFF2-40B4-BE49-F238E27FC236}">
                <a16:creationId xmlns:a16="http://schemas.microsoft.com/office/drawing/2014/main" id="{15913235-93A7-EA4D-390D-D9F88EBFF9D8}"/>
              </a:ext>
            </a:extLst>
          </p:cNvPr>
          <p:cNvSpPr>
            <a:spLocks noGrp="1"/>
          </p:cNvSpPr>
          <p:nvPr>
            <p:ph idx="1"/>
          </p:nvPr>
        </p:nvSpPr>
        <p:spPr>
          <a:xfrm>
            <a:off x="913795" y="922356"/>
            <a:ext cx="10353762" cy="3695136"/>
          </a:xfrm>
        </p:spPr>
        <p:txBody>
          <a:bodyPr>
            <a:normAutofit/>
          </a:bodyPr>
          <a:lstStyle/>
          <a:p>
            <a:pPr marL="0" indent="0" algn="ctr">
              <a:buNone/>
            </a:pPr>
            <a:r>
              <a:rPr lang="en-US" sz="2800" dirty="0"/>
              <a:t>YOLO Algorithm is applied. </a:t>
            </a:r>
            <a:r>
              <a:rPr lang="en-US" sz="2800" dirty="0">
                <a:effectLst/>
                <a:latin typeface="Times New Roman" panose="02020603050405020304" pitchFamily="18" charset="0"/>
                <a:ea typeface="Calibri" panose="020F0502020204030204" pitchFamily="34" charset="0"/>
                <a:cs typeface="Mangal" panose="02040503050203030202" pitchFamily="18" charset="0"/>
              </a:rPr>
              <a:t>‘You Only Look Once’. </a:t>
            </a:r>
            <a:endParaRPr lang="en-US" sz="2800" dirty="0"/>
          </a:p>
          <a:p>
            <a:pPr marL="0" indent="0" algn="ctr">
              <a:buNone/>
            </a:pPr>
            <a:r>
              <a:rPr lang="en-US" sz="2800" dirty="0"/>
              <a:t>Residual Blocks, Bounding Box Regression, Intersection over Union (</a:t>
            </a:r>
            <a:r>
              <a:rPr lang="en-US" sz="2800" dirty="0" err="1"/>
              <a:t>IoU</a:t>
            </a:r>
            <a:r>
              <a:rPr lang="en-US" sz="2800" dirty="0"/>
              <a:t>)</a:t>
            </a:r>
          </a:p>
        </p:txBody>
      </p:sp>
      <p:pic>
        <p:nvPicPr>
          <p:cNvPr id="5" name="Picture 4">
            <a:extLst>
              <a:ext uri="{FF2B5EF4-FFF2-40B4-BE49-F238E27FC236}">
                <a16:creationId xmlns:a16="http://schemas.microsoft.com/office/drawing/2014/main" id="{FC71D849-077A-1BFB-F73E-EE6DE79325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06" y="2997394"/>
            <a:ext cx="2943440" cy="3398496"/>
          </a:xfrm>
          <a:prstGeom prst="rect">
            <a:avLst/>
          </a:prstGeom>
        </p:spPr>
      </p:pic>
      <p:pic>
        <p:nvPicPr>
          <p:cNvPr id="9" name="Picture 8">
            <a:extLst>
              <a:ext uri="{FF2B5EF4-FFF2-40B4-BE49-F238E27FC236}">
                <a16:creationId xmlns:a16="http://schemas.microsoft.com/office/drawing/2014/main" id="{EFCAE10A-B222-63B1-30B8-E94B083B31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5345" y="2997393"/>
            <a:ext cx="3174834" cy="3398497"/>
          </a:xfrm>
          <a:prstGeom prst="rect">
            <a:avLst/>
          </a:prstGeom>
        </p:spPr>
      </p:pic>
      <p:pic>
        <p:nvPicPr>
          <p:cNvPr id="6" name="Picture 5">
            <a:extLst>
              <a:ext uri="{FF2B5EF4-FFF2-40B4-BE49-F238E27FC236}">
                <a16:creationId xmlns:a16="http://schemas.microsoft.com/office/drawing/2014/main" id="{F3385DE9-A4C1-818B-D2C5-67A087D79A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16212" y="2863922"/>
            <a:ext cx="4412844" cy="3531969"/>
          </a:xfrm>
          <a:prstGeom prst="rect">
            <a:avLst/>
          </a:prstGeom>
        </p:spPr>
      </p:pic>
    </p:spTree>
    <p:extLst>
      <p:ext uri="{BB962C8B-B14F-4D97-AF65-F5344CB8AC3E}">
        <p14:creationId xmlns:p14="http://schemas.microsoft.com/office/powerpoint/2010/main" val="245822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E1CF72E-BA72-DEB2-E5D2-4CE324FDE7FA}"/>
                  </a:ext>
                </a:extLst>
              </p:cNvPr>
              <p:cNvSpPr txBox="1"/>
              <p:nvPr/>
            </p:nvSpPr>
            <p:spPr>
              <a:xfrm>
                <a:off x="239948" y="0"/>
                <a:ext cx="11712103" cy="6455293"/>
              </a:xfrm>
              <a:prstGeom prst="rect">
                <a:avLst/>
              </a:prstGeom>
              <a:noFill/>
            </p:spPr>
            <p:txBody>
              <a:bodyPr wrap="square">
                <a:spAutoFit/>
              </a:bodyPr>
              <a:lstStyle/>
              <a:p>
                <a:pPr marL="0" marR="0" algn="just">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Mangal" panose="02040503050203030202" pitchFamily="18" charset="0"/>
                  </a:rPr>
                  <a:t>The techniques of algorithm are:</a:t>
                </a:r>
              </a:p>
              <a:p>
                <a:pPr marL="342900" marR="0" lvl="0" indent="-342900" algn="just">
                  <a:lnSpc>
                    <a:spcPct val="107000"/>
                  </a:lnSpc>
                  <a:spcBef>
                    <a:spcPts val="0"/>
                  </a:spcBef>
                  <a:spcAft>
                    <a:spcPts val="0"/>
                  </a:spcAft>
                  <a:buFont typeface="+mj-lt"/>
                  <a:buAutoNum type="alphaLcPeriod"/>
                </a:pPr>
                <a:r>
                  <a:rPr lang="en-US" sz="2400" dirty="0">
                    <a:effectLst/>
                    <a:latin typeface="Times New Roman" panose="02020603050405020304" pitchFamily="18" charset="0"/>
                    <a:ea typeface="Calibri" panose="020F0502020204030204" pitchFamily="34" charset="0"/>
                    <a:cs typeface="Mangal" panose="02040503050203030202" pitchFamily="18" charset="0"/>
                  </a:rPr>
                  <a:t>Residual Block</a:t>
                </a:r>
              </a:p>
              <a:p>
                <a:pPr marL="285750" marR="0" algn="just">
                  <a:lnSpc>
                    <a:spcPct val="107000"/>
                  </a:lnSpc>
                  <a:spcBef>
                    <a:spcPts val="0"/>
                  </a:spcBef>
                  <a:spcAft>
                    <a:spcPts val="0"/>
                  </a:spcAft>
                </a:pPr>
                <a:r>
                  <a:rPr lang="en-US" sz="2400" dirty="0">
                    <a:effectLst/>
                    <a:latin typeface="Times New Roman" panose="02020603050405020304" pitchFamily="18" charset="0"/>
                    <a:ea typeface="Calibri" panose="020F0502020204030204" pitchFamily="34" charset="0"/>
                    <a:cs typeface="Mangal" panose="02040503050203030202" pitchFamily="18" charset="0"/>
                  </a:rPr>
                  <a:t>x </a:t>
                </a:r>
                <a:r>
                  <a:rPr lang="en-US" sz="2400" dirty="0">
                    <a:effectLst/>
                    <a:latin typeface="Times New Roman" panose="02020603050405020304" pitchFamily="18" charset="0"/>
                    <a:ea typeface="Calibri" panose="020F0502020204030204" pitchFamily="34" charset="0"/>
                    <a:cs typeface="Mangal" panose="02040503050203030202" pitchFamily="18" charset="0"/>
                    <a:sym typeface="Wingdings" panose="05000000000000000000" pitchFamily="2" charset="2"/>
                  </a:rPr>
                  <a:t></a:t>
                </a:r>
                <a:r>
                  <a:rPr lang="en-US" sz="2400" dirty="0">
                    <a:effectLst/>
                    <a:latin typeface="Times New Roman" panose="02020603050405020304" pitchFamily="18" charset="0"/>
                    <a:ea typeface="Calibri" panose="020F0502020204030204" pitchFamily="34" charset="0"/>
                    <a:cs typeface="Mangal" panose="02040503050203030202" pitchFamily="18" charset="0"/>
                  </a:rPr>
                  <a:t> Input       H(x) </a:t>
                </a:r>
                <a:r>
                  <a:rPr lang="en-US" sz="2400" dirty="0">
                    <a:effectLst/>
                    <a:latin typeface="Times New Roman" panose="02020603050405020304" pitchFamily="18" charset="0"/>
                    <a:ea typeface="Calibri" panose="020F0502020204030204" pitchFamily="34" charset="0"/>
                    <a:cs typeface="Mangal" panose="02040503050203030202" pitchFamily="18" charset="0"/>
                    <a:sym typeface="Wingdings" panose="05000000000000000000" pitchFamily="2" charset="2"/>
                  </a:rPr>
                  <a:t></a:t>
                </a:r>
                <a:r>
                  <a:rPr lang="en-US" sz="2400" dirty="0">
                    <a:effectLst/>
                    <a:latin typeface="Times New Roman" panose="02020603050405020304" pitchFamily="18" charset="0"/>
                    <a:ea typeface="Calibri" panose="020F0502020204030204" pitchFamily="34" charset="0"/>
                    <a:cs typeface="Mangal" panose="02040503050203030202" pitchFamily="18" charset="0"/>
                  </a:rPr>
                  <a:t> Expected Output</a:t>
                </a:r>
              </a:p>
              <a:p>
                <a:pPr marL="285750" marR="0" algn="just">
                  <a:lnSpc>
                    <a:spcPct val="107000"/>
                  </a:lnSpc>
                  <a:spcBef>
                    <a:spcPts val="0"/>
                  </a:spcBef>
                  <a:spcAft>
                    <a:spcPts val="0"/>
                  </a:spcAft>
                </a:pPr>
                <a:r>
                  <a:rPr lang="en-US" sz="2400" dirty="0">
                    <a:effectLst/>
                    <a:latin typeface="Times New Roman" panose="02020603050405020304" pitchFamily="18" charset="0"/>
                    <a:ea typeface="Calibri" panose="020F0502020204030204" pitchFamily="34" charset="0"/>
                    <a:cs typeface="Mangal" panose="02040503050203030202" pitchFamily="18" charset="0"/>
                  </a:rPr>
                  <a:t>F(x) </a:t>
                </a:r>
                <a:r>
                  <a:rPr lang="en-US" sz="2400" dirty="0">
                    <a:effectLst/>
                    <a:latin typeface="Times New Roman" panose="02020603050405020304" pitchFamily="18" charset="0"/>
                    <a:ea typeface="Calibri" panose="020F0502020204030204" pitchFamily="34" charset="0"/>
                    <a:cs typeface="Mangal" panose="02040503050203030202" pitchFamily="18" charset="0"/>
                    <a:sym typeface="Wingdings" panose="05000000000000000000" pitchFamily="2" charset="2"/>
                  </a:rPr>
                  <a:t></a:t>
                </a:r>
                <a:r>
                  <a:rPr lang="en-US" sz="2400" dirty="0">
                    <a:effectLst/>
                    <a:latin typeface="Times New Roman" panose="02020603050405020304" pitchFamily="18" charset="0"/>
                    <a:ea typeface="Calibri" panose="020F0502020204030204" pitchFamily="34" charset="0"/>
                    <a:cs typeface="Mangal" panose="02040503050203030202" pitchFamily="18" charset="0"/>
                  </a:rPr>
                  <a:t> Mapping learned by the network</a:t>
                </a:r>
              </a:p>
              <a:p>
                <a:pPr marL="285750" marR="0" algn="just">
                  <a:lnSpc>
                    <a:spcPct val="107000"/>
                  </a:lnSpc>
                  <a:spcBef>
                    <a:spcPts val="0"/>
                  </a:spcBef>
                  <a:spcAft>
                    <a:spcPts val="0"/>
                  </a:spcAft>
                </a:pPr>
                <a:r>
                  <a:rPr lang="en-US" sz="2400" dirty="0">
                    <a:effectLst/>
                    <a:latin typeface="Times New Roman" panose="02020603050405020304" pitchFamily="18" charset="0"/>
                    <a:ea typeface="Calibri" panose="020F0502020204030204" pitchFamily="34" charset="0"/>
                    <a:cs typeface="Mangal" panose="02040503050203030202" pitchFamily="18" charset="0"/>
                  </a:rPr>
                  <a:t>New Output = F(x) + x …………………. (</a:t>
                </a:r>
                <a:r>
                  <a:rPr lang="en-US" sz="2400" dirty="0" err="1">
                    <a:effectLst/>
                    <a:latin typeface="Times New Roman" panose="02020603050405020304" pitchFamily="18" charset="0"/>
                    <a:ea typeface="Calibri" panose="020F0502020204030204" pitchFamily="34" charset="0"/>
                    <a:cs typeface="Mangal" panose="02040503050203030202" pitchFamily="18" charset="0"/>
                  </a:rPr>
                  <a:t>i</a:t>
                </a:r>
                <a:r>
                  <a:rPr lang="en-US" sz="2400" dirty="0">
                    <a:effectLst/>
                    <a:latin typeface="Times New Roman" panose="02020603050405020304" pitchFamily="18" charset="0"/>
                    <a:ea typeface="Calibri" panose="020F0502020204030204" pitchFamily="34" charset="0"/>
                    <a:cs typeface="Mangal" panose="02040503050203030202" pitchFamily="18" charset="0"/>
                  </a:rPr>
                  <a:t>)</a:t>
                </a:r>
              </a:p>
              <a:p>
                <a:pPr marL="285750" marR="0" algn="just">
                  <a:lnSpc>
                    <a:spcPct val="107000"/>
                  </a:lnSpc>
                  <a:spcBef>
                    <a:spcPts val="0"/>
                  </a:spcBef>
                  <a:spcAft>
                    <a:spcPts val="0"/>
                  </a:spcAft>
                </a:pPr>
                <a:r>
                  <a:rPr lang="en-US" sz="2400" dirty="0">
                    <a:effectLst/>
                    <a:latin typeface="Times New Roman" panose="02020603050405020304" pitchFamily="18" charset="0"/>
                    <a:ea typeface="Calibri" panose="020F0502020204030204" pitchFamily="34" charset="0"/>
                    <a:cs typeface="Mangal" panose="02040503050203030202" pitchFamily="18" charset="0"/>
                  </a:rPr>
                  <a:t>H(x) = F(x) + x …………………………. (ii)</a:t>
                </a:r>
              </a:p>
              <a:p>
                <a:pPr marL="285750" marR="0" algn="just">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Mangal" panose="02040503050203030202" pitchFamily="18" charset="0"/>
                  </a:rPr>
                  <a:t>F(x) = H(x) -x …………………………....(iii)</a:t>
                </a:r>
              </a:p>
              <a:p>
                <a:pPr marL="342900" marR="0" lvl="0" indent="-342900">
                  <a:spcBef>
                    <a:spcPts val="0"/>
                  </a:spcBef>
                  <a:spcAft>
                    <a:spcPts val="0"/>
                  </a:spcAft>
                  <a:buFont typeface="+mj-lt"/>
                  <a:buAutoNum type="alphaLcPeriod"/>
                </a:pPr>
                <a:r>
                  <a:rPr lang="en-US" sz="2400" dirty="0">
                    <a:effectLst/>
                    <a:latin typeface="Times New Roman" panose="02020603050405020304" pitchFamily="18" charset="0"/>
                    <a:ea typeface="Calibri" panose="020F0502020204030204" pitchFamily="34" charset="0"/>
                    <a:cs typeface="Mangal" panose="02040503050203030202" pitchFamily="18" charset="0"/>
                  </a:rPr>
                  <a:t>Bounding Box Regression</a:t>
                </a:r>
              </a:p>
              <a:p>
                <a:pPr marL="228600" marR="0">
                  <a:spcBef>
                    <a:spcPts val="0"/>
                  </a:spcBef>
                  <a:spcAft>
                    <a:spcPts val="0"/>
                  </a:spcAft>
                </a:pPr>
                <a:r>
                  <a:rPr lang="en-US" sz="2400" dirty="0">
                    <a:effectLst/>
                    <a:latin typeface="Times New Roman" panose="02020603050405020304" pitchFamily="18" charset="0"/>
                    <a:ea typeface="Calibri" panose="020F0502020204030204" pitchFamily="34" charset="0"/>
                    <a:cs typeface="Mangal" panose="02040503050203030202" pitchFamily="18" charset="0"/>
                  </a:rPr>
                  <a:t>y = (p</a:t>
                </a:r>
                <a:r>
                  <a:rPr lang="en-US" sz="2400" baseline="-25000" dirty="0">
                    <a:effectLst/>
                    <a:latin typeface="Times New Roman" panose="02020603050405020304" pitchFamily="18" charset="0"/>
                    <a:ea typeface="Calibri" panose="020F0502020204030204" pitchFamily="34" charset="0"/>
                    <a:cs typeface="Mangal" panose="02040503050203030202" pitchFamily="18" charset="0"/>
                  </a:rPr>
                  <a:t>c</a:t>
                </a:r>
                <a:r>
                  <a:rPr lang="en-US" sz="2400" dirty="0">
                    <a:effectLst/>
                    <a:latin typeface="Times New Roman" panose="02020603050405020304" pitchFamily="18" charset="0"/>
                    <a:ea typeface="Calibri" panose="020F0502020204030204" pitchFamily="34" charset="0"/>
                    <a:cs typeface="Mangal" panose="02040503050203030202" pitchFamily="18" charset="0"/>
                  </a:rPr>
                  <a:t> , b</a:t>
                </a:r>
                <a:r>
                  <a:rPr lang="en-US" sz="2400" baseline="-25000" dirty="0">
                    <a:effectLst/>
                    <a:latin typeface="Times New Roman" panose="02020603050405020304" pitchFamily="18" charset="0"/>
                    <a:ea typeface="Calibri" panose="020F0502020204030204" pitchFamily="34" charset="0"/>
                    <a:cs typeface="Mangal" panose="02040503050203030202" pitchFamily="18" charset="0"/>
                  </a:rPr>
                  <a:t>x</a:t>
                </a:r>
                <a:r>
                  <a:rPr lang="en-US" sz="2400" dirty="0">
                    <a:effectLst/>
                    <a:latin typeface="Times New Roman" panose="02020603050405020304" pitchFamily="18" charset="0"/>
                    <a:ea typeface="Calibri" panose="020F0502020204030204" pitchFamily="34" charset="0"/>
                    <a:cs typeface="Mangal" panose="02040503050203030202" pitchFamily="18" charset="0"/>
                  </a:rPr>
                  <a:t> , b</a:t>
                </a:r>
                <a:r>
                  <a:rPr lang="en-US" sz="2400" baseline="-25000" dirty="0">
                    <a:effectLst/>
                    <a:latin typeface="Times New Roman" panose="02020603050405020304" pitchFamily="18" charset="0"/>
                    <a:ea typeface="Calibri" panose="020F0502020204030204" pitchFamily="34" charset="0"/>
                    <a:cs typeface="Mangal" panose="02040503050203030202" pitchFamily="18" charset="0"/>
                  </a:rPr>
                  <a:t>y</a:t>
                </a:r>
                <a:r>
                  <a:rPr lang="en-US" sz="2400" dirty="0">
                    <a:effectLst/>
                    <a:latin typeface="Times New Roman" panose="02020603050405020304" pitchFamily="18" charset="0"/>
                    <a:ea typeface="Calibri" panose="020F0502020204030204" pitchFamily="34" charset="0"/>
                    <a:cs typeface="Mangal" panose="02040503050203030202" pitchFamily="18" charset="0"/>
                  </a:rPr>
                  <a:t> , </a:t>
                </a:r>
                <a:r>
                  <a:rPr lang="en-US" sz="2400" dirty="0" err="1">
                    <a:effectLst/>
                    <a:latin typeface="Times New Roman" panose="02020603050405020304" pitchFamily="18" charset="0"/>
                    <a:ea typeface="Calibri" panose="020F0502020204030204" pitchFamily="34" charset="0"/>
                    <a:cs typeface="Mangal" panose="02040503050203030202" pitchFamily="18" charset="0"/>
                  </a:rPr>
                  <a:t>b</a:t>
                </a:r>
                <a:r>
                  <a:rPr lang="en-US" sz="2400" baseline="-25000" dirty="0" err="1">
                    <a:effectLst/>
                    <a:latin typeface="Times New Roman" panose="02020603050405020304" pitchFamily="18" charset="0"/>
                    <a:ea typeface="Calibri" panose="020F0502020204030204" pitchFamily="34" charset="0"/>
                    <a:cs typeface="Mangal" panose="02040503050203030202" pitchFamily="18" charset="0"/>
                  </a:rPr>
                  <a:t>h</a:t>
                </a:r>
                <a:r>
                  <a:rPr lang="en-US" sz="2400" dirty="0">
                    <a:effectLst/>
                    <a:latin typeface="Times New Roman" panose="02020603050405020304" pitchFamily="18" charset="0"/>
                    <a:ea typeface="Calibri" panose="020F0502020204030204" pitchFamily="34" charset="0"/>
                    <a:cs typeface="Mangal" panose="02040503050203030202" pitchFamily="18" charset="0"/>
                  </a:rPr>
                  <a:t> , </a:t>
                </a:r>
                <a:r>
                  <a:rPr lang="en-US" sz="2400" dirty="0" err="1">
                    <a:effectLst/>
                    <a:latin typeface="Times New Roman" panose="02020603050405020304" pitchFamily="18" charset="0"/>
                    <a:ea typeface="Calibri" panose="020F0502020204030204" pitchFamily="34" charset="0"/>
                    <a:cs typeface="Mangal" panose="02040503050203030202" pitchFamily="18" charset="0"/>
                  </a:rPr>
                  <a:t>b</a:t>
                </a:r>
                <a:r>
                  <a:rPr lang="en-US" sz="2400" baseline="-25000" dirty="0" err="1">
                    <a:effectLst/>
                    <a:latin typeface="Times New Roman" panose="02020603050405020304" pitchFamily="18" charset="0"/>
                    <a:ea typeface="Calibri" panose="020F0502020204030204" pitchFamily="34" charset="0"/>
                    <a:cs typeface="Mangal" panose="02040503050203030202" pitchFamily="18" charset="0"/>
                  </a:rPr>
                  <a:t>w</a:t>
                </a:r>
                <a:r>
                  <a:rPr lang="en-US" sz="2400" dirty="0">
                    <a:effectLst/>
                    <a:latin typeface="Times New Roman" panose="02020603050405020304" pitchFamily="18" charset="0"/>
                    <a:ea typeface="Calibri" panose="020F0502020204030204" pitchFamily="34" charset="0"/>
                    <a:cs typeface="Mangal" panose="02040503050203030202" pitchFamily="18" charset="0"/>
                  </a:rPr>
                  <a:t> , c) ………………. (iv)</a:t>
                </a:r>
              </a:p>
              <a:p>
                <a:pPr marL="228600" marR="0">
                  <a:spcBef>
                    <a:spcPts val="0"/>
                  </a:spcBef>
                  <a:spcAft>
                    <a:spcPts val="0"/>
                  </a:spcAft>
                </a:pPr>
                <a:r>
                  <a:rPr lang="en-US" sz="2400" dirty="0">
                    <a:effectLst/>
                    <a:latin typeface="Times New Roman" panose="02020603050405020304" pitchFamily="18" charset="0"/>
                    <a:ea typeface="Calibri" panose="020F0502020204030204" pitchFamily="34" charset="0"/>
                    <a:cs typeface="Mangal" panose="02040503050203030202" pitchFamily="18" charset="0"/>
                  </a:rPr>
                  <a:t>b</a:t>
                </a:r>
                <a:r>
                  <a:rPr lang="en-US" sz="2400" baseline="-25000" dirty="0">
                    <a:effectLst/>
                    <a:latin typeface="Times New Roman" panose="02020603050405020304" pitchFamily="18" charset="0"/>
                    <a:ea typeface="Calibri" panose="020F0502020204030204" pitchFamily="34" charset="0"/>
                    <a:cs typeface="Mangal" panose="02040503050203030202" pitchFamily="18" charset="0"/>
                  </a:rPr>
                  <a:t>x</a:t>
                </a:r>
                <a:r>
                  <a:rPr lang="en-US" sz="2400" dirty="0">
                    <a:effectLst/>
                    <a:latin typeface="Times New Roman" panose="02020603050405020304" pitchFamily="18" charset="0"/>
                    <a:ea typeface="Calibri" panose="020F0502020204030204" pitchFamily="34" charset="0"/>
                    <a:cs typeface="Mangal" panose="02040503050203030202" pitchFamily="18" charset="0"/>
                  </a:rPr>
                  <a:t>=σ(</a:t>
                </a:r>
                <a:r>
                  <a:rPr lang="en-US" sz="2400" dirty="0" err="1">
                    <a:effectLst/>
                    <a:latin typeface="Times New Roman" panose="02020603050405020304" pitchFamily="18" charset="0"/>
                    <a:ea typeface="Calibri" panose="020F0502020204030204" pitchFamily="34" charset="0"/>
                    <a:cs typeface="Mangal" panose="02040503050203030202" pitchFamily="18" charset="0"/>
                  </a:rPr>
                  <a:t>t</a:t>
                </a:r>
                <a:r>
                  <a:rPr lang="en-US" sz="2400" baseline="-25000" dirty="0" err="1">
                    <a:effectLst/>
                    <a:latin typeface="Times New Roman" panose="02020603050405020304" pitchFamily="18" charset="0"/>
                    <a:ea typeface="Calibri" panose="020F0502020204030204" pitchFamily="34" charset="0"/>
                    <a:cs typeface="Mangal" panose="02040503050203030202" pitchFamily="18" charset="0"/>
                  </a:rPr>
                  <a:t>x</a:t>
                </a:r>
                <a:r>
                  <a:rPr lang="en-US" sz="2400" dirty="0">
                    <a:effectLst/>
                    <a:latin typeface="Times New Roman" panose="02020603050405020304" pitchFamily="18" charset="0"/>
                    <a:ea typeface="Calibri" panose="020F0502020204030204" pitchFamily="34" charset="0"/>
                    <a:cs typeface="Mangal" panose="02040503050203030202" pitchFamily="18" charset="0"/>
                  </a:rPr>
                  <a:t>)+</a:t>
                </a:r>
                <a:r>
                  <a:rPr lang="en-US" sz="2400" dirty="0" err="1">
                    <a:effectLst/>
                    <a:latin typeface="Times New Roman" panose="02020603050405020304" pitchFamily="18" charset="0"/>
                    <a:ea typeface="Calibri" panose="020F0502020204030204" pitchFamily="34" charset="0"/>
                    <a:cs typeface="Mangal" panose="02040503050203030202" pitchFamily="18" charset="0"/>
                  </a:rPr>
                  <a:t>c</a:t>
                </a:r>
                <a:r>
                  <a:rPr lang="en-US" sz="2400" baseline="-25000" dirty="0" err="1">
                    <a:effectLst/>
                    <a:latin typeface="Times New Roman" panose="02020603050405020304" pitchFamily="18" charset="0"/>
                    <a:ea typeface="Calibri" panose="020F0502020204030204" pitchFamily="34" charset="0"/>
                    <a:cs typeface="Mangal" panose="02040503050203030202" pitchFamily="18" charset="0"/>
                  </a:rPr>
                  <a:t>x</a:t>
                </a:r>
                <a:r>
                  <a:rPr lang="en-US" sz="2400" dirty="0" err="1">
                    <a:effectLst/>
                    <a:latin typeface="Times New Roman" panose="02020603050405020304" pitchFamily="18" charset="0"/>
                    <a:ea typeface="Calibri" panose="020F0502020204030204" pitchFamily="34" charset="0"/>
                    <a:cs typeface="Mangal" panose="02040503050203030202" pitchFamily="18" charset="0"/>
                  </a:rPr>
                  <a:t>b</a:t>
                </a:r>
                <a:r>
                  <a:rPr lang="en-US" sz="2400" baseline="-25000" dirty="0" err="1">
                    <a:effectLst/>
                    <a:latin typeface="Times New Roman" panose="02020603050405020304" pitchFamily="18" charset="0"/>
                    <a:ea typeface="Calibri" panose="020F0502020204030204" pitchFamily="34" charset="0"/>
                    <a:cs typeface="Mangal" panose="02040503050203030202" pitchFamily="18" charset="0"/>
                  </a:rPr>
                  <a:t>x</a:t>
                </a:r>
                <a:r>
                  <a:rPr lang="en-US" sz="2400" dirty="0">
                    <a:effectLst/>
                    <a:latin typeface="Times New Roman" panose="02020603050405020304" pitchFamily="18" charset="0"/>
                    <a:ea typeface="Calibri" panose="020F0502020204030204" pitchFamily="34" charset="0"/>
                    <a:cs typeface="Mangal" panose="02040503050203030202" pitchFamily="18" charset="0"/>
                  </a:rPr>
                  <a:t>=σ(</a:t>
                </a:r>
                <a:r>
                  <a:rPr lang="en-US" sz="2400" dirty="0" err="1">
                    <a:effectLst/>
                    <a:latin typeface="Times New Roman" panose="02020603050405020304" pitchFamily="18" charset="0"/>
                    <a:ea typeface="Calibri" panose="020F0502020204030204" pitchFamily="34" charset="0"/>
                    <a:cs typeface="Mangal" panose="02040503050203030202" pitchFamily="18" charset="0"/>
                  </a:rPr>
                  <a:t>t</a:t>
                </a:r>
                <a:r>
                  <a:rPr lang="en-US" sz="2400" baseline="-25000" dirty="0" err="1">
                    <a:effectLst/>
                    <a:latin typeface="Times New Roman" panose="02020603050405020304" pitchFamily="18" charset="0"/>
                    <a:ea typeface="Calibri" panose="020F0502020204030204" pitchFamily="34" charset="0"/>
                    <a:cs typeface="Mangal" panose="02040503050203030202" pitchFamily="18" charset="0"/>
                  </a:rPr>
                  <a:t>x</a:t>
                </a:r>
                <a:r>
                  <a:rPr lang="en-US" sz="2400" dirty="0">
                    <a:effectLst/>
                    <a:latin typeface="Times New Roman" panose="02020603050405020304" pitchFamily="18" charset="0"/>
                    <a:ea typeface="Calibri" panose="020F0502020204030204" pitchFamily="34" charset="0"/>
                    <a:cs typeface="Mangal" panose="02040503050203030202" pitchFamily="18" charset="0"/>
                  </a:rPr>
                  <a:t>)+c</a:t>
                </a:r>
                <a:r>
                  <a:rPr lang="en-US" sz="2400" baseline="-25000" dirty="0">
                    <a:effectLst/>
                    <a:latin typeface="Times New Roman" panose="02020603050405020304" pitchFamily="18" charset="0"/>
                    <a:ea typeface="Calibri" panose="020F0502020204030204" pitchFamily="34" charset="0"/>
                    <a:cs typeface="Mangal" panose="02040503050203030202" pitchFamily="18" charset="0"/>
                  </a:rPr>
                  <a:t>x </a:t>
                </a:r>
                <a:r>
                  <a:rPr lang="en-US" sz="2400" dirty="0">
                    <a:effectLst/>
                    <a:latin typeface="Times New Roman" panose="02020603050405020304" pitchFamily="18" charset="0"/>
                    <a:ea typeface="Calibri" panose="020F0502020204030204" pitchFamily="34" charset="0"/>
                    <a:cs typeface="Mangal" panose="02040503050203030202" pitchFamily="18" charset="0"/>
                  </a:rPr>
                  <a:t>…………………… (v)</a:t>
                </a:r>
              </a:p>
              <a:p>
                <a:pPr marL="228600" marR="0">
                  <a:spcBef>
                    <a:spcPts val="0"/>
                  </a:spcBef>
                  <a:spcAft>
                    <a:spcPts val="0"/>
                  </a:spcAft>
                </a:pPr>
                <a:r>
                  <a:rPr lang="en-US" sz="2400" dirty="0">
                    <a:effectLst/>
                    <a:latin typeface="Times New Roman" panose="02020603050405020304" pitchFamily="18" charset="0"/>
                    <a:ea typeface="Calibri" panose="020F0502020204030204" pitchFamily="34" charset="0"/>
                    <a:cs typeface="Mangal" panose="02040503050203030202" pitchFamily="18" charset="0"/>
                  </a:rPr>
                  <a:t>b</a:t>
                </a:r>
                <a:r>
                  <a:rPr lang="en-US" sz="2400" baseline="-25000" dirty="0">
                    <a:effectLst/>
                    <a:latin typeface="Times New Roman" panose="02020603050405020304" pitchFamily="18" charset="0"/>
                    <a:ea typeface="Calibri" panose="020F0502020204030204" pitchFamily="34" charset="0"/>
                    <a:cs typeface="Mangal" panose="02040503050203030202" pitchFamily="18" charset="0"/>
                  </a:rPr>
                  <a:t>y</a:t>
                </a:r>
                <a:r>
                  <a:rPr lang="en-US" sz="2400" dirty="0">
                    <a:effectLst/>
                    <a:latin typeface="Times New Roman" panose="02020603050405020304" pitchFamily="18" charset="0"/>
                    <a:ea typeface="Calibri" panose="020F0502020204030204" pitchFamily="34" charset="0"/>
                    <a:cs typeface="Mangal" panose="02040503050203030202" pitchFamily="18" charset="0"/>
                  </a:rPr>
                  <a:t>=σ(t</a:t>
                </a:r>
                <a:r>
                  <a:rPr lang="en-US" sz="2400" baseline="-25000" dirty="0">
                    <a:effectLst/>
                    <a:latin typeface="Times New Roman" panose="02020603050405020304" pitchFamily="18" charset="0"/>
                    <a:ea typeface="Calibri" panose="020F0502020204030204" pitchFamily="34" charset="0"/>
                    <a:cs typeface="Mangal" panose="02040503050203030202" pitchFamily="18" charset="0"/>
                  </a:rPr>
                  <a:t>y</a:t>
                </a:r>
                <a:r>
                  <a:rPr lang="en-US" sz="2400" dirty="0">
                    <a:effectLst/>
                    <a:latin typeface="Times New Roman" panose="02020603050405020304" pitchFamily="18" charset="0"/>
                    <a:ea typeface="Calibri" panose="020F0502020204030204" pitchFamily="34" charset="0"/>
                    <a:cs typeface="Mangal" panose="02040503050203030202" pitchFamily="18" charset="0"/>
                  </a:rPr>
                  <a:t>)+</a:t>
                </a:r>
                <a:r>
                  <a:rPr lang="en-US" sz="2400" dirty="0" err="1">
                    <a:effectLst/>
                    <a:latin typeface="Times New Roman" panose="02020603050405020304" pitchFamily="18" charset="0"/>
                    <a:ea typeface="Calibri" panose="020F0502020204030204" pitchFamily="34" charset="0"/>
                    <a:cs typeface="Mangal" panose="02040503050203030202" pitchFamily="18" charset="0"/>
                  </a:rPr>
                  <a:t>c</a:t>
                </a:r>
                <a:r>
                  <a:rPr lang="en-US" sz="2400" baseline="-25000" dirty="0" err="1">
                    <a:effectLst/>
                    <a:latin typeface="Times New Roman" panose="02020603050405020304" pitchFamily="18" charset="0"/>
                    <a:ea typeface="Calibri" panose="020F0502020204030204" pitchFamily="34" charset="0"/>
                    <a:cs typeface="Mangal" panose="02040503050203030202" pitchFamily="18" charset="0"/>
                  </a:rPr>
                  <a:t>y</a:t>
                </a:r>
                <a:r>
                  <a:rPr lang="en-US" sz="2400" dirty="0" err="1">
                    <a:effectLst/>
                    <a:latin typeface="Times New Roman" panose="02020603050405020304" pitchFamily="18" charset="0"/>
                    <a:ea typeface="Calibri" panose="020F0502020204030204" pitchFamily="34" charset="0"/>
                    <a:cs typeface="Mangal" panose="02040503050203030202" pitchFamily="18" charset="0"/>
                  </a:rPr>
                  <a:t>b</a:t>
                </a:r>
                <a:r>
                  <a:rPr lang="en-US" sz="2400" baseline="-25000" dirty="0" err="1">
                    <a:effectLst/>
                    <a:latin typeface="Times New Roman" panose="02020603050405020304" pitchFamily="18" charset="0"/>
                    <a:ea typeface="Calibri" panose="020F0502020204030204" pitchFamily="34" charset="0"/>
                    <a:cs typeface="Mangal" panose="02040503050203030202" pitchFamily="18" charset="0"/>
                  </a:rPr>
                  <a:t>y</a:t>
                </a:r>
                <a:r>
                  <a:rPr lang="en-US" sz="2400" dirty="0">
                    <a:effectLst/>
                    <a:latin typeface="Times New Roman" panose="02020603050405020304" pitchFamily="18" charset="0"/>
                    <a:ea typeface="Calibri" panose="020F0502020204030204" pitchFamily="34" charset="0"/>
                    <a:cs typeface="Mangal" panose="02040503050203030202" pitchFamily="18" charset="0"/>
                  </a:rPr>
                  <a:t>=σ(t</a:t>
                </a:r>
                <a:r>
                  <a:rPr lang="en-US" sz="2400" baseline="-25000" dirty="0">
                    <a:effectLst/>
                    <a:latin typeface="Times New Roman" panose="02020603050405020304" pitchFamily="18" charset="0"/>
                    <a:ea typeface="Calibri" panose="020F0502020204030204" pitchFamily="34" charset="0"/>
                    <a:cs typeface="Mangal" panose="02040503050203030202" pitchFamily="18" charset="0"/>
                  </a:rPr>
                  <a:t>y</a:t>
                </a:r>
                <a:r>
                  <a:rPr lang="en-US" sz="2400" dirty="0">
                    <a:effectLst/>
                    <a:latin typeface="Times New Roman" panose="02020603050405020304" pitchFamily="18" charset="0"/>
                    <a:ea typeface="Calibri" panose="020F0502020204030204" pitchFamily="34" charset="0"/>
                    <a:cs typeface="Mangal" panose="02040503050203030202" pitchFamily="18" charset="0"/>
                  </a:rPr>
                  <a:t>)+c</a:t>
                </a:r>
                <a:r>
                  <a:rPr lang="en-US" sz="2400" baseline="-25000" dirty="0">
                    <a:effectLst/>
                    <a:latin typeface="Times New Roman" panose="02020603050405020304" pitchFamily="18" charset="0"/>
                    <a:ea typeface="Calibri" panose="020F0502020204030204" pitchFamily="34" charset="0"/>
                    <a:cs typeface="Mangal" panose="02040503050203030202" pitchFamily="18" charset="0"/>
                  </a:rPr>
                  <a:t>y </a:t>
                </a:r>
                <a:r>
                  <a:rPr lang="en-US" sz="2400" dirty="0">
                    <a:effectLst/>
                    <a:latin typeface="Times New Roman" panose="02020603050405020304" pitchFamily="18" charset="0"/>
                    <a:ea typeface="Calibri" panose="020F0502020204030204" pitchFamily="34" charset="0"/>
                    <a:cs typeface="Mangal" panose="02040503050203030202" pitchFamily="18" charset="0"/>
                  </a:rPr>
                  <a:t>…………………... (vi)</a:t>
                </a:r>
              </a:p>
              <a:p>
                <a:pPr marL="228600" marR="0">
                  <a:spcBef>
                    <a:spcPts val="0"/>
                  </a:spcBef>
                  <a:spcAft>
                    <a:spcPts val="0"/>
                  </a:spcAft>
                </a:pPr>
                <a:r>
                  <a:rPr lang="en-US" sz="2400" dirty="0" err="1">
                    <a:effectLst/>
                    <a:latin typeface="Times New Roman" panose="02020603050405020304" pitchFamily="18" charset="0"/>
                    <a:ea typeface="Calibri" panose="020F0502020204030204" pitchFamily="34" charset="0"/>
                    <a:cs typeface="Mangal" panose="02040503050203030202" pitchFamily="18" charset="0"/>
                  </a:rPr>
                  <a:t>b</a:t>
                </a:r>
                <a:r>
                  <a:rPr lang="en-US" sz="2400" baseline="-25000" dirty="0" err="1">
                    <a:effectLst/>
                    <a:latin typeface="Times New Roman" panose="02020603050405020304" pitchFamily="18" charset="0"/>
                    <a:ea typeface="Calibri" panose="020F0502020204030204" pitchFamily="34" charset="0"/>
                    <a:cs typeface="Mangal" panose="02040503050203030202" pitchFamily="18" charset="0"/>
                  </a:rPr>
                  <a:t>w</a:t>
                </a:r>
                <a:r>
                  <a:rPr lang="en-US" sz="2400" dirty="0">
                    <a:effectLst/>
                    <a:latin typeface="Times New Roman" panose="02020603050405020304" pitchFamily="18" charset="0"/>
                    <a:ea typeface="Calibri" panose="020F0502020204030204" pitchFamily="34" charset="0"/>
                    <a:cs typeface="Mangal" panose="02040503050203030202" pitchFamily="18" charset="0"/>
                  </a:rPr>
                  <a:t>=p</a:t>
                </a:r>
                <a:r>
                  <a:rPr lang="en-US" sz="2400" baseline="-25000" dirty="0">
                    <a:effectLst/>
                    <a:latin typeface="Times New Roman" panose="02020603050405020304" pitchFamily="18" charset="0"/>
                    <a:ea typeface="Calibri" panose="020F0502020204030204" pitchFamily="34" charset="0"/>
                    <a:cs typeface="Mangal" panose="02040503050203030202" pitchFamily="18" charset="0"/>
                  </a:rPr>
                  <a:t>w</a:t>
                </a:r>
                <a:r>
                  <a:rPr lang="en-US" sz="2400" dirty="0">
                    <a:effectLst/>
                    <a:latin typeface="Times New Roman" panose="02020603050405020304" pitchFamily="18" charset="0"/>
                    <a:ea typeface="Calibri" panose="020F0502020204030204" pitchFamily="34" charset="0"/>
                    <a:cs typeface="Mangal" panose="02040503050203030202" pitchFamily="18" charset="0"/>
                  </a:rPr>
                  <a:t> </a:t>
                </a:r>
                <a:r>
                  <a:rPr lang="en-US" sz="2400" dirty="0" err="1">
                    <a:effectLst/>
                    <a:latin typeface="Times New Roman" panose="02020603050405020304" pitchFamily="18" charset="0"/>
                    <a:ea typeface="Calibri" panose="020F0502020204030204" pitchFamily="34" charset="0"/>
                    <a:cs typeface="Mangal" panose="02040503050203030202" pitchFamily="18" charset="0"/>
                  </a:rPr>
                  <a:t>e</a:t>
                </a:r>
                <a:r>
                  <a:rPr lang="en-US" sz="2400" baseline="30000" dirty="0" err="1">
                    <a:effectLst/>
                    <a:latin typeface="Times New Roman" panose="02020603050405020304" pitchFamily="18" charset="0"/>
                    <a:ea typeface="Calibri" panose="020F0502020204030204" pitchFamily="34" charset="0"/>
                    <a:cs typeface="Mangal" panose="02040503050203030202" pitchFamily="18" charset="0"/>
                  </a:rPr>
                  <a:t>tw</a:t>
                </a:r>
                <a:r>
                  <a:rPr lang="en-US" sz="2400" baseline="30000" dirty="0">
                    <a:effectLst/>
                    <a:latin typeface="Times New Roman" panose="02020603050405020304" pitchFamily="18" charset="0"/>
                    <a:ea typeface="Calibri" panose="020F0502020204030204" pitchFamily="34" charset="0"/>
                    <a:cs typeface="Mangal" panose="02040503050203030202" pitchFamily="18" charset="0"/>
                  </a:rPr>
                  <a:t> </a:t>
                </a:r>
                <a:r>
                  <a:rPr lang="en-US" sz="2400" dirty="0">
                    <a:effectLst/>
                    <a:latin typeface="Times New Roman" panose="02020603050405020304" pitchFamily="18" charset="0"/>
                    <a:ea typeface="Calibri" panose="020F0502020204030204" pitchFamily="34" charset="0"/>
                    <a:cs typeface="Mangal" panose="02040503050203030202" pitchFamily="18" charset="0"/>
                  </a:rPr>
                  <a:t>………………………………… (vii)</a:t>
                </a:r>
              </a:p>
              <a:p>
                <a:pPr marL="228600" marR="0">
                  <a:spcBef>
                    <a:spcPts val="0"/>
                  </a:spcBef>
                  <a:spcAft>
                    <a:spcPts val="0"/>
                  </a:spcAft>
                </a:pPr>
                <a:r>
                  <a:rPr lang="en-US" sz="2400" dirty="0" err="1">
                    <a:effectLst/>
                    <a:latin typeface="Times New Roman" panose="02020603050405020304" pitchFamily="18" charset="0"/>
                    <a:ea typeface="Calibri" panose="020F0502020204030204" pitchFamily="34" charset="0"/>
                    <a:cs typeface="Mangal" panose="02040503050203030202" pitchFamily="18" charset="0"/>
                  </a:rPr>
                  <a:t>b</a:t>
                </a:r>
                <a:r>
                  <a:rPr lang="en-US" sz="2400" baseline="-25000" dirty="0" err="1">
                    <a:effectLst/>
                    <a:latin typeface="Times New Roman" panose="02020603050405020304" pitchFamily="18" charset="0"/>
                    <a:ea typeface="Calibri" panose="020F0502020204030204" pitchFamily="34" charset="0"/>
                    <a:cs typeface="Mangal" panose="02040503050203030202" pitchFamily="18" charset="0"/>
                  </a:rPr>
                  <a:t>h</a:t>
                </a:r>
                <a:r>
                  <a:rPr lang="en-US" sz="2400" dirty="0">
                    <a:effectLst/>
                    <a:latin typeface="Times New Roman" panose="02020603050405020304" pitchFamily="18" charset="0"/>
                    <a:ea typeface="Calibri" panose="020F0502020204030204" pitchFamily="34" charset="0"/>
                    <a:cs typeface="Mangal" panose="02040503050203030202" pitchFamily="18" charset="0"/>
                  </a:rPr>
                  <a:t>=</a:t>
                </a:r>
                <a:r>
                  <a:rPr lang="en-US" sz="2400" dirty="0" err="1">
                    <a:effectLst/>
                    <a:latin typeface="Times New Roman" panose="02020603050405020304" pitchFamily="18" charset="0"/>
                    <a:ea typeface="Calibri" panose="020F0502020204030204" pitchFamily="34" charset="0"/>
                    <a:cs typeface="Mangal" panose="02040503050203030202" pitchFamily="18" charset="0"/>
                  </a:rPr>
                  <a:t>p</a:t>
                </a:r>
                <a:r>
                  <a:rPr lang="en-US" sz="2400" baseline="-25000" dirty="0" err="1">
                    <a:effectLst/>
                    <a:latin typeface="Times New Roman" panose="02020603050405020304" pitchFamily="18" charset="0"/>
                    <a:ea typeface="Calibri" panose="020F0502020204030204" pitchFamily="34" charset="0"/>
                    <a:cs typeface="Mangal" panose="02040503050203030202" pitchFamily="18" charset="0"/>
                  </a:rPr>
                  <a:t>h</a:t>
                </a:r>
                <a:r>
                  <a:rPr lang="en-US" sz="2400" dirty="0">
                    <a:effectLst/>
                    <a:latin typeface="Times New Roman" panose="02020603050405020304" pitchFamily="18" charset="0"/>
                    <a:ea typeface="Calibri" panose="020F0502020204030204" pitchFamily="34" charset="0"/>
                    <a:cs typeface="Mangal" panose="02040503050203030202" pitchFamily="18" charset="0"/>
                  </a:rPr>
                  <a:t> e</a:t>
                </a:r>
                <a:r>
                  <a:rPr lang="en-US" sz="2400" baseline="30000" dirty="0">
                    <a:effectLst/>
                    <a:latin typeface="Times New Roman" panose="02020603050405020304" pitchFamily="18" charset="0"/>
                    <a:ea typeface="Calibri" panose="020F0502020204030204" pitchFamily="34" charset="0"/>
                    <a:cs typeface="Mangal" panose="02040503050203030202" pitchFamily="18" charset="0"/>
                  </a:rPr>
                  <a:t>th</a:t>
                </a:r>
                <a:endParaRPr lang="en-US" sz="2400" dirty="0">
                  <a:effectLst/>
                  <a:latin typeface="Times New Roman" panose="02020603050405020304" pitchFamily="18" charset="0"/>
                  <a:ea typeface="Calibri" panose="020F0502020204030204" pitchFamily="34" charset="0"/>
                  <a:cs typeface="Mangal" panose="02040503050203030202" pitchFamily="18" charset="0"/>
                </a:endParaRPr>
              </a:p>
              <a:p>
                <a:pPr marL="0" marR="0" indent="228600" algn="just">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Mangal" panose="02040503050203030202" pitchFamily="18" charset="0"/>
                  </a:rPr>
                  <a:t>where (</a:t>
                </a:r>
                <a:r>
                  <a:rPr lang="en-US" sz="2400" dirty="0" err="1">
                    <a:effectLst/>
                    <a:latin typeface="Times New Roman" panose="02020603050405020304" pitchFamily="18" charset="0"/>
                    <a:ea typeface="Calibri" panose="020F0502020204030204" pitchFamily="34" charset="0"/>
                    <a:cs typeface="Mangal" panose="02040503050203030202" pitchFamily="18" charset="0"/>
                  </a:rPr>
                  <a:t>cx,cy</a:t>
                </a:r>
                <a:r>
                  <a:rPr lang="en-US" sz="2400" dirty="0">
                    <a:effectLst/>
                    <a:latin typeface="Times New Roman" panose="02020603050405020304" pitchFamily="18" charset="0"/>
                    <a:ea typeface="Calibri" panose="020F0502020204030204" pitchFamily="34" charset="0"/>
                    <a:cs typeface="Mangal" panose="02040503050203030202" pitchFamily="18" charset="0"/>
                  </a:rPr>
                  <a:t>) are the grid cell coordinates and (</a:t>
                </a:r>
                <a:r>
                  <a:rPr lang="en-US" sz="2400" dirty="0" err="1">
                    <a:effectLst/>
                    <a:latin typeface="Times New Roman" panose="02020603050405020304" pitchFamily="18" charset="0"/>
                    <a:ea typeface="Calibri" panose="020F0502020204030204" pitchFamily="34" charset="0"/>
                    <a:cs typeface="Mangal" panose="02040503050203030202" pitchFamily="18" charset="0"/>
                  </a:rPr>
                  <a:t>p</a:t>
                </a:r>
                <a:r>
                  <a:rPr lang="en-US" sz="2400" baseline="-25000" dirty="0" err="1">
                    <a:effectLst/>
                    <a:latin typeface="Times New Roman" panose="02020603050405020304" pitchFamily="18" charset="0"/>
                    <a:ea typeface="Calibri" panose="020F0502020204030204" pitchFamily="34" charset="0"/>
                    <a:cs typeface="Mangal" panose="02040503050203030202" pitchFamily="18" charset="0"/>
                  </a:rPr>
                  <a:t>w</a:t>
                </a:r>
                <a:r>
                  <a:rPr lang="en-US" sz="2400" dirty="0" err="1">
                    <a:effectLst/>
                    <a:latin typeface="Times New Roman" panose="02020603050405020304" pitchFamily="18" charset="0"/>
                    <a:ea typeface="Calibri" panose="020F0502020204030204" pitchFamily="34" charset="0"/>
                    <a:cs typeface="Mangal" panose="02040503050203030202" pitchFamily="18" charset="0"/>
                  </a:rPr>
                  <a:t>,p</a:t>
                </a:r>
                <a:r>
                  <a:rPr lang="en-US" sz="2400" baseline="-25000" dirty="0" err="1">
                    <a:effectLst/>
                    <a:latin typeface="Times New Roman" panose="02020603050405020304" pitchFamily="18" charset="0"/>
                    <a:ea typeface="Calibri" panose="020F0502020204030204" pitchFamily="34" charset="0"/>
                    <a:cs typeface="Mangal" panose="02040503050203030202" pitchFamily="18" charset="0"/>
                  </a:rPr>
                  <a:t>h</a:t>
                </a:r>
                <a:r>
                  <a:rPr lang="en-US" sz="2400" dirty="0">
                    <a:effectLst/>
                    <a:latin typeface="Times New Roman" panose="02020603050405020304" pitchFamily="18" charset="0"/>
                    <a:ea typeface="Calibri" panose="020F0502020204030204" pitchFamily="34" charset="0"/>
                    <a:cs typeface="Mangal" panose="02040503050203030202" pitchFamily="18" charset="0"/>
                  </a:rPr>
                  <a:t>) the anchor dimensions.</a:t>
                </a:r>
              </a:p>
              <a:p>
                <a:pPr marL="342900" marR="0" lvl="0" indent="-342900" algn="just">
                  <a:lnSpc>
                    <a:spcPct val="107000"/>
                  </a:lnSpc>
                  <a:spcBef>
                    <a:spcPts val="0"/>
                  </a:spcBef>
                  <a:spcAft>
                    <a:spcPts val="800"/>
                  </a:spcAft>
                  <a:buFont typeface="+mj-lt"/>
                  <a:buAutoNum type="alphaLcPeriod"/>
                </a:pPr>
                <a:r>
                  <a:rPr lang="en-US" sz="2400" dirty="0">
                    <a:effectLst/>
                    <a:latin typeface="Times New Roman" panose="02020603050405020304" pitchFamily="18" charset="0"/>
                    <a:ea typeface="Calibri" panose="020F0502020204030204" pitchFamily="34" charset="0"/>
                    <a:cs typeface="Mangal" panose="02040503050203030202" pitchFamily="18" charset="0"/>
                  </a:rPr>
                  <a:t>Intersection over Union (</a:t>
                </a:r>
                <a:r>
                  <a:rPr lang="en-US" sz="2400" dirty="0" err="1">
                    <a:effectLst/>
                    <a:latin typeface="Times New Roman" panose="02020603050405020304" pitchFamily="18" charset="0"/>
                    <a:ea typeface="Calibri" panose="020F0502020204030204" pitchFamily="34" charset="0"/>
                    <a:cs typeface="Mangal" panose="02040503050203030202" pitchFamily="18" charset="0"/>
                  </a:rPr>
                  <a:t>IoU</a:t>
                </a:r>
                <a:r>
                  <a:rPr lang="en-US" sz="2400" dirty="0">
                    <a:effectLst/>
                    <a:latin typeface="Times New Roman" panose="02020603050405020304" pitchFamily="18" charset="0"/>
                    <a:ea typeface="Calibri" panose="020F0502020204030204" pitchFamily="34" charset="0"/>
                    <a:cs typeface="Mangal" panose="02040503050203030202" pitchFamily="18" charset="0"/>
                  </a:rPr>
                  <a:t>) = </a:t>
                </a:r>
                <a14:m>
                  <m:oMath xmlns:m="http://schemas.openxmlformats.org/officeDocument/2006/math">
                    <m:f>
                      <m:f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fPr>
                      <m:num>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area</m:t>
                        </m:r>
                        <m:r>
                          <a:rPr lang="en-US" sz="2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of</m:t>
                        </m:r>
                        <m:r>
                          <a:rPr lang="en-US" sz="2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overlap</m:t>
                        </m:r>
                      </m:num>
                      <m:den>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area</m:t>
                        </m:r>
                        <m:r>
                          <a:rPr lang="en-US" sz="2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of</m:t>
                        </m:r>
                        <m:r>
                          <a:rPr lang="en-US" sz="2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union</m:t>
                        </m:r>
                      </m:den>
                    </m:f>
                  </m:oMath>
                </a14:m>
                <a:r>
                  <a:rPr lang="en-US" sz="2800" dirty="0">
                    <a:effectLst/>
                    <a:latin typeface="Times New Roman" panose="02020603050405020304" pitchFamily="18" charset="0"/>
                    <a:ea typeface="Times New Roman" panose="02020603050405020304" pitchFamily="18" charset="0"/>
                    <a:cs typeface="Mangal" panose="02040503050203030202" pitchFamily="18" charset="0"/>
                  </a:rPr>
                  <a:t>  </a:t>
                </a:r>
                <a:r>
                  <a:rPr lang="en-US" sz="2400" dirty="0">
                    <a:effectLst/>
                    <a:latin typeface="Times New Roman" panose="02020603050405020304" pitchFamily="18" charset="0"/>
                    <a:ea typeface="Times New Roman" panose="02020603050405020304" pitchFamily="18" charset="0"/>
                    <a:cs typeface="Mangal" panose="02040503050203030202" pitchFamily="18" charset="0"/>
                  </a:rPr>
                  <a:t>…………. (viii)</a:t>
                </a:r>
                <a:endParaRPr lang="en-US" sz="2400" dirty="0">
                  <a:effectLst/>
                  <a:latin typeface="Times New Roman" panose="02020603050405020304" pitchFamily="18" charset="0"/>
                  <a:ea typeface="Calibri" panose="020F0502020204030204" pitchFamily="34" charset="0"/>
                  <a:cs typeface="Mangal" panose="02040503050203030202" pitchFamily="18" charset="0"/>
                </a:endParaRPr>
              </a:p>
            </p:txBody>
          </p:sp>
        </mc:Choice>
        <mc:Fallback>
          <p:sp>
            <p:nvSpPr>
              <p:cNvPr id="3" name="TextBox 2">
                <a:extLst>
                  <a:ext uri="{FF2B5EF4-FFF2-40B4-BE49-F238E27FC236}">
                    <a16:creationId xmlns:a16="http://schemas.microsoft.com/office/drawing/2014/main" id="{EE1CF72E-BA72-DEB2-E5D2-4CE324FDE7FA}"/>
                  </a:ext>
                </a:extLst>
              </p:cNvPr>
              <p:cNvSpPr txBox="1">
                <a:spLocks noRot="1" noChangeAspect="1" noMove="1" noResize="1" noEditPoints="1" noAdjustHandles="1" noChangeArrowheads="1" noChangeShapeType="1" noTextEdit="1"/>
              </p:cNvSpPr>
              <p:nvPr/>
            </p:nvSpPr>
            <p:spPr>
              <a:xfrm>
                <a:off x="239948" y="0"/>
                <a:ext cx="11712103" cy="6455293"/>
              </a:xfrm>
              <a:prstGeom prst="rect">
                <a:avLst/>
              </a:prstGeom>
              <a:blipFill>
                <a:blip r:embed="rId3"/>
                <a:stretch>
                  <a:fillRect l="-780" t="-755"/>
                </a:stretch>
              </a:blipFill>
            </p:spPr>
            <p:txBody>
              <a:bodyPr/>
              <a:lstStyle/>
              <a:p>
                <a:r>
                  <a:rPr lang="en-US">
                    <a:noFill/>
                  </a:rPr>
                  <a:t> </a:t>
                </a:r>
              </a:p>
            </p:txBody>
          </p:sp>
        </mc:Fallback>
      </mc:AlternateContent>
    </p:spTree>
    <p:extLst>
      <p:ext uri="{BB962C8B-B14F-4D97-AF65-F5344CB8AC3E}">
        <p14:creationId xmlns:p14="http://schemas.microsoft.com/office/powerpoint/2010/main" val="175094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3EC6A-2DEF-0B77-3720-05E51CBF67A7}"/>
              </a:ext>
            </a:extLst>
          </p:cNvPr>
          <p:cNvSpPr>
            <a:spLocks noGrp="1"/>
          </p:cNvSpPr>
          <p:nvPr>
            <p:ph type="title"/>
          </p:nvPr>
        </p:nvSpPr>
        <p:spPr>
          <a:xfrm>
            <a:off x="913795" y="-1528293"/>
            <a:ext cx="10353761" cy="1326321"/>
          </a:xfrm>
        </p:spPr>
        <p:txBody>
          <a:bodyPr/>
          <a:lstStyle/>
          <a:p>
            <a:r>
              <a:rPr lang="en-US" dirty="0"/>
              <a:t>.</a:t>
            </a:r>
          </a:p>
        </p:txBody>
      </p:sp>
      <p:sp>
        <p:nvSpPr>
          <p:cNvPr id="3" name="Content Placeholder 2">
            <a:extLst>
              <a:ext uri="{FF2B5EF4-FFF2-40B4-BE49-F238E27FC236}">
                <a16:creationId xmlns:a16="http://schemas.microsoft.com/office/drawing/2014/main" id="{F2D8C242-6917-CCA6-486E-A097E2FB5D0A}"/>
              </a:ext>
            </a:extLst>
          </p:cNvPr>
          <p:cNvSpPr>
            <a:spLocks noGrp="1"/>
          </p:cNvSpPr>
          <p:nvPr>
            <p:ph idx="1"/>
          </p:nvPr>
        </p:nvSpPr>
        <p:spPr>
          <a:xfrm>
            <a:off x="1944105" y="2031670"/>
            <a:ext cx="10353762" cy="3695136"/>
          </a:xfrm>
        </p:spPr>
        <p:txBody>
          <a:bodyPr>
            <a:normAutofit/>
          </a:bodyPr>
          <a:lstStyle/>
          <a:p>
            <a:pPr marL="0" indent="0">
              <a:buNone/>
            </a:pPr>
            <a:r>
              <a:rPr lang="en-US" sz="8800" dirty="0"/>
              <a:t>THANK YOU !</a:t>
            </a:r>
          </a:p>
        </p:txBody>
      </p:sp>
    </p:spTree>
    <p:extLst>
      <p:ext uri="{BB962C8B-B14F-4D97-AF65-F5344CB8AC3E}">
        <p14:creationId xmlns:p14="http://schemas.microsoft.com/office/powerpoint/2010/main" val="3331042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83DC0-20DE-BCF5-F9B0-A26FD80E5509}"/>
              </a:ext>
            </a:extLst>
          </p:cNvPr>
          <p:cNvSpPr>
            <a:spLocks noGrp="1"/>
          </p:cNvSpPr>
          <p:nvPr>
            <p:ph type="title"/>
          </p:nvPr>
        </p:nvSpPr>
        <p:spPr>
          <a:xfrm>
            <a:off x="3314164" y="139521"/>
            <a:ext cx="5017010" cy="663160"/>
          </a:xfrm>
        </p:spPr>
        <p:txBody>
          <a:bodyPr>
            <a:normAutofit/>
          </a:bodyPr>
          <a:lstStyle/>
          <a:p>
            <a:r>
              <a:rPr lang="en-US" sz="3600" dirty="0"/>
              <a:t>introduction</a:t>
            </a:r>
          </a:p>
        </p:txBody>
      </p:sp>
      <p:sp>
        <p:nvSpPr>
          <p:cNvPr id="4" name="Rectangle 3">
            <a:extLst>
              <a:ext uri="{FF2B5EF4-FFF2-40B4-BE49-F238E27FC236}">
                <a16:creationId xmlns:a16="http://schemas.microsoft.com/office/drawing/2014/main" id="{688D9688-453F-7748-5863-9C265338E7B7}"/>
              </a:ext>
            </a:extLst>
          </p:cNvPr>
          <p:cNvSpPr/>
          <p:nvPr/>
        </p:nvSpPr>
        <p:spPr>
          <a:xfrm>
            <a:off x="787611" y="1551902"/>
            <a:ext cx="10616777" cy="50678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buFont typeface="+mj-lt"/>
              <a:buAutoNum type="arabicPeriod"/>
            </a:pPr>
            <a:r>
              <a:rPr lang="en-US" sz="3200" dirty="0"/>
              <a:t>detects whether or not the person is wearing face mask</a:t>
            </a:r>
          </a:p>
          <a:p>
            <a:pPr marL="514350" indent="-514350">
              <a:buFont typeface="+mj-lt"/>
              <a:buAutoNum type="arabicPeriod"/>
            </a:pPr>
            <a:endParaRPr lang="en-US" sz="3200" dirty="0"/>
          </a:p>
          <a:p>
            <a:pPr marL="514350" indent="-514350">
              <a:buFont typeface="+mj-lt"/>
              <a:buAutoNum type="arabicPeriod"/>
            </a:pPr>
            <a:r>
              <a:rPr lang="en-US" sz="3200" dirty="0"/>
              <a:t>effective in protecting users and those around them</a:t>
            </a:r>
          </a:p>
          <a:p>
            <a:pPr marL="514350" indent="-514350">
              <a:buFont typeface="+mj-lt"/>
              <a:buAutoNum type="arabicPeriod"/>
            </a:pPr>
            <a:endParaRPr lang="en-US" sz="3200" dirty="0"/>
          </a:p>
          <a:p>
            <a:pPr marL="514350" indent="-514350">
              <a:buFont typeface="+mj-lt"/>
              <a:buAutoNum type="arabicPeriod"/>
            </a:pPr>
            <a:r>
              <a:rPr lang="en-US" sz="3200" dirty="0"/>
              <a:t>first step to train the mask detector</a:t>
            </a:r>
          </a:p>
          <a:p>
            <a:pPr marL="514350" indent="-514350">
              <a:buFont typeface="+mj-lt"/>
              <a:buAutoNum type="arabicPeriod"/>
            </a:pPr>
            <a:endParaRPr lang="en-US" sz="3200" dirty="0"/>
          </a:p>
          <a:p>
            <a:pPr marL="514350" indent="-514350">
              <a:buFont typeface="+mj-lt"/>
              <a:buAutoNum type="arabicPeriod"/>
            </a:pPr>
            <a:r>
              <a:rPr lang="en-US" sz="3200" dirty="0"/>
              <a:t>second step to use this trained model on images or videos of people to identify if they are wearing a mask</a:t>
            </a:r>
          </a:p>
          <a:p>
            <a:pPr marL="457200" indent="-457200">
              <a:buFont typeface="+mj-lt"/>
              <a:buAutoNum type="arabicPeriod"/>
            </a:pPr>
            <a:endParaRPr lang="en-US" sz="3200" dirty="0"/>
          </a:p>
        </p:txBody>
      </p:sp>
    </p:spTree>
    <p:extLst>
      <p:ext uri="{BB962C8B-B14F-4D97-AF65-F5344CB8AC3E}">
        <p14:creationId xmlns:p14="http://schemas.microsoft.com/office/powerpoint/2010/main" val="1142742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83DC0-20DE-BCF5-F9B0-A26FD80E5509}"/>
              </a:ext>
            </a:extLst>
          </p:cNvPr>
          <p:cNvSpPr>
            <a:spLocks noGrp="1"/>
          </p:cNvSpPr>
          <p:nvPr>
            <p:ph type="title"/>
          </p:nvPr>
        </p:nvSpPr>
        <p:spPr>
          <a:xfrm>
            <a:off x="3314163" y="139521"/>
            <a:ext cx="5752563" cy="663160"/>
          </a:xfrm>
        </p:spPr>
        <p:txBody>
          <a:bodyPr>
            <a:normAutofit fontScale="90000"/>
          </a:bodyPr>
          <a:lstStyle/>
          <a:p>
            <a:r>
              <a:rPr lang="en-US" sz="3600" dirty="0"/>
              <a:t>Problem statement</a:t>
            </a:r>
          </a:p>
        </p:txBody>
      </p:sp>
      <p:sp>
        <p:nvSpPr>
          <p:cNvPr id="4" name="Rectangle 3">
            <a:extLst>
              <a:ext uri="{FF2B5EF4-FFF2-40B4-BE49-F238E27FC236}">
                <a16:creationId xmlns:a16="http://schemas.microsoft.com/office/drawing/2014/main" id="{688D9688-453F-7748-5863-9C265338E7B7}"/>
              </a:ext>
            </a:extLst>
          </p:cNvPr>
          <p:cNvSpPr/>
          <p:nvPr/>
        </p:nvSpPr>
        <p:spPr>
          <a:xfrm>
            <a:off x="787611" y="1551902"/>
            <a:ext cx="10616777" cy="50678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dirty="0"/>
          </a:p>
        </p:txBody>
      </p:sp>
      <p:sp>
        <p:nvSpPr>
          <p:cNvPr id="5" name="Rectangle 4">
            <a:extLst>
              <a:ext uri="{FF2B5EF4-FFF2-40B4-BE49-F238E27FC236}">
                <a16:creationId xmlns:a16="http://schemas.microsoft.com/office/drawing/2014/main" id="{A868B259-C6C3-16C6-279E-0CDF7DB49833}"/>
              </a:ext>
            </a:extLst>
          </p:cNvPr>
          <p:cNvSpPr/>
          <p:nvPr/>
        </p:nvSpPr>
        <p:spPr>
          <a:xfrm>
            <a:off x="322970" y="1019576"/>
            <a:ext cx="11546058" cy="50678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	CDC Survey Shows that 90 percent Nepalese are aware, but only 64 percent wearing a mask.</a:t>
            </a:r>
          </a:p>
          <a:p>
            <a:pPr algn="ctr"/>
            <a:endParaRPr lang="en-US" sz="3200" dirty="0"/>
          </a:p>
          <a:p>
            <a:pPr algn="ctr"/>
            <a:r>
              <a:rPr lang="en-US" sz="3200" dirty="0"/>
              <a:t>2.	The educational institutes, organizations &amp; health clinics have no alert system.</a:t>
            </a:r>
          </a:p>
          <a:p>
            <a:pPr algn="ctr"/>
            <a:endParaRPr lang="en-US" sz="3200" dirty="0"/>
          </a:p>
          <a:p>
            <a:pPr algn="ctr"/>
            <a:r>
              <a:rPr lang="en-US" sz="3200" dirty="0"/>
              <a:t>3.	Manual detection is tedious &amp; time consuming</a:t>
            </a:r>
          </a:p>
        </p:txBody>
      </p:sp>
    </p:spTree>
    <p:extLst>
      <p:ext uri="{BB962C8B-B14F-4D97-AF65-F5344CB8AC3E}">
        <p14:creationId xmlns:p14="http://schemas.microsoft.com/office/powerpoint/2010/main" val="2109451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3983B-9576-8DD3-2BA9-0778E905B2E6}"/>
              </a:ext>
            </a:extLst>
          </p:cNvPr>
          <p:cNvSpPr>
            <a:spLocks noGrp="1"/>
          </p:cNvSpPr>
          <p:nvPr>
            <p:ph type="title"/>
          </p:nvPr>
        </p:nvSpPr>
        <p:spPr>
          <a:xfrm>
            <a:off x="913795" y="-150249"/>
            <a:ext cx="10353761" cy="1326321"/>
          </a:xfrm>
        </p:spPr>
        <p:txBody>
          <a:bodyPr/>
          <a:lstStyle/>
          <a:p>
            <a:r>
              <a:rPr lang="en-US" dirty="0"/>
              <a:t>objectives</a:t>
            </a:r>
          </a:p>
        </p:txBody>
      </p:sp>
      <p:sp>
        <p:nvSpPr>
          <p:cNvPr id="3" name="Content Placeholder 2">
            <a:extLst>
              <a:ext uri="{FF2B5EF4-FFF2-40B4-BE49-F238E27FC236}">
                <a16:creationId xmlns:a16="http://schemas.microsoft.com/office/drawing/2014/main" id="{EBA7AE7F-3BD4-08AD-5E02-2EB559A36466}"/>
              </a:ext>
            </a:extLst>
          </p:cNvPr>
          <p:cNvSpPr>
            <a:spLocks noGrp="1"/>
          </p:cNvSpPr>
          <p:nvPr>
            <p:ph idx="1"/>
          </p:nvPr>
        </p:nvSpPr>
        <p:spPr>
          <a:xfrm>
            <a:off x="525585" y="1176072"/>
            <a:ext cx="11140830" cy="4961558"/>
          </a:xfrm>
        </p:spPr>
        <p:txBody>
          <a:bodyPr>
            <a:normAutofit lnSpcReduction="10000"/>
          </a:bodyPr>
          <a:lstStyle/>
          <a:p>
            <a:pPr algn="ctr"/>
            <a:r>
              <a:rPr lang="en-US" sz="3200" dirty="0"/>
              <a:t>To develop an mask detection method from real-time video streams</a:t>
            </a:r>
          </a:p>
          <a:p>
            <a:pPr marL="0" indent="0" algn="ctr">
              <a:buNone/>
            </a:pPr>
            <a:endParaRPr lang="en-US" sz="3200" dirty="0"/>
          </a:p>
          <a:p>
            <a:pPr algn="ctr"/>
            <a:r>
              <a:rPr lang="en-US" sz="3200" dirty="0"/>
              <a:t>To localizing the person who is violating the health norms in public areas</a:t>
            </a:r>
          </a:p>
          <a:p>
            <a:pPr marL="0" indent="0" algn="ctr">
              <a:buNone/>
            </a:pPr>
            <a:endParaRPr lang="en-US" sz="3200" dirty="0"/>
          </a:p>
          <a:p>
            <a:pPr algn="ctr"/>
            <a:r>
              <a:rPr lang="en-US" sz="3200" dirty="0"/>
              <a:t>To keep people alert from the consequences of air borne diseases</a:t>
            </a:r>
          </a:p>
        </p:txBody>
      </p:sp>
    </p:spTree>
    <p:extLst>
      <p:ext uri="{BB962C8B-B14F-4D97-AF65-F5344CB8AC3E}">
        <p14:creationId xmlns:p14="http://schemas.microsoft.com/office/powerpoint/2010/main" val="79670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E3CEB-F020-C802-96F8-DB86653C3E29}"/>
              </a:ext>
            </a:extLst>
          </p:cNvPr>
          <p:cNvSpPr>
            <a:spLocks noGrp="1"/>
          </p:cNvSpPr>
          <p:nvPr>
            <p:ph type="title"/>
          </p:nvPr>
        </p:nvSpPr>
        <p:spPr>
          <a:xfrm>
            <a:off x="823642" y="-85862"/>
            <a:ext cx="10353761" cy="1326321"/>
          </a:xfrm>
        </p:spPr>
        <p:txBody>
          <a:bodyPr/>
          <a:lstStyle/>
          <a:p>
            <a:r>
              <a:rPr lang="en-US" dirty="0"/>
              <a:t>SCOPE</a:t>
            </a:r>
          </a:p>
        </p:txBody>
      </p:sp>
      <p:sp>
        <p:nvSpPr>
          <p:cNvPr id="3" name="Content Placeholder 2">
            <a:extLst>
              <a:ext uri="{FF2B5EF4-FFF2-40B4-BE49-F238E27FC236}">
                <a16:creationId xmlns:a16="http://schemas.microsoft.com/office/drawing/2014/main" id="{BE7B1599-FF4D-D57C-B60C-CF1925A1DF8E}"/>
              </a:ext>
            </a:extLst>
          </p:cNvPr>
          <p:cNvSpPr>
            <a:spLocks noGrp="1"/>
          </p:cNvSpPr>
          <p:nvPr>
            <p:ph idx="1"/>
          </p:nvPr>
        </p:nvSpPr>
        <p:spPr>
          <a:xfrm>
            <a:off x="823641" y="1240459"/>
            <a:ext cx="10353762" cy="5128984"/>
          </a:xfrm>
        </p:spPr>
        <p:txBody>
          <a:bodyPr>
            <a:normAutofit fontScale="92500" lnSpcReduction="10000"/>
          </a:bodyPr>
          <a:lstStyle/>
          <a:p>
            <a:pPr algn="ctr"/>
            <a:r>
              <a:rPr lang="en-US" sz="3200" dirty="0"/>
              <a:t>The system is useful for academic institutions, hospitals &amp; commercial organizations</a:t>
            </a:r>
          </a:p>
          <a:p>
            <a:pPr algn="ctr"/>
            <a:endParaRPr lang="en-US" sz="3200" dirty="0"/>
          </a:p>
          <a:p>
            <a:pPr algn="ctr"/>
            <a:r>
              <a:rPr lang="en-US" sz="3200" dirty="0"/>
              <a:t>Automatic alert system reminds people to wear mask.</a:t>
            </a:r>
          </a:p>
          <a:p>
            <a:pPr algn="ctr"/>
            <a:endParaRPr lang="en-US" sz="3200" dirty="0"/>
          </a:p>
          <a:p>
            <a:pPr algn="ctr"/>
            <a:r>
              <a:rPr lang="en-US" sz="3200" dirty="0"/>
              <a:t>Reduce contamination of air borne contagious diseases.</a:t>
            </a:r>
          </a:p>
          <a:p>
            <a:pPr algn="ctr"/>
            <a:endParaRPr lang="en-US" sz="3200" dirty="0"/>
          </a:p>
          <a:p>
            <a:pPr algn="ctr"/>
            <a:r>
              <a:rPr lang="en-US" sz="3200" dirty="0"/>
              <a:t>Mass surveillance improves smarter border control</a:t>
            </a:r>
          </a:p>
        </p:txBody>
      </p:sp>
    </p:spTree>
    <p:extLst>
      <p:ext uri="{BB962C8B-B14F-4D97-AF65-F5344CB8AC3E}">
        <p14:creationId xmlns:p14="http://schemas.microsoft.com/office/powerpoint/2010/main" val="3037001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B1124-4C87-00DE-E018-D0A65110FE94}"/>
              </a:ext>
            </a:extLst>
          </p:cNvPr>
          <p:cNvSpPr>
            <a:spLocks noGrp="1"/>
          </p:cNvSpPr>
          <p:nvPr>
            <p:ph type="title"/>
          </p:nvPr>
        </p:nvSpPr>
        <p:spPr>
          <a:xfrm>
            <a:off x="913795" y="-304801"/>
            <a:ext cx="10353761" cy="1326321"/>
          </a:xfrm>
        </p:spPr>
        <p:txBody>
          <a:bodyPr/>
          <a:lstStyle/>
          <a:p>
            <a:r>
              <a:rPr lang="en-US" dirty="0"/>
              <a:t>Class diagram</a:t>
            </a:r>
          </a:p>
        </p:txBody>
      </p:sp>
      <p:pic>
        <p:nvPicPr>
          <p:cNvPr id="5" name="Content Placeholder 4">
            <a:extLst>
              <a:ext uri="{FF2B5EF4-FFF2-40B4-BE49-F238E27FC236}">
                <a16:creationId xmlns:a16="http://schemas.microsoft.com/office/drawing/2014/main" id="{DB05AA04-5770-DCD5-31B8-D0AD793BB6C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24444" y="758282"/>
            <a:ext cx="10522489" cy="6016786"/>
          </a:xfrm>
        </p:spPr>
      </p:pic>
      <p:pic>
        <p:nvPicPr>
          <p:cNvPr id="3" name="Picture 2">
            <a:extLst>
              <a:ext uri="{FF2B5EF4-FFF2-40B4-BE49-F238E27FC236}">
                <a16:creationId xmlns:a16="http://schemas.microsoft.com/office/drawing/2014/main" id="{D40B27FF-D41F-E980-56F6-E1AE0470FD4A}"/>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794933" y="963605"/>
            <a:ext cx="8500534" cy="5606528"/>
          </a:xfrm>
          <a:prstGeom prst="rect">
            <a:avLst/>
          </a:prstGeom>
          <a:noFill/>
          <a:ln>
            <a:noFill/>
          </a:ln>
        </p:spPr>
      </p:pic>
    </p:spTree>
    <p:extLst>
      <p:ext uri="{BB962C8B-B14F-4D97-AF65-F5344CB8AC3E}">
        <p14:creationId xmlns:p14="http://schemas.microsoft.com/office/powerpoint/2010/main" val="3231959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30816-41D6-9D08-7E5B-3E4618865EA3}"/>
              </a:ext>
            </a:extLst>
          </p:cNvPr>
          <p:cNvSpPr>
            <a:spLocks noGrp="1"/>
          </p:cNvSpPr>
          <p:nvPr>
            <p:ph type="title"/>
          </p:nvPr>
        </p:nvSpPr>
        <p:spPr>
          <a:xfrm>
            <a:off x="913795" y="-304800"/>
            <a:ext cx="10353761" cy="1326321"/>
          </a:xfrm>
        </p:spPr>
        <p:txBody>
          <a:bodyPr/>
          <a:lstStyle/>
          <a:p>
            <a:r>
              <a:rPr lang="en-US" dirty="0"/>
              <a:t>Sequence diagram</a:t>
            </a:r>
          </a:p>
        </p:txBody>
      </p:sp>
      <p:sp>
        <p:nvSpPr>
          <p:cNvPr id="9" name="Rectangle 8">
            <a:extLst>
              <a:ext uri="{FF2B5EF4-FFF2-40B4-BE49-F238E27FC236}">
                <a16:creationId xmlns:a16="http://schemas.microsoft.com/office/drawing/2014/main" id="{E4533372-8FC2-84A7-2E28-F98A1380B61E}"/>
              </a:ext>
            </a:extLst>
          </p:cNvPr>
          <p:cNvSpPr/>
          <p:nvPr/>
        </p:nvSpPr>
        <p:spPr>
          <a:xfrm>
            <a:off x="491067" y="541867"/>
            <a:ext cx="11226800" cy="63161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32738997-DF9B-4402-BCBC-D10E460047F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34534" y="658282"/>
            <a:ext cx="9668934" cy="6199717"/>
          </a:xfrm>
          <a:prstGeom prst="rect">
            <a:avLst/>
          </a:prstGeom>
          <a:noFill/>
          <a:ln>
            <a:noFill/>
          </a:ln>
        </p:spPr>
      </p:pic>
    </p:spTree>
    <p:extLst>
      <p:ext uri="{BB962C8B-B14F-4D97-AF65-F5344CB8AC3E}">
        <p14:creationId xmlns:p14="http://schemas.microsoft.com/office/powerpoint/2010/main" val="2655623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055ED-459B-0C43-EC09-F6000C2DCFE8}"/>
              </a:ext>
            </a:extLst>
          </p:cNvPr>
          <p:cNvSpPr>
            <a:spLocks noGrp="1"/>
          </p:cNvSpPr>
          <p:nvPr>
            <p:ph type="title"/>
          </p:nvPr>
        </p:nvSpPr>
        <p:spPr>
          <a:xfrm>
            <a:off x="4654522" y="-423553"/>
            <a:ext cx="10353761" cy="1326321"/>
          </a:xfrm>
        </p:spPr>
        <p:txBody>
          <a:bodyPr/>
          <a:lstStyle/>
          <a:p>
            <a:r>
              <a:rPr lang="en-US" dirty="0"/>
              <a:t>Activity diagram</a:t>
            </a:r>
          </a:p>
        </p:txBody>
      </p:sp>
      <p:sp>
        <p:nvSpPr>
          <p:cNvPr id="7" name="TextBox 6">
            <a:extLst>
              <a:ext uri="{FF2B5EF4-FFF2-40B4-BE49-F238E27FC236}">
                <a16:creationId xmlns:a16="http://schemas.microsoft.com/office/drawing/2014/main" id="{691DD728-D9C7-42D1-EB66-443BE269C611}"/>
              </a:ext>
            </a:extLst>
          </p:cNvPr>
          <p:cNvSpPr txBox="1"/>
          <p:nvPr/>
        </p:nvSpPr>
        <p:spPr>
          <a:xfrm>
            <a:off x="7595615" y="734931"/>
            <a:ext cx="4389121" cy="4493538"/>
          </a:xfrm>
          <a:prstGeom prst="rect">
            <a:avLst/>
          </a:prstGeom>
          <a:noFill/>
        </p:spPr>
        <p:txBody>
          <a:bodyPr wrap="square">
            <a:spAutoFit/>
          </a:bodyPr>
          <a:lstStyle/>
          <a:p>
            <a:pPr marL="285750" indent="-285750" algn="just">
              <a:buFont typeface="Arial" panose="020B0604020202020204" pitchFamily="34" charset="0"/>
              <a:buChar char="•"/>
            </a:pPr>
            <a:r>
              <a:rPr lang="en-US" sz="2600" dirty="0"/>
              <a:t>a series of actions or flow of control in a system similar to a flowchart or a data flow diagram</a:t>
            </a:r>
          </a:p>
          <a:p>
            <a:pPr marL="285750" indent="-285750" algn="just">
              <a:buFont typeface="Arial" panose="020B0604020202020204" pitchFamily="34" charset="0"/>
              <a:buChar char="•"/>
            </a:pPr>
            <a:endParaRPr lang="en-US" sz="2600" dirty="0"/>
          </a:p>
          <a:p>
            <a:pPr marL="285750" indent="-285750" algn="just">
              <a:buFont typeface="Arial" panose="020B0604020202020204" pitchFamily="34" charset="0"/>
              <a:buChar char="•"/>
            </a:pPr>
            <a:r>
              <a:rPr lang="en-US" sz="2600" dirty="0"/>
              <a:t>workflows between/within use cases</a:t>
            </a:r>
          </a:p>
          <a:p>
            <a:pPr marL="285750" indent="-285750" algn="just">
              <a:buFont typeface="Arial" panose="020B0604020202020204" pitchFamily="34" charset="0"/>
              <a:buChar char="•"/>
            </a:pPr>
            <a:endParaRPr lang="en-US" sz="2600" dirty="0"/>
          </a:p>
          <a:p>
            <a:pPr marL="285750" indent="-285750" algn="just">
              <a:buFont typeface="Arial" panose="020B0604020202020204" pitchFamily="34" charset="0"/>
              <a:buChar char="•"/>
            </a:pPr>
            <a:r>
              <a:rPr lang="en-US" sz="2600" dirty="0"/>
              <a:t>Model complex workflows in operations on objects</a:t>
            </a:r>
          </a:p>
        </p:txBody>
      </p:sp>
      <p:sp>
        <p:nvSpPr>
          <p:cNvPr id="8" name="Rectangle 7">
            <a:extLst>
              <a:ext uri="{FF2B5EF4-FFF2-40B4-BE49-F238E27FC236}">
                <a16:creationId xmlns:a16="http://schemas.microsoft.com/office/drawing/2014/main" id="{050037CD-A61F-18F7-9115-C48D912D79A6}"/>
              </a:ext>
            </a:extLst>
          </p:cNvPr>
          <p:cNvSpPr/>
          <p:nvPr/>
        </p:nvSpPr>
        <p:spPr>
          <a:xfrm>
            <a:off x="-1" y="0"/>
            <a:ext cx="745558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50C36E5B-E1E7-A272-2D26-1AB012DB4B29}"/>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7265" y="239606"/>
            <a:ext cx="6643240" cy="6540327"/>
          </a:xfrm>
          <a:prstGeom prst="rect">
            <a:avLst/>
          </a:prstGeom>
          <a:noFill/>
          <a:ln>
            <a:noFill/>
          </a:ln>
        </p:spPr>
      </p:pic>
    </p:spTree>
    <p:extLst>
      <p:ext uri="{BB962C8B-B14F-4D97-AF65-F5344CB8AC3E}">
        <p14:creationId xmlns:p14="http://schemas.microsoft.com/office/powerpoint/2010/main" val="2363449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0156E-C2D8-3058-2CC1-9F48310EBE5D}"/>
              </a:ext>
            </a:extLst>
          </p:cNvPr>
          <p:cNvSpPr>
            <a:spLocks noGrp="1"/>
          </p:cNvSpPr>
          <p:nvPr>
            <p:ph type="title"/>
          </p:nvPr>
        </p:nvSpPr>
        <p:spPr>
          <a:xfrm>
            <a:off x="-2474628" y="-275449"/>
            <a:ext cx="10353761" cy="1326321"/>
          </a:xfrm>
        </p:spPr>
        <p:txBody>
          <a:bodyPr/>
          <a:lstStyle/>
          <a:p>
            <a:r>
              <a:rPr lang="en-US" dirty="0"/>
              <a:t>Component diagram</a:t>
            </a:r>
          </a:p>
        </p:txBody>
      </p:sp>
      <p:sp>
        <p:nvSpPr>
          <p:cNvPr id="9" name="TextBox 8">
            <a:extLst>
              <a:ext uri="{FF2B5EF4-FFF2-40B4-BE49-F238E27FC236}">
                <a16:creationId xmlns:a16="http://schemas.microsoft.com/office/drawing/2014/main" id="{B44A81C5-3085-BE3A-7CCD-131BFDE2D312}"/>
              </a:ext>
            </a:extLst>
          </p:cNvPr>
          <p:cNvSpPr txBox="1"/>
          <p:nvPr/>
        </p:nvSpPr>
        <p:spPr>
          <a:xfrm>
            <a:off x="64825" y="1326321"/>
            <a:ext cx="7444854" cy="830997"/>
          </a:xfrm>
          <a:prstGeom prst="rect">
            <a:avLst/>
          </a:prstGeom>
          <a:noFill/>
        </p:spPr>
        <p:txBody>
          <a:bodyPr wrap="square">
            <a:spAutoFit/>
          </a:bodyPr>
          <a:lstStyle/>
          <a:p>
            <a:r>
              <a:rPr lang="en-US" sz="2400" dirty="0"/>
              <a:t>describes the organization and wiring</a:t>
            </a:r>
          </a:p>
          <a:p>
            <a:r>
              <a:rPr lang="en-US" sz="2400" dirty="0"/>
              <a:t>of the physical components in a system</a:t>
            </a:r>
          </a:p>
        </p:txBody>
      </p:sp>
      <p:sp>
        <p:nvSpPr>
          <p:cNvPr id="11" name="TextBox 10">
            <a:extLst>
              <a:ext uri="{FF2B5EF4-FFF2-40B4-BE49-F238E27FC236}">
                <a16:creationId xmlns:a16="http://schemas.microsoft.com/office/drawing/2014/main" id="{DD2D48B2-6D3C-62DF-77D4-A95DF250E1F7}"/>
              </a:ext>
            </a:extLst>
          </p:cNvPr>
          <p:cNvSpPr txBox="1"/>
          <p:nvPr/>
        </p:nvSpPr>
        <p:spPr>
          <a:xfrm>
            <a:off x="64825" y="3010680"/>
            <a:ext cx="7444854" cy="830997"/>
          </a:xfrm>
          <a:prstGeom prst="rect">
            <a:avLst/>
          </a:prstGeom>
          <a:noFill/>
        </p:spPr>
        <p:txBody>
          <a:bodyPr wrap="square">
            <a:spAutoFit/>
          </a:bodyPr>
          <a:lstStyle/>
          <a:p>
            <a:r>
              <a:rPr lang="en-US" sz="2400" dirty="0"/>
              <a:t>double-check that every aspect of the </a:t>
            </a:r>
          </a:p>
          <a:p>
            <a:r>
              <a:rPr lang="en-US" sz="2400" dirty="0"/>
              <a:t>system's required functions</a:t>
            </a:r>
          </a:p>
        </p:txBody>
      </p:sp>
      <p:sp>
        <p:nvSpPr>
          <p:cNvPr id="13" name="TextBox 12">
            <a:extLst>
              <a:ext uri="{FF2B5EF4-FFF2-40B4-BE49-F238E27FC236}">
                <a16:creationId xmlns:a16="http://schemas.microsoft.com/office/drawing/2014/main" id="{9497334E-7F40-E668-6769-F368E0FF021F}"/>
              </a:ext>
            </a:extLst>
          </p:cNvPr>
          <p:cNvSpPr txBox="1"/>
          <p:nvPr/>
        </p:nvSpPr>
        <p:spPr>
          <a:xfrm>
            <a:off x="64825" y="4695039"/>
            <a:ext cx="7444854" cy="461665"/>
          </a:xfrm>
          <a:prstGeom prst="rect">
            <a:avLst/>
          </a:prstGeom>
          <a:noFill/>
        </p:spPr>
        <p:txBody>
          <a:bodyPr wrap="square">
            <a:spAutoFit/>
          </a:bodyPr>
          <a:lstStyle/>
          <a:p>
            <a:r>
              <a:rPr lang="en-US" sz="2400" dirty="0"/>
              <a:t>covered by planned development.</a:t>
            </a:r>
          </a:p>
        </p:txBody>
      </p:sp>
      <p:pic>
        <p:nvPicPr>
          <p:cNvPr id="6" name="Content Placeholder 4">
            <a:extLst>
              <a:ext uri="{FF2B5EF4-FFF2-40B4-BE49-F238E27FC236}">
                <a16:creationId xmlns:a16="http://schemas.microsoft.com/office/drawing/2014/main" id="{9D3633AE-72A1-0ADF-866B-9BC60091B30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83254" y="0"/>
            <a:ext cx="6508746" cy="6858000"/>
          </a:xfrm>
        </p:spPr>
      </p:pic>
      <p:pic>
        <p:nvPicPr>
          <p:cNvPr id="12" name="Picture 11">
            <a:extLst>
              <a:ext uri="{FF2B5EF4-FFF2-40B4-BE49-F238E27FC236}">
                <a16:creationId xmlns:a16="http://schemas.microsoft.com/office/drawing/2014/main" id="{39D89120-FF27-3A3C-EAD1-598A5626CE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7812" y="44971"/>
            <a:ext cx="5859565" cy="6754492"/>
          </a:xfrm>
          <a:prstGeom prst="rect">
            <a:avLst/>
          </a:prstGeom>
        </p:spPr>
      </p:pic>
    </p:spTree>
    <p:extLst>
      <p:ext uri="{BB962C8B-B14F-4D97-AF65-F5344CB8AC3E}">
        <p14:creationId xmlns:p14="http://schemas.microsoft.com/office/powerpoint/2010/main" val="20452596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651</TotalTime>
  <Words>2753</Words>
  <Application>Microsoft Office PowerPoint</Application>
  <PresentationFormat>Widescreen</PresentationFormat>
  <Paragraphs>188</Paragraphs>
  <Slides>12</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Bookman Old Style</vt:lpstr>
      <vt:lpstr>Calibri</vt:lpstr>
      <vt:lpstr>Cambria Math</vt:lpstr>
      <vt:lpstr>cormorantgaramond-light</vt:lpstr>
      <vt:lpstr>inherit</vt:lpstr>
      <vt:lpstr>raleway</vt:lpstr>
      <vt:lpstr>Rockwell</vt:lpstr>
      <vt:lpstr>Times New Roman</vt:lpstr>
      <vt:lpstr>var(--ricos-custom-p-font-family,unset)</vt:lpstr>
      <vt:lpstr>Damask</vt:lpstr>
      <vt:lpstr>Face mask detection in opencv</vt:lpstr>
      <vt:lpstr>introduction</vt:lpstr>
      <vt:lpstr>Problem statement</vt:lpstr>
      <vt:lpstr>objectives</vt:lpstr>
      <vt:lpstr>SCOPE</vt:lpstr>
      <vt:lpstr>Class diagram</vt:lpstr>
      <vt:lpstr>Sequence diagram</vt:lpstr>
      <vt:lpstr>Activity diagram</vt:lpstr>
      <vt:lpstr>Component diagram</vt:lpstr>
      <vt:lpstr>Algorithm details</vt:lpstr>
      <vt:lpstr>PowerPoint Presentation</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in opencv</dc:title>
  <dc:creator>Ashish Poudel</dc:creator>
  <cp:lastModifiedBy>Ashish Poudel</cp:lastModifiedBy>
  <cp:revision>3</cp:revision>
  <dcterms:created xsi:type="dcterms:W3CDTF">2022-08-05T15:49:01Z</dcterms:created>
  <dcterms:modified xsi:type="dcterms:W3CDTF">2022-08-30T17:24:43Z</dcterms:modified>
</cp:coreProperties>
</file>