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256" r:id="rId2"/>
    <p:sldId id="295" r:id="rId3"/>
    <p:sldId id="258" r:id="rId4"/>
    <p:sldId id="296" r:id="rId5"/>
    <p:sldId id="307" r:id="rId6"/>
    <p:sldId id="316" r:id="rId7"/>
    <p:sldId id="320" r:id="rId8"/>
    <p:sldId id="317" r:id="rId9"/>
    <p:sldId id="318" r:id="rId10"/>
    <p:sldId id="297" r:id="rId11"/>
    <p:sldId id="298" r:id="rId12"/>
    <p:sldId id="302" r:id="rId13"/>
    <p:sldId id="303" r:id="rId14"/>
    <p:sldId id="299" r:id="rId15"/>
    <p:sldId id="312" r:id="rId16"/>
    <p:sldId id="310" r:id="rId17"/>
    <p:sldId id="305" r:id="rId18"/>
    <p:sldId id="308" r:id="rId19"/>
    <p:sldId id="315" r:id="rId20"/>
    <p:sldId id="314" r:id="rId21"/>
    <p:sldId id="300" r:id="rId22"/>
    <p:sldId id="306" r:id="rId23"/>
    <p:sldId id="301" r:id="rId24"/>
    <p:sldId id="313" r:id="rId25"/>
    <p:sldId id="309" r:id="rId26"/>
    <p:sldId id="311" r:id="rId27"/>
    <p:sldId id="321" r:id="rId28"/>
    <p:sldId id="322" r:id="rId29"/>
  </p:sldIdLst>
  <p:sldSz cx="9144000" cy="5143500" type="screen16x9"/>
  <p:notesSz cx="6858000" cy="9144000"/>
  <p:embeddedFontLst>
    <p:embeddedFont>
      <p:font typeface="Bebas Neue" panose="020B0606020202050201" pitchFamily="34" charset="0"/>
      <p:regular r:id="rId31"/>
    </p:embeddedFont>
    <p:embeddedFont>
      <p:font typeface="Poppins" panose="00000500000000000000" pitchFamily="2" charset="0"/>
      <p:regular r:id="rId32"/>
      <p:bold r:id="rId33"/>
      <p:italic r:id="rId34"/>
      <p:boldItalic r:id="rId35"/>
    </p:embeddedFont>
    <p:embeddedFont>
      <p:font typeface="Poppins SemiBold" panose="000007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C3535-85D3-4ACC-9395-B79DD2846DFB}">
  <a:tblStyle styleId="{332C3535-85D3-4ACC-9395-B79DD2846D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d4e97ef0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d4e97ef0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95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26475" y="1039950"/>
            <a:ext cx="4649100" cy="1958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26475" y="3373050"/>
            <a:ext cx="2656200" cy="73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66666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100000">
              <a:schemeClr val="lt1"/>
            </a:gs>
          </a:gsLst>
          <a:lin ang="10800025" scaled="0"/>
        </a:gra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772463" y="1654725"/>
            <a:ext cx="26385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3"/>
          <p:cNvSpPr txBox="1">
            <a:spLocks noGrp="1"/>
          </p:cNvSpPr>
          <p:nvPr>
            <p:ph type="subTitle" idx="1"/>
          </p:nvPr>
        </p:nvSpPr>
        <p:spPr>
          <a:xfrm>
            <a:off x="1772463" y="2012990"/>
            <a:ext cx="2638500" cy="52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2"/>
          </p:nvPr>
        </p:nvSpPr>
        <p:spPr>
          <a:xfrm>
            <a:off x="5474937" y="1654725"/>
            <a:ext cx="26385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3"/>
          <p:cNvSpPr txBox="1">
            <a:spLocks noGrp="1"/>
          </p:cNvSpPr>
          <p:nvPr>
            <p:ph type="subTitle" idx="3"/>
          </p:nvPr>
        </p:nvSpPr>
        <p:spPr>
          <a:xfrm>
            <a:off x="5474937" y="2012990"/>
            <a:ext cx="2638500" cy="52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4" hasCustomPrompt="1"/>
          </p:nvPr>
        </p:nvSpPr>
        <p:spPr>
          <a:xfrm>
            <a:off x="1030563" y="1654725"/>
            <a:ext cx="665700" cy="357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5" hasCustomPrompt="1"/>
          </p:nvPr>
        </p:nvSpPr>
        <p:spPr>
          <a:xfrm>
            <a:off x="4733038" y="1654725"/>
            <a:ext cx="6657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6"/>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6" name="Google Shape;76;p13"/>
          <p:cNvSpPr txBox="1">
            <a:spLocks noGrp="1"/>
          </p:cNvSpPr>
          <p:nvPr>
            <p:ph type="title" idx="7"/>
          </p:nvPr>
        </p:nvSpPr>
        <p:spPr>
          <a:xfrm>
            <a:off x="1772463" y="3061675"/>
            <a:ext cx="26385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8"/>
          </p:nvPr>
        </p:nvSpPr>
        <p:spPr>
          <a:xfrm>
            <a:off x="1772463" y="3419940"/>
            <a:ext cx="2638500" cy="52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9"/>
          </p:nvPr>
        </p:nvSpPr>
        <p:spPr>
          <a:xfrm>
            <a:off x="5474937" y="3061675"/>
            <a:ext cx="26385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 name="Google Shape;79;p13"/>
          <p:cNvSpPr txBox="1">
            <a:spLocks noGrp="1"/>
          </p:cNvSpPr>
          <p:nvPr>
            <p:ph type="subTitle" idx="13"/>
          </p:nvPr>
        </p:nvSpPr>
        <p:spPr>
          <a:xfrm>
            <a:off x="5474937" y="3419940"/>
            <a:ext cx="2638500" cy="52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14" hasCustomPrompt="1"/>
          </p:nvPr>
        </p:nvSpPr>
        <p:spPr>
          <a:xfrm>
            <a:off x="1030563" y="3061675"/>
            <a:ext cx="665700" cy="357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15" hasCustomPrompt="1"/>
          </p:nvPr>
        </p:nvSpPr>
        <p:spPr>
          <a:xfrm>
            <a:off x="4733038" y="3061675"/>
            <a:ext cx="665700" cy="357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p:nvPr/>
        </p:nvSpPr>
        <p:spPr>
          <a:xfrm>
            <a:off x="0" y="482220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dk1"/>
            </a:gs>
            <a:gs pos="100000">
              <a:schemeClr val="lt1"/>
            </a:gs>
          </a:gsLst>
          <a:lin ang="5400700" scaled="0"/>
        </a:gra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969750" y="3381325"/>
            <a:ext cx="33456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2" name="Google Shape;92;p15"/>
          <p:cNvSpPr txBox="1">
            <a:spLocks noGrp="1"/>
          </p:cNvSpPr>
          <p:nvPr>
            <p:ph type="subTitle" idx="1"/>
          </p:nvPr>
        </p:nvSpPr>
        <p:spPr>
          <a:xfrm>
            <a:off x="969750" y="1405475"/>
            <a:ext cx="7204500" cy="151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93" name="Google Shape;93;p15"/>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1"/>
            </a:gs>
            <a:gs pos="100000">
              <a:schemeClr val="lt1"/>
            </a:gs>
          </a:gsLst>
          <a:lin ang="5400700" scaled="0"/>
        </a:gradFill>
        <a:effectLst/>
      </p:bgPr>
    </p:bg>
    <p:spTree>
      <p:nvGrpSpPr>
        <p:cNvPr id="1" name="Shape 212"/>
        <p:cNvGrpSpPr/>
        <p:nvPr/>
      </p:nvGrpSpPr>
      <p:grpSpPr>
        <a:xfrm>
          <a:off x="0" y="0"/>
          <a:ext cx="0" cy="0"/>
          <a:chOff x="0" y="0"/>
          <a:chExt cx="0" cy="0"/>
        </a:xfrm>
      </p:grpSpPr>
      <p:sp>
        <p:nvSpPr>
          <p:cNvPr id="213" name="Google Shape;213;p28"/>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42100" y="43634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8430775"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713225" y="47902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1"/>
            </a:gs>
            <a:gs pos="100000">
              <a:schemeClr val="lt1"/>
            </a:gs>
          </a:gsLst>
          <a:lin ang="18900732" scaled="0"/>
        </a:gradFill>
        <a:effectLst/>
      </p:bgPr>
    </p:bg>
    <p:spTree>
      <p:nvGrpSpPr>
        <p:cNvPr id="1" name="Shape 218"/>
        <p:cNvGrpSpPr/>
        <p:nvPr/>
      </p:nvGrpSpPr>
      <p:grpSpPr>
        <a:xfrm>
          <a:off x="0" y="0"/>
          <a:ext cx="0" cy="0"/>
          <a:chOff x="0" y="0"/>
          <a:chExt cx="0" cy="0"/>
        </a:xfrm>
      </p:grpSpPr>
      <p:sp>
        <p:nvSpPr>
          <p:cNvPr id="219" name="Google Shape;219;p29"/>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10800000">
            <a:off x="7527900" y="0"/>
            <a:ext cx="1616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61150"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8239950" y="423727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3225" y="-3914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1pPr>
            <a:lvl2pPr lvl="1"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2pPr>
            <a:lvl3pPr lvl="2"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3pPr>
            <a:lvl4pPr lvl="3"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4pPr>
            <a:lvl5pPr lvl="4"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5pPr>
            <a:lvl6pPr lvl="5"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6pPr>
            <a:lvl7pPr lvl="6"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7pPr>
            <a:lvl8pPr lvl="7"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8pPr>
            <a:lvl9pPr lvl="8"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1" r:id="rId3"/>
    <p:sldLayoutId id="2147483674" r:id="rId4"/>
    <p:sldLayoutId id="214748367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ctrTitle"/>
          </p:nvPr>
        </p:nvSpPr>
        <p:spPr>
          <a:xfrm>
            <a:off x="2920258" y="2215720"/>
            <a:ext cx="3303484" cy="12544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GIT &amp; GITHUB</a:t>
            </a:r>
            <a:br>
              <a:rPr lang="en" dirty="0">
                <a:solidFill>
                  <a:schemeClr val="accent2"/>
                </a:solidFill>
              </a:rPr>
            </a:br>
            <a:r>
              <a:rPr lang="en" dirty="0">
                <a:solidFill>
                  <a:schemeClr val="lt2"/>
                </a:solidFill>
              </a:rPr>
              <a:t>WORKSHOP</a:t>
            </a:r>
            <a:endParaRPr dirty="0">
              <a:solidFill>
                <a:schemeClr val="lt2"/>
              </a:solidFill>
            </a:endParaRPr>
          </a:p>
        </p:txBody>
      </p:sp>
      <p:sp>
        <p:nvSpPr>
          <p:cNvPr id="235" name="Google Shape;235;p33"/>
          <p:cNvSpPr txBox="1">
            <a:spLocks noGrp="1"/>
          </p:cNvSpPr>
          <p:nvPr>
            <p:ph type="subTitle" idx="1"/>
          </p:nvPr>
        </p:nvSpPr>
        <p:spPr>
          <a:xfrm>
            <a:off x="3175653" y="1749899"/>
            <a:ext cx="2792691"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KBC IT CLUB PRESENTS</a:t>
            </a:r>
            <a:endParaRPr b="1" dirty="0"/>
          </a:p>
        </p:txBody>
      </p:sp>
      <p:sp>
        <p:nvSpPr>
          <p:cNvPr id="237" name="Google Shape;237;p33"/>
          <p:cNvSpPr/>
          <p:nvPr/>
        </p:nvSpPr>
        <p:spPr>
          <a:xfrm>
            <a:off x="7096000" y="382565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7707775" y="3165300"/>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8549975" y="29777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277407" y="-465194"/>
            <a:ext cx="2538190" cy="2383866"/>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1237923" y="2161649"/>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6" y="-178671"/>
            <a:ext cx="1928570" cy="1928570"/>
          </a:xfrm>
          <a:prstGeom prst="rect">
            <a:avLst/>
          </a:prstGeom>
        </p:spPr>
      </p:pic>
      <p:sp>
        <p:nvSpPr>
          <p:cNvPr id="3" name="Rectangle 2"/>
          <p:cNvSpPr/>
          <p:nvPr/>
        </p:nvSpPr>
        <p:spPr>
          <a:xfrm>
            <a:off x="3215898" y="2215720"/>
            <a:ext cx="2712203" cy="4571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2ECB-C41A-7805-8D86-C7B7AF3D8CAF}"/>
              </a:ext>
            </a:extLst>
          </p:cNvPr>
          <p:cNvSpPr>
            <a:spLocks noGrp="1"/>
          </p:cNvSpPr>
          <p:nvPr>
            <p:ph type="ctrTitle"/>
          </p:nvPr>
        </p:nvSpPr>
        <p:spPr>
          <a:xfrm>
            <a:off x="366051" y="466118"/>
            <a:ext cx="7120847" cy="1304332"/>
          </a:xfrm>
        </p:spPr>
        <p:txBody>
          <a:bodyPr/>
          <a:lstStyle/>
          <a:p>
            <a:r>
              <a:rPr lang="en-US" dirty="0"/>
              <a:t>How to Add a New Remote to your Git Repo?</a:t>
            </a:r>
          </a:p>
        </p:txBody>
      </p:sp>
      <p:sp>
        <p:nvSpPr>
          <p:cNvPr id="3" name="Subtitle 2">
            <a:extLst>
              <a:ext uri="{FF2B5EF4-FFF2-40B4-BE49-F238E27FC236}">
                <a16:creationId xmlns:a16="http://schemas.microsoft.com/office/drawing/2014/main" id="{32E19465-AD5A-0F70-33B2-BA70E0D4A249}"/>
              </a:ext>
            </a:extLst>
          </p:cNvPr>
          <p:cNvSpPr>
            <a:spLocks noGrp="1"/>
          </p:cNvSpPr>
          <p:nvPr>
            <p:ph type="subTitle" idx="1"/>
          </p:nvPr>
        </p:nvSpPr>
        <p:spPr>
          <a:xfrm>
            <a:off x="366050" y="1492292"/>
            <a:ext cx="8476613" cy="3557690"/>
          </a:xfrm>
        </p:spPr>
        <p:txBody>
          <a:bodyPr/>
          <a:lstStyle/>
          <a:p>
            <a:endParaRPr lang="en-US" sz="2000" dirty="0">
              <a:solidFill>
                <a:schemeClr val="accent2"/>
              </a:solidFill>
            </a:endParaRPr>
          </a:p>
          <a:p>
            <a:pPr>
              <a:buFont typeface="Arial" panose="020B0604020202020204" pitchFamily="34" charset="0"/>
              <a:buChar char="•"/>
            </a:pPr>
            <a:r>
              <a:rPr lang="en-US" sz="2000" dirty="0">
                <a:solidFill>
                  <a:schemeClr val="accent2"/>
                </a:solidFill>
              </a:rPr>
              <a:t>use the git remote add command on the terminal, in the directory your repository is stored at.</a:t>
            </a:r>
          </a:p>
          <a:p>
            <a:endParaRPr lang="en-US" sz="2000" dirty="0">
              <a:solidFill>
                <a:schemeClr val="accent2"/>
              </a:solidFill>
            </a:endParaRPr>
          </a:p>
          <a:p>
            <a:pPr>
              <a:buFont typeface="Wingdings" panose="05000000000000000000" pitchFamily="2" charset="2"/>
              <a:buChar char="§"/>
            </a:pPr>
            <a:r>
              <a:rPr lang="en-US" sz="2000" dirty="0">
                <a:solidFill>
                  <a:schemeClr val="accent2"/>
                </a:solidFill>
              </a:rPr>
              <a:t>The git remote add command takes two arguments:</a:t>
            </a:r>
          </a:p>
          <a:p>
            <a:endParaRPr lang="en-US" sz="2000" dirty="0">
              <a:solidFill>
                <a:schemeClr val="accent2"/>
              </a:solidFill>
            </a:endParaRPr>
          </a:p>
          <a:p>
            <a:pPr>
              <a:buFont typeface="Wingdings" panose="05000000000000000000" pitchFamily="2" charset="2"/>
              <a:buChar char="Ø"/>
            </a:pPr>
            <a:r>
              <a:rPr lang="en-US" sz="2000" dirty="0">
                <a:solidFill>
                  <a:schemeClr val="accent2"/>
                </a:solidFill>
              </a:rPr>
              <a:t>A unique remote name, for example, “</a:t>
            </a:r>
            <a:r>
              <a:rPr lang="en-US" sz="2000" dirty="0" err="1">
                <a:solidFill>
                  <a:schemeClr val="accent2"/>
                </a:solidFill>
              </a:rPr>
              <a:t>my_repo</a:t>
            </a:r>
            <a:r>
              <a:rPr lang="en-US" sz="2000" dirty="0">
                <a:solidFill>
                  <a:schemeClr val="accent2"/>
                </a:solidFill>
              </a:rPr>
              <a:t>”</a:t>
            </a:r>
          </a:p>
          <a:p>
            <a:endParaRPr lang="en-US" sz="2000" dirty="0">
              <a:solidFill>
                <a:schemeClr val="accent2"/>
              </a:solidFill>
            </a:endParaRPr>
          </a:p>
          <a:p>
            <a:pPr>
              <a:buFont typeface="Wingdings" panose="05000000000000000000" pitchFamily="2" charset="2"/>
              <a:buChar char="Ø"/>
            </a:pPr>
            <a:r>
              <a:rPr lang="en-US" sz="2000" dirty="0">
                <a:solidFill>
                  <a:schemeClr val="accent2"/>
                </a:solidFill>
              </a:rPr>
              <a:t>A remote URL, which you can find on the Source sub-tab of your Git repo</a:t>
            </a:r>
          </a:p>
          <a:p>
            <a:endParaRPr lang="en-US" sz="2000" dirty="0">
              <a:solidFill>
                <a:schemeClr val="accent2"/>
              </a:solidFill>
            </a:endParaRPr>
          </a:p>
        </p:txBody>
      </p:sp>
    </p:spTree>
    <p:extLst>
      <p:ext uri="{BB962C8B-B14F-4D97-AF65-F5344CB8AC3E}">
        <p14:creationId xmlns:p14="http://schemas.microsoft.com/office/powerpoint/2010/main" val="147627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2ECB-C41A-7805-8D86-C7B7AF3D8CAF}"/>
              </a:ext>
            </a:extLst>
          </p:cNvPr>
          <p:cNvSpPr>
            <a:spLocks noGrp="1"/>
          </p:cNvSpPr>
          <p:nvPr>
            <p:ph type="ctrTitle"/>
          </p:nvPr>
        </p:nvSpPr>
        <p:spPr>
          <a:xfrm>
            <a:off x="179013" y="228598"/>
            <a:ext cx="7120847" cy="627451"/>
          </a:xfrm>
        </p:spPr>
        <p:txBody>
          <a:bodyPr/>
          <a:lstStyle/>
          <a:p>
            <a:r>
              <a:rPr lang="en-US" dirty="0"/>
              <a:t>Connecting git with </a:t>
            </a:r>
            <a:r>
              <a:rPr lang="en-US" dirty="0" err="1"/>
              <a:t>Github</a:t>
            </a:r>
            <a:endParaRPr lang="en-US" dirty="0"/>
          </a:p>
        </p:txBody>
      </p:sp>
      <p:sp>
        <p:nvSpPr>
          <p:cNvPr id="3" name="Subtitle 2">
            <a:extLst>
              <a:ext uri="{FF2B5EF4-FFF2-40B4-BE49-F238E27FC236}">
                <a16:creationId xmlns:a16="http://schemas.microsoft.com/office/drawing/2014/main" id="{32E19465-AD5A-0F70-33B2-BA70E0D4A249}"/>
              </a:ext>
            </a:extLst>
          </p:cNvPr>
          <p:cNvSpPr>
            <a:spLocks noGrp="1"/>
          </p:cNvSpPr>
          <p:nvPr>
            <p:ph type="subTitle" idx="1"/>
          </p:nvPr>
        </p:nvSpPr>
        <p:spPr>
          <a:xfrm>
            <a:off x="333693" y="792905"/>
            <a:ext cx="8476613" cy="3557690"/>
          </a:xfrm>
        </p:spPr>
        <p:txBody>
          <a:bodyPr/>
          <a:lstStyle/>
          <a:p>
            <a:r>
              <a:rPr lang="en-US" sz="2400" dirty="0">
                <a:solidFill>
                  <a:schemeClr val="accent2"/>
                </a:solidFill>
              </a:rPr>
              <a:t>• From your project directory, run `git </a:t>
            </a:r>
            <a:r>
              <a:rPr lang="en-US" sz="2400" dirty="0" err="1">
                <a:solidFill>
                  <a:schemeClr val="accent2"/>
                </a:solidFill>
              </a:rPr>
              <a:t>init</a:t>
            </a:r>
            <a:r>
              <a:rPr lang="en-US" sz="2400" dirty="0">
                <a:solidFill>
                  <a:schemeClr val="accent2"/>
                </a:solidFill>
              </a:rPr>
              <a:t>` to initialize</a:t>
            </a:r>
          </a:p>
          <a:p>
            <a:r>
              <a:rPr lang="en-US" sz="2400" dirty="0">
                <a:solidFill>
                  <a:schemeClr val="accent2"/>
                </a:solidFill>
              </a:rPr>
              <a:t>a git repository.</a:t>
            </a:r>
          </a:p>
          <a:p>
            <a:endParaRPr lang="en-US" sz="2400" dirty="0">
              <a:solidFill>
                <a:schemeClr val="accent2"/>
              </a:solidFill>
            </a:endParaRPr>
          </a:p>
          <a:p>
            <a:r>
              <a:rPr lang="en-US" sz="2400" dirty="0">
                <a:solidFill>
                  <a:schemeClr val="accent2"/>
                </a:solidFill>
              </a:rPr>
              <a:t>• Go to </a:t>
            </a:r>
            <a:r>
              <a:rPr lang="en-US" sz="2400" dirty="0" err="1">
                <a:solidFill>
                  <a:schemeClr val="accent2"/>
                </a:solidFill>
              </a:rPr>
              <a:t>Github</a:t>
            </a:r>
            <a:r>
              <a:rPr lang="en-US" sz="2400" dirty="0">
                <a:solidFill>
                  <a:schemeClr val="accent2"/>
                </a:solidFill>
              </a:rPr>
              <a:t>, and create a new repository with the name of your project.</a:t>
            </a:r>
          </a:p>
          <a:p>
            <a:endParaRPr lang="en-US" sz="2400" dirty="0">
              <a:solidFill>
                <a:schemeClr val="accent2"/>
              </a:solidFill>
            </a:endParaRPr>
          </a:p>
          <a:p>
            <a:r>
              <a:rPr lang="en-US" sz="2400" b="1" dirty="0">
                <a:solidFill>
                  <a:schemeClr val="accent2"/>
                </a:solidFill>
              </a:rPr>
              <a:t>Please Note: </a:t>
            </a:r>
            <a:r>
              <a:rPr lang="en-US" sz="2400" dirty="0">
                <a:solidFill>
                  <a:schemeClr val="accent2"/>
                </a:solidFill>
              </a:rPr>
              <a:t>you must have files in your project directory to commit in order to push anything to your remote server.</a:t>
            </a:r>
          </a:p>
        </p:txBody>
      </p:sp>
    </p:spTree>
    <p:extLst>
      <p:ext uri="{BB962C8B-B14F-4D97-AF65-F5344CB8AC3E}">
        <p14:creationId xmlns:p14="http://schemas.microsoft.com/office/powerpoint/2010/main" val="122497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FFDC1-B87D-1E60-6888-86548ECB6404}"/>
              </a:ext>
            </a:extLst>
          </p:cNvPr>
          <p:cNvPicPr>
            <a:picLocks noChangeAspect="1"/>
          </p:cNvPicPr>
          <p:nvPr/>
        </p:nvPicPr>
        <p:blipFill>
          <a:blip r:embed="rId2"/>
          <a:stretch>
            <a:fillRect/>
          </a:stretch>
        </p:blipFill>
        <p:spPr>
          <a:xfrm>
            <a:off x="394855" y="76615"/>
            <a:ext cx="8156863" cy="4872342"/>
          </a:xfrm>
          <a:prstGeom prst="rect">
            <a:avLst/>
          </a:prstGeom>
        </p:spPr>
      </p:pic>
    </p:spTree>
    <p:extLst>
      <p:ext uri="{BB962C8B-B14F-4D97-AF65-F5344CB8AC3E}">
        <p14:creationId xmlns:p14="http://schemas.microsoft.com/office/powerpoint/2010/main" val="211710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D14CC5-A263-947B-0031-0B5760DEE8E1}"/>
              </a:ext>
            </a:extLst>
          </p:cNvPr>
          <p:cNvPicPr>
            <a:picLocks noChangeAspect="1"/>
          </p:cNvPicPr>
          <p:nvPr/>
        </p:nvPicPr>
        <p:blipFill>
          <a:blip r:embed="rId2"/>
          <a:stretch>
            <a:fillRect/>
          </a:stretch>
        </p:blipFill>
        <p:spPr>
          <a:xfrm>
            <a:off x="457200" y="363682"/>
            <a:ext cx="8562108" cy="4384963"/>
          </a:xfrm>
          <a:prstGeom prst="rect">
            <a:avLst/>
          </a:prstGeom>
        </p:spPr>
      </p:pic>
    </p:spTree>
    <p:extLst>
      <p:ext uri="{BB962C8B-B14F-4D97-AF65-F5344CB8AC3E}">
        <p14:creationId xmlns:p14="http://schemas.microsoft.com/office/powerpoint/2010/main" val="151023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7" name="Google Shape;237;p33"/>
          <p:cNvSpPr/>
          <p:nvPr/>
        </p:nvSpPr>
        <p:spPr>
          <a:xfrm>
            <a:off x="7096000" y="382565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7707775" y="3165300"/>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8549975" y="29777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277407" y="-465194"/>
            <a:ext cx="2538190" cy="2383866"/>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1237923" y="2161649"/>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D025C4C-BA25-DD8B-8BB1-C5F6ABA85059}"/>
              </a:ext>
            </a:extLst>
          </p:cNvPr>
          <p:cNvSpPr>
            <a:spLocks noGrp="1"/>
          </p:cNvSpPr>
          <p:nvPr>
            <p:ph type="subTitle" idx="1"/>
          </p:nvPr>
        </p:nvSpPr>
        <p:spPr>
          <a:xfrm>
            <a:off x="1875423" y="1224867"/>
            <a:ext cx="6963197" cy="934679"/>
          </a:xfrm>
        </p:spPr>
        <p:txBody>
          <a:bodyPr/>
          <a:lstStyle/>
          <a:p>
            <a:pPr>
              <a:buFont typeface="Wingdings" panose="05000000000000000000" pitchFamily="2" charset="2"/>
              <a:buChar char="q"/>
            </a:pPr>
            <a:r>
              <a:rPr lang="en-US" sz="2000" dirty="0">
                <a:solidFill>
                  <a:schemeClr val="accent2"/>
                </a:solidFill>
              </a:rPr>
              <a:t>git clone &lt;URL&gt; clones the remote repository to the </a:t>
            </a:r>
            <a:r>
              <a:rPr lang="en-US" sz="2000" dirty="0" err="1">
                <a:solidFill>
                  <a:schemeClr val="accent2"/>
                </a:solidFill>
              </a:rPr>
              <a:t>pwd</a:t>
            </a:r>
            <a:r>
              <a:rPr lang="en-US" sz="2000" dirty="0">
                <a:solidFill>
                  <a:schemeClr val="accent2"/>
                </a:solidFill>
              </a:rPr>
              <a:t> on the disk.</a:t>
            </a:r>
          </a:p>
          <a:p>
            <a:pPr>
              <a:buFont typeface="Wingdings" panose="05000000000000000000" pitchFamily="2" charset="2"/>
              <a:buChar char="q"/>
            </a:pPr>
            <a:endParaRPr lang="en-US" sz="2000" dirty="0">
              <a:solidFill>
                <a:schemeClr val="accent2"/>
              </a:solidFill>
            </a:endParaRPr>
          </a:p>
          <a:p>
            <a:pPr>
              <a:buFont typeface="Wingdings" panose="05000000000000000000" pitchFamily="2" charset="2"/>
              <a:buChar char="q"/>
            </a:pPr>
            <a:r>
              <a:rPr lang="en-US" sz="2000" dirty="0">
                <a:solidFill>
                  <a:schemeClr val="accent2"/>
                </a:solidFill>
              </a:rPr>
              <a:t>git remote shows the list of remote</a:t>
            </a:r>
          </a:p>
          <a:p>
            <a:pPr marL="139700" indent="0"/>
            <a:endParaRPr lang="en-US" sz="2000" dirty="0">
              <a:solidFill>
                <a:schemeClr val="accent2"/>
              </a:solidFill>
            </a:endParaRPr>
          </a:p>
          <a:p>
            <a:pPr>
              <a:buFont typeface="Wingdings" panose="05000000000000000000" pitchFamily="2" charset="2"/>
              <a:buChar char="q"/>
            </a:pPr>
            <a:r>
              <a:rPr lang="en-US" sz="2000" dirty="0">
                <a:solidFill>
                  <a:schemeClr val="accent2"/>
                </a:solidFill>
              </a:rPr>
              <a:t>git branch -r , list of remote branches.</a:t>
            </a:r>
          </a:p>
          <a:p>
            <a:pPr>
              <a:buFont typeface="Wingdings" panose="05000000000000000000" pitchFamily="2" charset="2"/>
              <a:buChar char="q"/>
            </a:pPr>
            <a:endParaRPr lang="en-US" sz="2000" dirty="0">
              <a:solidFill>
                <a:schemeClr val="accent2"/>
              </a:solidFill>
            </a:endParaRPr>
          </a:p>
          <a:p>
            <a:pPr>
              <a:buFont typeface="Wingdings" panose="05000000000000000000" pitchFamily="2" charset="2"/>
              <a:buChar char="q"/>
            </a:pPr>
            <a:r>
              <a:rPr lang="en-US" sz="2000" dirty="0">
                <a:solidFill>
                  <a:schemeClr val="accent2"/>
                </a:solidFill>
              </a:rPr>
              <a:t>git branch –a, list of all local and remote branches</a:t>
            </a:r>
          </a:p>
        </p:txBody>
      </p:sp>
      <p:sp>
        <p:nvSpPr>
          <p:cNvPr id="7" name="Title 6">
            <a:extLst>
              <a:ext uri="{FF2B5EF4-FFF2-40B4-BE49-F238E27FC236}">
                <a16:creationId xmlns:a16="http://schemas.microsoft.com/office/drawing/2014/main" id="{3B2C1430-2413-BD57-6AB8-09BD7D736853}"/>
              </a:ext>
            </a:extLst>
          </p:cNvPr>
          <p:cNvSpPr>
            <a:spLocks noGrp="1"/>
          </p:cNvSpPr>
          <p:nvPr>
            <p:ph type="ctrTitle"/>
          </p:nvPr>
        </p:nvSpPr>
        <p:spPr>
          <a:xfrm>
            <a:off x="0" y="244640"/>
            <a:ext cx="8477239" cy="736492"/>
          </a:xfrm>
        </p:spPr>
        <p:txBody>
          <a:bodyPr/>
          <a:lstStyle/>
          <a:p>
            <a:br>
              <a:rPr lang="en-US" dirty="0"/>
            </a:br>
            <a:r>
              <a:rPr lang="en-US" dirty="0"/>
              <a:t>Working with remote repository</a:t>
            </a:r>
          </a:p>
        </p:txBody>
      </p:sp>
    </p:spTree>
    <p:extLst>
      <p:ext uri="{BB962C8B-B14F-4D97-AF65-F5344CB8AC3E}">
        <p14:creationId xmlns:p14="http://schemas.microsoft.com/office/powerpoint/2010/main" val="138254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1606E-829B-9BF1-F770-C99509C506D9}"/>
              </a:ext>
            </a:extLst>
          </p:cNvPr>
          <p:cNvSpPr txBox="1"/>
          <p:nvPr/>
        </p:nvSpPr>
        <p:spPr>
          <a:xfrm>
            <a:off x="2410691" y="498764"/>
            <a:ext cx="4376519" cy="4216539"/>
          </a:xfrm>
          <a:prstGeom prst="rect">
            <a:avLst/>
          </a:prstGeom>
          <a:noFill/>
        </p:spPr>
        <p:txBody>
          <a:bodyPr wrap="none" rtlCol="0">
            <a:spAutoFit/>
          </a:bodyPr>
          <a:lstStyle/>
          <a:p>
            <a:r>
              <a:rPr lang="en-US" sz="4400" b="1" dirty="0"/>
              <a:t>GitHub Flow</a:t>
            </a:r>
          </a:p>
          <a:p>
            <a:endParaRPr lang="en-US" sz="4400" b="1" dirty="0"/>
          </a:p>
          <a:p>
            <a:pPr marL="285750" indent="-285750">
              <a:buFont typeface="Wingdings" panose="05000000000000000000" pitchFamily="2" charset="2"/>
              <a:buChar char="q"/>
            </a:pPr>
            <a:r>
              <a:rPr lang="en-US" sz="2000" dirty="0"/>
              <a:t>Create a branch with collaborators</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Make changes</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Create a pull request</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Merge your pull request</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Delete your branch</a:t>
            </a:r>
          </a:p>
        </p:txBody>
      </p:sp>
    </p:spTree>
    <p:extLst>
      <p:ext uri="{BB962C8B-B14F-4D97-AF65-F5344CB8AC3E}">
        <p14:creationId xmlns:p14="http://schemas.microsoft.com/office/powerpoint/2010/main" val="360682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721C1-0E57-BD1D-92D8-0AA387BA3900}"/>
              </a:ext>
            </a:extLst>
          </p:cNvPr>
          <p:cNvSpPr txBox="1"/>
          <p:nvPr/>
        </p:nvSpPr>
        <p:spPr>
          <a:xfrm>
            <a:off x="997160" y="478869"/>
            <a:ext cx="7207422" cy="4339650"/>
          </a:xfrm>
          <a:prstGeom prst="rect">
            <a:avLst/>
          </a:prstGeom>
          <a:noFill/>
        </p:spPr>
        <p:txBody>
          <a:bodyPr wrap="none" rtlCol="0">
            <a:spAutoFit/>
          </a:bodyPr>
          <a:lstStyle/>
          <a:p>
            <a:r>
              <a:rPr lang="en-US" sz="3600" b="1" dirty="0"/>
              <a:t>Cloning an existing repository: </a:t>
            </a:r>
          </a:p>
          <a:p>
            <a:r>
              <a:rPr lang="en-US" sz="2400" dirty="0"/>
              <a:t>git clone</a:t>
            </a:r>
          </a:p>
          <a:p>
            <a:r>
              <a:rPr lang="en-US" sz="2400" dirty="0"/>
              <a:t>git clone &lt;repo </a:t>
            </a:r>
            <a:r>
              <a:rPr lang="en-US" sz="2400" dirty="0" err="1"/>
              <a:t>url</a:t>
            </a:r>
            <a:r>
              <a:rPr lang="en-US" sz="2400" dirty="0"/>
              <a:t>&gt; //in HTTPS &amp; SSH ways</a:t>
            </a:r>
          </a:p>
          <a:p>
            <a:endParaRPr lang="en-US" sz="2400" dirty="0"/>
          </a:p>
          <a:p>
            <a:r>
              <a:rPr lang="en-US" sz="2400" dirty="0"/>
              <a:t>An example Git SSH URL would be: </a:t>
            </a:r>
          </a:p>
          <a:p>
            <a:r>
              <a:rPr lang="en-US" sz="2400" dirty="0" err="1"/>
              <a:t>git@bitbucket.org:rhyolight</a:t>
            </a:r>
            <a:r>
              <a:rPr lang="en-US" sz="2400" dirty="0"/>
              <a:t>/</a:t>
            </a:r>
            <a:r>
              <a:rPr lang="en-US" sz="2400" dirty="0" err="1"/>
              <a:t>javascript</a:t>
            </a:r>
            <a:r>
              <a:rPr lang="en-US" sz="2400" dirty="0"/>
              <a:t>-data-</a:t>
            </a:r>
            <a:r>
              <a:rPr lang="en-US" sz="2400" dirty="0" err="1"/>
              <a:t>store.git</a:t>
            </a:r>
            <a:r>
              <a:rPr lang="en-US" sz="2400" dirty="0"/>
              <a:t> </a:t>
            </a:r>
          </a:p>
          <a:p>
            <a:r>
              <a:rPr lang="en-US" sz="2400" dirty="0"/>
              <a:t>where the template values match:</a:t>
            </a:r>
          </a:p>
          <a:p>
            <a:endParaRPr lang="en-US" sz="2400" dirty="0"/>
          </a:p>
          <a:p>
            <a:r>
              <a:rPr lang="en-US" sz="2400" dirty="0"/>
              <a:t>HOSTNAME: bitbucket.org</a:t>
            </a:r>
          </a:p>
          <a:p>
            <a:r>
              <a:rPr lang="en-US" sz="2400" dirty="0"/>
              <a:t>USERNAME: </a:t>
            </a:r>
            <a:r>
              <a:rPr lang="en-US" sz="2400" dirty="0" err="1"/>
              <a:t>rhyolight</a:t>
            </a:r>
            <a:endParaRPr lang="en-US" sz="2400" dirty="0"/>
          </a:p>
          <a:p>
            <a:r>
              <a:rPr lang="en-US" sz="2400" dirty="0"/>
              <a:t>REPONAME: </a:t>
            </a:r>
            <a:r>
              <a:rPr lang="en-US" sz="2400" dirty="0" err="1"/>
              <a:t>javascript</a:t>
            </a:r>
            <a:r>
              <a:rPr lang="en-US" sz="2400" dirty="0"/>
              <a:t>-data-store</a:t>
            </a:r>
          </a:p>
        </p:txBody>
      </p:sp>
    </p:spTree>
    <p:extLst>
      <p:ext uri="{BB962C8B-B14F-4D97-AF65-F5344CB8AC3E}">
        <p14:creationId xmlns:p14="http://schemas.microsoft.com/office/powerpoint/2010/main" val="50637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E5E0D-A793-ABC1-DF28-28A9131E02AE}"/>
              </a:ext>
            </a:extLst>
          </p:cNvPr>
          <p:cNvPicPr>
            <a:picLocks noChangeAspect="1"/>
          </p:cNvPicPr>
          <p:nvPr/>
        </p:nvPicPr>
        <p:blipFill>
          <a:blip r:embed="rId2"/>
          <a:stretch>
            <a:fillRect/>
          </a:stretch>
        </p:blipFill>
        <p:spPr>
          <a:xfrm>
            <a:off x="1060704" y="239565"/>
            <a:ext cx="6912864" cy="4591490"/>
          </a:xfrm>
          <a:prstGeom prst="rect">
            <a:avLst/>
          </a:prstGeom>
        </p:spPr>
      </p:pic>
    </p:spTree>
    <p:extLst>
      <p:ext uri="{BB962C8B-B14F-4D97-AF65-F5344CB8AC3E}">
        <p14:creationId xmlns:p14="http://schemas.microsoft.com/office/powerpoint/2010/main" val="46588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91150-B98D-D0CF-E0A1-A2437DC7E274}"/>
              </a:ext>
            </a:extLst>
          </p:cNvPr>
          <p:cNvSpPr txBox="1"/>
          <p:nvPr/>
        </p:nvSpPr>
        <p:spPr>
          <a:xfrm>
            <a:off x="605209" y="371750"/>
            <a:ext cx="7829387" cy="3416320"/>
          </a:xfrm>
          <a:prstGeom prst="rect">
            <a:avLst/>
          </a:prstGeom>
          <a:noFill/>
        </p:spPr>
        <p:txBody>
          <a:bodyPr wrap="none" rtlCol="0">
            <a:spAutoFit/>
          </a:bodyPr>
          <a:lstStyle/>
          <a:p>
            <a:r>
              <a:rPr lang="en-US" sz="4000" b="1" dirty="0"/>
              <a:t>Contributing to a Project</a:t>
            </a:r>
          </a:p>
          <a:p>
            <a:r>
              <a:rPr lang="en-US" sz="2000" dirty="0"/>
              <a:t>Now that our account is set up, let’s walk through some details that </a:t>
            </a:r>
          </a:p>
          <a:p>
            <a:r>
              <a:rPr lang="en-US" sz="2000" dirty="0"/>
              <a:t>could be useful in helping you contribute to an existing project.</a:t>
            </a:r>
          </a:p>
          <a:p>
            <a:endParaRPr lang="en-US" sz="2000" dirty="0"/>
          </a:p>
          <a:p>
            <a:r>
              <a:rPr lang="en-US" sz="3600" b="1" dirty="0"/>
              <a:t>Forking Projects</a:t>
            </a:r>
          </a:p>
          <a:p>
            <a:r>
              <a:rPr lang="en-US" sz="2000" dirty="0"/>
              <a:t>Cloning others repo and pushing creates 403 unauthorized </a:t>
            </a:r>
          </a:p>
          <a:p>
            <a:r>
              <a:rPr lang="en-US" sz="2000" dirty="0"/>
              <a:t>response code.</a:t>
            </a:r>
          </a:p>
          <a:p>
            <a:endParaRPr lang="en-US" sz="2000" dirty="0"/>
          </a:p>
          <a:p>
            <a:r>
              <a:rPr lang="en-US" sz="2000" dirty="0"/>
              <a:t>So, fork the repo and pull request.</a:t>
            </a:r>
          </a:p>
        </p:txBody>
      </p:sp>
    </p:spTree>
    <p:extLst>
      <p:ext uri="{BB962C8B-B14F-4D97-AF65-F5344CB8AC3E}">
        <p14:creationId xmlns:p14="http://schemas.microsoft.com/office/powerpoint/2010/main" val="63794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FB3C7-AAD6-506F-9678-F1780D5C70E6}"/>
              </a:ext>
            </a:extLst>
          </p:cNvPr>
          <p:cNvPicPr>
            <a:picLocks noChangeAspect="1"/>
          </p:cNvPicPr>
          <p:nvPr/>
        </p:nvPicPr>
        <p:blipFill>
          <a:blip r:embed="rId2"/>
          <a:stretch>
            <a:fillRect/>
          </a:stretch>
        </p:blipFill>
        <p:spPr>
          <a:xfrm>
            <a:off x="20782" y="118482"/>
            <a:ext cx="9071264" cy="4867508"/>
          </a:xfrm>
          <a:prstGeom prst="rect">
            <a:avLst/>
          </a:prstGeom>
        </p:spPr>
      </p:pic>
    </p:spTree>
    <p:extLst>
      <p:ext uri="{BB962C8B-B14F-4D97-AF65-F5344CB8AC3E}">
        <p14:creationId xmlns:p14="http://schemas.microsoft.com/office/powerpoint/2010/main" val="41764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37D50-0209-6FE4-F8B0-63B1D52080A9}"/>
              </a:ext>
            </a:extLst>
          </p:cNvPr>
          <p:cNvSpPr txBox="1"/>
          <p:nvPr/>
        </p:nvSpPr>
        <p:spPr>
          <a:xfrm>
            <a:off x="2666670" y="638408"/>
            <a:ext cx="3509294" cy="1446550"/>
          </a:xfrm>
          <a:prstGeom prst="rect">
            <a:avLst/>
          </a:prstGeom>
          <a:noFill/>
        </p:spPr>
        <p:txBody>
          <a:bodyPr wrap="none" rtlCol="0">
            <a:spAutoFit/>
          </a:bodyPr>
          <a:lstStyle/>
          <a:p>
            <a:r>
              <a:rPr lang="en-US" sz="8800" b="1" dirty="0"/>
              <a:t>DAY 3</a:t>
            </a:r>
          </a:p>
        </p:txBody>
      </p:sp>
      <p:sp>
        <p:nvSpPr>
          <p:cNvPr id="3" name="TextBox 2">
            <a:extLst>
              <a:ext uri="{FF2B5EF4-FFF2-40B4-BE49-F238E27FC236}">
                <a16:creationId xmlns:a16="http://schemas.microsoft.com/office/drawing/2014/main" id="{3EBC68B2-C8B6-D576-61C5-33A574049137}"/>
              </a:ext>
            </a:extLst>
          </p:cNvPr>
          <p:cNvSpPr txBox="1"/>
          <p:nvPr/>
        </p:nvSpPr>
        <p:spPr>
          <a:xfrm>
            <a:off x="1389077" y="2084958"/>
            <a:ext cx="6365845" cy="1200329"/>
          </a:xfrm>
          <a:prstGeom prst="rect">
            <a:avLst/>
          </a:prstGeom>
          <a:noFill/>
        </p:spPr>
        <p:txBody>
          <a:bodyPr wrap="none" rtlCol="0">
            <a:spAutoFit/>
          </a:bodyPr>
          <a:lstStyle/>
          <a:p>
            <a:r>
              <a:rPr lang="en-US" sz="3600" b="1" dirty="0"/>
              <a:t>GITHUB FUNCTIONALITIES </a:t>
            </a:r>
          </a:p>
          <a:p>
            <a:pPr algn="ctr"/>
            <a:r>
              <a:rPr lang="en-US" sz="3600" b="1" dirty="0"/>
              <a:t>&amp; FEATURES</a:t>
            </a:r>
          </a:p>
        </p:txBody>
      </p:sp>
    </p:spTree>
    <p:extLst>
      <p:ext uri="{BB962C8B-B14F-4D97-AF65-F5344CB8AC3E}">
        <p14:creationId xmlns:p14="http://schemas.microsoft.com/office/powerpoint/2010/main" val="273288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ACC21-161A-6DDC-4B88-70DB4206220E}"/>
              </a:ext>
            </a:extLst>
          </p:cNvPr>
          <p:cNvSpPr txBox="1"/>
          <p:nvPr/>
        </p:nvSpPr>
        <p:spPr>
          <a:xfrm>
            <a:off x="243147" y="678924"/>
            <a:ext cx="8896987" cy="3785652"/>
          </a:xfrm>
          <a:prstGeom prst="rect">
            <a:avLst/>
          </a:prstGeom>
          <a:noFill/>
        </p:spPr>
        <p:txBody>
          <a:bodyPr wrap="none" rtlCol="0">
            <a:spAutoFit/>
          </a:bodyPr>
          <a:lstStyle/>
          <a:p>
            <a:r>
              <a:rPr lang="en-US" sz="2400" dirty="0">
                <a:solidFill>
                  <a:schemeClr val="accent2"/>
                </a:solidFill>
              </a:rPr>
              <a:t>git remote -v shows the output of the list of remote servers.</a:t>
            </a:r>
          </a:p>
          <a:p>
            <a:r>
              <a:rPr lang="en-US" sz="2400" dirty="0">
                <a:solidFill>
                  <a:schemeClr val="accent2"/>
                </a:solidFill>
              </a:rPr>
              <a:t>$ git remote -v</a:t>
            </a:r>
          </a:p>
          <a:p>
            <a:r>
              <a:rPr lang="en-US" sz="2400" dirty="0">
                <a:solidFill>
                  <a:schemeClr val="accent2"/>
                </a:solidFill>
              </a:rPr>
              <a:t>origin  git@github.com:ashishpoudel523/</a:t>
            </a:r>
            <a:r>
              <a:rPr lang="en-US" sz="2400" dirty="0" err="1">
                <a:solidFill>
                  <a:schemeClr val="accent2"/>
                </a:solidFill>
              </a:rPr>
              <a:t>blog.git</a:t>
            </a:r>
            <a:r>
              <a:rPr lang="en-US" sz="2400" dirty="0">
                <a:solidFill>
                  <a:schemeClr val="accent2"/>
                </a:solidFill>
              </a:rPr>
              <a:t> (fetch)</a:t>
            </a:r>
          </a:p>
          <a:p>
            <a:r>
              <a:rPr lang="en-US" sz="2400" dirty="0">
                <a:solidFill>
                  <a:schemeClr val="accent2"/>
                </a:solidFill>
              </a:rPr>
              <a:t>origin  git@github.com:ashishpoudel523/</a:t>
            </a:r>
            <a:r>
              <a:rPr lang="en-US" sz="2400" dirty="0" err="1">
                <a:solidFill>
                  <a:schemeClr val="accent2"/>
                </a:solidFill>
              </a:rPr>
              <a:t>blog.git</a:t>
            </a:r>
            <a:r>
              <a:rPr lang="en-US" sz="2400" dirty="0">
                <a:solidFill>
                  <a:schemeClr val="accent2"/>
                </a:solidFill>
              </a:rPr>
              <a:t> (push)</a:t>
            </a:r>
            <a:endParaRPr lang="en-US" sz="2400" dirty="0"/>
          </a:p>
          <a:p>
            <a:r>
              <a:rPr lang="en-US" sz="2400" dirty="0"/>
              <a:t>git remote add upstream </a:t>
            </a:r>
            <a:r>
              <a:rPr lang="en-US" sz="2400" dirty="0">
                <a:solidFill>
                  <a:schemeClr val="accent2"/>
                </a:solidFill>
              </a:rPr>
              <a:t>https://github.com/nepalkhabar/blog.git</a:t>
            </a:r>
            <a:endParaRPr lang="en-US" sz="2400" dirty="0"/>
          </a:p>
          <a:p>
            <a:r>
              <a:rPr lang="en-US" sz="2400" dirty="0">
                <a:solidFill>
                  <a:schemeClr val="accent2"/>
                </a:solidFill>
              </a:rPr>
              <a:t>upstream        https://github.com/nepalkhabar/blog (fetch)</a:t>
            </a:r>
          </a:p>
          <a:p>
            <a:r>
              <a:rPr lang="en-US" sz="2400" dirty="0">
                <a:solidFill>
                  <a:schemeClr val="accent2"/>
                </a:solidFill>
              </a:rPr>
              <a:t>upstream        https://github.com/nepalkhabar/blog (push)</a:t>
            </a:r>
          </a:p>
          <a:p>
            <a:r>
              <a:rPr lang="en-US" sz="2400" dirty="0">
                <a:solidFill>
                  <a:schemeClr val="accent2"/>
                </a:solidFill>
              </a:rPr>
              <a:t>git pull upstream main to pull all changes in main branch</a:t>
            </a:r>
          </a:p>
          <a:p>
            <a:r>
              <a:rPr lang="en-US" sz="2400" dirty="0">
                <a:solidFill>
                  <a:schemeClr val="accent2"/>
                </a:solidFill>
              </a:rPr>
              <a:t>$ git push origin branch1</a:t>
            </a:r>
          </a:p>
          <a:p>
            <a:endParaRPr lang="en-US" sz="2400" dirty="0"/>
          </a:p>
        </p:txBody>
      </p:sp>
    </p:spTree>
    <p:extLst>
      <p:ext uri="{BB962C8B-B14F-4D97-AF65-F5344CB8AC3E}">
        <p14:creationId xmlns:p14="http://schemas.microsoft.com/office/powerpoint/2010/main" val="313284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6627A-59A9-1AED-030D-1440C9E030E8}"/>
              </a:ext>
            </a:extLst>
          </p:cNvPr>
          <p:cNvPicPr>
            <a:picLocks noChangeAspect="1"/>
          </p:cNvPicPr>
          <p:nvPr/>
        </p:nvPicPr>
        <p:blipFill>
          <a:blip r:embed="rId2"/>
          <a:stretch>
            <a:fillRect/>
          </a:stretch>
        </p:blipFill>
        <p:spPr>
          <a:xfrm>
            <a:off x="1402772" y="-1"/>
            <a:ext cx="6047509" cy="5152353"/>
          </a:xfrm>
          <a:prstGeom prst="rect">
            <a:avLst/>
          </a:prstGeom>
        </p:spPr>
      </p:pic>
    </p:spTree>
    <p:extLst>
      <p:ext uri="{BB962C8B-B14F-4D97-AF65-F5344CB8AC3E}">
        <p14:creationId xmlns:p14="http://schemas.microsoft.com/office/powerpoint/2010/main" val="705998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AB572-F999-B8B9-26EC-C6F7C60E221C}"/>
              </a:ext>
            </a:extLst>
          </p:cNvPr>
          <p:cNvPicPr>
            <a:picLocks noChangeAspect="1"/>
          </p:cNvPicPr>
          <p:nvPr/>
        </p:nvPicPr>
        <p:blipFill>
          <a:blip r:embed="rId2"/>
          <a:stretch>
            <a:fillRect/>
          </a:stretch>
        </p:blipFill>
        <p:spPr>
          <a:xfrm>
            <a:off x="1069848" y="228600"/>
            <a:ext cx="6885431" cy="4914900"/>
          </a:xfrm>
          <a:prstGeom prst="rect">
            <a:avLst/>
          </a:prstGeom>
        </p:spPr>
      </p:pic>
      <p:sp>
        <p:nvSpPr>
          <p:cNvPr id="4" name="TextBox 3">
            <a:extLst>
              <a:ext uri="{FF2B5EF4-FFF2-40B4-BE49-F238E27FC236}">
                <a16:creationId xmlns:a16="http://schemas.microsoft.com/office/drawing/2014/main" id="{88B9A5F6-BEB0-3EA0-D46A-7BC06202B1AC}"/>
              </a:ext>
            </a:extLst>
          </p:cNvPr>
          <p:cNvSpPr txBox="1"/>
          <p:nvPr/>
        </p:nvSpPr>
        <p:spPr>
          <a:xfrm>
            <a:off x="6255328" y="966354"/>
            <a:ext cx="1428596" cy="369332"/>
          </a:xfrm>
          <a:prstGeom prst="rect">
            <a:avLst/>
          </a:prstGeom>
          <a:noFill/>
        </p:spPr>
        <p:txBody>
          <a:bodyPr wrap="none" rtlCol="0">
            <a:spAutoFit/>
          </a:bodyPr>
          <a:lstStyle/>
          <a:p>
            <a:r>
              <a:rPr lang="en-US" sz="1800" dirty="0"/>
              <a:t>Private repo</a:t>
            </a:r>
          </a:p>
        </p:txBody>
      </p:sp>
    </p:spTree>
    <p:extLst>
      <p:ext uri="{BB962C8B-B14F-4D97-AF65-F5344CB8AC3E}">
        <p14:creationId xmlns:p14="http://schemas.microsoft.com/office/powerpoint/2010/main" val="2576678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8E4CC-7373-4723-4E4D-5250CBBBFBD4}"/>
              </a:ext>
            </a:extLst>
          </p:cNvPr>
          <p:cNvPicPr>
            <a:picLocks noChangeAspect="1"/>
          </p:cNvPicPr>
          <p:nvPr/>
        </p:nvPicPr>
        <p:blipFill>
          <a:blip r:embed="rId2"/>
          <a:stretch>
            <a:fillRect/>
          </a:stretch>
        </p:blipFill>
        <p:spPr>
          <a:xfrm>
            <a:off x="529936" y="153770"/>
            <a:ext cx="7872187" cy="4709176"/>
          </a:xfrm>
          <a:prstGeom prst="rect">
            <a:avLst/>
          </a:prstGeom>
        </p:spPr>
      </p:pic>
    </p:spTree>
    <p:extLst>
      <p:ext uri="{BB962C8B-B14F-4D97-AF65-F5344CB8AC3E}">
        <p14:creationId xmlns:p14="http://schemas.microsoft.com/office/powerpoint/2010/main" val="4161865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18C37-02C9-8F2F-7907-C1BA61668648}"/>
              </a:ext>
            </a:extLst>
          </p:cNvPr>
          <p:cNvSpPr txBox="1"/>
          <p:nvPr/>
        </p:nvSpPr>
        <p:spPr>
          <a:xfrm>
            <a:off x="689366" y="540328"/>
            <a:ext cx="7765267" cy="707886"/>
          </a:xfrm>
          <a:prstGeom prst="rect">
            <a:avLst/>
          </a:prstGeom>
          <a:noFill/>
        </p:spPr>
        <p:txBody>
          <a:bodyPr wrap="none" rtlCol="0">
            <a:spAutoFit/>
          </a:bodyPr>
          <a:lstStyle/>
          <a:p>
            <a:r>
              <a:rPr lang="en-US" sz="4000" b="1" dirty="0"/>
              <a:t>Creating Issues &amp; Pull Request</a:t>
            </a:r>
          </a:p>
        </p:txBody>
      </p:sp>
      <p:sp>
        <p:nvSpPr>
          <p:cNvPr id="3" name="TextBox 2">
            <a:extLst>
              <a:ext uri="{FF2B5EF4-FFF2-40B4-BE49-F238E27FC236}">
                <a16:creationId xmlns:a16="http://schemas.microsoft.com/office/drawing/2014/main" id="{246DA9E9-102F-356A-BCE1-3E4791E48783}"/>
              </a:ext>
            </a:extLst>
          </p:cNvPr>
          <p:cNvSpPr txBox="1"/>
          <p:nvPr/>
        </p:nvSpPr>
        <p:spPr>
          <a:xfrm>
            <a:off x="689366" y="3992491"/>
            <a:ext cx="6821098" cy="646331"/>
          </a:xfrm>
          <a:prstGeom prst="rect">
            <a:avLst/>
          </a:prstGeom>
          <a:noFill/>
        </p:spPr>
        <p:txBody>
          <a:bodyPr wrap="none" rtlCol="0">
            <a:spAutoFit/>
          </a:bodyPr>
          <a:lstStyle/>
          <a:p>
            <a:r>
              <a:rPr lang="en-US" sz="1800" dirty="0">
                <a:solidFill>
                  <a:schemeClr val="accent2"/>
                </a:solidFill>
                <a:latin typeface="+mj-lt"/>
              </a:rPr>
              <a:t>Merge Command =</a:t>
            </a:r>
            <a:r>
              <a:rPr lang="en-US" sz="1800" b="1" dirty="0">
                <a:solidFill>
                  <a:schemeClr val="accent2"/>
                </a:solidFill>
                <a:latin typeface="+mj-lt"/>
              </a:rPr>
              <a:t> </a:t>
            </a:r>
            <a:r>
              <a:rPr lang="en-US" sz="1800" b="0" i="0" dirty="0">
                <a:solidFill>
                  <a:schemeClr val="accent2"/>
                </a:solidFill>
                <a:effectLst/>
                <a:latin typeface="+mj-lt"/>
              </a:rPr>
              <a:t>command which merge the changes into the </a:t>
            </a:r>
          </a:p>
          <a:p>
            <a:r>
              <a:rPr lang="en-US" sz="1800" b="0" i="0" dirty="0">
                <a:solidFill>
                  <a:schemeClr val="accent2"/>
                </a:solidFill>
                <a:effectLst/>
                <a:latin typeface="+mj-lt"/>
              </a:rPr>
              <a:t>main master branch</a:t>
            </a:r>
            <a:endParaRPr lang="en-US" sz="1800" b="1" dirty="0">
              <a:solidFill>
                <a:schemeClr val="accent2"/>
              </a:solidFill>
              <a:latin typeface="+mj-lt"/>
            </a:endParaRPr>
          </a:p>
        </p:txBody>
      </p:sp>
      <p:sp>
        <p:nvSpPr>
          <p:cNvPr id="4" name="TextBox 3">
            <a:extLst>
              <a:ext uri="{FF2B5EF4-FFF2-40B4-BE49-F238E27FC236}">
                <a16:creationId xmlns:a16="http://schemas.microsoft.com/office/drawing/2014/main" id="{6C4C7C58-F078-338F-F65D-7772B1104DB3}"/>
              </a:ext>
            </a:extLst>
          </p:cNvPr>
          <p:cNvSpPr txBox="1"/>
          <p:nvPr/>
        </p:nvSpPr>
        <p:spPr>
          <a:xfrm>
            <a:off x="689366" y="2728822"/>
            <a:ext cx="7956024" cy="923330"/>
          </a:xfrm>
          <a:prstGeom prst="rect">
            <a:avLst/>
          </a:prstGeom>
          <a:noFill/>
        </p:spPr>
        <p:txBody>
          <a:bodyPr wrap="none" rtlCol="0">
            <a:spAutoFit/>
          </a:bodyPr>
          <a:lstStyle/>
          <a:p>
            <a:r>
              <a:rPr lang="en-US" sz="1800" dirty="0"/>
              <a:t>Pull command is the most important command in GitHub. It tell the changes </a:t>
            </a:r>
          </a:p>
          <a:p>
            <a:r>
              <a:rPr lang="en-US" sz="1800" dirty="0"/>
              <a:t>done in the file and request other contributors to view it as well as merge it </a:t>
            </a:r>
          </a:p>
          <a:p>
            <a:r>
              <a:rPr lang="en-US" sz="1800" dirty="0"/>
              <a:t>with the master branch. </a:t>
            </a:r>
          </a:p>
        </p:txBody>
      </p:sp>
      <p:sp>
        <p:nvSpPr>
          <p:cNvPr id="5" name="TextBox 4">
            <a:extLst>
              <a:ext uri="{FF2B5EF4-FFF2-40B4-BE49-F238E27FC236}">
                <a16:creationId xmlns:a16="http://schemas.microsoft.com/office/drawing/2014/main" id="{AC39E51F-8054-E20D-4834-6298A0F9FBEB}"/>
              </a:ext>
            </a:extLst>
          </p:cNvPr>
          <p:cNvSpPr txBox="1"/>
          <p:nvPr/>
        </p:nvSpPr>
        <p:spPr>
          <a:xfrm>
            <a:off x="689366" y="1484882"/>
            <a:ext cx="8302273" cy="923330"/>
          </a:xfrm>
          <a:prstGeom prst="rect">
            <a:avLst/>
          </a:prstGeom>
          <a:noFill/>
        </p:spPr>
        <p:txBody>
          <a:bodyPr wrap="none" rtlCol="0">
            <a:spAutoFit/>
          </a:bodyPr>
          <a:lstStyle/>
          <a:p>
            <a:r>
              <a:rPr lang="en-US" sz="1800" dirty="0"/>
              <a:t>Issues let you track your work on GitHub, where development happens. </a:t>
            </a:r>
          </a:p>
          <a:p>
            <a:r>
              <a:rPr lang="en-US" sz="1800" dirty="0"/>
              <a:t>When you  mention an issue in another issue or pull request, the issue’s </a:t>
            </a:r>
          </a:p>
          <a:p>
            <a:r>
              <a:rPr lang="en-US" sz="1800" dirty="0"/>
              <a:t>timeline reflects the  cross-reference so that you can keep track of related work. </a:t>
            </a:r>
          </a:p>
        </p:txBody>
      </p:sp>
    </p:spTree>
    <p:extLst>
      <p:ext uri="{BB962C8B-B14F-4D97-AF65-F5344CB8AC3E}">
        <p14:creationId xmlns:p14="http://schemas.microsoft.com/office/powerpoint/2010/main" val="374775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00EB9-99C1-54A2-ABC0-B3C542472082}"/>
              </a:ext>
            </a:extLst>
          </p:cNvPr>
          <p:cNvSpPr txBox="1"/>
          <p:nvPr/>
        </p:nvSpPr>
        <p:spPr>
          <a:xfrm>
            <a:off x="522701" y="665017"/>
            <a:ext cx="8340745" cy="1200329"/>
          </a:xfrm>
          <a:prstGeom prst="rect">
            <a:avLst/>
          </a:prstGeom>
          <a:noFill/>
        </p:spPr>
        <p:txBody>
          <a:bodyPr wrap="none" rtlCol="0">
            <a:spAutoFit/>
          </a:bodyPr>
          <a:lstStyle/>
          <a:p>
            <a:r>
              <a:rPr lang="en-US" sz="3600" b="1" dirty="0"/>
              <a:t>Deleting Local and Remote Branches</a:t>
            </a:r>
          </a:p>
          <a:p>
            <a:endParaRPr lang="en-US" sz="3600" b="1" dirty="0"/>
          </a:p>
        </p:txBody>
      </p:sp>
      <p:sp>
        <p:nvSpPr>
          <p:cNvPr id="3" name="Rectangle 1">
            <a:extLst>
              <a:ext uri="{FF2B5EF4-FFF2-40B4-BE49-F238E27FC236}">
                <a16:creationId xmlns:a16="http://schemas.microsoft.com/office/drawing/2014/main" id="{EC287D98-192E-7E37-320B-9BBA3B6408E3}"/>
              </a:ext>
            </a:extLst>
          </p:cNvPr>
          <p:cNvSpPr>
            <a:spLocks noChangeArrowheads="1"/>
          </p:cNvSpPr>
          <p:nvPr/>
        </p:nvSpPr>
        <p:spPr bwMode="auto">
          <a:xfrm>
            <a:off x="715975" y="1695814"/>
            <a:ext cx="793165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buClrTx/>
            </a:pPr>
            <a:r>
              <a:rPr kumimoji="0" lang="en-US" altLang="en-US" sz="2800" b="0" i="0" u="none" strike="noStrike" cap="none" normalizeH="0" baseline="0" dirty="0">
                <a:ln>
                  <a:noFill/>
                </a:ln>
                <a:solidFill>
                  <a:schemeClr val="accent2"/>
                </a:solidFill>
                <a:effectLst/>
                <a:latin typeface="Roboto Mono"/>
              </a:rPr>
              <a:t>Local delete = git branch -d </a:t>
            </a:r>
            <a:r>
              <a:rPr kumimoji="0" lang="en-US" altLang="en-US" sz="2800" b="0" i="0" u="none" strike="noStrike" cap="none" normalizeH="0" baseline="0" dirty="0" err="1">
                <a:ln>
                  <a:noFill/>
                </a:ln>
                <a:solidFill>
                  <a:schemeClr val="accent2"/>
                </a:solidFill>
                <a:effectLst/>
                <a:latin typeface="Roboto Mono"/>
              </a:rPr>
              <a:t>local_branch_name</a:t>
            </a:r>
            <a:endParaRPr kumimoji="0" lang="en-US" altLang="en-US" sz="2800" b="0" i="0" u="none" strike="noStrike" cap="none" normalizeH="0" baseline="0" dirty="0">
              <a:ln>
                <a:noFill/>
              </a:ln>
              <a:solidFill>
                <a:schemeClr val="accent2"/>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2"/>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Roboto Mono"/>
              </a:rPr>
              <a:t>Force delete = git branch -D </a:t>
            </a:r>
            <a:r>
              <a:rPr kumimoji="0" lang="en-US" altLang="en-US" sz="2800" b="0" i="0" u="none" strike="noStrike" cap="none" normalizeH="0" baseline="0" dirty="0" err="1">
                <a:ln>
                  <a:noFill/>
                </a:ln>
                <a:solidFill>
                  <a:schemeClr val="accent2"/>
                </a:solidFill>
                <a:effectLst/>
                <a:latin typeface="Roboto Mono"/>
              </a:rPr>
              <a:t>local_branch_name</a:t>
            </a:r>
            <a:endParaRPr kumimoji="0" lang="en-US" altLang="en-US" sz="2800" b="0" i="0" u="none" strike="noStrike" cap="none" normalizeH="0" baseline="0" dirty="0">
              <a:ln>
                <a:noFill/>
              </a:ln>
              <a:solidFill>
                <a:schemeClr val="accent2"/>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2"/>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2"/>
                </a:solidFill>
                <a:latin typeface="Roboto Mono"/>
              </a:rPr>
              <a:t>Remote delete = </a:t>
            </a:r>
            <a:r>
              <a:rPr kumimoji="0" lang="en-US" altLang="en-US" sz="2800" b="0" i="0" u="none" strike="noStrike" cap="none" normalizeH="0" baseline="0" dirty="0">
                <a:ln>
                  <a:noFill/>
                </a:ln>
                <a:solidFill>
                  <a:schemeClr val="accent2"/>
                </a:solidFill>
                <a:effectLst/>
                <a:latin typeface="Roboto Mono"/>
              </a:rPr>
              <a:t>git push origin -d </a:t>
            </a:r>
            <a:r>
              <a:rPr kumimoji="0" lang="en-US" altLang="en-US" sz="2800" b="0" i="0" u="none" strike="noStrike" cap="none" normalizeH="0" baseline="0" dirty="0" err="1">
                <a:ln>
                  <a:noFill/>
                </a:ln>
                <a:solidFill>
                  <a:schemeClr val="accent2"/>
                </a:solidFill>
                <a:effectLst/>
                <a:latin typeface="Roboto Mono"/>
              </a:rPr>
              <a:t>remote_branch</a:t>
            </a:r>
            <a:endParaRPr kumimoji="0" lang="en-US" altLang="en-US" sz="54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09704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3C994-7EE5-63D0-FE7F-C499366D67DA}"/>
              </a:ext>
            </a:extLst>
          </p:cNvPr>
          <p:cNvSpPr txBox="1"/>
          <p:nvPr/>
        </p:nvSpPr>
        <p:spPr>
          <a:xfrm>
            <a:off x="1496291" y="446808"/>
            <a:ext cx="5570756" cy="3508653"/>
          </a:xfrm>
          <a:prstGeom prst="rect">
            <a:avLst/>
          </a:prstGeom>
          <a:noFill/>
        </p:spPr>
        <p:txBody>
          <a:bodyPr wrap="none" rtlCol="0">
            <a:spAutoFit/>
          </a:bodyPr>
          <a:lstStyle/>
          <a:p>
            <a:r>
              <a:rPr lang="en-US" sz="4000" b="1" dirty="0"/>
              <a:t>GitHub Ninja Features</a:t>
            </a:r>
          </a:p>
          <a:p>
            <a:endParaRPr lang="en-US" dirty="0"/>
          </a:p>
          <a:p>
            <a:pPr marL="285750" indent="-285750">
              <a:buFont typeface="Wingdings" panose="05000000000000000000" pitchFamily="2" charset="2"/>
              <a:buChar char="q"/>
            </a:pPr>
            <a:r>
              <a:rPr lang="en-US" sz="2800" dirty="0"/>
              <a:t>Markdown pages</a:t>
            </a:r>
          </a:p>
          <a:p>
            <a:pPr marL="342900" indent="-342900">
              <a:buFont typeface="Wingdings" panose="05000000000000000000" pitchFamily="2" charset="2"/>
              <a:buChar char="q"/>
            </a:pPr>
            <a:r>
              <a:rPr lang="en-US" sz="2800" dirty="0"/>
              <a:t>Collaborative coding</a:t>
            </a:r>
          </a:p>
          <a:p>
            <a:pPr marL="342900" indent="-342900">
              <a:buFont typeface="Wingdings" panose="05000000000000000000" pitchFamily="2" charset="2"/>
              <a:buChar char="q"/>
            </a:pPr>
            <a:r>
              <a:rPr lang="en-US" sz="2800" dirty="0"/>
              <a:t>Automation and CI/CD</a:t>
            </a:r>
          </a:p>
          <a:p>
            <a:pPr marL="285750" indent="-285750">
              <a:buFont typeface="Wingdings" panose="05000000000000000000" pitchFamily="2" charset="2"/>
              <a:buChar char="q"/>
            </a:pPr>
            <a:r>
              <a:rPr lang="en-US" sz="2800" dirty="0"/>
              <a:t>GitHub pages</a:t>
            </a:r>
          </a:p>
          <a:p>
            <a:pPr marL="285750" indent="-285750">
              <a:buFont typeface="Wingdings" panose="05000000000000000000" pitchFamily="2" charset="2"/>
              <a:buChar char="q"/>
            </a:pPr>
            <a:r>
              <a:rPr lang="en-US" sz="2800" dirty="0"/>
              <a:t>Gist </a:t>
            </a:r>
          </a:p>
          <a:p>
            <a:pPr marL="285750" indent="-285750">
              <a:buFont typeface="Wingdings" panose="05000000000000000000" pitchFamily="2" charset="2"/>
              <a:buChar char="q"/>
            </a:pPr>
            <a:r>
              <a:rPr lang="en-US" sz="2800" dirty="0"/>
              <a:t>Project Management</a:t>
            </a:r>
          </a:p>
        </p:txBody>
      </p:sp>
    </p:spTree>
    <p:extLst>
      <p:ext uri="{BB962C8B-B14F-4D97-AF65-F5344CB8AC3E}">
        <p14:creationId xmlns:p14="http://schemas.microsoft.com/office/powerpoint/2010/main" val="112747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28D96-CED0-4B21-39AC-BEB87F84B8A4}"/>
              </a:ext>
            </a:extLst>
          </p:cNvPr>
          <p:cNvSpPr txBox="1"/>
          <p:nvPr/>
        </p:nvSpPr>
        <p:spPr>
          <a:xfrm>
            <a:off x="862447" y="114300"/>
            <a:ext cx="3291286" cy="769441"/>
          </a:xfrm>
          <a:prstGeom prst="rect">
            <a:avLst/>
          </a:prstGeom>
          <a:noFill/>
        </p:spPr>
        <p:txBody>
          <a:bodyPr wrap="none" rtlCol="0">
            <a:spAutoFit/>
          </a:bodyPr>
          <a:lstStyle/>
          <a:p>
            <a:r>
              <a:rPr lang="en-US" sz="4400" b="1" dirty="0"/>
              <a:t>SourceTree</a:t>
            </a:r>
          </a:p>
        </p:txBody>
      </p:sp>
      <p:sp>
        <p:nvSpPr>
          <p:cNvPr id="3" name="TextBox 2">
            <a:extLst>
              <a:ext uri="{FF2B5EF4-FFF2-40B4-BE49-F238E27FC236}">
                <a16:creationId xmlns:a16="http://schemas.microsoft.com/office/drawing/2014/main" id="{44EB97EF-D0A5-B3CD-91B1-92D6A0C68FF7}"/>
              </a:ext>
            </a:extLst>
          </p:cNvPr>
          <p:cNvSpPr txBox="1"/>
          <p:nvPr/>
        </p:nvSpPr>
        <p:spPr>
          <a:xfrm>
            <a:off x="4153733" y="2053292"/>
            <a:ext cx="2848857" cy="3970318"/>
          </a:xfrm>
          <a:prstGeom prst="rect">
            <a:avLst/>
          </a:prstGeom>
          <a:noFill/>
        </p:spPr>
        <p:txBody>
          <a:bodyPr wrap="none" rtlCol="0">
            <a:spAutoFit/>
          </a:bodyPr>
          <a:lstStyle/>
          <a:p>
            <a:r>
              <a:rPr lang="en-US" sz="2400" b="1" dirty="0"/>
              <a:t>Agenda:</a:t>
            </a:r>
          </a:p>
          <a:p>
            <a:r>
              <a:rPr lang="en-US" sz="2000" dirty="0"/>
              <a:t>Add Existing Project</a:t>
            </a:r>
          </a:p>
          <a:p>
            <a:r>
              <a:rPr lang="en-US" sz="2000" dirty="0"/>
              <a:t>Create Repository</a:t>
            </a:r>
          </a:p>
          <a:p>
            <a:r>
              <a:rPr lang="en-US" sz="2000" dirty="0"/>
              <a:t>Add Remote</a:t>
            </a:r>
          </a:p>
          <a:p>
            <a:r>
              <a:rPr lang="en-US" sz="2000" dirty="0"/>
              <a:t>Pull</a:t>
            </a:r>
          </a:p>
          <a:p>
            <a:r>
              <a:rPr lang="en-US" sz="2000" dirty="0"/>
              <a:t>Branch &amp; Push</a:t>
            </a:r>
          </a:p>
          <a:p>
            <a:r>
              <a:rPr lang="en-US" sz="2000" dirty="0"/>
              <a:t>Merge &amp; Delete Branch</a:t>
            </a:r>
          </a:p>
          <a:p>
            <a:r>
              <a:rPr lang="en-US" sz="2000" dirty="0"/>
              <a:t>Final Push</a:t>
            </a:r>
          </a:p>
          <a:p>
            <a:r>
              <a:rPr lang="en-US" sz="2000" dirty="0"/>
              <a:t>Clone Repo</a:t>
            </a:r>
          </a:p>
          <a:p>
            <a:endParaRPr lang="en-US" sz="2000" dirty="0"/>
          </a:p>
          <a:p>
            <a:endParaRPr lang="en-US" sz="2000" dirty="0"/>
          </a:p>
          <a:p>
            <a:endParaRPr lang="en-US" dirty="0"/>
          </a:p>
          <a:p>
            <a:endParaRPr lang="en-US" dirty="0"/>
          </a:p>
        </p:txBody>
      </p:sp>
      <p:sp>
        <p:nvSpPr>
          <p:cNvPr id="4" name="TextBox 3">
            <a:extLst>
              <a:ext uri="{FF2B5EF4-FFF2-40B4-BE49-F238E27FC236}">
                <a16:creationId xmlns:a16="http://schemas.microsoft.com/office/drawing/2014/main" id="{4965647E-9FE1-D1F2-6AC2-3AEE3BC73D9F}"/>
              </a:ext>
            </a:extLst>
          </p:cNvPr>
          <p:cNvSpPr txBox="1"/>
          <p:nvPr/>
        </p:nvSpPr>
        <p:spPr>
          <a:xfrm>
            <a:off x="948205" y="883741"/>
            <a:ext cx="8084127" cy="1169551"/>
          </a:xfrm>
          <a:prstGeom prst="rect">
            <a:avLst/>
          </a:prstGeom>
          <a:noFill/>
        </p:spPr>
        <p:txBody>
          <a:bodyPr wrap="square" rtlCol="0">
            <a:spAutoFit/>
          </a:bodyPr>
          <a:lstStyle/>
          <a:p>
            <a:r>
              <a:rPr lang="en-US" sz="1600" b="1" dirty="0"/>
              <a:t>A free Git client for Windows and Mac</a:t>
            </a:r>
          </a:p>
          <a:p>
            <a:r>
              <a:rPr lang="en-US" sz="1800" dirty="0" err="1"/>
              <a:t>Sourcetree</a:t>
            </a:r>
            <a:r>
              <a:rPr lang="en-US" sz="1800" dirty="0"/>
              <a:t> simplifies how you interact with your Git repositories so you can focus on coding. Visualize and manage your repositories through </a:t>
            </a:r>
            <a:r>
              <a:rPr lang="en-US" sz="1800" dirty="0" err="1"/>
              <a:t>Sourcetree's</a:t>
            </a:r>
            <a:r>
              <a:rPr lang="en-US" sz="1800" dirty="0"/>
              <a:t> simple Git GUI.</a:t>
            </a:r>
          </a:p>
        </p:txBody>
      </p:sp>
    </p:spTree>
    <p:extLst>
      <p:ext uri="{BB962C8B-B14F-4D97-AF65-F5344CB8AC3E}">
        <p14:creationId xmlns:p14="http://schemas.microsoft.com/office/powerpoint/2010/main" val="1911638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3E890-1958-1771-DA55-92269D515CAE}"/>
              </a:ext>
            </a:extLst>
          </p:cNvPr>
          <p:cNvSpPr txBox="1"/>
          <p:nvPr/>
        </p:nvSpPr>
        <p:spPr>
          <a:xfrm>
            <a:off x="2078182" y="1848475"/>
            <a:ext cx="4418197" cy="1446550"/>
          </a:xfrm>
          <a:prstGeom prst="rect">
            <a:avLst/>
          </a:prstGeom>
          <a:noFill/>
        </p:spPr>
        <p:txBody>
          <a:bodyPr wrap="none" rtlCol="0">
            <a:spAutoFit/>
          </a:bodyPr>
          <a:lstStyle/>
          <a:p>
            <a:pPr algn="ctr"/>
            <a:r>
              <a:rPr lang="en-US" sz="4400" b="1" dirty="0"/>
              <a:t>THANK YOU !</a:t>
            </a:r>
            <a:br>
              <a:rPr lang="en-US" sz="4400" b="1" dirty="0"/>
            </a:br>
            <a:r>
              <a:rPr lang="en-US" sz="4400" b="1" dirty="0"/>
              <a:t>ANY QUERIES?</a:t>
            </a:r>
          </a:p>
        </p:txBody>
      </p:sp>
    </p:spTree>
    <p:extLst>
      <p:ext uri="{BB962C8B-B14F-4D97-AF65-F5344CB8AC3E}">
        <p14:creationId xmlns:p14="http://schemas.microsoft.com/office/powerpoint/2010/main" val="263663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2553576" y="1497687"/>
            <a:ext cx="6086926" cy="544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2"/>
              </a:buClr>
              <a:buSzPts val="1100"/>
              <a:buFont typeface="Arial"/>
              <a:buNone/>
            </a:pPr>
            <a:r>
              <a:rPr lang="en" dirty="0"/>
              <a:t>Creating a new Remote Repository, </a:t>
            </a:r>
            <a:br>
              <a:rPr lang="en" dirty="0"/>
            </a:br>
            <a:r>
              <a:rPr lang="en" dirty="0"/>
              <a:t>SSH Key</a:t>
            </a:r>
            <a:endParaRPr dirty="0"/>
          </a:p>
        </p:txBody>
      </p:sp>
      <p:sp>
        <p:nvSpPr>
          <p:cNvPr id="262" name="Google Shape;262;p35"/>
          <p:cNvSpPr txBox="1">
            <a:spLocks noGrp="1"/>
          </p:cNvSpPr>
          <p:nvPr>
            <p:ph type="title" idx="4"/>
          </p:nvPr>
        </p:nvSpPr>
        <p:spPr>
          <a:xfrm>
            <a:off x="1887876" y="1640725"/>
            <a:ext cx="6657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3" name="Google Shape;263;p35"/>
          <p:cNvSpPr txBox="1">
            <a:spLocks noGrp="1"/>
          </p:cNvSpPr>
          <p:nvPr>
            <p:ph type="title" idx="5"/>
          </p:nvPr>
        </p:nvSpPr>
        <p:spPr>
          <a:xfrm>
            <a:off x="1887876" y="2189624"/>
            <a:ext cx="6657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4" name="Google Shape;264;p35"/>
          <p:cNvSpPr txBox="1">
            <a:spLocks noGrp="1"/>
          </p:cNvSpPr>
          <p:nvPr>
            <p:ph type="title" idx="6"/>
          </p:nvPr>
        </p:nvSpPr>
        <p:spPr>
          <a:xfrm>
            <a:off x="666731" y="796426"/>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2"/>
              </a:buClr>
              <a:buSzPts val="1100"/>
              <a:buFont typeface="Arial"/>
              <a:buNone/>
            </a:pPr>
            <a:r>
              <a:rPr lang="en" dirty="0"/>
              <a:t>Table of contents</a:t>
            </a:r>
            <a:endParaRPr dirty="0"/>
          </a:p>
        </p:txBody>
      </p:sp>
      <p:sp>
        <p:nvSpPr>
          <p:cNvPr id="265" name="Google Shape;265;p35"/>
          <p:cNvSpPr txBox="1">
            <a:spLocks noGrp="1"/>
          </p:cNvSpPr>
          <p:nvPr>
            <p:ph type="title" idx="7"/>
          </p:nvPr>
        </p:nvSpPr>
        <p:spPr>
          <a:xfrm>
            <a:off x="2637525" y="2163808"/>
            <a:ext cx="3702474"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2"/>
              </a:buClr>
              <a:buSzPts val="1100"/>
              <a:buFont typeface="Arial"/>
              <a:buNone/>
            </a:pPr>
            <a:r>
              <a:rPr lang="en" dirty="0"/>
              <a:t>The Push &amp; Pull System</a:t>
            </a:r>
            <a:endParaRPr dirty="0"/>
          </a:p>
        </p:txBody>
      </p:sp>
      <p:sp>
        <p:nvSpPr>
          <p:cNvPr id="267" name="Google Shape;267;p35"/>
          <p:cNvSpPr txBox="1">
            <a:spLocks noGrp="1"/>
          </p:cNvSpPr>
          <p:nvPr>
            <p:ph type="title" idx="9"/>
          </p:nvPr>
        </p:nvSpPr>
        <p:spPr>
          <a:xfrm>
            <a:off x="2637525" y="2622348"/>
            <a:ext cx="7324056" cy="9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2"/>
              </a:buClr>
              <a:buSzPts val="1100"/>
              <a:buFont typeface="Arial"/>
              <a:buNone/>
            </a:pPr>
            <a:r>
              <a:rPr lang="en" dirty="0"/>
              <a:t>Pushing &amp; Pulling to &amp; from a </a:t>
            </a:r>
            <a:br>
              <a:rPr lang="en" dirty="0"/>
            </a:br>
            <a:r>
              <a:rPr lang="en" dirty="0"/>
              <a:t>Github Repositiry</a:t>
            </a:r>
            <a:endParaRPr dirty="0"/>
          </a:p>
        </p:txBody>
      </p:sp>
      <p:sp>
        <p:nvSpPr>
          <p:cNvPr id="269" name="Google Shape;269;p35"/>
          <p:cNvSpPr txBox="1">
            <a:spLocks noGrp="1"/>
          </p:cNvSpPr>
          <p:nvPr>
            <p:ph type="title" idx="14"/>
          </p:nvPr>
        </p:nvSpPr>
        <p:spPr>
          <a:xfrm>
            <a:off x="1893532" y="2729924"/>
            <a:ext cx="6657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70" name="Google Shape;270;p35"/>
          <p:cNvSpPr txBox="1">
            <a:spLocks noGrp="1"/>
          </p:cNvSpPr>
          <p:nvPr>
            <p:ph type="title" idx="15"/>
          </p:nvPr>
        </p:nvSpPr>
        <p:spPr>
          <a:xfrm>
            <a:off x="1971825" y="3568388"/>
            <a:ext cx="6657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75" name="Google Shape;275;p35"/>
          <p:cNvSpPr/>
          <p:nvPr/>
        </p:nvSpPr>
        <p:spPr>
          <a:xfrm>
            <a:off x="7514650" y="-1340675"/>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86200" y="-59532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7;p35"/>
          <p:cNvSpPr txBox="1">
            <a:spLocks noGrp="1"/>
          </p:cNvSpPr>
          <p:nvPr>
            <p:ph type="title" idx="9"/>
          </p:nvPr>
        </p:nvSpPr>
        <p:spPr>
          <a:xfrm>
            <a:off x="2637525" y="3580721"/>
            <a:ext cx="4957373"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2"/>
              </a:buClr>
              <a:buSzPts val="1100"/>
              <a:buFont typeface="Arial"/>
              <a:buNone/>
            </a:pPr>
            <a:r>
              <a:rPr lang="en" dirty="0"/>
              <a:t>Deleting Remote Branches</a:t>
            </a:r>
            <a:endParaRPr dirty="0"/>
          </a:p>
        </p:txBody>
      </p:sp>
      <p:sp>
        <p:nvSpPr>
          <p:cNvPr id="2" name="Google Shape;270;p35">
            <a:extLst>
              <a:ext uri="{FF2B5EF4-FFF2-40B4-BE49-F238E27FC236}">
                <a16:creationId xmlns:a16="http://schemas.microsoft.com/office/drawing/2014/main" id="{B15001E4-7CE8-A1C2-C6BD-F6393894E6E0}"/>
              </a:ext>
            </a:extLst>
          </p:cNvPr>
          <p:cNvSpPr txBox="1">
            <a:spLocks/>
          </p:cNvSpPr>
          <p:nvPr/>
        </p:nvSpPr>
        <p:spPr>
          <a:xfrm>
            <a:off x="1971825" y="4063226"/>
            <a:ext cx="6657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Poppins SemiBold"/>
              <a:buNone/>
              <a:defRPr sz="2800" b="0" i="0" u="none" strike="noStrike" cap="none">
                <a:solidFill>
                  <a:schemeClr val="lt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9pPr>
          </a:lstStyle>
          <a:p>
            <a:r>
              <a:rPr lang="en" dirty="0"/>
              <a:t>05</a:t>
            </a:r>
          </a:p>
        </p:txBody>
      </p:sp>
      <p:sp>
        <p:nvSpPr>
          <p:cNvPr id="3" name="Google Shape;267;p35">
            <a:extLst>
              <a:ext uri="{FF2B5EF4-FFF2-40B4-BE49-F238E27FC236}">
                <a16:creationId xmlns:a16="http://schemas.microsoft.com/office/drawing/2014/main" id="{24183663-C654-15BD-8352-E6FC8A50141C}"/>
              </a:ext>
            </a:extLst>
          </p:cNvPr>
          <p:cNvSpPr txBox="1">
            <a:spLocks/>
          </p:cNvSpPr>
          <p:nvPr/>
        </p:nvSpPr>
        <p:spPr>
          <a:xfrm>
            <a:off x="2637525" y="4112135"/>
            <a:ext cx="4957373"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500"/>
              <a:buFont typeface="Poppins SemiBold"/>
              <a:buNone/>
              <a:defRPr sz="2300" b="0" i="0" u="none" strike="noStrike" cap="none">
                <a:solidFill>
                  <a:schemeClr val="accen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accent2"/>
              </a:buClr>
              <a:buSzPts val="2500"/>
              <a:buFont typeface="Poppins SemiBold"/>
              <a:buNone/>
              <a:defRPr sz="2500" b="0" i="0" u="none" strike="noStrike" cap="none">
                <a:solidFill>
                  <a:schemeClr val="accent2"/>
                </a:solidFill>
                <a:latin typeface="Poppins SemiBold"/>
                <a:ea typeface="Poppins SemiBold"/>
                <a:cs typeface="Poppins SemiBold"/>
                <a:sym typeface="Poppins SemiBold"/>
              </a:defRPr>
            </a:lvl9pPr>
          </a:lstStyle>
          <a:p>
            <a:pPr>
              <a:buSzPts val="1100"/>
              <a:buFont typeface="Arial"/>
              <a:buNone/>
            </a:pPr>
            <a:r>
              <a:rPr lang="en-US" dirty="0"/>
              <a:t>What is SourceTree?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E6F8-D512-E983-0E6F-110AC349B859}"/>
              </a:ext>
            </a:extLst>
          </p:cNvPr>
          <p:cNvSpPr>
            <a:spLocks noGrp="1"/>
          </p:cNvSpPr>
          <p:nvPr>
            <p:ph type="ctrTitle"/>
          </p:nvPr>
        </p:nvSpPr>
        <p:spPr>
          <a:xfrm>
            <a:off x="509155" y="305332"/>
            <a:ext cx="6244936" cy="1227600"/>
          </a:xfrm>
        </p:spPr>
        <p:txBody>
          <a:bodyPr/>
          <a:lstStyle/>
          <a:p>
            <a:r>
              <a:rPr lang="en-US" dirty="0"/>
              <a:t>What is a Git repository?</a:t>
            </a:r>
          </a:p>
        </p:txBody>
      </p:sp>
      <p:sp>
        <p:nvSpPr>
          <p:cNvPr id="3" name="Subtitle 2">
            <a:extLst>
              <a:ext uri="{FF2B5EF4-FFF2-40B4-BE49-F238E27FC236}">
                <a16:creationId xmlns:a16="http://schemas.microsoft.com/office/drawing/2014/main" id="{FE2A7068-9880-9F27-06E2-C9C2230C8F40}"/>
              </a:ext>
            </a:extLst>
          </p:cNvPr>
          <p:cNvSpPr>
            <a:spLocks noGrp="1"/>
          </p:cNvSpPr>
          <p:nvPr>
            <p:ph type="subTitle" idx="1"/>
          </p:nvPr>
        </p:nvSpPr>
        <p:spPr>
          <a:xfrm>
            <a:off x="1070264" y="1776845"/>
            <a:ext cx="7387936" cy="2326705"/>
          </a:xfrm>
        </p:spPr>
        <p:txBody>
          <a:bodyPr/>
          <a:lstStyle/>
          <a:p>
            <a:pPr algn="just"/>
            <a:r>
              <a:rPr lang="en-US" sz="3200" dirty="0">
                <a:solidFill>
                  <a:schemeClr val="accent2"/>
                </a:solidFill>
              </a:rPr>
              <a:t>virtual storage of your project. It allows you to save versions of your code, which you can access when needed. </a:t>
            </a:r>
          </a:p>
        </p:txBody>
      </p:sp>
    </p:spTree>
    <p:extLst>
      <p:ext uri="{BB962C8B-B14F-4D97-AF65-F5344CB8AC3E}">
        <p14:creationId xmlns:p14="http://schemas.microsoft.com/office/powerpoint/2010/main" val="407192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6D542-165B-07D6-993E-526B0D9CC025}"/>
              </a:ext>
            </a:extLst>
          </p:cNvPr>
          <p:cNvSpPr txBox="1"/>
          <p:nvPr/>
        </p:nvSpPr>
        <p:spPr>
          <a:xfrm>
            <a:off x="197429" y="748143"/>
            <a:ext cx="9144000" cy="4708981"/>
          </a:xfrm>
          <a:prstGeom prst="rect">
            <a:avLst/>
          </a:prstGeom>
          <a:noFill/>
        </p:spPr>
        <p:txBody>
          <a:bodyPr wrap="square" rtlCol="0">
            <a:spAutoFit/>
          </a:bodyPr>
          <a:lstStyle/>
          <a:p>
            <a:pPr algn="just"/>
            <a:r>
              <a:rPr lang="en-US" sz="6000" b="1" dirty="0"/>
              <a:t>SETUP</a:t>
            </a:r>
          </a:p>
          <a:p>
            <a:pPr algn="just"/>
            <a:r>
              <a:rPr lang="en-US" sz="2400" dirty="0"/>
              <a:t>Configuring user information used across all local repositories</a:t>
            </a:r>
          </a:p>
          <a:p>
            <a:pPr algn="just"/>
            <a:endParaRPr lang="en-US" sz="2400" dirty="0"/>
          </a:p>
          <a:p>
            <a:pPr algn="just"/>
            <a:r>
              <a:rPr lang="en-US" sz="2400" dirty="0"/>
              <a:t>git config --global user.name “[</a:t>
            </a:r>
            <a:r>
              <a:rPr lang="en-US" sz="2400" dirty="0" err="1"/>
              <a:t>firstname</a:t>
            </a:r>
            <a:r>
              <a:rPr lang="en-US" sz="2400" dirty="0"/>
              <a:t> </a:t>
            </a:r>
            <a:r>
              <a:rPr lang="en-US" sz="2400" dirty="0" err="1"/>
              <a:t>lastname</a:t>
            </a:r>
            <a:r>
              <a:rPr lang="en-US" sz="2400" dirty="0"/>
              <a:t>]”</a:t>
            </a:r>
          </a:p>
          <a:p>
            <a:pPr algn="just"/>
            <a:endParaRPr lang="en-US" sz="2400" dirty="0"/>
          </a:p>
          <a:p>
            <a:pPr algn="just"/>
            <a:r>
              <a:rPr lang="en-US" sz="2400" dirty="0"/>
              <a:t>git config --global </a:t>
            </a:r>
            <a:r>
              <a:rPr lang="en-US" sz="2400" dirty="0" err="1"/>
              <a:t>user.email</a:t>
            </a:r>
            <a:r>
              <a:rPr lang="en-US" sz="2400" dirty="0"/>
              <a:t> “[valid-email]”</a:t>
            </a:r>
          </a:p>
          <a:p>
            <a:pPr algn="just"/>
            <a:endParaRPr lang="en-US" sz="2400" dirty="0"/>
          </a:p>
          <a:p>
            <a:pPr algn="just"/>
            <a:r>
              <a:rPr lang="en-US" sz="2400" dirty="0"/>
              <a:t>We can also use Personal Access Token which has validity.</a:t>
            </a:r>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250327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C6BF6-6596-C939-4A33-4249053E1C62}"/>
              </a:ext>
            </a:extLst>
          </p:cNvPr>
          <p:cNvSpPr txBox="1"/>
          <p:nvPr/>
        </p:nvSpPr>
        <p:spPr>
          <a:xfrm>
            <a:off x="955964" y="238989"/>
            <a:ext cx="8001000" cy="4739759"/>
          </a:xfrm>
          <a:prstGeom prst="rect">
            <a:avLst/>
          </a:prstGeom>
          <a:noFill/>
        </p:spPr>
        <p:txBody>
          <a:bodyPr wrap="square" rtlCol="0">
            <a:spAutoFit/>
          </a:bodyPr>
          <a:lstStyle/>
          <a:p>
            <a:pPr algn="just"/>
            <a:r>
              <a:rPr lang="en-US" sz="3200" b="1" dirty="0"/>
              <a:t>SSH and HTTPS </a:t>
            </a:r>
          </a:p>
          <a:p>
            <a:pPr marL="285750" indent="-285750" algn="just">
              <a:buFont typeface="Wingdings" panose="05000000000000000000" pitchFamily="2" charset="2"/>
              <a:buChar char="q"/>
            </a:pPr>
            <a:r>
              <a:rPr lang="en-US" sz="1800" dirty="0"/>
              <a:t>secure protocols. </a:t>
            </a:r>
          </a:p>
          <a:p>
            <a:pPr marL="285750" indent="-285750" algn="just">
              <a:buFont typeface="Wingdings" panose="05000000000000000000" pitchFamily="2" charset="2"/>
              <a:buChar char="q"/>
            </a:pPr>
            <a:r>
              <a:rPr lang="en-US" sz="1800" dirty="0"/>
              <a:t>many git servers, such as </a:t>
            </a:r>
            <a:r>
              <a:rPr lang="en-US" sz="1800" dirty="0" err="1"/>
              <a:t>Github</a:t>
            </a:r>
            <a:r>
              <a:rPr lang="en-US" sz="1800" dirty="0"/>
              <a:t>, Bitbuckets, and GitLab, use those two popular cryptographic network protocols.</a:t>
            </a:r>
          </a:p>
          <a:p>
            <a:pPr marL="285750" indent="-285750" algn="just">
              <a:buFont typeface="Wingdings" panose="05000000000000000000" pitchFamily="2" charset="2"/>
              <a:buChar char="q"/>
            </a:pPr>
            <a:r>
              <a:rPr lang="en-US" sz="1800" dirty="0"/>
              <a:t>two popular cryptographic network protocols to use when cloning, pushing and pulling changes between GitHub repositories and your computer. 1) HTTPS and 2) SSH</a:t>
            </a:r>
          </a:p>
          <a:p>
            <a:pPr algn="just"/>
            <a:endParaRPr lang="en-US" sz="1800" dirty="0"/>
          </a:p>
          <a:p>
            <a:pPr algn="just"/>
            <a:r>
              <a:rPr lang="en-US" sz="1800" b="1" dirty="0"/>
              <a:t>Common in both HTTPS and SSH</a:t>
            </a:r>
          </a:p>
          <a:p>
            <a:pPr marL="285750" indent="-285750" algn="just">
              <a:buFont typeface="Wingdings" panose="05000000000000000000" pitchFamily="2" charset="2"/>
              <a:buChar char="q"/>
            </a:pPr>
            <a:r>
              <a:rPr lang="en-US" sz="1800" dirty="0"/>
              <a:t>Both HTTPS and SSH are communication protocols.</a:t>
            </a:r>
          </a:p>
          <a:p>
            <a:pPr marL="285750" indent="-285750" algn="just">
              <a:buFont typeface="Wingdings" panose="05000000000000000000" pitchFamily="2" charset="2"/>
              <a:buChar char="q"/>
            </a:pPr>
            <a:r>
              <a:rPr lang="en-US" sz="1800" dirty="0"/>
              <a:t>Both HTTPS and SSH work for providing a reliable and secure connection</a:t>
            </a:r>
          </a:p>
          <a:p>
            <a:pPr algn="just"/>
            <a:endParaRPr lang="en-US" sz="1800" dirty="0"/>
          </a:p>
          <a:p>
            <a:pPr algn="just"/>
            <a:r>
              <a:rPr lang="en-US" sz="1800" b="1" dirty="0"/>
              <a:t>Downside of using HTTPS: </a:t>
            </a:r>
            <a:r>
              <a:rPr lang="en-US" sz="1800" dirty="0"/>
              <a:t>You have to enter the </a:t>
            </a:r>
            <a:r>
              <a:rPr lang="en-US" sz="1800" dirty="0" err="1"/>
              <a:t>Github</a:t>
            </a:r>
            <a:r>
              <a:rPr lang="en-US" sz="1800" dirty="0"/>
              <a:t> password every time you push. If you have two-factor authentication enabled(2FA), you will have to use a personal access token(PAT) instead of your regular standard password.</a:t>
            </a:r>
          </a:p>
        </p:txBody>
      </p:sp>
    </p:spTree>
    <p:extLst>
      <p:ext uri="{BB962C8B-B14F-4D97-AF65-F5344CB8AC3E}">
        <p14:creationId xmlns:p14="http://schemas.microsoft.com/office/powerpoint/2010/main" val="14487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81E51-6CA2-A9DD-950C-4AD489BE44DC}"/>
              </a:ext>
            </a:extLst>
          </p:cNvPr>
          <p:cNvPicPr>
            <a:picLocks noChangeAspect="1"/>
          </p:cNvPicPr>
          <p:nvPr/>
        </p:nvPicPr>
        <p:blipFill>
          <a:blip r:embed="rId2"/>
          <a:stretch>
            <a:fillRect/>
          </a:stretch>
        </p:blipFill>
        <p:spPr>
          <a:xfrm>
            <a:off x="154447" y="272919"/>
            <a:ext cx="8835106" cy="4597661"/>
          </a:xfrm>
          <a:prstGeom prst="rect">
            <a:avLst/>
          </a:prstGeom>
        </p:spPr>
      </p:pic>
    </p:spTree>
    <p:extLst>
      <p:ext uri="{BB962C8B-B14F-4D97-AF65-F5344CB8AC3E}">
        <p14:creationId xmlns:p14="http://schemas.microsoft.com/office/powerpoint/2010/main" val="32871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CE78F-DE8C-6A29-CCC6-7281F00A4E46}"/>
              </a:ext>
            </a:extLst>
          </p:cNvPr>
          <p:cNvSpPr txBox="1"/>
          <p:nvPr/>
        </p:nvSpPr>
        <p:spPr>
          <a:xfrm>
            <a:off x="322117" y="592282"/>
            <a:ext cx="8416635" cy="4216539"/>
          </a:xfrm>
          <a:prstGeom prst="rect">
            <a:avLst/>
          </a:prstGeom>
          <a:noFill/>
        </p:spPr>
        <p:txBody>
          <a:bodyPr wrap="square" rtlCol="0">
            <a:spAutoFit/>
          </a:bodyPr>
          <a:lstStyle/>
          <a:p>
            <a:pPr algn="just"/>
            <a:r>
              <a:rPr lang="en-US" sz="2800" b="1" dirty="0"/>
              <a:t>SSH Keys Configuration</a:t>
            </a:r>
          </a:p>
          <a:p>
            <a:pPr marL="342900" indent="-342900" algn="just">
              <a:buFont typeface="Wingdings" panose="05000000000000000000" pitchFamily="2" charset="2"/>
              <a:buChar char="q"/>
            </a:pPr>
            <a:r>
              <a:rPr lang="en-US" sz="2000" dirty="0"/>
              <a:t>you can connect and authenticate to remote servers and services. With SSH keys, you can connect to GitHub without supplying your username and personal access token at each visit</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You can access and write data in repositories on GitHub.com using SSH (Secure Shell Protocol). When you connect via SSH, you authenticate using a private key file on your local machine.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When you set up SSH, you will need to generate a new private SSH key and add it to the SSH agent. You must also add the public SSH key to your account on GitHub before you use the key to authenticate or sign commits.</a:t>
            </a:r>
          </a:p>
        </p:txBody>
      </p:sp>
    </p:spTree>
    <p:extLst>
      <p:ext uri="{BB962C8B-B14F-4D97-AF65-F5344CB8AC3E}">
        <p14:creationId xmlns:p14="http://schemas.microsoft.com/office/powerpoint/2010/main" val="161262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76348-7936-65FB-9468-3A99780EDE84}"/>
              </a:ext>
            </a:extLst>
          </p:cNvPr>
          <p:cNvSpPr txBox="1"/>
          <p:nvPr/>
        </p:nvSpPr>
        <p:spPr>
          <a:xfrm>
            <a:off x="290946" y="63371"/>
            <a:ext cx="8562108" cy="5016758"/>
          </a:xfrm>
          <a:prstGeom prst="rect">
            <a:avLst/>
          </a:prstGeom>
          <a:noFill/>
        </p:spPr>
        <p:txBody>
          <a:bodyPr wrap="square" rtlCol="0">
            <a:spAutoFit/>
          </a:bodyPr>
          <a:lstStyle/>
          <a:p>
            <a:r>
              <a:rPr lang="en-US" sz="2800" b="1" dirty="0"/>
              <a:t>Checking for existing SSH keys</a:t>
            </a:r>
          </a:p>
          <a:p>
            <a:r>
              <a:rPr lang="en-US" sz="1600" dirty="0"/>
              <a:t>Before you generate an SSH key, you can check to see if you have any existing SSH keys.</a:t>
            </a:r>
          </a:p>
          <a:p>
            <a:r>
              <a:rPr lang="en-US" sz="1600" dirty="0"/>
              <a:t>ls ~/.</a:t>
            </a:r>
            <a:r>
              <a:rPr lang="en-US" sz="1600" dirty="0" err="1"/>
              <a:t>ssh</a:t>
            </a:r>
            <a:endParaRPr lang="en-US" sz="1600" dirty="0"/>
          </a:p>
          <a:p>
            <a:r>
              <a:rPr lang="en-US" sz="1600" dirty="0"/>
              <a:t>$ </a:t>
            </a:r>
            <a:r>
              <a:rPr lang="en-US" sz="1600" dirty="0" err="1"/>
              <a:t>ssh</a:t>
            </a:r>
            <a:r>
              <a:rPr lang="en-US" sz="1600" dirty="0"/>
              <a:t>-keygen -t </a:t>
            </a:r>
            <a:r>
              <a:rPr lang="en-US" sz="1600" dirty="0" err="1"/>
              <a:t>rsa</a:t>
            </a:r>
            <a:r>
              <a:rPr lang="en-US" sz="1600" dirty="0"/>
              <a:t> -b4096 -C “ashishpoudel523@gmail.com”</a:t>
            </a:r>
          </a:p>
          <a:p>
            <a:endParaRPr lang="en-US" sz="1600" dirty="0"/>
          </a:p>
          <a:p>
            <a:r>
              <a:rPr lang="en-US" sz="1600" dirty="0"/>
              <a:t>RSA is a public-key. The acronym "RSA" comes from the surnames of Ron Rivest, Adi Shamir and Leonard Adleman, who publicly described the algorithm in 1977.</a:t>
            </a:r>
          </a:p>
          <a:p>
            <a:endParaRPr lang="en-US" sz="1600" dirty="0"/>
          </a:p>
          <a:p>
            <a:r>
              <a:rPr lang="en-US" sz="1600" dirty="0"/>
              <a:t>$ eval $(</a:t>
            </a:r>
            <a:r>
              <a:rPr lang="en-US" sz="1600" dirty="0" err="1"/>
              <a:t>ssh</a:t>
            </a:r>
            <a:r>
              <a:rPr lang="en-US" sz="1600" dirty="0"/>
              <a:t>-agent -s)                                $ </a:t>
            </a:r>
            <a:r>
              <a:rPr lang="en-US" sz="1600" dirty="0" err="1"/>
              <a:t>ssh</a:t>
            </a:r>
            <a:r>
              <a:rPr lang="en-US" sz="1600" dirty="0"/>
              <a:t>-add ~/.</a:t>
            </a:r>
            <a:r>
              <a:rPr lang="en-US" sz="1600" dirty="0" err="1"/>
              <a:t>ssh</a:t>
            </a:r>
            <a:r>
              <a:rPr lang="en-US" sz="1600" dirty="0"/>
              <a:t>/</a:t>
            </a:r>
            <a:r>
              <a:rPr lang="en-US" sz="1600" dirty="0" err="1"/>
              <a:t>id_rsa</a:t>
            </a:r>
            <a:endParaRPr lang="en-US" sz="1600" dirty="0"/>
          </a:p>
          <a:p>
            <a:endParaRPr lang="en-US" sz="1600" dirty="0"/>
          </a:p>
          <a:p>
            <a:r>
              <a:rPr lang="en-US" sz="1600" dirty="0"/>
              <a:t>$ cat ~/.</a:t>
            </a:r>
            <a:r>
              <a:rPr lang="en-US" sz="1600" dirty="0" err="1"/>
              <a:t>ssh</a:t>
            </a:r>
            <a:r>
              <a:rPr lang="en-US" sz="1600" dirty="0"/>
              <a:t>/</a:t>
            </a:r>
            <a:r>
              <a:rPr lang="en-US" sz="1600" dirty="0" err="1"/>
              <a:t>id_rsa</a:t>
            </a:r>
            <a:r>
              <a:rPr lang="en-US" sz="1600" dirty="0"/>
              <a:t>                                     $ cat ~/.</a:t>
            </a:r>
            <a:r>
              <a:rPr lang="en-US" sz="1600" dirty="0" err="1"/>
              <a:t>ssh</a:t>
            </a:r>
            <a:r>
              <a:rPr lang="en-US" sz="1600" dirty="0"/>
              <a:t>/id_rsa.pub</a:t>
            </a:r>
          </a:p>
          <a:p>
            <a:endParaRPr lang="en-US" sz="1600" dirty="0"/>
          </a:p>
          <a:p>
            <a:endParaRPr lang="en-US" dirty="0"/>
          </a:p>
          <a:p>
            <a:r>
              <a:rPr lang="en-US" sz="1800" b="1" dirty="0"/>
              <a:t>Testing your SSH connection</a:t>
            </a:r>
          </a:p>
          <a:p>
            <a:r>
              <a:rPr lang="en-US" dirty="0"/>
              <a:t>After you've set up your SSH key and added it to your account on GitHub.com, you can test your connection.</a:t>
            </a:r>
          </a:p>
          <a:p>
            <a:endParaRPr lang="en-US" dirty="0"/>
          </a:p>
          <a:p>
            <a:r>
              <a:rPr lang="en-US" dirty="0"/>
              <a:t>$ </a:t>
            </a:r>
            <a:r>
              <a:rPr lang="en-US" dirty="0" err="1"/>
              <a:t>ssh</a:t>
            </a:r>
            <a:r>
              <a:rPr lang="en-US" dirty="0"/>
              <a:t> -T git@github.com</a:t>
            </a:r>
          </a:p>
          <a:p>
            <a:r>
              <a:rPr lang="en-US" dirty="0"/>
              <a:t># Attempts to </a:t>
            </a:r>
            <a:r>
              <a:rPr lang="en-US" dirty="0" err="1"/>
              <a:t>ssh</a:t>
            </a:r>
            <a:r>
              <a:rPr lang="en-US" dirty="0"/>
              <a:t> to GitHub</a:t>
            </a:r>
          </a:p>
          <a:p>
            <a:endParaRPr lang="en-US" dirty="0"/>
          </a:p>
        </p:txBody>
      </p:sp>
    </p:spTree>
    <p:extLst>
      <p:ext uri="{BB962C8B-B14F-4D97-AF65-F5344CB8AC3E}">
        <p14:creationId xmlns:p14="http://schemas.microsoft.com/office/powerpoint/2010/main" val="3395930366"/>
      </p:ext>
    </p:extLst>
  </p:cSld>
  <p:clrMapOvr>
    <a:masterClrMapping/>
  </p:clrMapOvr>
</p:sld>
</file>

<file path=ppt/theme/theme1.xml><?xml version="1.0" encoding="utf-8"?>
<a:theme xmlns:a="http://schemas.openxmlformats.org/drawingml/2006/main" name="Computer Science &amp; Mathematics Major For College: Mathematics by Slidesgo">
  <a:themeElements>
    <a:clrScheme name="Custom 10">
      <a:dk1>
        <a:srgbClr val="FFFFFF"/>
      </a:dk1>
      <a:lt1>
        <a:srgbClr val="F3F3F3"/>
      </a:lt1>
      <a:dk2>
        <a:srgbClr val="666666"/>
      </a:dk2>
      <a:lt2>
        <a:srgbClr val="00B0F0"/>
      </a:lt2>
      <a:accent1>
        <a:srgbClr val="0084B4"/>
      </a:accent1>
      <a:accent2>
        <a:srgbClr val="000000"/>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1150</Words>
  <Application>Microsoft Office PowerPoint</Application>
  <PresentationFormat>On-screen Show (16:9)</PresentationFormat>
  <Paragraphs>163</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Poppins</vt:lpstr>
      <vt:lpstr>Bebas Neue</vt:lpstr>
      <vt:lpstr>Arial</vt:lpstr>
      <vt:lpstr>Wingdings</vt:lpstr>
      <vt:lpstr>Roboto Mono</vt:lpstr>
      <vt:lpstr>Poppins SemiBold</vt:lpstr>
      <vt:lpstr>Computer Science &amp; Mathematics Major For College: Mathematics by Slidesgo</vt:lpstr>
      <vt:lpstr>GIT &amp; GITHUB WORKSHOP</vt:lpstr>
      <vt:lpstr>PowerPoint Presentation</vt:lpstr>
      <vt:lpstr>Creating a new Remote Repository,  SSH Key</vt:lpstr>
      <vt:lpstr>What is a Git repository?</vt:lpstr>
      <vt:lpstr>PowerPoint Presentation</vt:lpstr>
      <vt:lpstr>PowerPoint Presentation</vt:lpstr>
      <vt:lpstr>PowerPoint Presentation</vt:lpstr>
      <vt:lpstr>PowerPoint Presentation</vt:lpstr>
      <vt:lpstr>PowerPoint Presentation</vt:lpstr>
      <vt:lpstr>How to Add a New Remote to your Git Repo?</vt:lpstr>
      <vt:lpstr>Connecting git with Github</vt:lpstr>
      <vt:lpstr>PowerPoint Presentation</vt:lpstr>
      <vt:lpstr>PowerPoint Presentation</vt:lpstr>
      <vt:lpstr> Working with remote repository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Mathematics</dc:title>
  <dc:creator>Jayanti Bhandari</dc:creator>
  <cp:lastModifiedBy>Ashish Poudel</cp:lastModifiedBy>
  <cp:revision>23</cp:revision>
  <dcterms:modified xsi:type="dcterms:W3CDTF">2022-09-16T02:32:53Z</dcterms:modified>
</cp:coreProperties>
</file>