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1" r:id="rId3"/>
    <p:sldId id="257" r:id="rId4"/>
    <p:sldId id="273" r:id="rId5"/>
    <p:sldId id="274" r:id="rId6"/>
    <p:sldId id="275" r:id="rId7"/>
    <p:sldId id="262" r:id="rId8"/>
    <p:sldId id="263" r:id="rId9"/>
    <p:sldId id="264" r:id="rId10"/>
    <p:sldId id="265" r:id="rId11"/>
    <p:sldId id="266" r:id="rId12"/>
    <p:sldId id="267" r:id="rId13"/>
    <p:sldId id="268" r:id="rId14"/>
    <p:sldId id="269" r:id="rId15"/>
    <p:sldId id="258" r:id="rId16"/>
    <p:sldId id="259" r:id="rId17"/>
    <p:sldId id="276" r:id="rId18"/>
    <p:sldId id="277" r:id="rId19"/>
    <p:sldId id="260" r:id="rId20"/>
    <p:sldId id="278" r:id="rId21"/>
    <p:sldId id="261" r:id="rId22"/>
    <p:sldId id="270" r:id="rId23"/>
    <p:sldId id="272"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1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EEFC484-1908-466D-A02D-31A92B1ECB8B}" type="doc">
      <dgm:prSet loTypeId="urn:microsoft.com/office/officeart/2005/8/layout/hProcess9" loCatId="process" qsTypeId="urn:microsoft.com/office/officeart/2005/8/quickstyle/3d5" qsCatId="3D" csTypeId="urn:microsoft.com/office/officeart/2005/8/colors/accent1_2" csCatId="accent1"/>
      <dgm:spPr/>
      <dgm:t>
        <a:bodyPr/>
        <a:lstStyle/>
        <a:p>
          <a:endParaRPr lang="en-US"/>
        </a:p>
      </dgm:t>
    </dgm:pt>
    <dgm:pt modelId="{0BAF4F7E-212D-4296-BD2C-1FAA7956CF01}">
      <dgm:prSet/>
      <dgm:spPr/>
      <dgm:t>
        <a:bodyPr/>
        <a:lstStyle/>
        <a:p>
          <a:pPr rtl="0"/>
          <a:r>
            <a:rPr lang="en-US" smtClean="0"/>
            <a:t>INTRODUCTION</a:t>
          </a:r>
          <a:endParaRPr lang="en-US"/>
        </a:p>
      </dgm:t>
    </dgm:pt>
    <dgm:pt modelId="{9591CF3F-C378-447B-8123-95122A7670E5}" type="parTrans" cxnId="{7BE00A76-5E02-4081-B01E-0F3A1A72EBDB}">
      <dgm:prSet/>
      <dgm:spPr/>
      <dgm:t>
        <a:bodyPr/>
        <a:lstStyle/>
        <a:p>
          <a:endParaRPr lang="en-US"/>
        </a:p>
      </dgm:t>
    </dgm:pt>
    <dgm:pt modelId="{0A75528C-7439-4A86-8835-B53A246357F0}" type="sibTrans" cxnId="{7BE00A76-5E02-4081-B01E-0F3A1A72EBDB}">
      <dgm:prSet/>
      <dgm:spPr/>
      <dgm:t>
        <a:bodyPr/>
        <a:lstStyle/>
        <a:p>
          <a:endParaRPr lang="en-US"/>
        </a:p>
      </dgm:t>
    </dgm:pt>
    <dgm:pt modelId="{DEB5D585-B09A-4B37-A1F3-FCDCA39D45F7}">
      <dgm:prSet/>
      <dgm:spPr/>
      <dgm:t>
        <a:bodyPr/>
        <a:lstStyle/>
        <a:p>
          <a:pPr rtl="0"/>
          <a:r>
            <a:rPr lang="en-US" smtClean="0"/>
            <a:t>DATA PREPROCESSING</a:t>
          </a:r>
          <a:endParaRPr lang="en-US"/>
        </a:p>
      </dgm:t>
    </dgm:pt>
    <dgm:pt modelId="{5A77627D-F8EC-466B-A1E9-89A42EE37824}" type="parTrans" cxnId="{F81F5894-6A3B-4234-9316-AB1E87906F37}">
      <dgm:prSet/>
      <dgm:spPr/>
      <dgm:t>
        <a:bodyPr/>
        <a:lstStyle/>
        <a:p>
          <a:endParaRPr lang="en-US"/>
        </a:p>
      </dgm:t>
    </dgm:pt>
    <dgm:pt modelId="{588BB579-4D0E-4F16-94A5-52AFE0460061}" type="sibTrans" cxnId="{F81F5894-6A3B-4234-9316-AB1E87906F37}">
      <dgm:prSet/>
      <dgm:spPr/>
      <dgm:t>
        <a:bodyPr/>
        <a:lstStyle/>
        <a:p>
          <a:endParaRPr lang="en-US"/>
        </a:p>
      </dgm:t>
    </dgm:pt>
    <dgm:pt modelId="{9CB61505-103A-4DB4-80B5-5ABD8F3E0099}">
      <dgm:prSet/>
      <dgm:spPr/>
      <dgm:t>
        <a:bodyPr/>
        <a:lstStyle/>
        <a:p>
          <a:pPr rtl="0"/>
          <a:r>
            <a:rPr lang="en-US" smtClean="0"/>
            <a:t>EXPLORATORY DATA ANALYSIS</a:t>
          </a:r>
          <a:endParaRPr lang="en-US"/>
        </a:p>
      </dgm:t>
    </dgm:pt>
    <dgm:pt modelId="{2BDC2EA4-AA39-44B4-9C57-0620A53666BB}" type="parTrans" cxnId="{19D0987B-7A81-4EF9-AC35-D9D328FFA3E6}">
      <dgm:prSet/>
      <dgm:spPr/>
      <dgm:t>
        <a:bodyPr/>
        <a:lstStyle/>
        <a:p>
          <a:endParaRPr lang="en-US"/>
        </a:p>
      </dgm:t>
    </dgm:pt>
    <dgm:pt modelId="{D8CE6A59-96E6-4DED-B75F-518900B31F4F}" type="sibTrans" cxnId="{19D0987B-7A81-4EF9-AC35-D9D328FFA3E6}">
      <dgm:prSet/>
      <dgm:spPr/>
      <dgm:t>
        <a:bodyPr/>
        <a:lstStyle/>
        <a:p>
          <a:endParaRPr lang="en-US"/>
        </a:p>
      </dgm:t>
    </dgm:pt>
    <dgm:pt modelId="{7CE87F98-8D00-47B0-92CC-DBAE01C9494F}">
      <dgm:prSet/>
      <dgm:spPr/>
      <dgm:t>
        <a:bodyPr/>
        <a:lstStyle/>
        <a:p>
          <a:pPr rtl="0"/>
          <a:r>
            <a:rPr lang="en-US" smtClean="0"/>
            <a:t>FEATURE ENGINEERING</a:t>
          </a:r>
          <a:endParaRPr lang="en-US"/>
        </a:p>
      </dgm:t>
    </dgm:pt>
    <dgm:pt modelId="{957B0378-FBE8-4219-BB2B-D318EE602888}" type="parTrans" cxnId="{C6B757B4-48AF-4E7B-A0A4-6D528E50F423}">
      <dgm:prSet/>
      <dgm:spPr/>
      <dgm:t>
        <a:bodyPr/>
        <a:lstStyle/>
        <a:p>
          <a:endParaRPr lang="en-US"/>
        </a:p>
      </dgm:t>
    </dgm:pt>
    <dgm:pt modelId="{9A2389A2-353F-4517-84E4-E78D689B3101}" type="sibTrans" cxnId="{C6B757B4-48AF-4E7B-A0A4-6D528E50F423}">
      <dgm:prSet/>
      <dgm:spPr/>
      <dgm:t>
        <a:bodyPr/>
        <a:lstStyle/>
        <a:p>
          <a:endParaRPr lang="en-US"/>
        </a:p>
      </dgm:t>
    </dgm:pt>
    <dgm:pt modelId="{A1E1AB66-9683-4797-992D-82C141E71866}">
      <dgm:prSet/>
      <dgm:spPr/>
      <dgm:t>
        <a:bodyPr/>
        <a:lstStyle/>
        <a:p>
          <a:pPr rtl="0"/>
          <a:r>
            <a:rPr lang="en-US" smtClean="0"/>
            <a:t>MODEL BUILDING</a:t>
          </a:r>
          <a:endParaRPr lang="en-US"/>
        </a:p>
      </dgm:t>
    </dgm:pt>
    <dgm:pt modelId="{C911D7B1-23FE-43EC-9CDA-39A3FAD53461}" type="parTrans" cxnId="{42C89BC4-CEB2-4D74-AD03-C750575FA2F8}">
      <dgm:prSet/>
      <dgm:spPr/>
      <dgm:t>
        <a:bodyPr/>
        <a:lstStyle/>
        <a:p>
          <a:endParaRPr lang="en-US"/>
        </a:p>
      </dgm:t>
    </dgm:pt>
    <dgm:pt modelId="{01ADD615-0FB9-415E-866A-5576B9DE5616}" type="sibTrans" cxnId="{42C89BC4-CEB2-4D74-AD03-C750575FA2F8}">
      <dgm:prSet/>
      <dgm:spPr/>
      <dgm:t>
        <a:bodyPr/>
        <a:lstStyle/>
        <a:p>
          <a:endParaRPr lang="en-US"/>
        </a:p>
      </dgm:t>
    </dgm:pt>
    <dgm:pt modelId="{9F9771DE-E344-48FB-B98B-FD9A725032CD}">
      <dgm:prSet/>
      <dgm:spPr/>
      <dgm:t>
        <a:bodyPr/>
        <a:lstStyle/>
        <a:p>
          <a:pPr rtl="0"/>
          <a:r>
            <a:rPr lang="en-US" smtClean="0"/>
            <a:t>MODEL EVALUATION</a:t>
          </a:r>
          <a:endParaRPr lang="en-US"/>
        </a:p>
      </dgm:t>
    </dgm:pt>
    <dgm:pt modelId="{8DFC4366-6D28-437B-BE20-75A7944C9473}" type="parTrans" cxnId="{216CD2CA-19B8-45FC-8B23-591E93B3EB3C}">
      <dgm:prSet/>
      <dgm:spPr/>
      <dgm:t>
        <a:bodyPr/>
        <a:lstStyle/>
        <a:p>
          <a:endParaRPr lang="en-US"/>
        </a:p>
      </dgm:t>
    </dgm:pt>
    <dgm:pt modelId="{8717952B-429F-438E-9326-06A7610ADA13}" type="sibTrans" cxnId="{216CD2CA-19B8-45FC-8B23-591E93B3EB3C}">
      <dgm:prSet/>
      <dgm:spPr/>
      <dgm:t>
        <a:bodyPr/>
        <a:lstStyle/>
        <a:p>
          <a:endParaRPr lang="en-US"/>
        </a:p>
      </dgm:t>
    </dgm:pt>
    <dgm:pt modelId="{C6F72CA0-8CB0-4A9C-9B55-C9E74F9F1F90}">
      <dgm:prSet/>
      <dgm:spPr/>
      <dgm:t>
        <a:bodyPr/>
        <a:lstStyle/>
        <a:p>
          <a:pPr rtl="0"/>
          <a:r>
            <a:rPr lang="en-US" smtClean="0"/>
            <a:t>HYPERPARAMETER TUNING</a:t>
          </a:r>
          <a:endParaRPr lang="en-US"/>
        </a:p>
      </dgm:t>
    </dgm:pt>
    <dgm:pt modelId="{175B3D6D-B4EC-43DA-A8AE-70A73F38AD70}" type="parTrans" cxnId="{C4B057D5-2804-4ACC-B6AF-68063E2403AF}">
      <dgm:prSet/>
      <dgm:spPr/>
      <dgm:t>
        <a:bodyPr/>
        <a:lstStyle/>
        <a:p>
          <a:endParaRPr lang="en-US"/>
        </a:p>
      </dgm:t>
    </dgm:pt>
    <dgm:pt modelId="{63236C35-E41A-469B-A616-A097B7C1BA11}" type="sibTrans" cxnId="{C4B057D5-2804-4ACC-B6AF-68063E2403AF}">
      <dgm:prSet/>
      <dgm:spPr/>
      <dgm:t>
        <a:bodyPr/>
        <a:lstStyle/>
        <a:p>
          <a:endParaRPr lang="en-US"/>
        </a:p>
      </dgm:t>
    </dgm:pt>
    <dgm:pt modelId="{C567D9C9-B85E-4E95-BCF5-D65DBADF681F}">
      <dgm:prSet/>
      <dgm:spPr/>
      <dgm:t>
        <a:bodyPr/>
        <a:lstStyle/>
        <a:p>
          <a:pPr rtl="0"/>
          <a:r>
            <a:rPr lang="en-US" smtClean="0"/>
            <a:t>SUGGESTION</a:t>
          </a:r>
          <a:endParaRPr lang="en-US"/>
        </a:p>
      </dgm:t>
    </dgm:pt>
    <dgm:pt modelId="{B0D6A51D-7DF1-4659-8D66-4E182FE5D46A}" type="parTrans" cxnId="{055F7AEF-6ECA-4638-8A7F-29611208C211}">
      <dgm:prSet/>
      <dgm:spPr/>
      <dgm:t>
        <a:bodyPr/>
        <a:lstStyle/>
        <a:p>
          <a:endParaRPr lang="en-US"/>
        </a:p>
      </dgm:t>
    </dgm:pt>
    <dgm:pt modelId="{D09156D6-407B-4B60-8F28-6D498BF4CA3E}" type="sibTrans" cxnId="{055F7AEF-6ECA-4638-8A7F-29611208C211}">
      <dgm:prSet/>
      <dgm:spPr/>
      <dgm:t>
        <a:bodyPr/>
        <a:lstStyle/>
        <a:p>
          <a:endParaRPr lang="en-US"/>
        </a:p>
      </dgm:t>
    </dgm:pt>
    <dgm:pt modelId="{6162E7D4-4712-4B2A-8A01-3FBCC43905F6}">
      <dgm:prSet/>
      <dgm:spPr/>
      <dgm:t>
        <a:bodyPr/>
        <a:lstStyle/>
        <a:p>
          <a:pPr rtl="0"/>
          <a:r>
            <a:rPr lang="en-US" smtClean="0"/>
            <a:t>CONCLUSION</a:t>
          </a:r>
          <a:endParaRPr lang="en-US"/>
        </a:p>
      </dgm:t>
    </dgm:pt>
    <dgm:pt modelId="{26C21CEB-1258-414A-8C41-503E5601A0BE}" type="parTrans" cxnId="{C42BD077-5716-4F49-AD55-98AD67E967F8}">
      <dgm:prSet/>
      <dgm:spPr/>
      <dgm:t>
        <a:bodyPr/>
        <a:lstStyle/>
        <a:p>
          <a:endParaRPr lang="en-US"/>
        </a:p>
      </dgm:t>
    </dgm:pt>
    <dgm:pt modelId="{BDC90340-079A-4EAC-8340-BE9C1A3E3D31}" type="sibTrans" cxnId="{C42BD077-5716-4F49-AD55-98AD67E967F8}">
      <dgm:prSet/>
      <dgm:spPr/>
      <dgm:t>
        <a:bodyPr/>
        <a:lstStyle/>
        <a:p>
          <a:endParaRPr lang="en-US"/>
        </a:p>
      </dgm:t>
    </dgm:pt>
    <dgm:pt modelId="{72227BCF-A8DD-40A4-902E-150AB5D51CDE}" type="pres">
      <dgm:prSet presAssocID="{1EEFC484-1908-466D-A02D-31A92B1ECB8B}" presName="CompostProcess" presStyleCnt="0">
        <dgm:presLayoutVars>
          <dgm:dir/>
          <dgm:resizeHandles val="exact"/>
        </dgm:presLayoutVars>
      </dgm:prSet>
      <dgm:spPr/>
      <dgm:t>
        <a:bodyPr/>
        <a:lstStyle/>
        <a:p>
          <a:endParaRPr lang="en-US"/>
        </a:p>
      </dgm:t>
    </dgm:pt>
    <dgm:pt modelId="{FE867843-0BA7-463D-95F2-C2B4F37C2C19}" type="pres">
      <dgm:prSet presAssocID="{1EEFC484-1908-466D-A02D-31A92B1ECB8B}" presName="arrow" presStyleLbl="bgShp" presStyleIdx="0" presStyleCnt="1"/>
      <dgm:spPr/>
    </dgm:pt>
    <dgm:pt modelId="{F855CC96-114A-4021-A9FE-BC66CCEB7D92}" type="pres">
      <dgm:prSet presAssocID="{1EEFC484-1908-466D-A02D-31A92B1ECB8B}" presName="linearProcess" presStyleCnt="0"/>
      <dgm:spPr/>
    </dgm:pt>
    <dgm:pt modelId="{92A93F4C-C318-464B-B23B-E3B43D87053C}" type="pres">
      <dgm:prSet presAssocID="{0BAF4F7E-212D-4296-BD2C-1FAA7956CF01}" presName="textNode" presStyleLbl="node1" presStyleIdx="0" presStyleCnt="9">
        <dgm:presLayoutVars>
          <dgm:bulletEnabled val="1"/>
        </dgm:presLayoutVars>
      </dgm:prSet>
      <dgm:spPr/>
      <dgm:t>
        <a:bodyPr/>
        <a:lstStyle/>
        <a:p>
          <a:endParaRPr lang="en-US"/>
        </a:p>
      </dgm:t>
    </dgm:pt>
    <dgm:pt modelId="{768ED6A2-4CC4-40AD-8B12-8511FFC8CD8A}" type="pres">
      <dgm:prSet presAssocID="{0A75528C-7439-4A86-8835-B53A246357F0}" presName="sibTrans" presStyleCnt="0"/>
      <dgm:spPr/>
    </dgm:pt>
    <dgm:pt modelId="{ED0EEC25-2912-4726-A8B5-98A1E6DD278A}" type="pres">
      <dgm:prSet presAssocID="{DEB5D585-B09A-4B37-A1F3-FCDCA39D45F7}" presName="textNode" presStyleLbl="node1" presStyleIdx="1" presStyleCnt="9">
        <dgm:presLayoutVars>
          <dgm:bulletEnabled val="1"/>
        </dgm:presLayoutVars>
      </dgm:prSet>
      <dgm:spPr/>
      <dgm:t>
        <a:bodyPr/>
        <a:lstStyle/>
        <a:p>
          <a:endParaRPr lang="en-US"/>
        </a:p>
      </dgm:t>
    </dgm:pt>
    <dgm:pt modelId="{2F3647A4-50C8-4DBC-B0BD-3FFF580512B5}" type="pres">
      <dgm:prSet presAssocID="{588BB579-4D0E-4F16-94A5-52AFE0460061}" presName="sibTrans" presStyleCnt="0"/>
      <dgm:spPr/>
    </dgm:pt>
    <dgm:pt modelId="{C272B6B0-89FC-49EC-BDF5-039AE4246D72}" type="pres">
      <dgm:prSet presAssocID="{9CB61505-103A-4DB4-80B5-5ABD8F3E0099}" presName="textNode" presStyleLbl="node1" presStyleIdx="2" presStyleCnt="9">
        <dgm:presLayoutVars>
          <dgm:bulletEnabled val="1"/>
        </dgm:presLayoutVars>
      </dgm:prSet>
      <dgm:spPr/>
      <dgm:t>
        <a:bodyPr/>
        <a:lstStyle/>
        <a:p>
          <a:endParaRPr lang="en-US"/>
        </a:p>
      </dgm:t>
    </dgm:pt>
    <dgm:pt modelId="{C958D6E3-7F82-480B-9BD5-D0206CA0811C}" type="pres">
      <dgm:prSet presAssocID="{D8CE6A59-96E6-4DED-B75F-518900B31F4F}" presName="sibTrans" presStyleCnt="0"/>
      <dgm:spPr/>
    </dgm:pt>
    <dgm:pt modelId="{D1983522-5DB4-4EB6-999F-12358FDAD50E}" type="pres">
      <dgm:prSet presAssocID="{7CE87F98-8D00-47B0-92CC-DBAE01C9494F}" presName="textNode" presStyleLbl="node1" presStyleIdx="3" presStyleCnt="9">
        <dgm:presLayoutVars>
          <dgm:bulletEnabled val="1"/>
        </dgm:presLayoutVars>
      </dgm:prSet>
      <dgm:spPr/>
      <dgm:t>
        <a:bodyPr/>
        <a:lstStyle/>
        <a:p>
          <a:endParaRPr lang="en-US"/>
        </a:p>
      </dgm:t>
    </dgm:pt>
    <dgm:pt modelId="{116C13EC-6D4F-402C-9173-D071FA17B217}" type="pres">
      <dgm:prSet presAssocID="{9A2389A2-353F-4517-84E4-E78D689B3101}" presName="sibTrans" presStyleCnt="0"/>
      <dgm:spPr/>
    </dgm:pt>
    <dgm:pt modelId="{740E63F3-E0AD-424F-826D-EBD1EE487C32}" type="pres">
      <dgm:prSet presAssocID="{A1E1AB66-9683-4797-992D-82C141E71866}" presName="textNode" presStyleLbl="node1" presStyleIdx="4" presStyleCnt="9">
        <dgm:presLayoutVars>
          <dgm:bulletEnabled val="1"/>
        </dgm:presLayoutVars>
      </dgm:prSet>
      <dgm:spPr/>
      <dgm:t>
        <a:bodyPr/>
        <a:lstStyle/>
        <a:p>
          <a:endParaRPr lang="en-US"/>
        </a:p>
      </dgm:t>
    </dgm:pt>
    <dgm:pt modelId="{B996DD35-33AC-4D09-9CEE-6270F3E1FCC7}" type="pres">
      <dgm:prSet presAssocID="{01ADD615-0FB9-415E-866A-5576B9DE5616}" presName="sibTrans" presStyleCnt="0"/>
      <dgm:spPr/>
    </dgm:pt>
    <dgm:pt modelId="{C81D2088-8F3A-45BF-9998-40360474C970}" type="pres">
      <dgm:prSet presAssocID="{9F9771DE-E344-48FB-B98B-FD9A725032CD}" presName="textNode" presStyleLbl="node1" presStyleIdx="5" presStyleCnt="9">
        <dgm:presLayoutVars>
          <dgm:bulletEnabled val="1"/>
        </dgm:presLayoutVars>
      </dgm:prSet>
      <dgm:spPr/>
      <dgm:t>
        <a:bodyPr/>
        <a:lstStyle/>
        <a:p>
          <a:endParaRPr lang="en-US"/>
        </a:p>
      </dgm:t>
    </dgm:pt>
    <dgm:pt modelId="{727E2398-4032-4B63-9C2C-93C11EE1F016}" type="pres">
      <dgm:prSet presAssocID="{8717952B-429F-438E-9326-06A7610ADA13}" presName="sibTrans" presStyleCnt="0"/>
      <dgm:spPr/>
    </dgm:pt>
    <dgm:pt modelId="{C1B55E19-515E-4127-87BB-9513C33CF7AA}" type="pres">
      <dgm:prSet presAssocID="{C6F72CA0-8CB0-4A9C-9B55-C9E74F9F1F90}" presName="textNode" presStyleLbl="node1" presStyleIdx="6" presStyleCnt="9">
        <dgm:presLayoutVars>
          <dgm:bulletEnabled val="1"/>
        </dgm:presLayoutVars>
      </dgm:prSet>
      <dgm:spPr/>
      <dgm:t>
        <a:bodyPr/>
        <a:lstStyle/>
        <a:p>
          <a:endParaRPr lang="en-US"/>
        </a:p>
      </dgm:t>
    </dgm:pt>
    <dgm:pt modelId="{ABC59791-74F4-439D-9207-297615D3C61B}" type="pres">
      <dgm:prSet presAssocID="{63236C35-E41A-469B-A616-A097B7C1BA11}" presName="sibTrans" presStyleCnt="0"/>
      <dgm:spPr/>
    </dgm:pt>
    <dgm:pt modelId="{C41A296E-843F-424F-B52C-D121DDD5D412}" type="pres">
      <dgm:prSet presAssocID="{C567D9C9-B85E-4E95-BCF5-D65DBADF681F}" presName="textNode" presStyleLbl="node1" presStyleIdx="7" presStyleCnt="9">
        <dgm:presLayoutVars>
          <dgm:bulletEnabled val="1"/>
        </dgm:presLayoutVars>
      </dgm:prSet>
      <dgm:spPr/>
      <dgm:t>
        <a:bodyPr/>
        <a:lstStyle/>
        <a:p>
          <a:endParaRPr lang="en-US"/>
        </a:p>
      </dgm:t>
    </dgm:pt>
    <dgm:pt modelId="{23BCD8E4-895D-4C62-9160-0EA984066082}" type="pres">
      <dgm:prSet presAssocID="{D09156D6-407B-4B60-8F28-6D498BF4CA3E}" presName="sibTrans" presStyleCnt="0"/>
      <dgm:spPr/>
    </dgm:pt>
    <dgm:pt modelId="{2E0CD921-EF81-4A82-AAE8-C2E83910108F}" type="pres">
      <dgm:prSet presAssocID="{6162E7D4-4712-4B2A-8A01-3FBCC43905F6}" presName="textNode" presStyleLbl="node1" presStyleIdx="8" presStyleCnt="9">
        <dgm:presLayoutVars>
          <dgm:bulletEnabled val="1"/>
        </dgm:presLayoutVars>
      </dgm:prSet>
      <dgm:spPr/>
      <dgm:t>
        <a:bodyPr/>
        <a:lstStyle/>
        <a:p>
          <a:endParaRPr lang="en-US"/>
        </a:p>
      </dgm:t>
    </dgm:pt>
  </dgm:ptLst>
  <dgm:cxnLst>
    <dgm:cxn modelId="{F839A33D-E848-4418-A4D6-B5EF3CAB60C0}" type="presOf" srcId="{DEB5D585-B09A-4B37-A1F3-FCDCA39D45F7}" destId="{ED0EEC25-2912-4726-A8B5-98A1E6DD278A}" srcOrd="0" destOrd="0" presId="urn:microsoft.com/office/officeart/2005/8/layout/hProcess9"/>
    <dgm:cxn modelId="{2A1BB16F-7FF4-4B74-A3FB-9AD3C4644CB4}" type="presOf" srcId="{0BAF4F7E-212D-4296-BD2C-1FAA7956CF01}" destId="{92A93F4C-C318-464B-B23B-E3B43D87053C}" srcOrd="0" destOrd="0" presId="urn:microsoft.com/office/officeart/2005/8/layout/hProcess9"/>
    <dgm:cxn modelId="{DD62FE50-DC5F-401A-8296-A3CBDB0ABF16}" type="presOf" srcId="{7CE87F98-8D00-47B0-92CC-DBAE01C9494F}" destId="{D1983522-5DB4-4EB6-999F-12358FDAD50E}" srcOrd="0" destOrd="0" presId="urn:microsoft.com/office/officeart/2005/8/layout/hProcess9"/>
    <dgm:cxn modelId="{F81F5894-6A3B-4234-9316-AB1E87906F37}" srcId="{1EEFC484-1908-466D-A02D-31A92B1ECB8B}" destId="{DEB5D585-B09A-4B37-A1F3-FCDCA39D45F7}" srcOrd="1" destOrd="0" parTransId="{5A77627D-F8EC-466B-A1E9-89A42EE37824}" sibTransId="{588BB579-4D0E-4F16-94A5-52AFE0460061}"/>
    <dgm:cxn modelId="{5C6B11DD-C551-4E65-A518-809D3F3EC949}" type="presOf" srcId="{1EEFC484-1908-466D-A02D-31A92B1ECB8B}" destId="{72227BCF-A8DD-40A4-902E-150AB5D51CDE}" srcOrd="0" destOrd="0" presId="urn:microsoft.com/office/officeart/2005/8/layout/hProcess9"/>
    <dgm:cxn modelId="{7BE00A76-5E02-4081-B01E-0F3A1A72EBDB}" srcId="{1EEFC484-1908-466D-A02D-31A92B1ECB8B}" destId="{0BAF4F7E-212D-4296-BD2C-1FAA7956CF01}" srcOrd="0" destOrd="0" parTransId="{9591CF3F-C378-447B-8123-95122A7670E5}" sibTransId="{0A75528C-7439-4A86-8835-B53A246357F0}"/>
    <dgm:cxn modelId="{8CFCE8F4-6072-4D7E-9E2B-B086D52929BA}" type="presOf" srcId="{6162E7D4-4712-4B2A-8A01-3FBCC43905F6}" destId="{2E0CD921-EF81-4A82-AAE8-C2E83910108F}" srcOrd="0" destOrd="0" presId="urn:microsoft.com/office/officeart/2005/8/layout/hProcess9"/>
    <dgm:cxn modelId="{C6B757B4-48AF-4E7B-A0A4-6D528E50F423}" srcId="{1EEFC484-1908-466D-A02D-31A92B1ECB8B}" destId="{7CE87F98-8D00-47B0-92CC-DBAE01C9494F}" srcOrd="3" destOrd="0" parTransId="{957B0378-FBE8-4219-BB2B-D318EE602888}" sibTransId="{9A2389A2-353F-4517-84E4-E78D689B3101}"/>
    <dgm:cxn modelId="{19D0987B-7A81-4EF9-AC35-D9D328FFA3E6}" srcId="{1EEFC484-1908-466D-A02D-31A92B1ECB8B}" destId="{9CB61505-103A-4DB4-80B5-5ABD8F3E0099}" srcOrd="2" destOrd="0" parTransId="{2BDC2EA4-AA39-44B4-9C57-0620A53666BB}" sibTransId="{D8CE6A59-96E6-4DED-B75F-518900B31F4F}"/>
    <dgm:cxn modelId="{AABFC23F-A40F-4B84-A131-66679B5DBD43}" type="presOf" srcId="{C567D9C9-B85E-4E95-BCF5-D65DBADF681F}" destId="{C41A296E-843F-424F-B52C-D121DDD5D412}" srcOrd="0" destOrd="0" presId="urn:microsoft.com/office/officeart/2005/8/layout/hProcess9"/>
    <dgm:cxn modelId="{C42BD077-5716-4F49-AD55-98AD67E967F8}" srcId="{1EEFC484-1908-466D-A02D-31A92B1ECB8B}" destId="{6162E7D4-4712-4B2A-8A01-3FBCC43905F6}" srcOrd="8" destOrd="0" parTransId="{26C21CEB-1258-414A-8C41-503E5601A0BE}" sibTransId="{BDC90340-079A-4EAC-8340-BE9C1A3E3D31}"/>
    <dgm:cxn modelId="{42C89BC4-CEB2-4D74-AD03-C750575FA2F8}" srcId="{1EEFC484-1908-466D-A02D-31A92B1ECB8B}" destId="{A1E1AB66-9683-4797-992D-82C141E71866}" srcOrd="4" destOrd="0" parTransId="{C911D7B1-23FE-43EC-9CDA-39A3FAD53461}" sibTransId="{01ADD615-0FB9-415E-866A-5576B9DE5616}"/>
    <dgm:cxn modelId="{055F7AEF-6ECA-4638-8A7F-29611208C211}" srcId="{1EEFC484-1908-466D-A02D-31A92B1ECB8B}" destId="{C567D9C9-B85E-4E95-BCF5-D65DBADF681F}" srcOrd="7" destOrd="0" parTransId="{B0D6A51D-7DF1-4659-8D66-4E182FE5D46A}" sibTransId="{D09156D6-407B-4B60-8F28-6D498BF4CA3E}"/>
    <dgm:cxn modelId="{C4B057D5-2804-4ACC-B6AF-68063E2403AF}" srcId="{1EEFC484-1908-466D-A02D-31A92B1ECB8B}" destId="{C6F72CA0-8CB0-4A9C-9B55-C9E74F9F1F90}" srcOrd="6" destOrd="0" parTransId="{175B3D6D-B4EC-43DA-A8AE-70A73F38AD70}" sibTransId="{63236C35-E41A-469B-A616-A097B7C1BA11}"/>
    <dgm:cxn modelId="{216CD2CA-19B8-45FC-8B23-591E93B3EB3C}" srcId="{1EEFC484-1908-466D-A02D-31A92B1ECB8B}" destId="{9F9771DE-E344-48FB-B98B-FD9A725032CD}" srcOrd="5" destOrd="0" parTransId="{8DFC4366-6D28-437B-BE20-75A7944C9473}" sibTransId="{8717952B-429F-438E-9326-06A7610ADA13}"/>
    <dgm:cxn modelId="{EA2A49A7-4B3C-4015-A58C-2A44DDFDE3C8}" type="presOf" srcId="{9CB61505-103A-4DB4-80B5-5ABD8F3E0099}" destId="{C272B6B0-89FC-49EC-BDF5-039AE4246D72}" srcOrd="0" destOrd="0" presId="urn:microsoft.com/office/officeart/2005/8/layout/hProcess9"/>
    <dgm:cxn modelId="{4DB283A2-6C78-490C-AF9A-7DBAB2EB6555}" type="presOf" srcId="{9F9771DE-E344-48FB-B98B-FD9A725032CD}" destId="{C81D2088-8F3A-45BF-9998-40360474C970}" srcOrd="0" destOrd="0" presId="urn:microsoft.com/office/officeart/2005/8/layout/hProcess9"/>
    <dgm:cxn modelId="{B75A5F2C-C145-4665-9762-552A5AB88F53}" type="presOf" srcId="{C6F72CA0-8CB0-4A9C-9B55-C9E74F9F1F90}" destId="{C1B55E19-515E-4127-87BB-9513C33CF7AA}" srcOrd="0" destOrd="0" presId="urn:microsoft.com/office/officeart/2005/8/layout/hProcess9"/>
    <dgm:cxn modelId="{DA66DEBC-3918-4118-AF9C-5F2983AA80C7}" type="presOf" srcId="{A1E1AB66-9683-4797-992D-82C141E71866}" destId="{740E63F3-E0AD-424F-826D-EBD1EE487C32}" srcOrd="0" destOrd="0" presId="urn:microsoft.com/office/officeart/2005/8/layout/hProcess9"/>
    <dgm:cxn modelId="{4A0FC2CB-A341-412A-8440-FC63351FDABE}" type="presParOf" srcId="{72227BCF-A8DD-40A4-902E-150AB5D51CDE}" destId="{FE867843-0BA7-463D-95F2-C2B4F37C2C19}" srcOrd="0" destOrd="0" presId="urn:microsoft.com/office/officeart/2005/8/layout/hProcess9"/>
    <dgm:cxn modelId="{E6571E44-928E-4DAB-BD72-CCED1A7501A7}" type="presParOf" srcId="{72227BCF-A8DD-40A4-902E-150AB5D51CDE}" destId="{F855CC96-114A-4021-A9FE-BC66CCEB7D92}" srcOrd="1" destOrd="0" presId="urn:microsoft.com/office/officeart/2005/8/layout/hProcess9"/>
    <dgm:cxn modelId="{F2622AE5-B53D-489E-8601-AB7E5535FAD0}" type="presParOf" srcId="{F855CC96-114A-4021-A9FE-BC66CCEB7D92}" destId="{92A93F4C-C318-464B-B23B-E3B43D87053C}" srcOrd="0" destOrd="0" presId="urn:microsoft.com/office/officeart/2005/8/layout/hProcess9"/>
    <dgm:cxn modelId="{6C3E0B2B-ED7B-420A-AFD6-939AA4D10ED3}" type="presParOf" srcId="{F855CC96-114A-4021-A9FE-BC66CCEB7D92}" destId="{768ED6A2-4CC4-40AD-8B12-8511FFC8CD8A}" srcOrd="1" destOrd="0" presId="urn:microsoft.com/office/officeart/2005/8/layout/hProcess9"/>
    <dgm:cxn modelId="{5AB4031A-538E-4DC1-912B-513B66B53A85}" type="presParOf" srcId="{F855CC96-114A-4021-A9FE-BC66CCEB7D92}" destId="{ED0EEC25-2912-4726-A8B5-98A1E6DD278A}" srcOrd="2" destOrd="0" presId="urn:microsoft.com/office/officeart/2005/8/layout/hProcess9"/>
    <dgm:cxn modelId="{74A18011-8247-4019-B697-97F954CAD45B}" type="presParOf" srcId="{F855CC96-114A-4021-A9FE-BC66CCEB7D92}" destId="{2F3647A4-50C8-4DBC-B0BD-3FFF580512B5}" srcOrd="3" destOrd="0" presId="urn:microsoft.com/office/officeart/2005/8/layout/hProcess9"/>
    <dgm:cxn modelId="{4E71212E-ABBB-41FC-9676-2DD4FA177405}" type="presParOf" srcId="{F855CC96-114A-4021-A9FE-BC66CCEB7D92}" destId="{C272B6B0-89FC-49EC-BDF5-039AE4246D72}" srcOrd="4" destOrd="0" presId="urn:microsoft.com/office/officeart/2005/8/layout/hProcess9"/>
    <dgm:cxn modelId="{69ADA494-A325-4D14-8B88-81823C13044E}" type="presParOf" srcId="{F855CC96-114A-4021-A9FE-BC66CCEB7D92}" destId="{C958D6E3-7F82-480B-9BD5-D0206CA0811C}" srcOrd="5" destOrd="0" presId="urn:microsoft.com/office/officeart/2005/8/layout/hProcess9"/>
    <dgm:cxn modelId="{2D4AE66F-8EF8-48C1-AB0B-5B7908A4994A}" type="presParOf" srcId="{F855CC96-114A-4021-A9FE-BC66CCEB7D92}" destId="{D1983522-5DB4-4EB6-999F-12358FDAD50E}" srcOrd="6" destOrd="0" presId="urn:microsoft.com/office/officeart/2005/8/layout/hProcess9"/>
    <dgm:cxn modelId="{AA3CE9C2-2941-495A-99CD-9AB39DAF5C86}" type="presParOf" srcId="{F855CC96-114A-4021-A9FE-BC66CCEB7D92}" destId="{116C13EC-6D4F-402C-9173-D071FA17B217}" srcOrd="7" destOrd="0" presId="urn:microsoft.com/office/officeart/2005/8/layout/hProcess9"/>
    <dgm:cxn modelId="{8E719B39-3585-49B0-8F62-6E8687E54F12}" type="presParOf" srcId="{F855CC96-114A-4021-A9FE-BC66CCEB7D92}" destId="{740E63F3-E0AD-424F-826D-EBD1EE487C32}" srcOrd="8" destOrd="0" presId="urn:microsoft.com/office/officeart/2005/8/layout/hProcess9"/>
    <dgm:cxn modelId="{42F32A32-02E2-4B39-A7D8-B9FCD1B8D6F1}" type="presParOf" srcId="{F855CC96-114A-4021-A9FE-BC66CCEB7D92}" destId="{B996DD35-33AC-4D09-9CEE-6270F3E1FCC7}" srcOrd="9" destOrd="0" presId="urn:microsoft.com/office/officeart/2005/8/layout/hProcess9"/>
    <dgm:cxn modelId="{6929E14F-A259-4EAE-95CD-E41EB62AE8A5}" type="presParOf" srcId="{F855CC96-114A-4021-A9FE-BC66CCEB7D92}" destId="{C81D2088-8F3A-45BF-9998-40360474C970}" srcOrd="10" destOrd="0" presId="urn:microsoft.com/office/officeart/2005/8/layout/hProcess9"/>
    <dgm:cxn modelId="{D891D2C3-A003-4D10-A357-8A80D80DBF77}" type="presParOf" srcId="{F855CC96-114A-4021-A9FE-BC66CCEB7D92}" destId="{727E2398-4032-4B63-9C2C-93C11EE1F016}" srcOrd="11" destOrd="0" presId="urn:microsoft.com/office/officeart/2005/8/layout/hProcess9"/>
    <dgm:cxn modelId="{493A68B3-E618-4797-9506-048758FC37AE}" type="presParOf" srcId="{F855CC96-114A-4021-A9FE-BC66CCEB7D92}" destId="{C1B55E19-515E-4127-87BB-9513C33CF7AA}" srcOrd="12" destOrd="0" presId="urn:microsoft.com/office/officeart/2005/8/layout/hProcess9"/>
    <dgm:cxn modelId="{4A648B6C-904F-4CC1-8763-B8475CB22459}" type="presParOf" srcId="{F855CC96-114A-4021-A9FE-BC66CCEB7D92}" destId="{ABC59791-74F4-439D-9207-297615D3C61B}" srcOrd="13" destOrd="0" presId="urn:microsoft.com/office/officeart/2005/8/layout/hProcess9"/>
    <dgm:cxn modelId="{709F32A2-BF72-48CD-82B9-BC4FAE7C59A9}" type="presParOf" srcId="{F855CC96-114A-4021-A9FE-BC66CCEB7D92}" destId="{C41A296E-843F-424F-B52C-D121DDD5D412}" srcOrd="14" destOrd="0" presId="urn:microsoft.com/office/officeart/2005/8/layout/hProcess9"/>
    <dgm:cxn modelId="{084E71F7-0426-4382-83A3-C6005EA1E0AA}" type="presParOf" srcId="{F855CC96-114A-4021-A9FE-BC66CCEB7D92}" destId="{23BCD8E4-895D-4C62-9160-0EA984066082}" srcOrd="15" destOrd="0" presId="urn:microsoft.com/office/officeart/2005/8/layout/hProcess9"/>
    <dgm:cxn modelId="{C92C89AD-9326-4689-9720-0CF62079A57E}" type="presParOf" srcId="{F855CC96-114A-4021-A9FE-BC66CCEB7D92}" destId="{2E0CD921-EF81-4A82-AAE8-C2E83910108F}" srcOrd="16"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867843-0BA7-463D-95F2-C2B4F37C2C19}">
      <dsp:nvSpPr>
        <dsp:cNvPr id="0" name=""/>
        <dsp:cNvSpPr/>
      </dsp:nvSpPr>
      <dsp:spPr>
        <a:xfrm>
          <a:off x="699007" y="0"/>
          <a:ext cx="7922090" cy="3880773"/>
        </a:xfrm>
        <a:prstGeom prst="rightArrow">
          <a:avLst/>
        </a:prstGeom>
        <a:solidFill>
          <a:schemeClr val="accent1">
            <a:tint val="40000"/>
            <a:hueOff val="0"/>
            <a:satOff val="0"/>
            <a:lumOff val="0"/>
            <a:alphaOff val="0"/>
          </a:schemeClr>
        </a:solidFill>
        <a:ln>
          <a:noFill/>
        </a:ln>
        <a:effectLst/>
        <a:sp3d z="-400500" extrusionH="63500" contourW="12700" prstMaterial="matte">
          <a:contourClr>
            <a:schemeClr val="lt1">
              <a:tint val="50000"/>
            </a:schemeClr>
          </a:contourClr>
        </a:sp3d>
      </dsp:spPr>
      <dsp:style>
        <a:lnRef idx="0">
          <a:scrgbClr r="0" g="0" b="0"/>
        </a:lnRef>
        <a:fillRef idx="1">
          <a:scrgbClr r="0" g="0" b="0"/>
        </a:fillRef>
        <a:effectRef idx="0">
          <a:scrgbClr r="0" g="0" b="0"/>
        </a:effectRef>
        <a:fontRef idx="minor"/>
      </dsp:style>
    </dsp:sp>
    <dsp:sp modelId="{92A93F4C-C318-464B-B23B-E3B43D87053C}">
      <dsp:nvSpPr>
        <dsp:cNvPr id="0" name=""/>
        <dsp:cNvSpPr/>
      </dsp:nvSpPr>
      <dsp:spPr>
        <a:xfrm>
          <a:off x="2616" y="1164231"/>
          <a:ext cx="990943" cy="1552309"/>
        </a:xfrm>
        <a:prstGeom prst="roundRect">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355600" rtl="0">
            <a:lnSpc>
              <a:spcPct val="90000"/>
            </a:lnSpc>
            <a:spcBef>
              <a:spcPct val="0"/>
            </a:spcBef>
            <a:spcAft>
              <a:spcPct val="35000"/>
            </a:spcAft>
          </a:pPr>
          <a:r>
            <a:rPr lang="en-US" sz="800" kern="1200" smtClean="0"/>
            <a:t>INTRODUCTION</a:t>
          </a:r>
          <a:endParaRPr lang="en-US" sz="800" kern="1200"/>
        </a:p>
      </dsp:txBody>
      <dsp:txXfrm>
        <a:off x="50990" y="1212605"/>
        <a:ext cx="894195" cy="1455561"/>
      </dsp:txXfrm>
    </dsp:sp>
    <dsp:sp modelId="{ED0EEC25-2912-4726-A8B5-98A1E6DD278A}">
      <dsp:nvSpPr>
        <dsp:cNvPr id="0" name=""/>
        <dsp:cNvSpPr/>
      </dsp:nvSpPr>
      <dsp:spPr>
        <a:xfrm>
          <a:off x="1043107" y="1164231"/>
          <a:ext cx="990943" cy="1552309"/>
        </a:xfrm>
        <a:prstGeom prst="roundRect">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355600" rtl="0">
            <a:lnSpc>
              <a:spcPct val="90000"/>
            </a:lnSpc>
            <a:spcBef>
              <a:spcPct val="0"/>
            </a:spcBef>
            <a:spcAft>
              <a:spcPct val="35000"/>
            </a:spcAft>
          </a:pPr>
          <a:r>
            <a:rPr lang="en-US" sz="800" kern="1200" smtClean="0"/>
            <a:t>DATA PREPROCESSING</a:t>
          </a:r>
          <a:endParaRPr lang="en-US" sz="800" kern="1200"/>
        </a:p>
      </dsp:txBody>
      <dsp:txXfrm>
        <a:off x="1091481" y="1212605"/>
        <a:ext cx="894195" cy="1455561"/>
      </dsp:txXfrm>
    </dsp:sp>
    <dsp:sp modelId="{C272B6B0-89FC-49EC-BDF5-039AE4246D72}">
      <dsp:nvSpPr>
        <dsp:cNvPr id="0" name=""/>
        <dsp:cNvSpPr/>
      </dsp:nvSpPr>
      <dsp:spPr>
        <a:xfrm>
          <a:off x="2083598" y="1164231"/>
          <a:ext cx="990943" cy="1552309"/>
        </a:xfrm>
        <a:prstGeom prst="roundRect">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355600" rtl="0">
            <a:lnSpc>
              <a:spcPct val="90000"/>
            </a:lnSpc>
            <a:spcBef>
              <a:spcPct val="0"/>
            </a:spcBef>
            <a:spcAft>
              <a:spcPct val="35000"/>
            </a:spcAft>
          </a:pPr>
          <a:r>
            <a:rPr lang="en-US" sz="800" kern="1200" smtClean="0"/>
            <a:t>EXPLORATORY DATA ANALYSIS</a:t>
          </a:r>
          <a:endParaRPr lang="en-US" sz="800" kern="1200"/>
        </a:p>
      </dsp:txBody>
      <dsp:txXfrm>
        <a:off x="2131972" y="1212605"/>
        <a:ext cx="894195" cy="1455561"/>
      </dsp:txXfrm>
    </dsp:sp>
    <dsp:sp modelId="{D1983522-5DB4-4EB6-999F-12358FDAD50E}">
      <dsp:nvSpPr>
        <dsp:cNvPr id="0" name=""/>
        <dsp:cNvSpPr/>
      </dsp:nvSpPr>
      <dsp:spPr>
        <a:xfrm>
          <a:off x="3124089" y="1164231"/>
          <a:ext cx="990943" cy="1552309"/>
        </a:xfrm>
        <a:prstGeom prst="roundRect">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355600" rtl="0">
            <a:lnSpc>
              <a:spcPct val="90000"/>
            </a:lnSpc>
            <a:spcBef>
              <a:spcPct val="0"/>
            </a:spcBef>
            <a:spcAft>
              <a:spcPct val="35000"/>
            </a:spcAft>
          </a:pPr>
          <a:r>
            <a:rPr lang="en-US" sz="800" kern="1200" smtClean="0"/>
            <a:t>FEATURE ENGINEERING</a:t>
          </a:r>
          <a:endParaRPr lang="en-US" sz="800" kern="1200"/>
        </a:p>
      </dsp:txBody>
      <dsp:txXfrm>
        <a:off x="3172463" y="1212605"/>
        <a:ext cx="894195" cy="1455561"/>
      </dsp:txXfrm>
    </dsp:sp>
    <dsp:sp modelId="{740E63F3-E0AD-424F-826D-EBD1EE487C32}">
      <dsp:nvSpPr>
        <dsp:cNvPr id="0" name=""/>
        <dsp:cNvSpPr/>
      </dsp:nvSpPr>
      <dsp:spPr>
        <a:xfrm>
          <a:off x="4164581" y="1164231"/>
          <a:ext cx="990943" cy="1552309"/>
        </a:xfrm>
        <a:prstGeom prst="roundRect">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355600" rtl="0">
            <a:lnSpc>
              <a:spcPct val="90000"/>
            </a:lnSpc>
            <a:spcBef>
              <a:spcPct val="0"/>
            </a:spcBef>
            <a:spcAft>
              <a:spcPct val="35000"/>
            </a:spcAft>
          </a:pPr>
          <a:r>
            <a:rPr lang="en-US" sz="800" kern="1200" smtClean="0"/>
            <a:t>MODEL BUILDING</a:t>
          </a:r>
          <a:endParaRPr lang="en-US" sz="800" kern="1200"/>
        </a:p>
      </dsp:txBody>
      <dsp:txXfrm>
        <a:off x="4212955" y="1212605"/>
        <a:ext cx="894195" cy="1455561"/>
      </dsp:txXfrm>
    </dsp:sp>
    <dsp:sp modelId="{C81D2088-8F3A-45BF-9998-40360474C970}">
      <dsp:nvSpPr>
        <dsp:cNvPr id="0" name=""/>
        <dsp:cNvSpPr/>
      </dsp:nvSpPr>
      <dsp:spPr>
        <a:xfrm>
          <a:off x="5205072" y="1164231"/>
          <a:ext cx="990943" cy="1552309"/>
        </a:xfrm>
        <a:prstGeom prst="roundRect">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355600" rtl="0">
            <a:lnSpc>
              <a:spcPct val="90000"/>
            </a:lnSpc>
            <a:spcBef>
              <a:spcPct val="0"/>
            </a:spcBef>
            <a:spcAft>
              <a:spcPct val="35000"/>
            </a:spcAft>
          </a:pPr>
          <a:r>
            <a:rPr lang="en-US" sz="800" kern="1200" smtClean="0"/>
            <a:t>MODEL EVALUATION</a:t>
          </a:r>
          <a:endParaRPr lang="en-US" sz="800" kern="1200"/>
        </a:p>
      </dsp:txBody>
      <dsp:txXfrm>
        <a:off x="5253446" y="1212605"/>
        <a:ext cx="894195" cy="1455561"/>
      </dsp:txXfrm>
    </dsp:sp>
    <dsp:sp modelId="{C1B55E19-515E-4127-87BB-9513C33CF7AA}">
      <dsp:nvSpPr>
        <dsp:cNvPr id="0" name=""/>
        <dsp:cNvSpPr/>
      </dsp:nvSpPr>
      <dsp:spPr>
        <a:xfrm>
          <a:off x="6245563" y="1164231"/>
          <a:ext cx="990943" cy="1552309"/>
        </a:xfrm>
        <a:prstGeom prst="roundRect">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355600" rtl="0">
            <a:lnSpc>
              <a:spcPct val="90000"/>
            </a:lnSpc>
            <a:spcBef>
              <a:spcPct val="0"/>
            </a:spcBef>
            <a:spcAft>
              <a:spcPct val="35000"/>
            </a:spcAft>
          </a:pPr>
          <a:r>
            <a:rPr lang="en-US" sz="800" kern="1200" smtClean="0"/>
            <a:t>HYPERPARAMETER TUNING</a:t>
          </a:r>
          <a:endParaRPr lang="en-US" sz="800" kern="1200"/>
        </a:p>
      </dsp:txBody>
      <dsp:txXfrm>
        <a:off x="6293937" y="1212605"/>
        <a:ext cx="894195" cy="1455561"/>
      </dsp:txXfrm>
    </dsp:sp>
    <dsp:sp modelId="{C41A296E-843F-424F-B52C-D121DDD5D412}">
      <dsp:nvSpPr>
        <dsp:cNvPr id="0" name=""/>
        <dsp:cNvSpPr/>
      </dsp:nvSpPr>
      <dsp:spPr>
        <a:xfrm>
          <a:off x="7286054" y="1164231"/>
          <a:ext cx="990943" cy="1552309"/>
        </a:xfrm>
        <a:prstGeom prst="roundRect">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355600" rtl="0">
            <a:lnSpc>
              <a:spcPct val="90000"/>
            </a:lnSpc>
            <a:spcBef>
              <a:spcPct val="0"/>
            </a:spcBef>
            <a:spcAft>
              <a:spcPct val="35000"/>
            </a:spcAft>
          </a:pPr>
          <a:r>
            <a:rPr lang="en-US" sz="800" kern="1200" smtClean="0"/>
            <a:t>SUGGESTION</a:t>
          </a:r>
          <a:endParaRPr lang="en-US" sz="800" kern="1200"/>
        </a:p>
      </dsp:txBody>
      <dsp:txXfrm>
        <a:off x="7334428" y="1212605"/>
        <a:ext cx="894195" cy="1455561"/>
      </dsp:txXfrm>
    </dsp:sp>
    <dsp:sp modelId="{2E0CD921-EF81-4A82-AAE8-C2E83910108F}">
      <dsp:nvSpPr>
        <dsp:cNvPr id="0" name=""/>
        <dsp:cNvSpPr/>
      </dsp:nvSpPr>
      <dsp:spPr>
        <a:xfrm>
          <a:off x="8326545" y="1164231"/>
          <a:ext cx="990943" cy="1552309"/>
        </a:xfrm>
        <a:prstGeom prst="roundRect">
          <a:avLst/>
        </a:prstGeom>
        <a:solidFill>
          <a:schemeClr val="accent1">
            <a:hueOff val="0"/>
            <a:satOff val="0"/>
            <a:lumOff val="0"/>
            <a:alphaOff val="0"/>
          </a:schemeClr>
        </a:solidFill>
        <a:ln>
          <a:noFill/>
        </a:ln>
        <a:effectLst/>
        <a:sp3d extrusionH="381000" contourW="38100" prstMaterial="matte">
          <a:contourClr>
            <a:schemeClr val="lt1"/>
          </a:contourClr>
        </a:sp3d>
      </dsp:spPr>
      <dsp:style>
        <a:lnRef idx="0">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lvl="0" algn="ctr" defTabSz="355600" rtl="0">
            <a:lnSpc>
              <a:spcPct val="90000"/>
            </a:lnSpc>
            <a:spcBef>
              <a:spcPct val="0"/>
            </a:spcBef>
            <a:spcAft>
              <a:spcPct val="35000"/>
            </a:spcAft>
          </a:pPr>
          <a:r>
            <a:rPr lang="en-US" sz="800" kern="1200" smtClean="0"/>
            <a:t>CONCLUSION</a:t>
          </a:r>
          <a:endParaRPr lang="en-US" sz="800" kern="1200"/>
        </a:p>
      </dsp:txBody>
      <dsp:txXfrm>
        <a:off x="8374919" y="1212605"/>
        <a:ext cx="894195" cy="1455561"/>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3d5">
  <dgm:title val=""/>
  <dgm:desc val=""/>
  <dgm:catLst>
    <dgm:cat type="3D" pri="11500"/>
  </dgm:catLst>
  <dgm:scene3d>
    <a:camera prst="isometricOffAxis2Left" zoom="95000"/>
    <a:lightRig rig="flat" dir="t"/>
  </dgm:scene3d>
  <dgm:styleLbl name="node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381000" contourW="38100" prstMaterial="matte">
      <a:contourClr>
        <a:schemeClr val="lt1"/>
      </a:contourClr>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z="5715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dgm:scene3d>
    <dgm:sp3d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dgm:scene3d>
    <dgm:sp3d z="-381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dgm:scene3d>
    <dgm:sp3d z="-52400" extrusionH="1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z="-38100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z="52400"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dgm:scene3d>
    <dgm:sp3d z="60000" prstMaterial="flat">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z="-60000" extrusionH="63500" prstMaterial="matte"/>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381000" prstMaterial="matte"/>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400500" extrusionH="63500" prstMaterial="matte"/>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150" extrusionH="12700" prstMaterial="flat">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extrusionH="12700" prstMaterial="flat">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dgm:scene3d>
    <dgm:sp3d z="-63500" extrusionH="63500" prstMaterial="matte"/>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z="57150" extrusionH="63500" contourW="12700" prstMaterial="matte">
      <a:contourClr>
        <a:schemeClr val="dk1">
          <a:tint val="20000"/>
        </a:schemeClr>
      </a:contourClr>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400500" extrusionH="63500" contourW="12700" prstMaterial="matte">
      <a:contourClr>
        <a:schemeClr val="lt1"/>
      </a:contourClr>
    </dgm:sp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150" extrusionH="63500" prstMaterial="matte"/>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40050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381000" contourW="38100" prstMaterial="matte">
      <a:contourClr>
        <a:schemeClr val="lt1"/>
      </a:contourClr>
    </dgm:sp3d>
    <dgm:txPr/>
    <dgm:style>
      <a:lnRef idx="0">
        <a:scrgbClr r="0" g="0" b="0"/>
      </a:lnRef>
      <a:fillRef idx="1">
        <a:scrgbClr r="0" g="0" b="0"/>
      </a:fillRef>
      <a:effectRef idx="0">
        <a:scrgbClr r="0" g="0" b="0"/>
      </a:effectRef>
      <a:fontRef idx="minor">
        <a:schemeClr val="lt1"/>
      </a:fontRef>
    </dgm:style>
  </dgm:styleLbl>
  <dgm:styleLbl name="trBgShp">
    <dgm:scene3d>
      <a:camera prst="orthographicFront"/>
      <a:lightRig rig="threePt" dir="t"/>
    </dgm:scene3d>
    <dgm:sp3d z="-4005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150" extrusionH="63500" contourW="12700" prstMaterial="matte">
      <a:contourClr>
        <a:schemeClr val="lt1">
          <a:tint val="50000"/>
        </a:schemeClr>
      </a:contourClr>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1/8/2025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1/8/2025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1/8/2025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1/8/2025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1/8/2025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1/8/2025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383242" y="509059"/>
            <a:ext cx="7766936" cy="1646302"/>
          </a:xfrm>
        </p:spPr>
        <p:txBody>
          <a:bodyPr/>
          <a:lstStyle/>
          <a:p>
            <a:r>
              <a:rPr lang="en-US" b="1" dirty="0">
                <a:solidFill>
                  <a:schemeClr val="bg1"/>
                </a:solidFill>
                <a:latin typeface="Times New Roman" panose="02020603050405020304" pitchFamily="18" charset="0"/>
                <a:cs typeface="Times New Roman" panose="02020603050405020304" pitchFamily="18" charset="0"/>
              </a:rPr>
              <a:t>Energy consumption prediction in households</a:t>
            </a:r>
            <a:endParaRPr lang="en-US" dirty="0">
              <a:solidFill>
                <a:schemeClr val="bg1"/>
              </a:solidFill>
            </a:endParaRPr>
          </a:p>
        </p:txBody>
      </p:sp>
      <p:sp>
        <p:nvSpPr>
          <p:cNvPr id="3" name="Subtitle 2"/>
          <p:cNvSpPr>
            <a:spLocks noGrp="1"/>
          </p:cNvSpPr>
          <p:nvPr>
            <p:ph type="subTitle" idx="1"/>
          </p:nvPr>
        </p:nvSpPr>
        <p:spPr>
          <a:xfrm>
            <a:off x="-578908" y="2803058"/>
            <a:ext cx="8427508" cy="1096899"/>
          </a:xfrm>
        </p:spPr>
        <p:txBody>
          <a:bodyPr>
            <a:normAutofit/>
          </a:bodyPr>
          <a:lstStyle/>
          <a:p>
            <a:r>
              <a:rPr lang="en-US" sz="3200" b="1" dirty="0">
                <a:solidFill>
                  <a:schemeClr val="tx1">
                    <a:lumMod val="95000"/>
                    <a:lumOff val="5000"/>
                  </a:schemeClr>
                </a:solidFill>
                <a:latin typeface="Times New Roman" panose="02020603050405020304" pitchFamily="18" charset="0"/>
                <a:cs typeface="Times New Roman" panose="02020603050405020304" pitchFamily="18" charset="0"/>
              </a:rPr>
              <a:t>RESEARCH</a:t>
            </a:r>
            <a:r>
              <a:rPr lang="en-US" sz="2000" b="1" dirty="0">
                <a:solidFill>
                  <a:schemeClr val="tx1">
                    <a:lumMod val="95000"/>
                    <a:lumOff val="5000"/>
                  </a:schemeClr>
                </a:solidFill>
                <a:latin typeface="Times New Roman" panose="02020603050405020304" pitchFamily="18" charset="0"/>
                <a:cs typeface="Times New Roman" panose="02020603050405020304" pitchFamily="18" charset="0"/>
              </a:rPr>
              <a:t> </a:t>
            </a:r>
            <a:r>
              <a:rPr lang="en-US" sz="3200" b="1" dirty="0">
                <a:solidFill>
                  <a:schemeClr val="tx1">
                    <a:lumMod val="95000"/>
                    <a:lumOff val="5000"/>
                  </a:schemeClr>
                </a:solidFill>
                <a:latin typeface="Times New Roman" panose="02020603050405020304" pitchFamily="18" charset="0"/>
                <a:cs typeface="Times New Roman" panose="02020603050405020304" pitchFamily="18" charset="0"/>
              </a:rPr>
              <a:t>WORK</a:t>
            </a:r>
          </a:p>
          <a:p>
            <a:endParaRPr lang="en-US" sz="3200" dirty="0">
              <a:solidFill>
                <a:schemeClr val="tx1">
                  <a:lumMod val="95000"/>
                  <a:lumOff val="5000"/>
                </a:schemeClr>
              </a:solidFill>
            </a:endParaRPr>
          </a:p>
        </p:txBody>
      </p:sp>
    </p:spTree>
    <p:extLst>
      <p:ext uri="{BB962C8B-B14F-4D97-AF65-F5344CB8AC3E}">
        <p14:creationId xmlns:p14="http://schemas.microsoft.com/office/powerpoint/2010/main" val="190333179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buFont typeface="Wingdings" panose="05000000000000000000" pitchFamily="2" charset="2"/>
              <a:buChar char="Ø"/>
            </a:pPr>
            <a:r>
              <a:rPr lang="en-US" u="sng" dirty="0" smtClean="0"/>
              <a:t>Average Energy Consumption by Hour</a:t>
            </a:r>
            <a:endParaRPr lang="en-US" u="sng"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66210" y="2160588"/>
            <a:ext cx="7019618" cy="3881437"/>
          </a:xfrm>
        </p:spPr>
      </p:pic>
    </p:spTree>
    <p:extLst>
      <p:ext uri="{BB962C8B-B14F-4D97-AF65-F5344CB8AC3E}">
        <p14:creationId xmlns:p14="http://schemas.microsoft.com/office/powerpoint/2010/main" val="8029783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buFont typeface="Wingdings" panose="05000000000000000000" pitchFamily="2" charset="2"/>
              <a:buChar char="Ø"/>
            </a:pPr>
            <a:r>
              <a:rPr lang="en-US" u="sng" dirty="0" smtClean="0"/>
              <a:t>Average Energy Consumption by day of the month</a:t>
            </a:r>
            <a:endParaRPr lang="en-US" u="sng"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66210" y="2160588"/>
            <a:ext cx="7019618" cy="3881437"/>
          </a:xfrm>
        </p:spPr>
      </p:pic>
    </p:spTree>
    <p:extLst>
      <p:ext uri="{BB962C8B-B14F-4D97-AF65-F5344CB8AC3E}">
        <p14:creationId xmlns:p14="http://schemas.microsoft.com/office/powerpoint/2010/main" val="13161142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buFont typeface="Wingdings" panose="05000000000000000000" pitchFamily="2" charset="2"/>
              <a:buChar char="Ø"/>
            </a:pPr>
            <a:r>
              <a:rPr lang="en-US" u="sng" dirty="0" smtClean="0"/>
              <a:t>Average Energy consumption by the day of the week </a:t>
            </a:r>
            <a:endParaRPr lang="en-US" u="sng"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66210" y="2160588"/>
            <a:ext cx="7019618" cy="3881437"/>
          </a:xfrm>
        </p:spPr>
      </p:pic>
    </p:spTree>
    <p:extLst>
      <p:ext uri="{BB962C8B-B14F-4D97-AF65-F5344CB8AC3E}">
        <p14:creationId xmlns:p14="http://schemas.microsoft.com/office/powerpoint/2010/main" val="2690558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buFont typeface="Wingdings" panose="05000000000000000000" pitchFamily="2" charset="2"/>
              <a:buChar char="Ø"/>
            </a:pPr>
            <a:r>
              <a:rPr lang="en-US" u="sng" dirty="0" smtClean="0"/>
              <a:t>Indoor </a:t>
            </a:r>
            <a:r>
              <a:rPr lang="en-US" u="sng" dirty="0" err="1" smtClean="0"/>
              <a:t>Vs</a:t>
            </a:r>
            <a:r>
              <a:rPr lang="en-US" u="sng" dirty="0" smtClean="0"/>
              <a:t> Outdoor Temperature</a:t>
            </a:r>
            <a:endParaRPr lang="en-US" u="sng"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74646" y="2160588"/>
            <a:ext cx="4802745" cy="3881437"/>
          </a:xfrm>
        </p:spPr>
      </p:pic>
    </p:spTree>
    <p:extLst>
      <p:ext uri="{BB962C8B-B14F-4D97-AF65-F5344CB8AC3E}">
        <p14:creationId xmlns:p14="http://schemas.microsoft.com/office/powerpoint/2010/main" val="314857117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buFont typeface="Wingdings" panose="05000000000000000000" pitchFamily="2" charset="2"/>
              <a:buChar char="Ø"/>
            </a:pPr>
            <a:r>
              <a:rPr lang="en-US" u="sng" dirty="0" smtClean="0"/>
              <a:t>Temperature</a:t>
            </a:r>
            <a:endParaRPr lang="en-US" u="sng"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88166" y="2160588"/>
            <a:ext cx="7775705" cy="3881437"/>
          </a:xfrm>
        </p:spPr>
      </p:pic>
    </p:spTree>
    <p:extLst>
      <p:ext uri="{BB962C8B-B14F-4D97-AF65-F5344CB8AC3E}">
        <p14:creationId xmlns:p14="http://schemas.microsoft.com/office/powerpoint/2010/main" val="34078294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9734" y="123825"/>
            <a:ext cx="8596668" cy="1320800"/>
          </a:xfrm>
        </p:spPr>
        <p:txBody>
          <a:bodyPr/>
          <a:lstStyle/>
          <a:p>
            <a:pPr marL="571500" indent="-571500">
              <a:buFont typeface="Wingdings" panose="05000000000000000000" pitchFamily="2" charset="2"/>
              <a:buChar char="v"/>
            </a:pPr>
            <a:r>
              <a:rPr lang="en-US" u="sng" dirty="0" smtClean="0"/>
              <a:t>Feature engineering</a:t>
            </a:r>
            <a:endParaRPr lang="en-US" u="sng" dirty="0"/>
          </a:p>
        </p:txBody>
      </p:sp>
      <p:sp>
        <p:nvSpPr>
          <p:cNvPr id="3" name="Content Placeholder 2"/>
          <p:cNvSpPr>
            <a:spLocks noGrp="1"/>
          </p:cNvSpPr>
          <p:nvPr>
            <p:ph idx="1"/>
          </p:nvPr>
        </p:nvSpPr>
        <p:spPr>
          <a:xfrm>
            <a:off x="543983" y="784225"/>
            <a:ext cx="10171641" cy="3880773"/>
          </a:xfrm>
        </p:spPr>
        <p:txBody>
          <a:bodyPr>
            <a:noAutofit/>
          </a:bodyPr>
          <a:lstStyle/>
          <a:p>
            <a:r>
              <a:rPr lang="en-US" sz="2000" b="1" dirty="0">
                <a:solidFill>
                  <a:schemeClr val="accent1"/>
                </a:solidFill>
              </a:rPr>
              <a:t>Feature engineering </a:t>
            </a:r>
            <a:r>
              <a:rPr lang="en-US" dirty="0"/>
              <a:t>involves creating, transforming, and selecting features from the raw dataset to improve the model's performance and ensure consistency during training and prediction. Here's an explanation of the key feature engineering steps used in this project</a:t>
            </a:r>
            <a:r>
              <a:rPr lang="en-US" dirty="0" smtClean="0"/>
              <a:t>:--</a:t>
            </a:r>
          </a:p>
          <a:p>
            <a:r>
              <a:rPr lang="en-US" dirty="0" smtClean="0"/>
              <a:t>1</a:t>
            </a:r>
            <a:r>
              <a:rPr lang="en-US" dirty="0"/>
              <a:t>. </a:t>
            </a:r>
            <a:r>
              <a:rPr lang="en-US" b="1" dirty="0">
                <a:solidFill>
                  <a:schemeClr val="tx1">
                    <a:lumMod val="95000"/>
                    <a:lumOff val="5000"/>
                  </a:schemeClr>
                </a:solidFill>
              </a:rPr>
              <a:t>Feature Scaling (</a:t>
            </a:r>
            <a:r>
              <a:rPr lang="en-US" b="1" dirty="0" smtClean="0">
                <a:solidFill>
                  <a:schemeClr val="tx1">
                    <a:lumMod val="95000"/>
                    <a:lumOff val="5000"/>
                  </a:schemeClr>
                </a:solidFill>
              </a:rPr>
              <a:t>Normalization/Standardization): </a:t>
            </a:r>
            <a:r>
              <a:rPr lang="en-US" dirty="0" smtClean="0"/>
              <a:t>?Features </a:t>
            </a:r>
            <a:r>
              <a:rPr lang="en-US" dirty="0"/>
              <a:t>such as temperature, humidity, and energy usage were standardized using </a:t>
            </a:r>
            <a:r>
              <a:rPr lang="en-US" dirty="0" err="1"/>
              <a:t>StandardScaler</a:t>
            </a:r>
            <a:r>
              <a:rPr lang="en-US" dirty="0"/>
              <a:t> (scaling the data to have a mean of 0 and standard deviation of 1).</a:t>
            </a:r>
            <a:r>
              <a:rPr lang="en-US" dirty="0" err="1"/>
              <a:t>Why?Features</a:t>
            </a:r>
            <a:r>
              <a:rPr lang="en-US" dirty="0"/>
              <a:t> often have different ranges (e.g., temperature in °C vs. energy in kWh). Scaling ensures that no feature dominates others during </a:t>
            </a:r>
            <a:r>
              <a:rPr lang="en-US" dirty="0" err="1"/>
              <a:t>training.Random</a:t>
            </a:r>
            <a:r>
              <a:rPr lang="en-US" dirty="0"/>
              <a:t> Forest does not require scaling for splitting, but it’s necessary for preprocessing consistency, especially when using other algorithms or pipelines</a:t>
            </a:r>
            <a:r>
              <a:rPr lang="en-US" dirty="0" smtClean="0"/>
              <a:t>.</a:t>
            </a:r>
          </a:p>
          <a:p>
            <a:r>
              <a:rPr lang="en-US" dirty="0" smtClean="0"/>
              <a:t>-</a:t>
            </a:r>
            <a:r>
              <a:rPr lang="en-US" dirty="0"/>
              <a:t>2. </a:t>
            </a:r>
            <a:r>
              <a:rPr lang="en-US" b="1" dirty="0">
                <a:solidFill>
                  <a:schemeClr val="tx1">
                    <a:lumMod val="95000"/>
                    <a:lumOff val="5000"/>
                  </a:schemeClr>
                </a:solidFill>
              </a:rPr>
              <a:t>Lag Features for Time-Series </a:t>
            </a:r>
            <a:r>
              <a:rPr lang="en-US" b="1" dirty="0" smtClean="0">
                <a:solidFill>
                  <a:schemeClr val="tx1">
                    <a:lumMod val="95000"/>
                    <a:lumOff val="5000"/>
                  </a:schemeClr>
                </a:solidFill>
              </a:rPr>
              <a:t>Data</a:t>
            </a:r>
            <a:r>
              <a:rPr lang="en-US" dirty="0" smtClean="0"/>
              <a:t>: Lag </a:t>
            </a:r>
            <a:r>
              <a:rPr lang="en-US" dirty="0"/>
              <a:t>features (Appliances_lag_1, Appliances_lag_2) were created from the Appliances column (energy consumption).Appliances_lag_1 represents the previous hour's energy consumption.Appliances_lag_2 represents the energy consumption two hours </a:t>
            </a:r>
            <a:r>
              <a:rPr lang="en-US" dirty="0" err="1"/>
              <a:t>prior.Why?Energy</a:t>
            </a:r>
            <a:r>
              <a:rPr lang="en-US" dirty="0"/>
              <a:t> consumption at any time is heavily dependent on past consumption trends (e.g., peak hours or high usage periods).Lag features help the model learn temporal dependencies in the </a:t>
            </a:r>
            <a:r>
              <a:rPr lang="en-US" dirty="0" smtClean="0"/>
              <a:t>data.</a:t>
            </a:r>
          </a:p>
          <a:p>
            <a:r>
              <a:rPr lang="en-US" dirty="0" smtClean="0"/>
              <a:t>3</a:t>
            </a:r>
            <a:r>
              <a:rPr lang="en-US" dirty="0"/>
              <a:t>. </a:t>
            </a:r>
            <a:r>
              <a:rPr lang="en-US" b="1" dirty="0">
                <a:solidFill>
                  <a:schemeClr val="tx1">
                    <a:lumMod val="95000"/>
                    <a:lumOff val="5000"/>
                  </a:schemeClr>
                </a:solidFill>
              </a:rPr>
              <a:t>Rolling Mean </a:t>
            </a:r>
            <a:r>
              <a:rPr lang="en-US" b="1" dirty="0" smtClean="0">
                <a:solidFill>
                  <a:schemeClr val="tx1">
                    <a:lumMod val="95000"/>
                    <a:lumOff val="5000"/>
                  </a:schemeClr>
                </a:solidFill>
              </a:rPr>
              <a:t>Features A </a:t>
            </a:r>
            <a:r>
              <a:rPr lang="en-US" b="1" dirty="0">
                <a:solidFill>
                  <a:schemeClr val="tx1">
                    <a:lumMod val="95000"/>
                    <a:lumOff val="5000"/>
                  </a:schemeClr>
                </a:solidFill>
              </a:rPr>
              <a:t>rolling mean </a:t>
            </a:r>
            <a:r>
              <a:rPr lang="en-US" dirty="0"/>
              <a:t>(e.g., RH_1_rolling_mean) was calculated for humidity (RH_1).A window of 3 hours was used to calculate the rolling </a:t>
            </a:r>
            <a:r>
              <a:rPr lang="en-US" dirty="0" err="1"/>
              <a:t>average.Why?Rolling</a:t>
            </a:r>
            <a:r>
              <a:rPr lang="en-US" dirty="0"/>
              <a:t> means smooth out short-term fluctuations and capture trends over </a:t>
            </a:r>
            <a:r>
              <a:rPr lang="en-US" dirty="0" err="1"/>
              <a:t>time.For</a:t>
            </a:r>
            <a:r>
              <a:rPr lang="en-US" dirty="0"/>
              <a:t> example, a sudden drop in humidity may not significantly impact energy usage, but sustained low humidity over a few hours </a:t>
            </a:r>
            <a:r>
              <a:rPr lang="en-US" dirty="0" smtClean="0"/>
              <a:t>might.</a:t>
            </a:r>
          </a:p>
        </p:txBody>
      </p:sp>
    </p:spTree>
    <p:extLst>
      <p:ext uri="{BB962C8B-B14F-4D97-AF65-F5344CB8AC3E}">
        <p14:creationId xmlns:p14="http://schemas.microsoft.com/office/powerpoint/2010/main" val="186915402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438151"/>
            <a:ext cx="8596668" cy="5603212"/>
          </a:xfrm>
        </p:spPr>
        <p:txBody>
          <a:bodyPr>
            <a:normAutofit fontScale="92500" lnSpcReduction="10000"/>
          </a:bodyPr>
          <a:lstStyle/>
          <a:p>
            <a:r>
              <a:rPr lang="en-US" dirty="0"/>
              <a:t>4. </a:t>
            </a:r>
            <a:r>
              <a:rPr lang="en-US" b="1" dirty="0">
                <a:solidFill>
                  <a:schemeClr val="tx1"/>
                </a:solidFill>
              </a:rPr>
              <a:t>Feature </a:t>
            </a:r>
            <a:r>
              <a:rPr lang="en-US" b="1" dirty="0" smtClean="0">
                <a:solidFill>
                  <a:schemeClr val="tx1"/>
                </a:solidFill>
              </a:rPr>
              <a:t>Ratios </a:t>
            </a:r>
            <a:r>
              <a:rPr lang="en-US" dirty="0" smtClean="0"/>
              <a:t>:Ratios </a:t>
            </a:r>
            <a:r>
              <a:rPr lang="en-US" dirty="0"/>
              <a:t>such as </a:t>
            </a:r>
            <a:r>
              <a:rPr lang="en-US" dirty="0" err="1"/>
              <a:t>RH_in_out_ratio</a:t>
            </a:r>
            <a:r>
              <a:rPr lang="en-US" dirty="0"/>
              <a:t> (indoor vs. outdoor humidity) were </a:t>
            </a:r>
            <a:r>
              <a:rPr lang="en-US" dirty="0" err="1"/>
              <a:t>calculated.RH_in_out_ratio</a:t>
            </a:r>
            <a:r>
              <a:rPr lang="en-US" dirty="0"/>
              <a:t> = RH_1 / </a:t>
            </a:r>
            <a:r>
              <a:rPr lang="en-US" dirty="0" err="1" smtClean="0"/>
              <a:t>RH_out.Ratios</a:t>
            </a:r>
            <a:r>
              <a:rPr lang="en-US" dirty="0" smtClean="0"/>
              <a:t> </a:t>
            </a:r>
            <a:r>
              <a:rPr lang="en-US" dirty="0"/>
              <a:t>provide insights into the relationship between indoor and outdoor conditions, which can significantly influence energy consumption (e.g., HVAC systems work harder when there’s a large indoor-outdoor difference).-</a:t>
            </a:r>
          </a:p>
          <a:p>
            <a:r>
              <a:rPr lang="en-US" dirty="0" smtClean="0"/>
              <a:t>5</a:t>
            </a:r>
            <a:r>
              <a:rPr lang="en-US" dirty="0"/>
              <a:t>. </a:t>
            </a:r>
            <a:r>
              <a:rPr lang="en-US" b="1" dirty="0">
                <a:solidFill>
                  <a:schemeClr val="tx1"/>
                </a:solidFill>
              </a:rPr>
              <a:t>Feature </a:t>
            </a:r>
            <a:r>
              <a:rPr lang="en-US" b="1" dirty="0" err="1" smtClean="0">
                <a:solidFill>
                  <a:schemeClr val="tx1"/>
                </a:solidFill>
              </a:rPr>
              <a:t>Selection</a:t>
            </a:r>
            <a:r>
              <a:rPr lang="en-US" dirty="0" err="1" smtClean="0"/>
              <a:t>:What</a:t>
            </a:r>
            <a:r>
              <a:rPr lang="en-US" dirty="0" smtClean="0"/>
              <a:t> </a:t>
            </a:r>
            <a:r>
              <a:rPr lang="en-US" dirty="0"/>
              <a:t>was </a:t>
            </a:r>
            <a:r>
              <a:rPr lang="en-US" dirty="0" err="1"/>
              <a:t>done?Only</a:t>
            </a:r>
            <a:r>
              <a:rPr lang="en-US" dirty="0"/>
              <a:t> the most relevant features (e.g., temperature, humidity, past energy consumption) were included in the model, excluding redundant or unimportant </a:t>
            </a:r>
            <a:r>
              <a:rPr lang="en-US" dirty="0" err="1" smtClean="0"/>
              <a:t>features.Reducing</a:t>
            </a:r>
            <a:r>
              <a:rPr lang="en-US" dirty="0" smtClean="0"/>
              <a:t> </a:t>
            </a:r>
            <a:r>
              <a:rPr lang="en-US" dirty="0"/>
              <a:t>the number of features improves model interpretability and training </a:t>
            </a:r>
            <a:r>
              <a:rPr lang="en-US" dirty="0" err="1"/>
              <a:t>efficiency.Irrelevant</a:t>
            </a:r>
            <a:r>
              <a:rPr lang="en-US" dirty="0"/>
              <a:t> features can introduce noise and degrade the model's performance.</a:t>
            </a:r>
          </a:p>
          <a:p>
            <a:r>
              <a:rPr lang="en-US" dirty="0"/>
              <a:t>6. </a:t>
            </a:r>
            <a:r>
              <a:rPr lang="en-US" b="1" dirty="0">
                <a:solidFill>
                  <a:schemeClr val="tx1"/>
                </a:solidFill>
              </a:rPr>
              <a:t>Handling </a:t>
            </a:r>
            <a:r>
              <a:rPr lang="en-US" b="1" dirty="0" err="1" smtClean="0">
                <a:solidFill>
                  <a:schemeClr val="tx1"/>
                </a:solidFill>
              </a:rPr>
              <a:t>Outliers</a:t>
            </a:r>
            <a:r>
              <a:rPr lang="en-US" dirty="0" err="1" smtClean="0"/>
              <a:t>:Outliers</a:t>
            </a:r>
            <a:r>
              <a:rPr lang="en-US" dirty="0" smtClean="0"/>
              <a:t> </a:t>
            </a:r>
            <a:r>
              <a:rPr lang="en-US" dirty="0"/>
              <a:t>in features such as temperature or energy consumption were detected using statistical methods (e.g., IQR or Z-score).Outliers were handled using imputation or transformation </a:t>
            </a:r>
            <a:r>
              <a:rPr lang="en-US" dirty="0" err="1" smtClean="0"/>
              <a:t>methods.Extreme</a:t>
            </a:r>
            <a:r>
              <a:rPr lang="en-US" dirty="0" smtClean="0"/>
              <a:t> </a:t>
            </a:r>
            <a:r>
              <a:rPr lang="en-US" dirty="0"/>
              <a:t>values can distort the model’s training </a:t>
            </a:r>
            <a:r>
              <a:rPr lang="en-US" dirty="0" err="1"/>
              <a:t>process.For</a:t>
            </a:r>
            <a:r>
              <a:rPr lang="en-US" dirty="0"/>
              <a:t> example, an unusually high energy consumption value may result from a one-time event and should not influence general predictions.</a:t>
            </a:r>
          </a:p>
          <a:p>
            <a:r>
              <a:rPr lang="en-US" dirty="0"/>
              <a:t>7. </a:t>
            </a:r>
            <a:r>
              <a:rPr lang="en-US" b="1" dirty="0">
                <a:solidFill>
                  <a:schemeClr val="tx1"/>
                </a:solidFill>
              </a:rPr>
              <a:t>Handling Missing </a:t>
            </a:r>
            <a:r>
              <a:rPr lang="en-US" dirty="0"/>
              <a:t>:</a:t>
            </a:r>
            <a:r>
              <a:rPr lang="en-US" dirty="0" smtClean="0"/>
              <a:t>Missing </a:t>
            </a:r>
            <a:r>
              <a:rPr lang="en-US" dirty="0"/>
              <a:t>values in features like temperature or humidity were imputed using their mean, median, or forward-fill </a:t>
            </a:r>
            <a:r>
              <a:rPr lang="en-US" dirty="0" err="1"/>
              <a:t>method.Why?Missing</a:t>
            </a:r>
            <a:r>
              <a:rPr lang="en-US" dirty="0"/>
              <a:t> values disrupt the training process. Imputation ensures the data remains usable without dropping rows unnecessarily.</a:t>
            </a:r>
          </a:p>
          <a:p>
            <a:endParaRPr lang="en-US" dirty="0"/>
          </a:p>
        </p:txBody>
      </p:sp>
    </p:spTree>
    <p:extLst>
      <p:ext uri="{BB962C8B-B14F-4D97-AF65-F5344CB8AC3E}">
        <p14:creationId xmlns:p14="http://schemas.microsoft.com/office/powerpoint/2010/main" val="28408272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0029" y="140200"/>
            <a:ext cx="9974067" cy="2759754"/>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0029" y="2969623"/>
            <a:ext cx="9974067" cy="3499093"/>
          </a:xfrm>
          <a:prstGeom prst="rect">
            <a:avLst/>
          </a:prstGeom>
        </p:spPr>
      </p:pic>
    </p:spTree>
    <p:extLst>
      <p:ext uri="{BB962C8B-B14F-4D97-AF65-F5344CB8AC3E}">
        <p14:creationId xmlns:p14="http://schemas.microsoft.com/office/powerpoint/2010/main" val="30841394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buFont typeface="Wingdings" panose="05000000000000000000" pitchFamily="2" charset="2"/>
              <a:buChar char="Ø"/>
            </a:pPr>
            <a:r>
              <a:rPr lang="en-US" u="sng" dirty="0" smtClean="0"/>
              <a:t>MODEL BUILDING</a:t>
            </a:r>
            <a:r>
              <a:rPr lang="en-US" dirty="0" smtClean="0"/>
              <a:t/>
            </a:r>
            <a:br>
              <a:rPr lang="en-US" dirty="0" smtClean="0"/>
            </a:br>
            <a:endParaRPr lang="en-US" dirty="0"/>
          </a:p>
        </p:txBody>
      </p:sp>
      <p:sp>
        <p:nvSpPr>
          <p:cNvPr id="3" name="Content Placeholder 2"/>
          <p:cNvSpPr>
            <a:spLocks noGrp="1"/>
          </p:cNvSpPr>
          <p:nvPr>
            <p:ph idx="1"/>
          </p:nvPr>
        </p:nvSpPr>
        <p:spPr>
          <a:xfrm>
            <a:off x="424786" y="1270000"/>
            <a:ext cx="8596668" cy="3880773"/>
          </a:xfrm>
        </p:spPr>
        <p:txBody>
          <a:bodyPr/>
          <a:lstStyle/>
          <a:p>
            <a:r>
              <a:rPr lang="en-US" dirty="0" smtClean="0"/>
              <a:t>SPLITTING AND SCALING THE DATA FOR MODEL </a:t>
            </a:r>
            <a:r>
              <a:rPr lang="en-US" dirty="0" smtClean="0"/>
              <a:t>BUILDING</a:t>
            </a:r>
          </a:p>
          <a:p>
            <a:r>
              <a:rPr lang="en-US" dirty="0"/>
              <a:t>Models used where random </a:t>
            </a:r>
            <a:r>
              <a:rPr lang="en-US" dirty="0" err="1"/>
              <a:t>forest,linear</a:t>
            </a:r>
            <a:r>
              <a:rPr lang="en-US" dirty="0"/>
              <a:t> </a:t>
            </a:r>
            <a:r>
              <a:rPr lang="en-US" dirty="0" err="1"/>
              <a:t>regression,lstm,arima,sarima,xgboost,ADABOOST,decision</a:t>
            </a:r>
            <a:r>
              <a:rPr lang="en-US" dirty="0"/>
              <a:t> </a:t>
            </a:r>
            <a:r>
              <a:rPr lang="en-US" dirty="0" err="1"/>
              <a:t>tree,knn,svr</a:t>
            </a:r>
            <a:endParaRPr lang="en-US" dirty="0"/>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5" y="2237982"/>
            <a:ext cx="8135740" cy="4452691"/>
          </a:xfrm>
          <a:prstGeom prst="rect">
            <a:avLst/>
          </a:prstGeom>
        </p:spPr>
      </p:pic>
    </p:spTree>
    <p:extLst>
      <p:ext uri="{BB962C8B-B14F-4D97-AF65-F5344CB8AC3E}">
        <p14:creationId xmlns:p14="http://schemas.microsoft.com/office/powerpoint/2010/main" val="265305171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buFont typeface="Wingdings" panose="05000000000000000000" pitchFamily="2" charset="2"/>
              <a:buChar char="Ø"/>
            </a:pPr>
            <a:r>
              <a:rPr lang="en-US" u="sng" dirty="0" smtClean="0"/>
              <a:t>EVALUATION</a:t>
            </a:r>
            <a:endParaRPr lang="en-US" u="sng" dirty="0"/>
          </a:p>
        </p:txBody>
      </p:sp>
      <p:sp>
        <p:nvSpPr>
          <p:cNvPr id="4" name="AutoShape 2" descr="data:image/png;base64,iVBORw0KGgoAAAANSUhEUgAAAkQAAAHHCAYAAABeLEexAAAAOXRFWHRTb2Z0d2FyZQBNYXRwbG90bGliIHZlcnNpb24zLjguMCwgaHR0cHM6Ly9tYXRwbG90bGliLm9yZy81sbWrAAAACXBIWXMAAA9hAAAPYQGoP6dpAAByNUlEQVR4nO3dd3gU1cIG8He2phdII5QQeu+CEemRUFQQUEGaiCIalGJB1A+5WFC4gKIUK8ELSlFQBKQ3gdACofcWkBQgpJdt5/sj2SFLCknYZHeT9/c8+5CdOZk5M2kvp40khBAgIiIiqsQUtq4AERERka0xEBEREVGlx0BERERElR4DEREREVV6DERERERU6TEQERERUaXHQERERESVHgMRERERVXoMRERERFTpMRBRgaZNmwZJksrlXF27dkXXrl3l9zt37oQkSfjtt9/K5fwvvvgiateuXS7nKq20tDS8/PLLCAgIgCRJmDBhgq2rRJVE7dq18eKLL9rs/DNnzkSjRo1gMplsVof7FfQ7Q5IkTJs2zSb1KSuDBw/Gc889Z+tqlBsGokogIiICkiTJLycnJwQGBiIsLAzz5s1DamqqVc5z8+ZNTJs2DdHR0VY5njXZc92K47PPPkNERARee+01/O9//8Pw4cMLLVu7dm2Lr3feV69evcqx1rYTHR2NYcOGoWbNmtBqtahSpQpCQ0OxePFiGI1GW1fP7uzbtw/Tpk1DUlKSratiISUlBV988QUmT54MhSL/n6ukpCQ4OTlBkiScOXPGBjWs2CZPnozff/8dx44ds3VVyoXK1hWg8jN9+nQEBwdDr9cjLi4OO3fuxIQJEzBnzhysXbsWLVq0kMt++OGHeO+990p0/Js3b+I///kPateujVatWhX78zZv3lyi85RGUXX7/vvv7ep/nwXZvn07Hn30UXz00UfFKt+qVSu89dZb+bYHBgZau2p254cffsDYsWPh7++P4cOHo379+khNTcW2bdswevRoxMbG4v3337d1Ne3Kvn378J///AcvvvgivLy8LPadO3euwDBSHn766ScYDAYMGTKkwP2rVq2CJEkICAjAsmXL8Mknn5RzDe/JzMyESlWx/qS2bt0a7dq1w+zZs/Hzzz/bujplrmJ99ahIvXv3Rrt27eT3U6ZMwfbt2/Hkk0/i6aefxpkzZ+Ds7AwAUKlUZf7DnZGRARcXF2g0mjI9z4Oo1Wqbnr84EhIS0KRJk2KXr169OoYNG1aGNSoeIQSysrLk76uytn//fowdOxYhISHYsGED3N3d5X0TJkzA4cOHcfLkyXKpS0Wh1Wptdu7Fixfj6aefhpOTU4H7ly5dij59+iAoKAi//PKLTQNRYXV0dM899xw++ugjLFiwAG5ubrauTtkSVOEtXrxYABCHDh0qcP9nn30mAIjvvvtO3vbRRx+J+789Nm/eLDp27Cg8PT2Fq6uraNCggZgyZYoQQogdO3YIAPleixcvFkII0aVLF9G0aVNx+PBh0alTJ+Hs7CzGjx8v7+vSpYt8HvOxli9fLqZMmSL8/f2Fi4uLeOqpp0RMTIxFnYKCgsTIkSPzXVPeYz6obiNHjhRBQUEWn5+WliYmTZokatSoITQajWjQoIGYNWuWMJlMFuUAiPDwcLFmzRrRtGlTodFoRJMmTcTff/9d4L2+X3x8vHjppZeEn5+f0Gq1okWLFiIiIiLfvbj/deXKlUKPGRQUJPr27fvAc48cOVK4urqKGzduiH79+glXV1fh4+Mj3nrrLWEwGCzKGo1GMXfuXNGkSROh1WqFn5+fGDNmjEhMTCzw3Bs3bhRt27YVWq1WzJ07VwghxNWrV8VTTz0lXFxchK+vr5gwYYLYuHGjACB27NghhBBi6tSpQqVSiYSEhHz1feWVV4Snp6fIzMws9Jp69eolVCqVuHbt2gOvXwjrf51TUlLE+PHjRVBQkNBoNMLX11eEhoaKqKgoi3v0oO9ZIe597VesWCGmTZsmAgMDhZubmxg4cKBISkoSWVlZYvz48cLX11e4urqKF198UWRlZRVY76VLl4oGDRoIrVYr2rRpI3bt2iWXMf+sF/Y9VlB9L126JAYNGiS8vb2Fs7Oz6NChg1i3bp1Fmbz1/+STT0T16tWFVqsV3bt3FxcuXHjQl0ZcvnxZALD4ecjr2rVrQpIksXLlSnHgwAEBQOzdu7fA+2r+3RMSEiKcnJxE7dq1xcKFCwusb3F+7xT0OwOA+Oijj+T3V69eFa+99ppo0KCBcHJyElWqVBGDBg3K97Nr/v28Z88eMXHiROHj4yNcXFxE//79C/w52LBhg+jcubNwc3MT7u7uol27dmLZsmUWZfbv3y/CwsKEh4eHcHZ2Fp07dxZ79uyxKFOc71UhhDh27JgAIFavXp2vLhUNW4gIw4cPx/vvv4/NmzfjlVdeKbDMqVOn8OSTT6JFixaYPn06tFotLl68iL179wIAGjdujOnTp2Pq1KkYM2YMOnXqBAB47LHH5GPcuXMHvXv3xuDBgzFs2DD4+/sXWa9PP/0UkiRh8uTJSEhIwJdffonQ0FBER0eXqMWhOHXLSwiBp59+Gjt27MDo0aPRqlUrbNq0Ce+88w7+/fdfzJ0716L8nj17sHr1arz++utwd3fHvHnzMHDgQMTExKBq1aqF1iszMxNdu3bFxYsXMW7cOAQHB2PVqlV48cUXkZSUhPHjx6Nx48b43//+h4kTJ6JGjRpyN5ivr2+R16zX63H79u18211dXS3undFoRFhYGDp06ID//ve/2Lp1K2bPno26devitddek8u9+uqriIiIwKhRo/Dmm2/iypUr+Oabb3D06FHs3bvXopXt3LlzGDJkCF599VW88soraNiwIdLT09G9e3fExsZi/PjxCAgIwC+//IIdO3ZY1G/48OGYPn06VqxYgXHjxsnbdTodfvvtNwwcOLDQ/4lnZGRg27Zt6Ny5M2rVqlXk/QHK5us8duxY/Pbbbxg3bhyaNGmCO3fuYM+ePThz5gzatGnzwDoVZMaMGXB2dsZ7772Hixcv4uuvv4ZarYZCocDdu3cxbdo07N+/HxEREQgODsbUqVMtPn/Xrl1YsWIF3nzzTWi1WixYsAC9evXCwYMH0axZMwwYMADnz5/Hr7/+irlz58LHxwdA4d9j8fHxeOyxx5CRkYE333wTVatWxZIlS/D000/jt99+wzPPPGNR/vPPP4dCocDbb7+N5ORkzJw5E0OHDsWBAweKvO59+/YBQKH37ddff4WrqyuefPJJODs7o27duli2bFmBP9d3795Fnz598Nxzz2HIkCFYuXIlXnvtNWg0Grz00ksWZa31e+fQoUPYt28fBg8ejBo1auDq1atYuHAhunbtitOnT8PFxcWi/BtvvAFvb2989NFHuHr1Kr788kuMGzcOK1askMtERETgpZdeQtOmTTFlyhR4eXnh6NGj2LhxI1544QUAOd3rvXv3Rtu2bfHRRx9BoVBg8eLF6N69O/755x+0b98eQPG/V5s0aQJnZ2fs3bs339e2wrF1IqOy96AWIiGE8PT0FK1bt5bf399CNHfuXAFA3Lp1q9BjHDp0yKLlJa8uXboIAGLRokUF7ivof8bVq1cXKSkp8vaVK1cKAOKrr76StxX3f9tF1e3+/+398ccfAoD45JNPLMoNGjRISJIkLl68KG8DIDQajcU28/+ovv7663znyuvLL78UAMTSpUvlbTqdToSEhAg3NzeLay9uq4+5LAr4Hz8AMWPGDIvrBiCmT59u8fmtW7cWbdu2ld//888/AkC+/4WaW3fybjefe+PGjRZlZ8+eLQCIP/74Q96WmZkpGjVqZNFCJIQQISEhokOHDhafv3r16nzl7me+7+aWxwcpi6+zp6enCA8PL/K8JW0hatasmdDpdPL2IUOGCEmSRO/evS0+PyQkpMBWCwDi8OHD8rZr164JJycn8cwzz8jbZs2aVWjL4/31nTBhggAg/vnnH3lbamqqCA4OFrVr1xZGo9Gi/o0bNxbZ2dly2a+++koAECdOnCjw/ph9+OGHAoBITU0tcH/z5s3F0KFD5ffvv/++8PHxEXq93qKc+XfP7Nmz5W3Z2dmiVatWws/PT763Jfm9U5wWooyMjHx1joyMFADEzz//LG8z/34ODQ21aJmcOHGiUCqVIikpSQghRFJSknB3dxcdOnTI10pq/jyTySTq168vwsLCLI6VkZEhgoODxRNPPCFvK873qlmDBg3yfb9VRJxlRgAANze3ImebmQda/vnnn6UegKzVajFq1Khilx8xYoTFGJBBgwahWrVq2LBhQ6nOX1wbNmyAUqnEm2++abH9rbfeghACf//9t8X20NBQ1K1bV37fokULeHh44PLlyw88T0BAgMWAUbVajTfffBNpaWnYtWtXqa+hQ4cO2LJlS75XQYNTx44da/G+U6dOFnVftWoVPD098cQTT+D27dvyq23btnBzc8vXyhMcHIywsDCLbRs3bkT16tXx9NNPy9ucnJwKbJEcMWIEDhw4gEuXLsnbli1bhpo1a6JLly6FXnNKSgoAWHzPFKUsvs5eXl44cOAAbt68Waw6FMeIESMsWuA6dOgAIUS+lo0OHTrg+vXrMBgMFttDQkLQtm1b+X2tWrXQr18/bNq0qVQz7jZs2ID27dvj8ccfl7e5ublhzJgxuHr1Kk6fPm1RftSoURbjBM0ttA/6+bhz5w5UKlWB41aOHz+OEydOWHw/DxkyBLdv38amTZvylVepVHj11Vfl9xqNBq+++ioSEhIQFRVlUdZav3fytibp9XrcuXMH9erVg5eXF44cOZKv/JgxYyyWOunUqROMRiOuXbsGANiyZQtSU1Px3nvv5WslNX9edHQ0Lly4gBdeeAF37tyRf1bT09PRo0cP7N69W/79XZLvVW9v7wJbnCsaBiICkLPOTVF/SJ5//nl07NgRL7/8Mvz9/TF48GCsXLmyROGoevXqJRpAXb9+fYv3kiShXr16uHr1arGPURrXrl1DYGBgvvvRuHFjeX9eBXXPeHt74+7duw88T/369fPN4CnsPCXh4+OD0NDQfK+goCCLck5OTvm6Ru6v+4ULF5CcnAw/Pz/4+vpavNLS0pCQkGDx+cHBwQVea926dfOtbVWvXr18ZZ9//nlotVosW7YMAJCcnIx169Zh6NChRa6N5eHhAQDFXkaiLL7OM2fOxMmTJ1GzZk20b98e06ZNe+Af/ge5/7yenp4AgJo1a+bbbjKZkJycbLH9/p8jAGjQoAEyMjJw69atEtfn2rVraNiwYb7txb1v3t7eAPDAn4+iLF26FK6urqhTpw4uXryIixcvwsnJCbVr15a/b/IKDAyEq6urxbYGDRoAQL7fJ9b6vZOZmYmpU6fKSz/4+PjA19cXSUlJ+b5GwIPvk/k/CM2aNSv0nBcuXAAAjBw5Mt/P6g8//IDs7Gz53CX5XhVClNu6dLbEMUSEGzduIDk5ucA/TmbOzs7YvXs3duzYgfXr12Pjxo1YsWIFunfvjs2bN0OpVD7wPGUx06iwH1Kj0VisOllDYecRQpTL+R9Gce6RyWSCn59fgX9ogPxjTR726+zt7Y0nn3wSy5Ytw9SpU/Hbb78hOzv7gbPm6tWrB5VKhRMnTjzU+QtTnK/zc889h06dOmHNmjXYvHkzZs2ahS+++AKrV69G7969AZT8e7aw8zrK911p61m1alUYDAakpqZahFYhBH799Vekp6cXOPMyISEBaWlpNp8R9cYbb2Dx4sWYMGECQkJC4OnpCUmSMHjw4AL/I2mNr6f5uLNmzSp06RPzfSnO96rZ3bt3CwzWFQ0DEeF///sfAOTr5rifQqFAjx490KNHD8yZMwefffYZPvjgA+zYsQOhoaFW/x+E+X87ZkIIXLx40WK9JG9v7wIXk7t27Rrq1Kkjvy9J3YKCgrB169Z8v4jPnj0r77eGoKAgHD9+HCaTyaKVyNrneVh169bF1q1b0bFjx1KHnaCgIJw+fTrf/zQvXrxYYPkRI0agX79+OHToEJYtW4bWrVujadOmRZ7DxcUF3bt3x/bt23H9+vV8LSgF1aksvs7VqlXD66+/jtdffx0JCQlo06YNPv30U/mPTHG/Z63l/p8jADh//jxcXFzkMFvSn49z587l227t79tGjRoBAK5cuWLxM79r1y7cuHED06dPl1ulzO7evYsxY8bgjz/+sAjQN2/eRHp6ukUr0fnz5wEg34rTxfm9Uxy//fYbRo4cidmzZ8vbsrKySr34pbm79uTJk4X+59VcxsPDA6GhoQ885oO+VwHAYDDg+vXrFt3dFRW7zCq57du34+OPP0ZwcDCGDh1aaLnExMR828z/A8nOzgYA+ZeNtVa7/fnnny26P3777TfExsZa/LDWrVsX+/fvh06nk7etW7cO169ftzhWSerWp08fGI1GfPPNNxbb586dC0mS8v3vqbT69OmDuLg4i1kkBoMBX3/9Ndzc3IocL1OennvuORiNRnz88cf59hkMhmLd07CwMPz7779Yu3atvC0rKwvff/99geV79+4NHx8ffPHFF9i1a1ex11T66KOPIITA8OHDkZaWlm9/VFQUlixZAsD6X2ej0ZivK8TPzw+BgYHyzwhQ/O9Za4mMjLQYs3L9+nX8+eef6Nmzp9wqUdKfj4MHDyIyMlLelp6eju+++w61a9cu0XpZRQkJCQEAHD582GK7ubvsnXfewaBBgyxer7zyCurXr5+vNdNgMODbb7+V3+t0Onz77bfw9fW1GF8FFO/3TnEolcp8rTtff/11qVdK79mzJ9zd3TFjxgxkZWVZ7DOfp23btqhbty7++9//Fvj9b+4iLe73KgCcPn0aWVlZhc7KrUjYQlSJ/P333zh79iwMBgPi4+Oxfft2bNmyBUFBQVi7dm2RC4tNnz4du3fvRt++fREUFISEhAQsWLAANWrUkAdX1q1bF15eXli0aBHc3d3h6uqKDh06FDimpDiqVKmCxx9/HKNGjUJ8fDy+/PJL1KtXz2Ig7ssvv4zffvsNvXr1wnPPPYdLly5h6dKlFoNfS1q3p556Ct26dcMHH3yAq1evomXLlti8eTP+/PNPTJgwId+xS2vMmDH49ttv8eKLLyIqKgq1a9fGb7/9hr179+LLL78s9uDggvz7779YunRpvu1ubm7o379/iY7VpUsXvPrqq5gxYwaio6PRs2dPqNVqXLhwAatWrcJXX32FQYMGFXmMV199Fd988w2GDBmC8ePHo1q1ali2bJn8PXd/C4VarcbgwYPxzTffQKlUFrpS8f0ee+wxzJ8/H6+//joaNWpksVL1zp07sXbtWnnxPmt/nVNTU1GjRg0MGjQILVu2hJubG7Zu3YpDhw5ZtBIU93vWWpo1a4awsDCLafcA8J///EcuYw4FH3zwAQYPHgy1Wo2nnnoq37gbAHjvvffw66+/onfv3njzzTdRpUoVLFmyBFeuXMHvv/9utVWt69Spg2bNmmHr1q3yAPLs7Gz8/vvveOKJJwr9ffX000/jq6++QkJCAvz8/ADkjCH64osvcPXqVTRo0AArVqxAdHQ0vvvuu3wLsxbn905xPPnkk/jf//4HT09PNGnSBJGRkdi6dWuRS3EUxcPDA3PnzsXLL7+MRx55BC+88AK8vb1x7NgxZGRkYMmSJVAoFPjhhx/Qu3dvNG3aFKNGjUL16tXx77//YseOHfDw8MBff/1V7O9VIGcwt4uLC5544olS1duhlP/ENipv5mmd5pdGoxEBAQHiiSeeEF999ZXFFFOz+6fdb9u2TfTr108EBgYKjUYjAgMDxZAhQ8T58+ctPu/PP/8UTZo0ESqVqsCFGQtS2HTjX3/9VUyZMkX4+fkJZ2dn0bdv3wIX3Js9e7a86FvHjh3F4cOH8x2zqLoVNIU2NTVVTJw4UQQGBgq1Wi3q169f5IJ99ytsavX94uPjxahRo4SPj4/QaDSiefPmBS4NYK1p93mv07ww4/0KWpRTCCG+++470bZtW+Hs7Czc3d1F8+bNxbvvvitu3rxZrHpevnxZ9O3bVzg7OwtfX1/x1ltvid9//10AEPv3789X/uDBgwKA6NmzZ7GuO6+oqCjxwgsvyF8/b29v0aNHD7FkyRJ5WrgQ1v06Z2dni3feeUe0bNlSuLu7C1dXV9GyZUuxYMGCfJ9XnO9Z88/BqlWrLD63sGU0zF+3vEtjmOu9dOlSUb9+faHVakXr1q0LXL7g448/FtWrVxcKhaLYCzN6eXkJJycn0b59+0IXZry//leuXCl0CYz7zZkzR7i5uclT2M3fLz/++GOhn7Nz506LafIFLcwYFBQkvvnmmwLrW5zfO8WZdn/37l35Z9vNzU2EhYWJs2fP5rufhX09zfW5/2u1du1a8dhjjwlnZ2fh4eEh2rdvL3799VeLMkePHhUDBgwQVatWFVqtVgQFBYnnnntObNu2TQhRsu/VDh06iGHDhhV6vysSBiIishnz+lY3btzIty86Ojrfmi1UMoUFOUeRlJQkqlSpIn744YdSH6Oo/4zlVViAq8yOHj0qJEkSR48etXVVygXHEBFRucjMzLR4n5WVhW+//Rb169dH9erV85X//vvv4ebmhgEDBpRXFcnOeHp64t1338WsWbPs/gHMFdHnn3+OQYMGlehh3Y6MY4iIqFwMGDAAtWrVQqtWrZCcnIylS5fi7Nmz+QbA/vXXXzh9+jS+++47jBs3rsBxLFR5TJ48GZMnT7Z1NSql5cuX27oK5YqBiIjKRVhYGH744QcsW7YMRqMRTZo0wfLly/H8889blHvjjTcQHx+PPn36WAz8JSIqS5IQdraKFxEREVE54xgiIiIiqvQYiIiIiKjS4xiiYjCZTLh58ybc3d0rxQPuiIiIKgIhBFJTUxEYGPjARUMZiIrh5s2bD3wuEhEREdmn69evo0aNGkWWYSAqBvMjFK5fvw4PDw8b14aIiIiKIyUlBTVr1izWo5AYiIrB3E3m4eHBQERERORgijPchYOqiYiIqNJjICIiIqJKj4GIiIiIKj0GIiIiIqr0GIiIiIio0mMgIiIiokqPgYiIiIgqPQYiIiIiqvQYiIiIiKjSYyAiIiKiSo+BiIiIiCo9BiIiIiKq9BiIiIiIqNJjICIiIqJKj4GIiIiIKj2VrStAxdO8VWvExcYWWSagWjWciD5aTjUiIiKqOBiIHERcbCzeX7q7yDKfDetcTrUhIiKqWNhlRkRERJUeAxERERFVegxEREREVOkxEBEREVGlx0BERERElR4DEREREVV6DERERERU6TEQERERUaXHQERERESVHgMRERERVXoMRERERFTpMRARERFRpcdARERERJUeAxERERFVegxEREREVOnZPBD9+++/GDZsGKpWrQpnZ2c0b94chw8flvcLITB16lRUq1YNzs7OCA0NxYULFyyOkZiYiKFDh8LDwwNeXl4YPXo00tLSLMocP34cnTp1gpOTE2rWrImZM2eWy/URERGR/bNpILp79y46duwItVqNv//+G6dPn8bs2bPh7e0tl5k5cybmzZuHRYsW4cCBA3B1dUVYWBiysrLkMkOHDsWpU6ewZcsWrFu3Drt378aYMWPk/SkpKejZsyeCgoIQFRWFWbNmYdq0afjuu+/K9XqJiIjIPqlsefIvvvgCNWvWxOLFi+VtwcHB8sdCCHz55Zf48MMP0a9fPwDAzz//DH9/f/zxxx8YPHgwzpw5g40bN+LQoUNo164dAODrr79Gnz598N///heBgYFYtmwZdDodfvrpJ2g0GjRt2hTR0dGYM2eORXAiIiKiysmmLURr165Fu3bt8Oyzz8LPzw+tW7fG999/L++/cuUK4uLiEBoaKm/z9PREhw4dEBkZCQCIjIyEl5eXHIYAIDQ0FAqFAgcOHJDLdO7cGRqNRi4TFhaGc+fO4e7du/nqlZ2djZSUFIsXERERVVw2DUSXL1/GwoULUb9+fWzatAmvvfYa3nzzTSxZsgQAEBcXBwDw9/e3+Dx/f395X1xcHPz8/Cz2q1QqVKlSxaJMQcfIe468ZsyYAU9PT/lVs2ZNK1wtERER2SubBiKTyYQ2bdrgs88+Q+vWrTFmzBi88sorWLRokS2rhSlTpiA5OVl+Xb9+3ab1ISIiorJl00BUrVo1NGnSxGJb48aNERMTAwAICAgAAMTHx1uUiY+Pl/cFBAQgISHBYr/BYEBiYqJFmYKOkfcceWm1Wnh4eFi8iIiIqOKyaSDq2LEjzp07Z7Ht/PnzCAoKApAzwDogIADbtm2T96ekpODAgQMICQkBAISEhCApKQlRUVFyme3bt8NkMqFDhw5ymd27d0Ov18tltmzZgoYNG1rMaCMiIqLKyaaBaOLEidi/fz8+++wzXLx4Eb/88gu+++47hIeHAwAkScKECRPwySefYO3atThx4gRGjBiBwMBA9O/fH0BOi1KvXr3wyiuv4ODBg9i7dy/GjRuHwYMHIzAwEADwwgsvQKPRYPTo0Th16hRWrFiBr776CpMmTbLVpRMREZEdsem0+0ceeQRr1qzBlClTMH36dAQHB+PLL7/E0KFD5TLvvvsu0tPTMWbMGCQlJeHxxx/Hxo0b4eTkJJdZtmwZxo0bhx49ekChUGDgwIGYN2+evN/T0xObN29GeHg42rZtCx8fH0ydOpVT7omIiAgAIAkhhK0rYe9SUlLg6emJ5ORkm40n8vUPwPtLdxdZ5rNhnXErPv+sOSIiosqoJH+/bf7oDrKOC/GpUDXsautqEBEROSQGogrAZBLYdDoe2seG48SNZFtXh4iIyOEwEFUAKVl6GE05PZ+bT7PLjIiIqKQYiCqApMx7ywlsPhVfREkiIiIqCANRBZCccS8QnYtPxbU76TasDRERkeNhIKoAkvIEIgDYcpqtRERERCXBQFQBJGXqAACmuzcAsNuMiIiopBiIKgDzGCL9yc0AgMPXEnEnLduWVSIiInIoDEQOzmQSSMkNRMbYM2ga6AGTAPZcvG3jmhERETkOBiIHl5ptgEkASoUEkX4XDf3dAQBxyVk2rhkREZHjYCBycEkZOeOHPJ3VAASqumkAAHfSdTasFRERkWNhIHJw5hlmXs5qAEBVNy0A4DbHEBERERUbA5GDMw+o9nLJDUSuuS1EaWwhIiIiKi4GIgdn7jLzcs4JQj65LUR30tlCREREVFwMRA4uObeFyNPcQuTGFiIiIqKSYiByYCaTkAPR/WOI7qTpIISwWd2IiIgcCQORA8s75d7dSQXg3hgindGE1GyDLatHRETkMBiIHFhqVk7rkLtWBUmSAABOaiXctDnhiN1mRERExcNA5MCyDSYAOSEor3vjiDiwmoiIqDgYiByYORBpVZZfRnO32W22EBERERULA5EDy9YbARQQiDj1noiIqEQYiByYLreFSKO2/DL6cOo9ERFRiTAQObB7XWb3jSFyNU+9ZwsRERFRcTAQObBCxxDlthDd5gNeiYiIioWByIFlGx4whogtRERERMXCQOTACusy8+EDXomIiEqEgciB6QrtMjPPMmMgIiIiKg4GIgdmbiHSFDKG6G6GDgajqdzrRURE5GgYiBxYYesQebtoIEmAEMDdDL0tqkZERORQGIgclBAC2bmtP9r7Ht2hVEio4pI7joiLMxIRET0QA5GD0hsFhMj5+P4WIiDv88w4joiIiOhBGIgclHnKvUICVAop337z4oy3OfWeiIjogRiIHFTeKfeSVEAgYgsRERFRsTEQOShdITPMzHz4gFciIqJiYyByUIU9tsOsau7ijLdT2UJERET0IAxEDkp+bIe64C+hV24gSspkICIiInoQBiIHla3PbSFSKgvc7+GkAgCkZBrKrU5ERESOioHIQd1bg6jgL6GHsxoAkJLFhRmJiIgehIHIQen0RY8h8nDKCUSpWWwhIiIiehAGIgcljyFSFdxl5umc22XGFiIiIqIHYiByUIU92NXM3EKUkqmHMC9pTURERAViIHJQD5p2bx5DZBJAus5YbvUiIiJyRAxEDupel1nBX0KtSgG1MmcF65RMdpsREREVhYHIQeV9dEdBJEm6123GcURERERFsmkgmjZtGiRJsng1atRI3p+VlYXw8HBUrVoVbm5uGDhwIOLj4y2OERMTg759+8LFxQV+fn545513YDBYzqzauXMn2rRpA61Wi3r16iEiIqI8Lq9MmdchKmwMEZBn6j3XIiIiIiqSzVuImjZtitjYWPm1Z88eed/EiRPx119/YdWqVdi1axdu3ryJAQMGyPuNRiP69u0LnU6Hffv2YcmSJYiIiMDUqVPlMleuXEHfvn3RrVs3REdHY8KECXj55ZexadOmcr1Oa9M9YB0iIO/ijGwhIiIiKorK5hVQqRAQEJBve3JyMn788Uf88ssv6N69OwBg8eLFaNy4Mfbv349HH30UmzdvxunTp7F161b4+/ujVatW+PjjjzF58mRMmzYNGo0GixYtQnBwMGbPng0AaNy4Mfbs2YO5c+ciLCysXK/VWgxGE4ymnJljhY0hArg4IxERUXHZvIXowoULCAwMRJ06dTB06FDExMQAAKKioqDX6xEaGiqXbdSoEWrVqoXIyEgAQGRkJJo3bw5/f3+5TFhYGFJSUnDq1Cm5TN5jmMuYj1GQ7OxspKSkWLzsiXn8kARAoyyqhYiLMxIRERWHTQNRhw4dEBERgY0bN2LhwoW4cuUKOnXqhNTUVMTFxUGj0cDLy8vic/z9/REXFwcAiIuLswhD5v3mfUWVSUlJQWZmZoH1mjFjBjw9PeVXzZo1rXG5VpN3DSJJkgot5+HMLjMiIqLisGmXWe/eveWPW7RogQ4dOiAoKAgrV66Es7Ozzeo1ZcoUTJo0SX6fkpJiV6FI94A1iMw4y4yIiKh4bN5llpeXlxcaNGiAixcvIiAgADqdDklJSRZl4uPj5TFHAQEB+Wadmd8/qIyHh0ehoUur1cLDw8PiZU8e9NgOM84yIyIiKh67CkRpaWm4dOkSqlWrhrZt20KtVmPbtm3y/nPnziEmJgYhISEAgJCQEJw4cQIJCQlymS1btsDDwwNNmjSRy+Q9hrmM+RiO6EGrVJu5O/F5ZkRERMVh00D09ttvY9euXbh69Sr27duHZ555BkqlEkOGDIGnpydGjx6NSZMmYceOHYiKisKoUaMQEhKCRx99FADQs2dPNGnSBMOHD8exY8ewadMmfPjhhwgPD4dWqwUAjB07FpcvX8a7776Ls2fPYsGCBVi5ciUmTpxoy0t/KOY1iIqacg+wy4yIiKi4bDqG6MaNGxgyZAju3LkDX19fPP7449i/fz98fX0BAHPnzoVCocDAgQORnZ2NsLAwLFiwQP58pVKJdevW4bXXXkNISAhcXV0xcuRITJ8+XS4THByM9evXY+LEifjqq69Qo0YN/PDDDw475R4Aso05XWZFLcoI5B1UzS4zIiKiotg0EC1fvrzI/U5OTpg/fz7mz59faJmgoCBs2LChyON07doVR48eLVUd7ZF5UHVRU+4BthAREREVl12NIaLi0RtzFmVUPygQyYOqGYiIiIiKwkDkgPS5j+1QF3PafWqWAUKIMq8XERGRo7L5ozuo5ORApLBclDEpKRm+/nkeg6LSwHX4QhhMAn41ggCDDgHVquFEdMXpPiQiIrIGBiIHJHeZ3ddCZDKZ8P7S3fJ7IQS+2XERJgG8uWgj3JxU+GxY53KtKxERkSNgl5kDMrcQPWhQtSRJ8uKN5sUciYiIKD8GIgdkDkQqZeHPMTMzT803L+ZIRERE+TEQOSC9IafL7EEtRMC91awZiIiIiArHQOSA9CZzC1FJAhG7zIiIiArDQOSA9MVcmBG49wBY8+M+iIiIKD8GIgekN5kXZnzwGCLz887YZUZERFQ4BiIHYzIJGE3FW6kaYJcZERFRcTAQORjz+CGguIEop8tMxxYiIiKiQjEQORjzDDOFBCgVxegy4ywzIiKiB2IgcjDyYzuK0ToEMBAREREVBwORgylpINKoOYaIiIjoQRiIHIz8HLNizDADAK2S0+6JiIgehIHIwZS4y4zT7omIiB6IgcjBlH4MkRFCiDKrFxERkSNjIHIwOjkQFbPLLHfavUkABhMDERERUUEYiByMwVj8RRlzykkwRyd2mxERERWMgcjB6ErYZSZJktxtxsUZiYiICsZA5GAMJZxlBgBade5MM069JyIiKhADkYMpaQsRkGdgNafeExERFYiByMEYShGINFytmoiIqEgMRA6mpLPMAD7xnoiI6EEYiByMvoSzzIB7U+/ZQkRERFQwBiIHU9KFGQE+4JWIiOhBGIgcjP5husz07DIjIiIqCAORgynpwoxA3mn3bCEiIiIqCAORg3mYafdcmJGIiKhgDEQOplQLM3IMERERUZEYiByM3EKkKs0sM44hIiIiKggDkQMxCQGjqeRjiLgwIxERUdEYiByIeYYZwC4zIiIia2IgciDmRRklCVBKJXm4a86X2WgSgFJVJnUjIiJyZAxEDiTvooxSCQKRJk/3mqRxsXq9iIiIHB0DkQMpzaKMACBJktxtBgYiIiKifBiIHIjeUPIB1WbmQMQWIiIiovwYiByI3pTTQqQpVSDKmXrPQERERJQfA5ED0efOElOVsMsMQJ4uM2drVomIiKhCYCByIPpSrEFkZp5pxhYiIiKi/BiIHIi5hag0gUjDMURERESFYiByIOYxRCWdZQbcG0PELjMiIqL8GIgciHmWWekGVbOFiIiIqDB2E4g+//xzSJKECRMmyNuysrIQHh6OqlWrws3NDQMHDkR8fLzF58XExKBv375wcXGBn58f3nnnHRgMBosyO3fuRJs2baDValGvXj1ERESUwxVZn3kdIhUDERERkVXZRSA6dOgQvv32W7Ro0cJi+8SJE/HXX39h1apV2LVrF27evIkBAwbI+41GI/r27QudTod9+/ZhyZIliIiIwNSpU+UyV65cQd++fdGtWzdER0djwoQJePnll7Fp06Zyuz5rMQeih5l2z4UZiYiI8rN5IEpLS8PQoUPx/fffw9vbW96enJyMH3/8EXPmzEH37t3Rtm1bLF68GPv27cP+/fsBAJs3b8bp06exdOlStGrVCr1798bHH3+M+fPnQ6fTAQAWLVqE4OBgzJ49G40bN8a4ceMwaNAgzJ071ybX+zDMzzIr1bR7zjIjIiIqlM0DUXh4OPr27YvQ0FCL7VFRUdDr9RbbGzVqhFq1aiEyMhIAEBkZiebNm8Pf318uExYWhpSUFJw6dUouc/+xw8LC5GMUJDs7GykpKRYve/BwLUTmQMRB1URERPez6aPPly9fjiNHjuDQoUP59sXFxUGj0cDLy8tiu7+/P+Li4uQyecOQeb95X1FlUlJSkJmZCWfn/AFhxowZ+M9//lPq6yoreR/uWlLsMiMiIiqczVqIrl+/jvHjx2PZsmVwcnKyVTUKNGXKFCQnJ8uv69ev27pKAO51mZVu2j1biIiIiApjs0AUFRWFhIQEtGnTBiqVCiqVCrt27cK8efOgUqng7+8PnU6HpKQki8+Lj49HQEAAACAgICDfrDPz+weV8fDwKLB1CAC0Wi08PDwsXvbAvA7RQ80yU2mRbTBatV5ERESOrlSB6PLlyw994h49euDEiROIjo6WX+3atcPQoUPlj9VqNbZt2yZ/zrlz5xATE4OQkBAAQEhICE6cOIGEhAS5zJYtW+Dh4YEmTZrIZfIew1zGfAxHYniIFiLzStUAkJplKKIkERFR5VOqMUT16tVDly5dMHr0aAwaNKhUXV7u7u5o1qyZxTZXV1dUrVpV3j569GhMmjQJVapUgYeHB9544w2EhITg0UcfBQD07NkTTZo0wfDhwzFz5kzExcXhww8/RHh4OLRaLQBg7Nix+Oabb/Duu+/ipZdewvbt27Fy5UqsX7++NJduU/I6RIqS51hJkqBRKqAzmpCSqYePm9ba1SMiInJYpWohOnLkCFq0aIFJkyYhICAAr776Kg4ePGjtumHu3Ll48sknMXDgQHTu3BkBAQFYvXq1vF+pVGLdunVQKpUICQnBsGHDMGLECEyfPl0uExwcjPXr12PLli1o2bIlZs+ejR9++AFhYWFWr29ZuzeouuQtRMC9qfcpbCEiIiKyIAkhRGk/2WAwYO3atYiIiMDGjRvRoEEDvPTSSxg+fDh8fX2tWU+bSklJgaenJ5KTk202nsjXPwCuo34EALz8eDBctfkb997u0xz/3XCi0GMsO3ANt9N0+Pml9ujcoOJ8fYiIiApSkr/fDzWoWqVSYcCAAVi1ahW++OILXLx4EW+//TZq1qyJESNGIDY29mEOT3kp7wWg0ky7B+5NvU/J0lulSkRERBXFQwWiw4cP4/XXX0e1atUwZ84cvP3227h06RK2bNmCmzdvol+/ftaqJ6nujfkpzUrVwL2ZZimZ7DIjIiLKq1SDqufMmYPFixfj3Llz6NOnD37++Wf06dMHitzBvsHBwYiIiEDt2rWtWddKTcoNREqFBIX0cIEolS1EREREFkoViBYuXIiXXnoJL774IqpVq1ZgGT8/P/z4448PVTnKIzcQqRWlC0MAu8yIiIgKU6pAdOHChQeW0Wg0GDlyZGkOTwWQVBoApVuU0UyjZpcZERFRQUr113Xx4sVYtWpVvu2rVq3CkiVLHrpSVABzC1Epxw8BecYQsYWIiIjIQqkC0YwZM+Dj45Nvu5+fHz777LOHrhTlZ24hKu0MMyDvoGoGIiIiorxK9dc1JiYGwcHB+bYHBQUhJibmoStFBchtISrtDDMg7xgidpkRERHlVapA5Ofnh+PHj+fbfuzYMVStWvWhK0X5SWpzlxlbiIiIiKytVH9dhwwZgjfffBM7duyA0WiE0WjE9u3bMX78eAwePNjadSQgzywzKwQijiEiIiKyUKpZZh9//DGuXr2KHj16QKXKOYTJZMKIESM4hqiM3BtD9BBdZurcLjPOMiMiIrJQqkCk0WiwYsUKfPzxxzh27BicnZ3RvHlzBAUFWbt+ZCaPIXr4FqJMvRF6o+mhut+IiIgqklIFIrMGDRqgQYMG1qoLFcUKLUSaPAEoNcuAKq6ah64WERFRRVCqQGQ0GhEREYFt27YhISEBJpPJYv/27dutUjm6R7JCC5FCIUHoMiFpnJGSqWcgIiIiylWqQDR+/HhERESgb9++aNasGaRSPluLSsAKCzMCgNBl5AQiDqwmIiKSlSoQLV++HCtXrkSfPn2sXR8qhGSFWWYAAF0GgKocWE1ERJRHqf66ajQa1KtXz9p1oaKoH36lagAQukwAnHpPRESUV6n+ur711lv46quvIISwdn2oEJIVu8wALs5IRESUV6m6zPbs2YMdO3bg77//RtOmTaFWqy32r1692iqVozyUD/+0ewAAW4iIiIjyKVUg8vLywjPPPGPtulAR7j26w1otRBxDREREZFaqQLR48WJr14MexArT7oE8gYgtRERERLJS/3U1GAzYunUrvv32W6SmpgIAbt68ibS0NKtVju6RH92hsE4LUSqfeE9ERCQrVQvRtWvX0KtXL8TExCA7OxtPPPEE3N3d8cUXXyA7OxuLFi2ydj1J9fBPuweQO+2eg6qJiIjyKtVf1/Hjx6Ndu3a4e/cunJ2d5e3PPPMMtm3bZrXKUQ6jSeR5uCun3RMREVlbqVqI/vnnH+zbtw8ajeWjH2rXro1///3XKhWje7L0RvljDqomIiKyvlI1N5hMJhiNxnzbb9y4AXd394euFFnK0N2718qHHEMEDqomIiLKp1SBqGfPnvjyyy/l95IkIS0tDR999BEf51EGMnMDkVopPfRz4+QuM44hIiIikpWqy2z27NkICwtDkyZNkJWVhRdeeAEXLlyAj48Pfv31V2vXsdLL0Od0b6ke9jlmuNdllq4zwmA0PfxCj0RERBVAqQJRjRo1cOzYMSxfvhzHjx9HWloaRo8ejaFDh1oMsibryMjTQvTQcluIgJyp996umiIKExERVQ6lCkQAoFKpMGzYMGvWhQpxr8vMCq05wggXjRIZOiNSsvQMRERERChlIPr555+L3D9ixIhSVYYKZtVABMDDSY0MnZGLMxIREeUqVSAaP368xXu9Xo+MjAxoNBq4uLgwEFlZRu60e5U1uswAeDirEJfCgdVERERmpWpyuHv3rsUrLS0N586dw+OPP85B1WUgU5fTkmPNFiKAU++JiIjMrDbFqH79+vj888/ztR7Rw5MHVT/sGkS5PJxzAxEXZyQiIgJgxUAE5Ay0vnnzpjUPSbgXiKw1Rd7DKaenNClTZ5XjERERObpSjSFau3atxXshBGJjY/HNN9+gY8eOVqkY3ZNpzWn3gDyzLDGdXWZERERAKQNR//79Ld5LkgRfX190794ds2fPtka9KI9MvXVnmfm4aQEAd9KyrXI8IiIiR1eqQGQymaxdDyrCvS4z67QQVc1tIbqTzi4zIiIiwMpjiKhsWHuWWVVzCxEDEREREYBSthBNmjSp2GXnzJlTmlNQHvdmmVkrEOW2ELHLjIiICEApA9HRo0dx9OhR6PV6NGzYEABw/vx5KJVKtGnTRi73sE9mpxz3xhBZucssjS1EREREQCkD0VNPPQV3d3csWbIE3t7eAHIWaxw1ahQ6deqEt956y6qVrOysPe3e3GWWqTciQ2eAi6bUj7QjIiKqEEr1F3b27NmYMWOGHIYAwNvbG5988glnmZUBa0+7d9UooVXlfOnZSkRERFTKQJSSkoJbt27l237r1i2kpqY+dKXIUqbeui1EkiTdm3rPgdVERESlC0TPPPMMRo0ahdWrV+PGjRu4ceMGfv/9d4wePRoDBgwo9nEWLlyIFi1awMPDAx4eHggJCcHff/8t78/KykJ4eDiqVq0KNzc3DBw4EPHx8RbHiImJQd++feHi4gI/Pz+88847MBgsH0mxc+dOtGnTBlqtFvXq1UNERERpLttmMuRZZtYbk1XFlQOriYiIzEoViBYtWoTevXvjhRdeQFBQEIKCgvDCCy+gV69eWLBgQbGPU6NGDXz++eeIiorC4cOH0b17d/Tr1w+nTp0CAEycOBF//fUXVq1ahV27duHmzZsWgctoNKJv377Q6XTYt28flixZgoiICEydOlUuc+XKFfTt2xfdunVDdHQ0JkyYgJdffhmbNm0qzaXbhDzLzEotREDemWZsISIiIpKEEKK0n5yeno5Lly4BAOrWrQtXV9eHrlCVKlUwa9YsDBo0CL6+vvjll18waNAgAMDZs2fRuHFjREZG4tFHH8Xff/+NJ598Ejdv3oS/vz+AnLA2efJk3Lp1CxqNBpMnT8b69etx8uRJ+RyDBw9GUlISNm7cWKw6paSkwNPTE8nJyfDw8Hjoayypeu9vgMEkMLpjMNycCh8A/Xaf5vjvhhNFHuuzYZ1xKz4Ob608ht+P3MC7vRri9a71rF1lIiIimyvJ3++HanKIjY1FbGws6tevD1dXVzxEtoLRaMTy5cuRnp6OkJAQREVFQa/XIzQ0VC7TqFEj1KpVC5GRkQCAyMhING/eXA5DABAWFoaUlBS5lSkyMtLiGOYy5mMUJDs7GykpKRYvW9EZTDCYcu6rNbvMfHJbiBLZQkRERFS6QHTnzh306NEDDRo0QJ8+fRAbGwsAGD16dImn3J84cQJubm7QarUYO3Ys1qxZgyZNmiAuLg4ajQZeXl4W5f39/REXFwcAiIuLswhD5v3mfUWVSUlJQWZmZoF1mjFjBjw9PeVXzZo1S3RN1mSeYQZYb1A1kGcMEQdVExERlS4QTZw4EWq1GjExMXBxcZG3P//888XuhjJr2LAhoqOjceDAAbz22msYOXIkTp8+XZpqWc2UKVOQnJwsv65fv26zuqTnDqgWRj2UCuu1EJnXIrrNQdVERESlW5hx8+bN2LRpE2rUqGGxvX79+rh27VqJjqXRaFCvXs4YlrZt2+LQoUP46quv8Pzzz0On0yEpKcmilSg+Ph4BAQEAgICAABw8eNDieOZZaHnL3D8zLT4+Hh4eHnB2di6wTlqtFlqttkTXUVbMM8ygt25w4aBqIiKie0rVQpSenm7RMmSWmJj40EHCZDIhOzsbbdu2hVqtxrZt2+R9586dQ0xMDEJCQgAAISEhOHHiBBISEuQyW7ZsgYeHB5o0aSKXyXsMcxnzMeydeYaZMFg3EPm45nydEtllRkREVLpA1KlTJ/z888/ye0mSYDKZMHPmTHTr1q3Yx5kyZQp2796Nq1ev4sSJE5gyZQp27tyJoUOHwtPTE6NHj8akSZOwY8cOREVFYdSoUQgJCcGjjz4KAOjZsyeaNGmC4cOH49ixY9i0aRM+/PBDhIeHy8Fs7NixuHz5Mt59912cPXsWCxYswMqVKzFx4sTSXHq5S8/OHUOkz7LqceUWovTshxoMT0REVBGUqsts5syZ6NGjBw4fPgydTod3330Xp06dQmJiIvbu3Vvs4yQkJGDEiBGIjY2Fp6cnWrRogU2bNuGJJ54AAMydOxcKhQIDBw5EdnY2wsLCLNY5UiqVWLduHV577TWEhITA1dUVI0eOxPTp0+UywcHBWL9+PSZOnIivvvoKNWrUwA8//ICwsLDSXHq5M3eZWbuFyDyoWm8USMkywNNZbdXjExEROZJSBaJmzZrh/Pnz+Oabb+Du7o60tDQMGDAA4eHhqFatWrGP8+OPPxa538nJCfPnz8f8+fMLLRMUFIQNGzYUeZyuXbvi6NGjxa6XPUk3zzKz8hgiJ7USbloV0rINuJOWzUBERESVWokDkV6vR69evbBo0SJ88MEHZVEnyiMj29xCZN0uMyCn2ywt24A76TrU8bX64YmIiBxGiccQqdVqHD9+vCzqQgUoqxYiAKjqyplmREREQCkHVQ8bNuyB3V1kHfdaiKwfiKq4mp94z7WIiIiocivVGCKDwYCffvoJW7duRdu2bfM9w2zOnDlWqRwBGfqyayHy4VpEREREAEoYiC5fvozatWvj5MmTaNOmDQDg/PnzFmUkyXqrKVPZjyECgDtcrZqIiCq5EgWi+vXrIzY2Fjt27ACQ86iOefPm5XtWGFlP2Y4hMneZsYWIiIgqtxKNIbp/Ab+///4b6enpVq0QWSqrdYgAwMc9JxAlpLCFiIiIKreHenw6Vzgue2W1UjUABHo6AQBuJmda/dhERESOpESBSJKkfGOEOGaobN1rIbJ+t1Y1r5yH28anZMFkYrglIqLKq0RjiIQQePHFF+XnhGVlZWHs2LH5ZpmtXr3aejWs5MqyhcjfXQuFlPP4jttp2fDzcLL6OYiIiBxBiQLRyJEjLd4PGzbMqpWh/MpyDJFKqYC/hxNik7Pwb1ImAxEREVVaJQpEixcvLqt6UCEydGXXQgQA1TxzAlFschZal8kZiIiI7N9DDaqmsmcORGXRQgTcG0d0M4kDq4mIqPJiILJjQgikm7vMymAdIuDeTLPY5LJpgSIiInIEDER2LEtvgryyQRmsVA0AgbktRLGcek9ERJUYA5EdM7cOSRIAg75MzlHNMycQ/ZvEFiIiIqq8GIjsWEbulHtntRJA2awTFOiV22XGMURERFSJMRDZMXMLkYumRJMBS8TcQnQrLRs6g6nMzkNERGTPGIjsmHmGmatWWWbnqOqqgUapgBA5K1YTERFVRgxEdiyjHFqIFAoJ1bw404yIiCo3BiI7Zn5sh6um7FqIgJzFGQGuRURERJUXA5Edk1uItGXXQgQAgbnjiPjUeyIiqqwYiOxYuq6cWojkmWbsMiMiosqJgciOZWTntBA5l3mXGRdnJCKiyo2ByI7dayEq2y6z6vLzzNhCRERElRMDkR0ztxC5lOG0e+BelxnHEBERUWXFQGTHMvTl00JUw9sFAJCUoUdyZtk8IoSIiMieMRDZMbmFqIzHELlpVfBz1wIArt5OL9NzERER2SMGIjsmjyEq42n3ABDs4woAuMJARERElRADkR27t1J12bYQAUAd35xAdJmBiIiIKiEGIjtmXqm6LB/dYcYWIiIiqswYiOyYuYWorBdmBIBgHzcAwJXbaWV+LiIiInvDQGTH5Bai8hxDdCsdQogyPx8REZE9YSCyY5n68nl0BwDUquICpUJCus6IhNTsMj8fERGRPWEgsmPp2eXzcFcA0KgUqOmds2L15VscR0RERJULA5GdMhhNyDaYAJRPCxHAgdVERFR5lX3TA5WKeZVqwLqzzJKSkuHrH1DgPk3756Fu2hMfzVmIF1bMsNo5iYiI7B0DkZ3KyB1QrVZK0Kis15BnMpnw/tLdBe47fiMJO87dQqbSzWrnIyIicgTsMrNT6blT7p3V5dNdBgBeLhoAgMLDv9zOSUREZA8YiOyUuYWoPB7bYebtogYASB6+MBhN5XZeIiIiW2MgslPl+dgOMzetCiqFBEmhwvW7meV2XiIiIltjILJT6XIgKr8WIkmS4J3bbXYxgStWExFR5cFAZKdSs3ICkbtT+Y57r+qWE4jOxaWU63mJiIhsiYHITpkDkVs5jiECAB83LQDgbFxquZ6XiIjIlmwaiGbMmIFHHnkE7u7u8PPzQ//+/XHu3DmLMllZWQgPD0fVqlXh5uaGgQMHIj4+3qJMTEwM+vbtCxcXF/j5+eGdd96BwWCwKLNz5060adMGWq0W9erVQ0RERFlf3kNJyza3EKnL9bzmFiIGIiIiqkxsGoh27dqF8PBw7N+/H1u2bIFer0fPnj2Rnn5vpeSJEyfir7/+wqpVq7Br1y7cvHkTAwYMkPcbjUb07dsXOp0O+/btw5IlSxAREYGpU6fKZa5cuYK+ffuiW7duiI6OxoQJE/Dyyy9j06ZN5Xq9JZGapQdQ/l1mPq45LURXbqcj22B8QGkiIqKKwaYLM27cuNHifUREBPz8/BAVFYXOnTsjOTkZP/74I3755Rd0794dALB48WI0btwY+/fvx6OPPorNmzfj9OnT2Lp1K/z9/dGqVSt8/PHHmDx5MqZNmwaNRoNFixYhODgYs2fPBgA0btwYe/bswdy5cxEWFlbu110cthpD5KpVQmSnw6h1xcWENDQN9CzX8xMREdmCXY0hSk5OBgBUqVIFABAVFQW9Xo/Q0FC5TKNGjVCrVi1ERkYCACIjI9G8eXP4+99bTDAsLAwpKSk4deqUXCbvMcxlzMe4X3Z2NlJSUixe5S3NRoFIkiSYEq8DAM6x24yIiCoJuwlEJpMJEyZMQMeOHdGsWTMAQFxcHDQaDby8vCzK+vv7Iy4uTi6TNwyZ95v3FVUmJSUFmZn519uZMWMGPD095VfNmjWtco0lkZJlmzFEAGC6+y8AjiMiIqLKw24CUXh4OE6ePInly5fbuiqYMmUKkpOT5df169fLvQ5p2TljiMp7lhkAmO7eAMBARERElYddPNx13LhxWLduHXbv3o0aNWrI2wMCAqDT6ZCUlGTRShQfH4+AgAC5zMGDBy2OZ56FlrfM/TPT4uPj4eHhAWdn53z10Wq10Gq1Vrm20rLVGCLgXgsR1yIiIqLKwqYtREIIjBs3DmvWrMH27dsRHBxssb9t27ZQq9XYtm2bvO3cuXOIiYlBSEgIACAkJAQnTpxAQkKCXGbLli3w8PBAkyZN5DJ5j2EuYz6GPbKHQBSfko276bpyPz8REVF5s2kgCg8Px9KlS/HLL7/A3d0dcXFxiIuLk8f1eHp6YvTo0Zg0aRJ27NiBqKgojBo1CiEhIXj00UcBAD179kSTJk0wfPhwHDt2DJs2bcKHH36I8PBwuZVn7NixuHz5Mt59912cPXsWCxYswMqVKzFx4kSbXfuD2GodIgCAIQs1q+S0nLHbjIiIKgObBqKFCxciOTkZXbt2RbVq1eTXihUr5DJz587Fk08+iYEDB6Jz584ICAjA6tWr5f1KpRLr1q2DUqlESEgIhg0bhhEjRmD69OlymeDgYKxfvx5btmxBy5YtMXv2bPzwww92O+VeCGGzdYjMGvp7AGC3GRERVQ42HUMkhHhgGScnJ8yfPx/z588vtExQUBA2bNhQ5HG6du2Ko0ePlriOtpBtMEFvzLk3thhUDQCNq7lj65l4nI5lICIioorPbmaZ0T3m8UOSBLiW49Pu82oamNNCdOomAxEREVV8DER2yNxd5qZVQaGQbFIH8wrV5+NToTOYbFIHIiKi8sJAZIfkGWY26i4DgBrezvBwUkFvFLiQwIHVRERUsTEQ2SGbzjDLJUkSmrDbjIiIKgkGIjskd5nZaIaZmbnb7DQDERERVXAMRHYoxYaLMuZ1b2B1sk3rQUREVNYYiOxQmg0f7JpX3hYik+nBSyQQERE5KgYiO2QeVG2rNYjM6vq6QqtSIF1nxLXEDJvWhYiIqCwxENkh85PuPWzcZaZSKtAowB0Au82IiKhiYyCyQ7Z8sCsAJCUlw9c/AL7+ATi87U8AwJj3PpG3+foHoHmr1japGxERUVmwbRMEFcjWXWYmkwnvL90NADh+Iwk7zt1C/a7Pov/ECXKZz4Z1tkndiIiIygJbiOxQqh2sQ2Tm5+4EAEhIzS7Ws+eIiIgcEQORHbL1k+7zquqmgQQgU29EerbR1tUhIiIqEwxEdkjuMrODQKRWKlDFVQMASEjLsnFtiIiIygYDkR0yr0PkYQddZgDg664FANxKzbZxTYiIiMoGA5Edyvu0e3vAQERERBUdA5GdMZoE0nU5Y3XsYQwRAPi6MRAREVHFxkBkZ8xPugfsYwwRcK+FKCXLgCw9B1YTEVHFw0BkZ8zdZRqVAlqV0sa1yeGkVsqrZrOViIiIKiIGIjuTKg+oto/WITN5HFEaAxEREVU8DER2Js2OFmXMiwOriYioImMgsjP2NsPMjIGIiIgqMgYiO2PrB7sWxs8t5xEeiRk6GIwmG9eGiIjIuhiI7IytH+xaGFetEs5qJYQAbqfpbF0dIiIiq2IgsjP3WojsawyRJEnsNiMiogqLgcjOpGXbz4Nd72cORHymGRERVTQMRHYmJdM+p90DgB9biIiIqIJiILIziRk543O8c58wb0/MLUS303SAxG8dIiKqOPhXzc7cTc8JRFXsMBB5OauhVkowmgQkz2q2rg4REZHVMBDZmcTcQOTtYn+BSJIk+OQ+6FVZtZaNa0NERGQ9DER25m6G/bYQAffGESmqMBAREVHFwUBkR4QQuJueM8vMHscQAffGESnYQkRERBUIA5EdydAZoctdBdrbxb7WITKTA1GVmhBC2Lg2RERE1sFAZEfM44e0KgWc1Uob16ZgVV21UEiApHXFjbuZtq4OERGRVTAQ2ZG844ckSbJxbQqmVEio6prTSnTy32Qb14aIiMg6GIjsiD3PMMvLzyMnEB1nICIiogqCgciO2PsMMzN/dycAwIkbDERERFQxMBDZkUQ7n2Fm5m9uIbqRxIHVRERUITAQ2ZEk82M77HSGmVlVNy2EUY+ULAOu3cmwdXWIiIgeGgORHXGUMURKhQRT4nUAHEdEREQVAwORHXGUMUQAYLp9FQBw4kaSTetBRERkDQxEdkRuIXKgQHScA6uJiKgCYCCyI+bHdlSx8y4zADDeuQogZy0io4kDq4mIyLExENmRxNwuMy87H1QNACIpFs5qJdJ1Rly5nWbr6hARET0Umwai3bt346mnnkJgYCAkScIff/xhsV8IgalTp6JatWpwdnZGaGgoLly4YFEmMTERQ4cOhYeHB7y8vDB69GikpVn+gT5+/Dg6deoEJycn1KxZEzNnzizrSyuR5q1aw9c/AAlJ6QCA7p0eha9/gMUrKcnOuqaECU0DPQCw24yIiByfTQNReno6WrZsifnz5xe4f+bMmZg3bx4WLVqEAwcOwNXVFWFhYcjKypLLDB06FKdOncKWLVuwbt067N69G2PGjJH3p6SkoGfPnggKCkJUVBRmzZqFadOm4bvvvivz6yuuuNhYvBWxA5JSBQB4e8EavL90t8XLZDLZuJb5tajhBQA4dj3JpvUgIiJ6WCpbnrx3797o3bt3gfuEEPjyyy/x4Ycfol+/fgCAn3/+Gf7+/vjjjz8wePBgnDlzBhs3bsShQ4fQrl07AMDXX3+NPn364L///S8CAwOxbNky6HQ6/PTTT9BoNGjatCmio6MxZ84ci+Bka1n6nMCjUkhQKx2jJ7NVLS9gL3AkJsnWVSEiInoodvuX98qVK4iLi0NoaKi8zdPTEx06dEBkZCQAIDIyEl5eXnIYAoDQ0FAoFAocOHBALtO5c2doNPcGKoeFheHcuXO4e/duOV3Ng2XqjAAAZ419PuW+IG2DvAEAp2NTkKEz2Lg2REREpWe3gSguLg4A4O/vb7Hd399f3hcXFwc/Pz+L/SqVClWqVLEoU9Ax8p7jftnZ2UhJSbF4lbVMfW4gUjtOIAr0dIK/hxZGk+A4IiIicmh2G4hsacaMGfD09JRfNWvWLPNzZuUGIicHCkSSJMmtREdi7Ke1jYiIqKTsNhAFBAQAAOLj4y22x8fHy/sCAgKQkJBgsd9gMCAxMdGiTEHHyHuO+02ZMgXJycny6/r16w9/QQ+QKQciu/2SFKhNrdxAdC3JthUhIiJ6CHb71zc4OBgBAQHYtm2bvC0lJQUHDhxASEgIACAkJARJSUmIioqSy2zfvh0mkwkdOnSQy+zevRt6vV4us2XLFjRs2BDe3t4Fnlur1cLDw8PiVdayHLDLDADa5GkhEoILNBIRkWOyaSBKS0tDdHQ0oqOjAeQMpI6OjkZMTAwkScKECRPwySefYO3atThx4gRGjBiBwMBA9O/fHwDQuHFj9OrVC6+88goOHjyIvXv3Yty4cRg8eDACAwMBAC+88AI0Gg1Gjx6NU6dOYcWKFfjqq68wadIkG111weRB1Q4WiJoGekCjVCAxXccn3xMRkcOy6bT7w4cPo1u3bvJ7c0gZOXIkIiIi8O677yI9PR1jxoxBUlISHn/8cWzcuBFOTk7y5yxbtgzjxo1Djx49oFAoMHDgQMybN0/e7+npic2bNyM8PBxt27aFj48Ppk6daldT7oE8XWYONMsMALQqJZrX8ETUtbuIunYXtX1cbV0lIiKiErNpIOratWuR3SySJGH69OmYPn16oWWqVKmCX375pcjztGjRAv/880+p61kezOsQOVoLEQC0qeWFqGt3cSTmLga2rWHr6hAREZWY3Y4hqmwctcsMuLceUdQ1zjQjIiLHxEBkJ9KycxY2dNPatNGuVNrVrgIAOBuXisR0nY1rQ0REVHIMRPZA7QydMafLzM3J8QKRj5sWjQLcAQD7L9+xcW2IiIhKjoHIDkiuOS0sTiqFwzzHLCkpGb7+AfLrxPY1AIBXPpwtb2veqrWNa0lERFQ8jtccUQEpXHPG4DhS65DJZML7S3fL7y/dSsO647Hwa9sTI8blzOD7bFhnW1WPiIioRByjOaKCM7cQOeL4IbPqXs4AgLsZenk8FBERkaNgILID5kDk7qS2cU1Kz0mthJ+7FgBw4y4XaCQiIsfCQGQH5BYiB+oyK0hNbxcAwPXETBvXhIiIqGQYiOyAwtxC5MBdZgBQwzun24wtRERE5GgYiOyAlDuo2t3BW4gCvZyhkICULAOSMrgeEREROQ4GIhsTQlSIQdUAoFEpEJg7uPry7XQb14aIiKj4GIhs7G6GHpJKA8DxxxABQJ3ch7teYSAiIiIHwkBkYzeTcgYgO6uVUCkc/8sRnBuI/k3KBDQuNq4NERFR8Tj+X2AHF5ucBcDxxw+ZebloUNVVAyEAZY3mtq4OERFRsTAQ2Vhcck4LUUUJRMC9ViJVzZY2rgkREVHxMBDZ2M3cFiJHH1CdVx3fnECkrN4c+tyH1hIREdkzBiIbi00ytxA57irV9/P3cIKzWglJ64IDlxNtXR0iIqIHYiCysYrYQqSQJNTNbSVae+xfG9eGiIjowRiIbCw2dwxRRZhyn1ejAA8AwIYTccjUGW1cGyIioqIxENmQySQQZ55lVoFaiAAg0MsJptRbSMs2YPPpOFtXh4iIqEgMRDZ0Oz0beqOAECa4VrBAJEkSDBf3AQB+P8JuMyIism8MRDY2IiQIhouRUCokW1fF6gyXIgEAey7cQnxKlo1rQ0REVDgGIhvyc3fC9H7NoNvzk62rUiZE6i20C/KGSQB/HGUrERER2S8GIipTg9rWAAD8b/81GLgmERER2SkGIipT/VtXR1VXDW7czcSGkxxcTURE9omBiMqUk1qJESG1AQDf7b4EIYRtK0RERFQABiIqc8NDguCkVuDkvymIvHTH1tUhIiLKh4GIylwVVw2ea1cTALBw1yUb14aIiCi/irX4DdmVpKRk+PoHAAAkNx84D/wU/1y4jYA2oTD+exIAEFCtGk5EH7VlNYmIiBiIqOyYTCa8v3S3/P6fC7dwJCYJAf3fxbAOQVAqJHw2rLMNa0hERJSDXWZUbtoHV4GLRomkDD2iryfZujpEREQyBiIqN1qVEh3r+gAADly5g+RMvY1rRERElIOBiMpV42ruqObpBL1RYP3xWECpsXWViIiIGIiofEmShN7NAuCsVuJWWjY0jw3n2kRERGRzDERU7tyd1OjTPACSBKjrPYbPN56FycRQREREtsNARDZRw9sFXer7AgC+3XUZb606Bp2BzzojIiLbYCAim2lZ0wt3N30DYTJizdF/Ufe1b+HfojN8/QMsXs1btbZ1VYmIqILjOkRkU2knt+PFdz/DxlNxyK5aC859JiOoqgsaB3igjq8r1EpFua5VJIRAtsGEtGwDsg0mGIwmGEwCBqOASQg4q5Vw0SrhqlHBRaOEJEnlVjciIio7DERkc7V9XDEypDYiL9/ByX+Tce1OBq7dyYBCAnzctNA8Nhzf7rqEGt4uqOHtjBrezqjiqilWGNEbTbibrkNCajYSUrMQn5KNhJScjxNSs3E3XYe0bIP8Ss82QG8s3ngmSQI8nNTwc9fCz0MLP3cn+Llr4Zv78nN3yt2uhZtWla++zVu1RlxsbJHn4EreRETlg4GI7IKzRonujfzQupYXzsam4lx8KpIz9UhIzYa6YVfM+PusRXmVQoKHsxqezmp4OKvh4ZQTOIQQSMkyIClDh8R0HVKzDKWuk0algFohQaVUQKWQIEkSsvRGpGXpAEkBIYDkTD2SM/W4kJBW9PWplXI48nN3gq+7Fnd8WqP/xO/hqlXCRaOCq1YJZ7VlqxNX8iYiKh8MRGRXvF00CKlbFY/WqYLULAPiU7Lwx7If8OzIMbhxNxM37mYgITUbBpNAYnpO6HkQc0vT7RuXoUu5DZGRDJGZBJGRBJGVBqHPBHSZEPospCcnwkUtAYZspBeyHEBSUjI+/fModAYTsvRGpOuMSM82ICP333SdAWeiD6N+87ZISM1GWrYBmXqj3PJlpmk3EFvOxFscWwKgUkpQ54Yw5/7T0W/+XjirFXBWK+GkzglN2tx/ndQKOKmVcNOq4O2qhreLRn55uarhXkDLFBER5cdARHZJknJagDyc1bi1PQK/HFlzb6dCBcnJDdC6QtK4QtK6INukgJOTEyAEhD4zJ+hkp0FkpQG6dKQKgaSkZMxcd6zI877dpzk+2XDigWXUSgXUSgVctSpULaDMjvc+RNZGz5w3Kg0kZ8+cl4tX7r+e0Ctd0LhTX2ToDEjPNiJTb4QAoDcK6I3GnEv1ro5jD/GYE5VCQhVXDXzctPBx18LHVZPzr1vOtqpuOR/7umlRxVUDlZLzLIiocmIgIrt3/0NiC/J2n+aYWowgU16KW+dn3hwjvzeaBLL0RuiNJuiNAgaTCfPfexnuXlVyQpVKCyjVOR8rNYBKDUmlhV5I0Li4Q9K6AVo3SFpXSE5ukFRaGEwid/xUNlD0cCVIEuDrpkU9PzfU83NDfT831M392NdNy5YmIqrQGIiI7IRSIcFVa/kjmXXtOD5Z+OCg998CwqDBaEKm3ohMnRFfT3kV7r7VIDl5QHLOfTl5ALn/Sk7ugEIhh6d9l+5YHMvTWY06vq4IruqK2j45r6AqLgjwdEIVVw3UbFkiIgdXqQLR/PnzMWvWLMTFxaFly5b4+uuv0b59e1tXi6hMqJQKuCsVcHdSI/PKEXw8v/BgZRIC7z/XGV7V60DhVQ2SVyAUntVyPnbzRXKmHkdjknA0Jinf50oSUMVFA193LbxdNPBwVsHDSQ13J7X8sXngu4ezGu5Ouduc1HDWKKFWSmx9IiKbqzSBaMWKFZg0aRIWLVqEDh064Msvv0RYWBjOnTsHPz8/W1ePyKYUkgRDehLe+3JJvn0Gowl3M/RIytDhj4j5GPrqeFy5nY7rdzNwO00Ho0ngTroOd4oxwL0gwmQEDNkQBl3Ov/pswKiDRgF079wRLpqcAeTOGiVcNDkz8vK+d1bnbtMo4KzOWR/KSZ0TtDQqRc5LqbBJ6DIYTdDlrmWlUkhQKiSoFAooJDAEEtmZShOI5syZg1deeQWjRo0CACxatAjr16/HTz/9hPfee8/GtSOyXyqlQl5b6dY/vyLixIY8eyXAyQ2SsycUzp6A1hU6oYSTuxegcYGU+4LGOfdj59ztzjljogBICqVcNi8jgC2nLWfhPQy1UoJGqYA6NyDlDUvmf9X3bVcoJJhMAkaTgFEICGH+GNAbcsJOtsGIbL0J2QYTdIbc94ac98YintEn9NkQ+izAkJXzr/7ev85qBUYOeQ7OueFOq1LkfKzKee+kVkCZG7CUkgRF7scK6d42eX+e3kwhACH/K3L+zfMx8uwDcrpxNUqFvPSERpXzr0qpgDrPbEiGO6oIKkUg0ul0iIqKwpQpU+RtCoUCoaGhiIyMtGHNiBxLcQeL/18xBrh/se449EYTDEYBvcl0bzB57r//m/keXD29AaUGklp7b2C5/K8WRkkFldYZkkoD5G6T1FpAqYKksPz1Js/e0xkf+j5Yg6TOrSs88+3TA/hhz5Vyr1NpqRS54UgpyS1h5nCmyBPOFBLybZMkCcoCtlt+PvKUNX8e8nycW0Yyf3zvc/Oe03wsc4CTJEBC3o9z/gVytufNeZJkLpm3rOXnmj+hoONYfu69DVKeY8ufIxV+/sKOa5Y3gt+/cojIszfvvvtjuyhkyZH8n1fw8Upy/Lz7nNRKPN0ysNBzl7VKEYhu374No9EIf39/i+3+/v44e/ZsvvLZ2dnIzs6W3ycnJwMAUlJSyqR+JpMJWelFL+wnhGAZlqlQZfSZ6QByfgmpADgrkPN0RXVOmbRTOzHlt/1FHueDQY/i00LKmFtzpg0PxftLNsNoEjCZBEwiZ0afMU/LT8QnkzD0vf/CKHLem1uFTAK53VvAX9/PgrNWCwgTAAFhNAAmA2DUQxj1gNGAtOQkjJsVAVVu65Iqt7VGknL+QJgg8MnIMLz300YYTQK63FYmvcEEvcn8scCmX76F1s0TkkqdEwiVakClBpTqnBmGShVMQoJCpYIkKXL/giruvRQ52yQoICQp949+3r9QAvf+nOW0fFmUMf/BUiggSUpAoQQkZW7QVOa717rcF9HD8HXToGtwN6se0/x3u6iQJxOVwL///isAiH379llsf+edd0T79u3zlf/oo49yflvwxRdffPHFF18O/7p+/foDs0KlaCHy8fGBUqlEfLzleIT4+HgEBATkKz9lyhRMmjRJfm8ymZCYmIiqVas+dF95SkoKatasievXr8PDw+OhjkW8n9bG+2l9vKfWxftpXRX9fgohkJqaisDAB3fFVYpApNFo0LZtW2zbtg39+/cHkBNytm3bhnHjxuUrr9VqodVqLbZ5eXlZtU4eHh4V8pvPVng/rYv30/p4T62L99O6KvL99PT0LFa5ShGIAGDSpEkYOXIk2rVrh/bt2+PLL79Eenq6POuMiIiIKq9KE4ief/553Lp1C1OnTkVcXBxatWqFjRs35htoTURERJVPpQlEADBu3LgCu8jKk1arxUcffZSvS45Kh/fTung/rY/31Lp4P62L9/MeSYjizEUjIiIiqrj4REYiIiKq9BiIiIiIqNJjICIiIqJKj4GIiIiIKj0GonI0f/581K5dG05OTujQoQMOHjxo6yrZpRkzZuCRRx6Bu7s7/Pz80L9/f5w7d86iTFZWFsLDw1G1alW4ublh4MCB+VYij4mJQd++feHi4gI/Pz+88847MBgM5Xkpdunzzz+HJEmYMGGCvI33s2T+/fdfDBs2DFWrVoWzszOaN2+Ow4cPy/uFEJg6dSqqVasGZ2dnhIaG4sKFCxbHSExMxNChQ+Hh4QEvLy+MHj0aaWlFPwOuojIajfi///s/BAcHw9nZGXXr1sXHH39s+RBQ3tNC7d69G0899RQCAwMhSRL++OMPi/3WunfHjx9Hp06d4OTkhJo1a2LmzJllfWnl6+GfFEbFsXz5cqHRaMRPP/0kTp06JV555RXh5eUl4uPjbV01uxMWFiYWL14sTp48KaKjo0WfPn1ErVq1RFpamlxm7NixombNmmLbtm3i8OHD4tFHHxWPPfaYvN9gMIhmzZqJ0NBQcfToUbFhwwbh4+MjpkyZYotLshsHDx4UtWvXFi1atBDjx4+Xt/N+Fl9iYqIICgoSL774ojhw4IC4fPmy2LRpk7h48aJc5vPPPxeenp7ijz/+EMeOHRNPP/20CA4OFpmZmXKZXr16iZYtW4r9+/eLf/75R9SrV08MGTLEFpdkc59++qmoWrWqWLdunbhy5YpYtWqVcHNzE1999ZVchve0cBs2bBAffPCBWL16tQAg1qxZY7HfGvcuOTlZ+Pv7i6FDh4qTJ0+KX3/9VTg7O4tvv/22vC6zzDEQlZP27duL8PBw+b3RaBSBgYFixowZNqyVY0hISBAAxK5du4QQQiQlJQm1Wi1WrVollzlz5owAICIjI4UQOb8gFAqFiIuLk8ssXLhQeHh4iOzs7PK9ADuRmpoq6tevL7Zs2SK6dOkiByLez5KZPHmyePzxxwvdbzKZREBAgJg1a5a8LSkpSWi1WvHrr78KIYQ4ffq0ACAOHTokl/n777+FJEni33//LbvK26m+ffuKl156yWLbgAEDxNChQ4UQvKclcX8gsta9W7BggfD29rb4eZ88ebJo2LBhGV9R+WGXWTnQ6XSIiopCaGiovE2hUCA0NBSRkZE2rJljSE5OBgBUqVIFABAVFQW9Xm9xPxs1aoRatWrJ9zMyMhLNmze3WIk8LCwMKSkpOHXqVDnW3n6Eh4ejb9++FvcN4P0sqbVr16Jdu3Z49tln4efnh9atW+P777+X91+5cgVxcXEW99PT0xMdOnSwuJ9eXl5o166dXCY0NBQKhQIHDhwov4uxE4899hi2bduG8+fPAwCOHTuGPXv2oHfv3gB4Tx+Gte5dZGQkOnfuDI1GI5cJCwvDuXPncPfu3XK6mrJVqVaqtpXbt2/DaDTme0yIv78/zp49a6NaOQaTyYQJEyagY8eOaNasGQAgLi4OGo0m3wN3/f39ERcXJ5cp6H6b91U2y5cvx5EjR3Do0KF8+3g/S+by5ctYuHAhJk2ahPfffx+HDh3Cm2++CY1Gg5EjR8r3o6D7lfd++vn5WexXqVSoUqVKpbufAPDee+8hJSUFjRo1glKphNFoxKeffoqhQ4cCAO/pQ7DWvYuLi0NwcHC+Y5j3eXt7l0n9yxMDEdm18PBwnDx5Env27LF1VRzW9evXMX78eGzZsgVOTk62ro7DM5lMaNeuHT777DMAQOvWrXHy5EksWrQII0eOtHHtHNPKlSuxbNky/PLLL2jatCmio6MxYcIEBAYG8p5SuWGXWTnw8fGBUqnMN2snPj4eAQEBNqqV/Rs3bhzWrVuHHTt2oEaNGvL2gIAA6HQ6JCUlWZTPez8DAgIKvN/mfZVJVFQUEhIS0KZNG6hUKqhUKuzatQvz5s2DSqWCv78/72cJVKtWDU2aNLHY1rhxY8TExAC4dz+K+nkPCAhAQkKCxX6DwYDExMRKdz8B4J133sF7772HwYMHo3nz5hg+fDgmTpyIGTNmAOA9fRjWuneV4XcAA1E50Gg0aNu2LbZt2yZvM5lM2LZtG0JCQmxYM/skhMC4ceOwZs0abN++PV8zbdu2baFWqy3u57lz5xATEyPfz5CQEJw4ccLih3zLli3w8PDI98esouvRowdOnDiB6Oho+dWuXTsMHTpU/pj3s/g6duyYbxmI8+fPIygoCAAQHByMgIAAi/uZkpKCAwcOWNzPpKQkREVFyWW2b98Ok8mEDh06lMNV2JeMjAwoFJZ/jpRKJUwmEwDe04dhrXsXEhKC3bt3Q6/Xy2W2bNmChg0bVojuMgCcdl9eli9fLrRarYiIiBCnT58WY8aMEV5eXhazdijHa6+9Jjw9PcXOnTtFbGys/MrIyJDLjB07VtSqVUts375dHD58WISEhIiQkBB5v3maeM+ePUV0dLTYuHGj8PX1rZTTxAuSd5aZELyfJXHw4EGhUqnEp59+Ki5cuCCWLVsmXFxcxNKlS+Uyn3/+ufDy8hJ//vmnOH78uOjXr1+B05xbt24tDhw4IPbs2SPq169fKaaIF2TkyJGievXq8rT71atXCx8fH/Huu+/KZXhPC5eamiqOHj0qjh49KgCIOXPmiKNHj4pr164JIaxz75KSkoS/v78YPny4OHnypFi+fLlwcXHhtHsqna+//lrUqlVLaDQa0b59e7F//35bV8kuASjwtXjxYrlMZmameP3114W3t7dwcXERzzzzjIiNjbU4ztWrV0Xv3r2Fs7Oz8PHxEW+99ZbQ6/XlfDX26f5AxPtZMn/99Zdo1qyZ0Gq1olGjRuK7776z2G8ymcT//d//CX9/f6HVakWPHj3EuXPnLMrcuXNHDBkyRLi5uQkPDw8xatQokZqaWp6XYTdSUlLE+PHjRa1atYSTk5OoU6eO+OCDDyymePOeFm7Hjh0F/s4cOXKkEMJ69+7YsWPi8ccfF1qtVlSvXl18/vnn5XWJ5UISIs9SoERERESVEMcQERERUaXHQERERESVHgMRERERVXoMRERERFTpMRARERFRpcdARERERJUeAxERERFVegxERER2QpIk/PHHH+Vyrs6dO+OXX355qGPs3LkTkiTlew5eXosWLcJTTz31UOchKg8MRER27MUXX4QkSflevXr1snXVHkpcXBzeeOMN1KlTB1qtFjVr1sRTTz1l8bylimzatGlo1apVvu2xsbHo3bt3mZ9/7dq1iI+Px+DBgwEAgwcPzvc9tXHjRkiShGnTpllsnzZtGmrVqlXsc7300ks4cuQI/vnnn4euN1FZUtm6AkRUtF69emHx4sUW27RabZmeU6fTQaPRlMmxr169io4dO8LLywuzZs1C8+bNodfrsWnTJoSHh+Ps2bNlcl5HUF5PDZ83bx5GjRolP1C1W7duePvtt2EwGKBS5fxZ2LFjB2rWrImdO3dafO6OHTvQrVu3Yp9Lo9HghRdewLx589CpUyerXQOR1dn62SFEVLiRI0eKfv36FVkGgPj+++9F//79hbOzs6hXr574888/LcqcOHFC9OrVS7i6ugo/Pz8xbNgwcevWLXl/ly5dRHh4uBg/fryoWrWq6Nq1qxBCiD///FPUq1dPaLVa0bVrVxERESEAiLt374q0tDTh7u4uVq1aZXGuNWvWCBcXF5GSklJgfXv37i2qV68u0tLS8u27e/eu/PG1a9fE008/LVxdXYW7u7t49tlnLR6G/NFHH4mWLVuKn3/+WQQFBQkPDw/x/PPPW5x31apVolmzZsLJyUlUqVJF9OjRQz7v/c9zE0KIfv36yc9/EkKIoKAg8fHHH4vhw4cLV1dXUatWLfHnn3+KhIQEuW7NmzcXhw4dkj9n8eLFwtPTU6xZs0a+dz179hQxMTHyfhTynD4AYs2aNfKxjh8/Lrp16ybX/5VXXrF4vpT5+2PWrFkiICBAVKlSRbz++utCp9MVeO+FECIhIUFIkiROnjwpbzt37pwAICIjI+Vt7du3F/PnzxdOTk7yQ0AzMzOFVquV62t+htbWrVtF27ZthbOzswgJCRFnz561OOeuXbuERqOxeEAzkb1hlxlRBfCf//wHzz33HI4fP44+ffpg6NChSExMBAAkJSWhe/fuaN26NQ4fPoyNGzciPj4ezz33nMUxlixZAo1Gg71792LRokW4cuUKBg0ahP79++PYsWN49dVX8cEHH8jlXV1dMXjw4HytV4sXL8agQYPg7u6er56JiYnYuHEjwsPD4erqmm+/l5cXAMBkMqFfv35ITEzErl27sGXLFly+fBnPP/+8RflLly7hjz/+wLp167Bu3Trs2rULn3/+OYCc7qchQ4bgpZdewpkzZ7Bz504MGDAAooSPb5w7dy46duyIo0ePom/fvhg+fDhGjBiBYcOG4ciRI6hbty5GjBhhcdyMjAx8+umn+Pnnn7F3714kJSXJ3VPPP/883nrrLTRt2hSxsbGIjY3Nd10AkJ6ejrCwMHh7e+PQoUNYtWoVtm7dinHjxlmU27FjBy5duoQdO3ZgyZIliIiIQERERKHXs2fPHri4uKBx48bytgYNGiAwMBA7duwAAKSmpuLIkSN49tlnUbt2bURGRgIA9u3bh+zs7HwtRB988AFmz56Nw4cPQ6VS4aWXXrLY365dOxgMBhw4cKAYd5zIRmydyIiocCNHjhRKpVK4urpavD799FO5DADx4Ycfyu/T0tIEAPH3338LIYT4+OOPRc+ePS2Oe/36dQFAfuJ1ly5dROvWrS3KTJ48WTRr1sxi2wcffCC3EAkhxIEDB4RSqRQ3b94UQggRHx8vVCqV2LlzZ4HXc+DAAQFArF69usjr3rx5s1AqlXKrihBCnDp1SgAQBw8eFELktBDd3xL1zjvviA4dOgghhIiKihIAxNWrVws8R3FbiIYNGya/j42NFQDE//3f/8nbIiMjBQARGxsrhLjXArR//365zJkzZwQAceDAAbnuLVu2zFcn5Gkh+u6774S3t7dFS9r69euFQqGQW8pGjhwpgoKChMFgkMs8++yz4vnnny/wmoUQYu7cuaJOnTr5tg8dOlT+Plm/fr1o0qSJEEKIMWPGiKlTpwohhPi///s/ERwcLH9O3haivHUEILcqmXl7e4uIiIhC60Vka2whIrJz3bp1Q3R0tMVr7NixFmVatGghf+zq6goPDw8kJCQAAI4dO4YdO3bAzc1NfjVq1AhATguLWdu2bS2Oee7cOTzyyCMW29q3b5/vfdOmTbFkyRIAwNKlSxEUFITOnTsXeC2imK0zZ86cQc2aNVGzZk15W5MmTeDl5YUzZ87I22rXrm3RElWtWjX5ulu2bIkePXqgefPmePbZZ/H999/j7t27xTp/Xnnvrb+/PwCgefPm+baZzwsAKpXK4t41atQoX90f5MyZM2jZsqVFS1rHjh1hMplw7tw5eVvTpk2hVCrl93nvQUEyMzPh5OSUb3vXrl2xd+9e6PV67Ny5E127dgUAdOnSRR5HtHPnzgLHD+W9R9WqVQOAfHVwdnZGRkZGEVdMZFsMRER2ztXVFfXq1bN4ValSxaKMWq22eC9JEkwmEwAgLS0NTz31VL5QdeHCBYvgUlAXVnG8/PLLchfN4sWLMWrUKEiSVGDZ+vXrQ5Ikqw2cLuq6lUoltmzZgr///htNmjTB119/jYYNG+LKlSsAAIVCkS+g6fX6Is9hvq6CtpnPW96KugcF8fHxKTAYduvWDenp6Th06BB27NiBLl26AMgJRAcOHEBiYiIOHDiA7t27F1mHwu5HYmIifH19i39hROWMgYiogmvTpg1OnTqF2rVr5wtWRYWghg0b4vDhwxbbDh06lK/csGHDcO3aNcybNw+nT5/GyJEjCz1mlSpVEBYWhvnz5yM9PT3ffvN6No0bN8b169dx/fp1ed/p06eRlJSEJk2aPOiSZZIkoWPHjvjPf/6Do0ePQqPRYM2aNQAAX19fxMbGymWNRiNOnjxZ7GMXxWAwWNy7c+fOISkpSR63o9FoYDQaizxG48aNcezYMYv7tHfvXigUCjRs2LDUdWvdujXi4uLyhaK6deuiZs2aWLt2LaKjo+VAVL16dVSvXh2zZ8+GTqcr0Qwzs0uXLiErKwutW7cudb2JyhoDEZGdy87ORlxcnMXr9u3bxf788PBwJCYmYsiQITh06BAuXbqETZs2YdSoUUX+UX711Vdx9uxZTJ48GefPn8fKlSvllqC8LUDe3t4YMGAA3nnnHfTs2RM1atQosj7z58+H0WhE+/bt8fvvv+PChQs4c+YM5s2bh5CQEABAaGgomjdvjqFDh+LIkSM4ePAgRowYgS5duqBdu3bFuu4DBw7gs88+w+HDhxETE4PVq1fj1q1bcijp3r071q9fj/Xr1+Ps2bN47bXXilxgsCTUajXeeOMNHDhwAFFRUXjxxRfx6KOPyl2OtWvXxpUrVxAdHY3bt28jOzs73zGGDh0KJycnjBw5EidPnsSOHTvwxhtvYPjw4XI3XWm0bt0aPj4+2Lt3b7593bp1w4IFC1CvXj2Lc3Tp0gVff/21PPi6pP755x/UqVMHdevWLXW9icoaAxGRndu4cSOqVatm8Xr88ceL/fmBgYHYu3cvjEYjevbsiebNm2PChAnw8vKS16EpSHBwMH777TesXr0aLVq0wMKFC+VZZvevgzR69GjodLp8s4sKUqdOHRw5cgTdunXDW2+9hWbNmuGJJ57Atm3bsHDhQgA5gevPP/+Et7c3OnfujNDQUNSpUwcrVqwo9nV7eHhg9+7d6NOnDxo0aIAPP/wQs2fPlhc+fOmllzBy5Eg5aNWpU6dUrR8FcXFxweTJk/HCCy+gY8eOcHNzs6j7wIED0atXL3Tr1g2+vr749ddfCzzGpk2bkJiYiEceeQSDBg1Cjx498M033zxU3ZRKJUaNGoVly5bl29etWzekpqbK44fMunTpgtTU1FLfn19//RWvvPJKqT6XqLxIorijHImo0vv000+xaNEii64sAPjf//6HiRMn4ubNm2W2oKOjiIiIwIQJE6zW2lQW4uLi0LRpUxw5cgRBQUFleq5Tp06he/fuOH/+PDw9Pcv0XEQPgytVE1GhFixYgEceeQRVq1bF3r17MWvWLIt1cDIyMhAbG4vPP/8cr776aqUPQ44iICAAP/74I2JiYso8EMXGxuLnn39mGCK7x0BERIW6cOECPvnkEyQmJqJWrVp46623MGXKFHn/zJkz8emnn6Jz584W28n+9e/fv1zOExoaWi7nIXpY7DIjIiKiSo+DqomIiKjSYyAiIiKiSo+BiIiIiCo9BiIiIiKq9BiIiIiIqNJjICIiIqJKj4GIiIiIKj0GIiIiIqr0GIiIiIio0vt/9IOuXYDOZWAAAAAASUVORK5CYII="/>
          <p:cNvSpPr>
            <a:spLocks noGrp="1" noChangeAspect="1" noChangeArrowheads="1"/>
          </p:cNvSpPr>
          <p:nvPr>
            <p:ph idx="1"/>
          </p:nvPr>
        </p:nvSpPr>
        <p:spPr bwMode="auto">
          <a:xfrm>
            <a:off x="677334" y="1381125"/>
            <a:ext cx="8596668" cy="466023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rmAutofit/>
          </a:bodyPr>
          <a:lstStyle/>
          <a:p>
            <a:endParaRPr lang="en-US" dirty="0" smtClean="0"/>
          </a:p>
        </p:txBody>
      </p:sp>
      <p:graphicFrame>
        <p:nvGraphicFramePr>
          <p:cNvPr id="5" name="Table 4"/>
          <p:cNvGraphicFramePr>
            <a:graphicFrameLocks noGrp="1"/>
          </p:cNvGraphicFramePr>
          <p:nvPr>
            <p:extLst>
              <p:ext uri="{D42A27DB-BD31-4B8C-83A1-F6EECF244321}">
                <p14:modId xmlns:p14="http://schemas.microsoft.com/office/powerpoint/2010/main" val="3645711055"/>
              </p:ext>
            </p:extLst>
          </p:nvPr>
        </p:nvGraphicFramePr>
        <p:xfrm>
          <a:off x="803275" y="2257424"/>
          <a:ext cx="8128000" cy="4023360"/>
        </p:xfrm>
        <a:graphic>
          <a:graphicData uri="http://schemas.openxmlformats.org/drawingml/2006/table">
            <a:tbl>
              <a:tblPr firstRow="1" bandRow="1">
                <a:tableStyleId>{5C22544A-7EE6-4342-B048-85BDC9FD1C3A}</a:tableStyleId>
              </a:tblPr>
              <a:tblGrid>
                <a:gridCol w="2032000"/>
                <a:gridCol w="2032000"/>
                <a:gridCol w="2032000"/>
                <a:gridCol w="2032000"/>
              </a:tblGrid>
              <a:tr h="269108">
                <a:tc>
                  <a:txBody>
                    <a:bodyPr/>
                    <a:lstStyle/>
                    <a:p>
                      <a:r>
                        <a:rPr lang="en-US" dirty="0" smtClean="0"/>
                        <a:t>Models</a:t>
                      </a:r>
                      <a:endParaRPr lang="en-US" dirty="0"/>
                    </a:p>
                  </a:txBody>
                  <a:tcPr/>
                </a:tc>
                <a:tc>
                  <a:txBody>
                    <a:bodyPr/>
                    <a:lstStyle/>
                    <a:p>
                      <a:r>
                        <a:rPr lang="en-US" dirty="0" smtClean="0"/>
                        <a:t>MAE</a:t>
                      </a:r>
                      <a:endParaRPr lang="en-US" dirty="0"/>
                    </a:p>
                  </a:txBody>
                  <a:tcPr/>
                </a:tc>
                <a:tc>
                  <a:txBody>
                    <a:bodyPr/>
                    <a:lstStyle/>
                    <a:p>
                      <a:r>
                        <a:rPr lang="en-US" dirty="0" smtClean="0"/>
                        <a:t>MSE</a:t>
                      </a:r>
                      <a:endParaRPr lang="en-US" dirty="0"/>
                    </a:p>
                  </a:txBody>
                  <a:tcPr/>
                </a:tc>
                <a:tc>
                  <a:txBody>
                    <a:bodyPr/>
                    <a:lstStyle/>
                    <a:p>
                      <a:r>
                        <a:rPr lang="en-US" dirty="0" smtClean="0"/>
                        <a:t>R^2</a:t>
                      </a:r>
                      <a:endParaRPr lang="en-US" dirty="0"/>
                    </a:p>
                  </a:txBody>
                  <a:tcPr/>
                </a:tc>
              </a:tr>
              <a:tr h="269108">
                <a:tc>
                  <a:txBody>
                    <a:bodyPr/>
                    <a:lstStyle/>
                    <a:p>
                      <a:r>
                        <a:rPr lang="en-US" dirty="0" smtClean="0"/>
                        <a:t>Linear</a:t>
                      </a:r>
                      <a:r>
                        <a:rPr lang="en-US" baseline="0" dirty="0" smtClean="0"/>
                        <a:t> regression</a:t>
                      </a:r>
                      <a:endParaRPr lang="en-US" dirty="0"/>
                    </a:p>
                  </a:txBody>
                  <a:tcPr/>
                </a:tc>
                <a:tc>
                  <a:txBody>
                    <a:bodyPr/>
                    <a:lstStyle/>
                    <a:p>
                      <a:r>
                        <a:rPr lang="en-US" dirty="0" smtClean="0"/>
                        <a:t>30.28</a:t>
                      </a:r>
                      <a:endParaRPr lang="en-US" dirty="0"/>
                    </a:p>
                  </a:txBody>
                  <a:tcPr/>
                </a:tc>
                <a:tc>
                  <a:txBody>
                    <a:bodyPr/>
                    <a:lstStyle/>
                    <a:p>
                      <a:r>
                        <a:rPr lang="en-US" dirty="0" smtClean="0"/>
                        <a:t>63.2</a:t>
                      </a:r>
                      <a:endParaRPr lang="en-US" dirty="0"/>
                    </a:p>
                  </a:txBody>
                  <a:tcPr/>
                </a:tc>
                <a:tc>
                  <a:txBody>
                    <a:bodyPr/>
                    <a:lstStyle/>
                    <a:p>
                      <a:r>
                        <a:rPr lang="en-US" dirty="0" smtClean="0"/>
                        <a:t>0.60</a:t>
                      </a:r>
                      <a:endParaRPr lang="en-US" dirty="0"/>
                    </a:p>
                  </a:txBody>
                  <a:tcPr/>
                </a:tc>
              </a:tr>
              <a:tr h="269108">
                <a:tc>
                  <a:txBody>
                    <a:bodyPr/>
                    <a:lstStyle/>
                    <a:p>
                      <a:r>
                        <a:rPr lang="en-US" dirty="0" smtClean="0"/>
                        <a:t>Decision</a:t>
                      </a:r>
                      <a:r>
                        <a:rPr lang="en-US" baseline="0" dirty="0" smtClean="0"/>
                        <a:t> tree</a:t>
                      </a:r>
                      <a:endParaRPr lang="en-US" dirty="0"/>
                    </a:p>
                  </a:txBody>
                  <a:tcPr/>
                </a:tc>
                <a:tc>
                  <a:txBody>
                    <a:bodyPr/>
                    <a:lstStyle/>
                    <a:p>
                      <a:r>
                        <a:rPr lang="en-US" dirty="0" smtClean="0"/>
                        <a:t>31.55</a:t>
                      </a:r>
                      <a:endParaRPr lang="en-US" dirty="0"/>
                    </a:p>
                  </a:txBody>
                  <a:tcPr/>
                </a:tc>
                <a:tc>
                  <a:txBody>
                    <a:bodyPr/>
                    <a:lstStyle/>
                    <a:p>
                      <a:r>
                        <a:rPr lang="en-US" dirty="0" smtClean="0"/>
                        <a:t>77.7</a:t>
                      </a:r>
                      <a:endParaRPr lang="en-US" dirty="0"/>
                    </a:p>
                  </a:txBody>
                  <a:tcPr/>
                </a:tc>
                <a:tc>
                  <a:txBody>
                    <a:bodyPr/>
                    <a:lstStyle/>
                    <a:p>
                      <a:r>
                        <a:rPr lang="en-US" dirty="0" smtClean="0"/>
                        <a:t>0.39</a:t>
                      </a:r>
                      <a:endParaRPr lang="en-US" dirty="0"/>
                    </a:p>
                  </a:txBody>
                  <a:tcPr/>
                </a:tc>
              </a:tr>
              <a:tr h="269108">
                <a:tc>
                  <a:txBody>
                    <a:bodyPr/>
                    <a:lstStyle/>
                    <a:p>
                      <a:r>
                        <a:rPr lang="en-US" dirty="0" smtClean="0"/>
                        <a:t>Random</a:t>
                      </a:r>
                      <a:r>
                        <a:rPr lang="en-US" baseline="0" dirty="0" smtClean="0"/>
                        <a:t> forest</a:t>
                      </a:r>
                      <a:endParaRPr lang="en-US" dirty="0"/>
                    </a:p>
                  </a:txBody>
                  <a:tcPr/>
                </a:tc>
                <a:tc>
                  <a:txBody>
                    <a:bodyPr/>
                    <a:lstStyle/>
                    <a:p>
                      <a:r>
                        <a:rPr lang="en-US" dirty="0" smtClean="0"/>
                        <a:t>27.08</a:t>
                      </a:r>
                      <a:endParaRPr lang="en-US" dirty="0"/>
                    </a:p>
                  </a:txBody>
                  <a:tcPr/>
                </a:tc>
                <a:tc>
                  <a:txBody>
                    <a:bodyPr/>
                    <a:lstStyle/>
                    <a:p>
                      <a:r>
                        <a:rPr lang="en-US" dirty="0" smtClean="0"/>
                        <a:t>60.1</a:t>
                      </a:r>
                      <a:endParaRPr lang="en-US" dirty="0"/>
                    </a:p>
                  </a:txBody>
                  <a:tcPr/>
                </a:tc>
                <a:tc>
                  <a:txBody>
                    <a:bodyPr/>
                    <a:lstStyle/>
                    <a:p>
                      <a:r>
                        <a:rPr lang="en-US" dirty="0" smtClean="0"/>
                        <a:t>0.63</a:t>
                      </a:r>
                      <a:endParaRPr lang="en-US" dirty="0"/>
                    </a:p>
                  </a:txBody>
                  <a:tcPr/>
                </a:tc>
              </a:tr>
              <a:tr h="269108">
                <a:tc>
                  <a:txBody>
                    <a:bodyPr/>
                    <a:lstStyle/>
                    <a:p>
                      <a:r>
                        <a:rPr lang="en-US" dirty="0" smtClean="0"/>
                        <a:t>XB</a:t>
                      </a:r>
                      <a:r>
                        <a:rPr lang="en-US" baseline="0" dirty="0" smtClean="0"/>
                        <a:t> Boost</a:t>
                      </a:r>
                      <a:endParaRPr lang="en-US" dirty="0"/>
                    </a:p>
                  </a:txBody>
                  <a:tcPr/>
                </a:tc>
                <a:tc>
                  <a:txBody>
                    <a:bodyPr/>
                    <a:lstStyle/>
                    <a:p>
                      <a:r>
                        <a:rPr lang="en-US" dirty="0" smtClean="0"/>
                        <a:t>28.43</a:t>
                      </a:r>
                      <a:endParaRPr lang="en-US" dirty="0"/>
                    </a:p>
                  </a:txBody>
                  <a:tcPr/>
                </a:tc>
                <a:tc>
                  <a:txBody>
                    <a:bodyPr/>
                    <a:lstStyle/>
                    <a:p>
                      <a:r>
                        <a:rPr lang="en-US" dirty="0" smtClean="0"/>
                        <a:t>62.21</a:t>
                      </a:r>
                      <a:endParaRPr lang="en-US" dirty="0"/>
                    </a:p>
                  </a:txBody>
                  <a:tcPr/>
                </a:tc>
                <a:tc>
                  <a:txBody>
                    <a:bodyPr/>
                    <a:lstStyle/>
                    <a:p>
                      <a:r>
                        <a:rPr lang="en-US" dirty="0" smtClean="0"/>
                        <a:t>0.61</a:t>
                      </a:r>
                      <a:endParaRPr lang="en-US" dirty="0"/>
                    </a:p>
                  </a:txBody>
                  <a:tcPr/>
                </a:tc>
              </a:tr>
              <a:tr h="269108">
                <a:tc>
                  <a:txBody>
                    <a:bodyPr/>
                    <a:lstStyle/>
                    <a:p>
                      <a:r>
                        <a:rPr lang="en-US" dirty="0" smtClean="0"/>
                        <a:t>SVR</a:t>
                      </a:r>
                      <a:endParaRPr lang="en-US" dirty="0"/>
                    </a:p>
                  </a:txBody>
                  <a:tcPr/>
                </a:tc>
                <a:tc>
                  <a:txBody>
                    <a:bodyPr/>
                    <a:lstStyle/>
                    <a:p>
                      <a:r>
                        <a:rPr lang="en-US" dirty="0" smtClean="0"/>
                        <a:t>27.09</a:t>
                      </a:r>
                      <a:endParaRPr lang="en-US" dirty="0"/>
                    </a:p>
                  </a:txBody>
                  <a:tcPr/>
                </a:tc>
                <a:tc>
                  <a:txBody>
                    <a:bodyPr/>
                    <a:lstStyle/>
                    <a:p>
                      <a:r>
                        <a:rPr lang="en-US" dirty="0" smtClean="0"/>
                        <a:t>67.44</a:t>
                      </a:r>
                      <a:endParaRPr lang="en-US" dirty="0"/>
                    </a:p>
                  </a:txBody>
                  <a:tcPr/>
                </a:tc>
                <a:tc>
                  <a:txBody>
                    <a:bodyPr/>
                    <a:lstStyle/>
                    <a:p>
                      <a:r>
                        <a:rPr lang="en-US" dirty="0" smtClean="0"/>
                        <a:t>0.54</a:t>
                      </a:r>
                      <a:endParaRPr lang="en-US" dirty="0"/>
                    </a:p>
                  </a:txBody>
                  <a:tcPr/>
                </a:tc>
              </a:tr>
              <a:tr h="269108">
                <a:tc>
                  <a:txBody>
                    <a:bodyPr/>
                    <a:lstStyle/>
                    <a:p>
                      <a:r>
                        <a:rPr lang="en-US" dirty="0" smtClean="0"/>
                        <a:t>LSTM</a:t>
                      </a:r>
                      <a:endParaRPr lang="en-US" dirty="0"/>
                    </a:p>
                  </a:txBody>
                  <a:tcPr/>
                </a:tc>
                <a:tc>
                  <a:txBody>
                    <a:bodyPr/>
                    <a:lstStyle/>
                    <a:p>
                      <a:r>
                        <a:rPr lang="en-US" dirty="0" smtClean="0"/>
                        <a:t>34.31</a:t>
                      </a:r>
                      <a:endParaRPr lang="en-US" dirty="0"/>
                    </a:p>
                  </a:txBody>
                  <a:tcPr/>
                </a:tc>
                <a:tc>
                  <a:txBody>
                    <a:bodyPr/>
                    <a:lstStyle/>
                    <a:p>
                      <a:r>
                        <a:rPr lang="en-US" dirty="0" smtClean="0"/>
                        <a:t>70.27</a:t>
                      </a:r>
                      <a:endParaRPr lang="en-US" dirty="0"/>
                    </a:p>
                  </a:txBody>
                  <a:tcPr/>
                </a:tc>
                <a:tc>
                  <a:txBody>
                    <a:bodyPr/>
                    <a:lstStyle/>
                    <a:p>
                      <a:r>
                        <a:rPr lang="en-US" dirty="0" smtClean="0"/>
                        <a:t>0.50</a:t>
                      </a:r>
                      <a:endParaRPr lang="en-US" dirty="0"/>
                    </a:p>
                  </a:txBody>
                  <a:tcPr/>
                </a:tc>
              </a:tr>
              <a:tr h="269108">
                <a:tc>
                  <a:txBody>
                    <a:bodyPr/>
                    <a:lstStyle/>
                    <a:p>
                      <a:r>
                        <a:rPr lang="en-US" dirty="0" smtClean="0"/>
                        <a:t>ARIMA</a:t>
                      </a:r>
                      <a:endParaRPr lang="en-US" dirty="0"/>
                    </a:p>
                  </a:txBody>
                  <a:tcPr/>
                </a:tc>
                <a:tc>
                  <a:txBody>
                    <a:bodyPr/>
                    <a:lstStyle/>
                    <a:p>
                      <a:r>
                        <a:rPr lang="en-US" dirty="0" smtClean="0"/>
                        <a:t>57.76</a:t>
                      </a:r>
                      <a:endParaRPr lang="en-US" dirty="0"/>
                    </a:p>
                  </a:txBody>
                  <a:tcPr/>
                </a:tc>
                <a:tc>
                  <a:txBody>
                    <a:bodyPr/>
                    <a:lstStyle/>
                    <a:p>
                      <a:r>
                        <a:rPr lang="en-US" dirty="0" smtClean="0"/>
                        <a:t>91.44</a:t>
                      </a:r>
                      <a:endParaRPr lang="en-US" dirty="0"/>
                    </a:p>
                  </a:txBody>
                  <a:tcPr/>
                </a:tc>
                <a:tc>
                  <a:txBody>
                    <a:bodyPr/>
                    <a:lstStyle/>
                    <a:p>
                      <a:r>
                        <a:rPr lang="en-US" dirty="0" smtClean="0"/>
                        <a:t>-0.010</a:t>
                      </a:r>
                      <a:endParaRPr lang="en-US" dirty="0"/>
                    </a:p>
                  </a:txBody>
                  <a:tcPr/>
                </a:tc>
              </a:tr>
              <a:tr h="269108">
                <a:tc>
                  <a:txBody>
                    <a:bodyPr/>
                    <a:lstStyle/>
                    <a:p>
                      <a:r>
                        <a:rPr lang="en-US" dirty="0" smtClean="0"/>
                        <a:t>SARIMA</a:t>
                      </a:r>
                      <a:endParaRPr lang="en-US" dirty="0"/>
                    </a:p>
                  </a:txBody>
                  <a:tcPr/>
                </a:tc>
                <a:tc>
                  <a:txBody>
                    <a:bodyPr/>
                    <a:lstStyle/>
                    <a:p>
                      <a:r>
                        <a:rPr lang="en-US" dirty="0" smtClean="0"/>
                        <a:t>58.52</a:t>
                      </a:r>
                      <a:endParaRPr lang="en-US" dirty="0"/>
                    </a:p>
                  </a:txBody>
                  <a:tcPr/>
                </a:tc>
                <a:tc>
                  <a:txBody>
                    <a:bodyPr/>
                    <a:lstStyle/>
                    <a:p>
                      <a:r>
                        <a:rPr lang="en-US" dirty="0" smtClean="0"/>
                        <a:t>91.74</a:t>
                      </a:r>
                      <a:endParaRPr lang="en-US" dirty="0"/>
                    </a:p>
                  </a:txBody>
                  <a:tcPr/>
                </a:tc>
                <a:tc>
                  <a:txBody>
                    <a:bodyPr/>
                    <a:lstStyle/>
                    <a:p>
                      <a:r>
                        <a:rPr lang="en-US" dirty="0" smtClean="0"/>
                        <a:t>-0.016</a:t>
                      </a:r>
                      <a:endParaRPr lang="en-US" dirty="0"/>
                    </a:p>
                  </a:txBody>
                  <a:tcPr/>
                </a:tc>
              </a:tr>
              <a:tr h="269108">
                <a:tc>
                  <a:txBody>
                    <a:bodyPr/>
                    <a:lstStyle/>
                    <a:p>
                      <a:r>
                        <a:rPr lang="en-US" dirty="0" err="1" smtClean="0"/>
                        <a:t>Adaboost</a:t>
                      </a:r>
                      <a:endParaRPr lang="en-US" dirty="0"/>
                    </a:p>
                  </a:txBody>
                  <a:tcPr/>
                </a:tc>
                <a:tc>
                  <a:txBody>
                    <a:bodyPr/>
                    <a:lstStyle/>
                    <a:p>
                      <a:r>
                        <a:rPr lang="en-US" dirty="0" smtClean="0"/>
                        <a:t>101.58</a:t>
                      </a:r>
                      <a:endParaRPr lang="en-US" dirty="0"/>
                    </a:p>
                  </a:txBody>
                  <a:tcPr/>
                </a:tc>
                <a:tc>
                  <a:txBody>
                    <a:bodyPr/>
                    <a:lstStyle/>
                    <a:p>
                      <a:r>
                        <a:rPr lang="en-US" dirty="0" smtClean="0"/>
                        <a:t>111.074</a:t>
                      </a:r>
                      <a:endParaRPr lang="en-US" dirty="0"/>
                    </a:p>
                  </a:txBody>
                  <a:tcPr/>
                </a:tc>
                <a:tc>
                  <a:txBody>
                    <a:bodyPr/>
                    <a:lstStyle/>
                    <a:p>
                      <a:r>
                        <a:rPr lang="en-US" dirty="0" smtClean="0"/>
                        <a:t>-0.233</a:t>
                      </a:r>
                      <a:endParaRPr lang="en-US" dirty="0"/>
                    </a:p>
                  </a:txBody>
                  <a:tcPr/>
                </a:tc>
              </a:tr>
              <a:tr h="269108">
                <a:tc>
                  <a:txBody>
                    <a:bodyPr/>
                    <a:lstStyle/>
                    <a:p>
                      <a:r>
                        <a:rPr lang="en-US" dirty="0" err="1" smtClean="0"/>
                        <a:t>knn</a:t>
                      </a:r>
                      <a:endParaRPr lang="en-US" dirty="0"/>
                    </a:p>
                  </a:txBody>
                  <a:tcPr/>
                </a:tc>
                <a:tc>
                  <a:txBody>
                    <a:bodyPr/>
                    <a:lstStyle/>
                    <a:p>
                      <a:r>
                        <a:rPr lang="en-US" dirty="0" smtClean="0"/>
                        <a:t>30.891</a:t>
                      </a:r>
                      <a:endParaRPr lang="en-US" dirty="0"/>
                    </a:p>
                  </a:txBody>
                  <a:tcPr/>
                </a:tc>
                <a:tc>
                  <a:txBody>
                    <a:bodyPr/>
                    <a:lstStyle/>
                    <a:p>
                      <a:r>
                        <a:rPr lang="en-US" dirty="0" smtClean="0"/>
                        <a:t>68.23</a:t>
                      </a:r>
                      <a:endParaRPr lang="en-US" dirty="0"/>
                    </a:p>
                  </a:txBody>
                  <a:tcPr/>
                </a:tc>
                <a:tc>
                  <a:txBody>
                    <a:bodyPr/>
                    <a:lstStyle/>
                    <a:p>
                      <a:r>
                        <a:rPr lang="en-US" dirty="0" smtClean="0"/>
                        <a:t>0.515</a:t>
                      </a:r>
                      <a:endParaRPr lang="en-US" dirty="0"/>
                    </a:p>
                  </a:txBody>
                  <a:tcPr/>
                </a:tc>
              </a:tr>
            </a:tbl>
          </a:graphicData>
        </a:graphic>
      </p:graphicFrame>
    </p:spTree>
    <p:extLst>
      <p:ext uri="{BB962C8B-B14F-4D97-AF65-F5344CB8AC3E}">
        <p14:creationId xmlns:p14="http://schemas.microsoft.com/office/powerpoint/2010/main" val="364244156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buFont typeface="Wingdings" panose="05000000000000000000" pitchFamily="2" charset="2"/>
              <a:buChar char="v"/>
            </a:pPr>
            <a:r>
              <a:rPr lang="en-US" u="sng" dirty="0" smtClean="0"/>
              <a:t>AGENDA</a:t>
            </a:r>
            <a:endParaRPr lang="en-US" u="sng"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074224668"/>
              </p:ext>
            </p:extLst>
          </p:nvPr>
        </p:nvGraphicFramePr>
        <p:xfrm>
          <a:off x="442202" y="1550989"/>
          <a:ext cx="9320106" cy="38807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485413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smtClean="0"/>
              <a:t>HYPERPARAMETER</a:t>
            </a:r>
            <a:r>
              <a:rPr lang="en-US" dirty="0" smtClean="0"/>
              <a:t> </a:t>
            </a:r>
            <a:r>
              <a:rPr lang="en-US" u="sng" dirty="0" smtClean="0"/>
              <a:t>TUNING</a:t>
            </a:r>
            <a:endParaRPr lang="en-US" u="sng"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45254" y="2883400"/>
            <a:ext cx="5382259" cy="3881437"/>
          </a:xfrm>
        </p:spPr>
      </p:pic>
      <p:sp>
        <p:nvSpPr>
          <p:cNvPr id="5" name="TextBox 4"/>
          <p:cNvSpPr txBox="1"/>
          <p:nvPr/>
        </p:nvSpPr>
        <p:spPr>
          <a:xfrm>
            <a:off x="539931" y="1497874"/>
            <a:ext cx="8299269" cy="646331"/>
          </a:xfrm>
          <a:prstGeom prst="rect">
            <a:avLst/>
          </a:prstGeom>
          <a:noFill/>
        </p:spPr>
        <p:txBody>
          <a:bodyPr wrap="square" rtlCol="0">
            <a:spAutoFit/>
          </a:bodyPr>
          <a:lstStyle/>
          <a:p>
            <a:pPr marL="285750" indent="-285750">
              <a:buFont typeface="Wingdings" panose="05000000000000000000" pitchFamily="2" charset="2"/>
              <a:buChar char="Ø"/>
            </a:pPr>
            <a:r>
              <a:rPr lang="en-US" dirty="0" smtClean="0"/>
              <a:t>HYPERPARAMETER TUNE IS DONE TO RANDOM FOREST AS THE MODEL PERFORMS BETTER COMPARED TO OTHER MODELS</a:t>
            </a:r>
            <a:endParaRPr lang="en-US" dirty="0"/>
          </a:p>
        </p:txBody>
      </p:sp>
    </p:spTree>
    <p:extLst>
      <p:ext uri="{BB962C8B-B14F-4D97-AF65-F5344CB8AC3E}">
        <p14:creationId xmlns:p14="http://schemas.microsoft.com/office/powerpoint/2010/main" val="55880508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51208" y="1376817"/>
            <a:ext cx="8596668" cy="3880773"/>
          </a:xfrm>
        </p:spPr>
        <p:txBody>
          <a:bodyPr>
            <a:normAutofit fontScale="92500"/>
          </a:bodyPr>
          <a:lstStyle/>
          <a:p>
            <a:r>
              <a:rPr lang="en-US" dirty="0"/>
              <a:t>Best Performing Model:○ Random Forest achieved the </a:t>
            </a:r>
            <a:r>
              <a:rPr lang="en-US" dirty="0" err="1"/>
              <a:t>bestperformance</a:t>
            </a:r>
            <a:r>
              <a:rPr lang="en-US" dirty="0"/>
              <a:t> with:‣ Lowest MAE (27.089)‣ Highest R (0.639)2.</a:t>
            </a:r>
          </a:p>
          <a:p>
            <a:r>
              <a:rPr lang="en-US" dirty="0"/>
              <a:t> </a:t>
            </a:r>
            <a:r>
              <a:rPr lang="en-US" dirty="0" err="1"/>
              <a:t>XGBoost</a:t>
            </a:r>
            <a:r>
              <a:rPr lang="en-US" dirty="0"/>
              <a:t> was the second-best </a:t>
            </a:r>
            <a:r>
              <a:rPr lang="en-US" dirty="0" err="1"/>
              <a:t>model,with</a:t>
            </a:r>
            <a:r>
              <a:rPr lang="en-US" dirty="0"/>
              <a:t> comparable results to </a:t>
            </a:r>
            <a:r>
              <a:rPr lang="en-US" dirty="0" err="1"/>
              <a:t>RandomForest</a:t>
            </a:r>
            <a:r>
              <a:rPr lang="en-US" dirty="0"/>
              <a:t>.‣ Lowest RMSE (60.111)</a:t>
            </a:r>
          </a:p>
          <a:p>
            <a:r>
              <a:rPr lang="en-US" dirty="0"/>
              <a:t>3. SVR performed well but had a </a:t>
            </a:r>
            <a:r>
              <a:rPr lang="en-US" dirty="0" err="1"/>
              <a:t>higherRMSE</a:t>
            </a:r>
            <a:r>
              <a:rPr lang="en-US" dirty="0"/>
              <a:t> than Random Forest </a:t>
            </a:r>
            <a:r>
              <a:rPr lang="en-US" dirty="0" err="1"/>
              <a:t>andXG</a:t>
            </a:r>
            <a:r>
              <a:rPr lang="en-US" dirty="0"/>
              <a:t> Boost.</a:t>
            </a:r>
          </a:p>
          <a:p>
            <a:r>
              <a:rPr lang="en-US" dirty="0"/>
              <a:t>4. Time-Series Models (ARIMA &amp;SARIMA) underperformed due to </a:t>
            </a:r>
            <a:r>
              <a:rPr lang="en-US" dirty="0" err="1"/>
              <a:t>theirinability</a:t>
            </a:r>
            <a:r>
              <a:rPr lang="en-US" dirty="0"/>
              <a:t> to fully leverage all </a:t>
            </a:r>
            <a:r>
              <a:rPr lang="en-US" dirty="0" err="1"/>
              <a:t>features,especially</a:t>
            </a:r>
            <a:r>
              <a:rPr lang="en-US" dirty="0"/>
              <a:t> static features </a:t>
            </a:r>
            <a:r>
              <a:rPr lang="en-US" dirty="0" err="1"/>
              <a:t>liketemperature</a:t>
            </a:r>
            <a:r>
              <a:rPr lang="en-US" dirty="0"/>
              <a:t> and humidity.</a:t>
            </a:r>
          </a:p>
          <a:p>
            <a:r>
              <a:rPr lang="en-US" dirty="0"/>
              <a:t>5. </a:t>
            </a:r>
            <a:r>
              <a:rPr lang="en-US" dirty="0" err="1"/>
              <a:t>AdaBoost</a:t>
            </a:r>
            <a:r>
              <a:rPr lang="en-US" dirty="0"/>
              <a:t> struggled with this </a:t>
            </a:r>
            <a:r>
              <a:rPr lang="en-US" dirty="0" err="1"/>
              <a:t>datasetdue</a:t>
            </a:r>
            <a:r>
              <a:rPr lang="en-US" dirty="0"/>
              <a:t> to its sensitivity to outliers </a:t>
            </a:r>
            <a:r>
              <a:rPr lang="en-US" dirty="0" err="1"/>
              <a:t>andnoise</a:t>
            </a:r>
            <a:r>
              <a:rPr lang="en-US" dirty="0"/>
              <a:t>.</a:t>
            </a:r>
          </a:p>
          <a:p>
            <a:r>
              <a:rPr lang="en-US" dirty="0"/>
              <a:t>6. KNN performed moderately but </a:t>
            </a:r>
            <a:r>
              <a:rPr lang="en-US" dirty="0" err="1"/>
              <a:t>iscomputationally</a:t>
            </a:r>
            <a:r>
              <a:rPr lang="en-US" dirty="0"/>
              <a:t> expensive for </a:t>
            </a:r>
            <a:r>
              <a:rPr lang="en-US" dirty="0" err="1"/>
              <a:t>largedatasets</a:t>
            </a:r>
            <a:r>
              <a:rPr lang="en-US" dirty="0"/>
              <a:t>.</a:t>
            </a:r>
          </a:p>
          <a:p>
            <a:r>
              <a:rPr lang="en-US" dirty="0"/>
              <a:t>7. LSTM: Despite being designed </a:t>
            </a:r>
            <a:r>
              <a:rPr lang="en-US" dirty="0" err="1"/>
              <a:t>forsequential</a:t>
            </a:r>
            <a:r>
              <a:rPr lang="en-US" dirty="0"/>
              <a:t> data, it was less </a:t>
            </a:r>
            <a:r>
              <a:rPr lang="en-US" dirty="0" err="1"/>
              <a:t>effectivehere</a:t>
            </a:r>
            <a:r>
              <a:rPr lang="en-US" dirty="0"/>
              <a:t> due to the relatively small </a:t>
            </a:r>
            <a:r>
              <a:rPr lang="en-US" dirty="0" err="1"/>
              <a:t>datasetsize</a:t>
            </a:r>
            <a:r>
              <a:rPr lang="en-US" dirty="0"/>
              <a:t> and complexity in </a:t>
            </a:r>
            <a:r>
              <a:rPr lang="en-US" dirty="0" err="1"/>
              <a:t>hyperparametertuning</a:t>
            </a:r>
            <a:endParaRPr lang="en-US" dirty="0"/>
          </a:p>
          <a:p>
            <a:endParaRPr lang="en-US" dirty="0"/>
          </a:p>
        </p:txBody>
      </p:sp>
      <p:sp>
        <p:nvSpPr>
          <p:cNvPr id="4" name="TextBox 3"/>
          <p:cNvSpPr txBox="1"/>
          <p:nvPr/>
        </p:nvSpPr>
        <p:spPr>
          <a:xfrm>
            <a:off x="870857" y="679269"/>
            <a:ext cx="6357257" cy="461665"/>
          </a:xfrm>
          <a:prstGeom prst="rect">
            <a:avLst/>
          </a:prstGeom>
          <a:noFill/>
        </p:spPr>
        <p:txBody>
          <a:bodyPr wrap="square" rtlCol="0">
            <a:spAutoFit/>
          </a:bodyPr>
          <a:lstStyle/>
          <a:p>
            <a:pPr marL="285750" indent="-285750">
              <a:buFont typeface="Wingdings" panose="05000000000000000000" pitchFamily="2" charset="2"/>
              <a:buChar char="v"/>
            </a:pPr>
            <a:r>
              <a:rPr lang="en-US" sz="2400" u="sng" dirty="0" smtClean="0">
                <a:solidFill>
                  <a:schemeClr val="accent1"/>
                </a:solidFill>
                <a:latin typeface="Times New Roman" panose="02020603050405020304" pitchFamily="18" charset="0"/>
                <a:cs typeface="Times New Roman" panose="02020603050405020304" pitchFamily="18" charset="0"/>
              </a:rPr>
              <a:t>INTERPRETATION</a:t>
            </a:r>
            <a:endParaRPr lang="en-US" sz="2400" u="sng"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7820289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95250"/>
            <a:ext cx="8596668" cy="1320800"/>
          </a:xfrm>
        </p:spPr>
        <p:txBody>
          <a:bodyPr/>
          <a:lstStyle/>
          <a:p>
            <a:pPr marL="742950" indent="-742950">
              <a:buFont typeface="Wingdings" panose="05000000000000000000" pitchFamily="2" charset="2"/>
              <a:buChar char="v"/>
            </a:pPr>
            <a:r>
              <a:rPr lang="en-US" u="sng" dirty="0"/>
              <a:t>F</a:t>
            </a:r>
            <a:r>
              <a:rPr lang="en-US" u="sng" dirty="0" smtClean="0"/>
              <a:t>indings</a:t>
            </a:r>
            <a:endParaRPr lang="en-US" u="sng" dirty="0"/>
          </a:p>
        </p:txBody>
      </p:sp>
      <p:sp>
        <p:nvSpPr>
          <p:cNvPr id="3" name="Content Placeholder 2"/>
          <p:cNvSpPr>
            <a:spLocks noGrp="1"/>
          </p:cNvSpPr>
          <p:nvPr>
            <p:ph idx="1"/>
          </p:nvPr>
        </p:nvSpPr>
        <p:spPr>
          <a:xfrm>
            <a:off x="677334" y="755650"/>
            <a:ext cx="8596668" cy="3880773"/>
          </a:xfrm>
        </p:spPr>
        <p:txBody>
          <a:bodyPr>
            <a:noAutofit/>
          </a:bodyPr>
          <a:lstStyle/>
          <a:p>
            <a:r>
              <a:rPr lang="en-US" sz="1400" dirty="0"/>
              <a:t>1. </a:t>
            </a:r>
            <a:r>
              <a:rPr lang="en-US" sz="1600" b="1" dirty="0">
                <a:solidFill>
                  <a:schemeClr val="tx1"/>
                </a:solidFill>
              </a:rPr>
              <a:t>Cost </a:t>
            </a:r>
            <a:r>
              <a:rPr lang="en-US" sz="1600" b="1" dirty="0" err="1">
                <a:solidFill>
                  <a:schemeClr val="tx1"/>
                </a:solidFill>
              </a:rPr>
              <a:t>ManagementAccurate</a:t>
            </a:r>
            <a:r>
              <a:rPr lang="en-US" sz="1600" b="1" dirty="0">
                <a:solidFill>
                  <a:schemeClr val="tx1"/>
                </a:solidFill>
              </a:rPr>
              <a:t> </a:t>
            </a:r>
            <a:r>
              <a:rPr lang="en-US" sz="1400" dirty="0"/>
              <a:t>energy consumption predictions allow households and businesses to manage their energy costs </a:t>
            </a:r>
            <a:r>
              <a:rPr lang="en-US" sz="1400" dirty="0" err="1"/>
              <a:t>effectively:Real-Time</a:t>
            </a:r>
            <a:r>
              <a:rPr lang="en-US" sz="1400" dirty="0"/>
              <a:t> </a:t>
            </a:r>
            <a:r>
              <a:rPr lang="en-US" sz="1400" dirty="0" err="1"/>
              <a:t>Monitoring:The</a:t>
            </a:r>
            <a:r>
              <a:rPr lang="en-US" sz="1400" dirty="0"/>
              <a:t> model predicts energy consumption based on real-time data, allowing users to understand their usage patterns and identify appliances consuming excessive </a:t>
            </a:r>
            <a:r>
              <a:rPr lang="en-US" sz="1400" dirty="0" err="1"/>
              <a:t>energy.Customized</a:t>
            </a:r>
            <a:r>
              <a:rPr lang="en-US" sz="1400" dirty="0"/>
              <a:t> </a:t>
            </a:r>
            <a:r>
              <a:rPr lang="en-US" sz="1400" dirty="0" err="1"/>
              <a:t>Recommendations:With</a:t>
            </a:r>
            <a:r>
              <a:rPr lang="en-US" sz="1400" dirty="0"/>
              <a:t> insights from the model, users can receive actionable recommendations, such </a:t>
            </a:r>
            <a:r>
              <a:rPr lang="en-US" sz="1400" dirty="0" err="1"/>
              <a:t>as:Scheduling</a:t>
            </a:r>
            <a:r>
              <a:rPr lang="en-US" sz="1400" dirty="0"/>
              <a:t> high-energy appliances during off-peak hours for reduced </a:t>
            </a:r>
            <a:r>
              <a:rPr lang="en-US" sz="1400" dirty="0" err="1"/>
              <a:t>tariffs.Upgrading</a:t>
            </a:r>
            <a:r>
              <a:rPr lang="en-US" sz="1400" dirty="0"/>
              <a:t> or repairing inefficient </a:t>
            </a:r>
            <a:r>
              <a:rPr lang="en-US" sz="1400" dirty="0" err="1"/>
              <a:t>appliances.Energy</a:t>
            </a:r>
            <a:r>
              <a:rPr lang="en-US" sz="1400" dirty="0"/>
              <a:t>-Saving </a:t>
            </a:r>
            <a:r>
              <a:rPr lang="en-US" sz="1400" dirty="0" err="1"/>
              <a:t>Plans:Service</a:t>
            </a:r>
            <a:r>
              <a:rPr lang="en-US" sz="1400" dirty="0"/>
              <a:t> providers can offer dynamic pricing plans or discounts tailored to customers' specific consumption </a:t>
            </a:r>
            <a:r>
              <a:rPr lang="en-US" sz="1400" dirty="0" smtClean="0"/>
              <a:t>behaviors.</a:t>
            </a:r>
          </a:p>
          <a:p>
            <a:r>
              <a:rPr lang="en-US" sz="1400" dirty="0" smtClean="0"/>
              <a:t>2</a:t>
            </a:r>
            <a:r>
              <a:rPr lang="en-US" sz="1400" dirty="0"/>
              <a:t>. </a:t>
            </a:r>
            <a:r>
              <a:rPr lang="en-US" sz="1600" b="1" dirty="0">
                <a:solidFill>
                  <a:schemeClr val="tx1"/>
                </a:solidFill>
              </a:rPr>
              <a:t>Energy </a:t>
            </a:r>
            <a:r>
              <a:rPr lang="en-US" sz="1600" b="1" dirty="0" err="1">
                <a:solidFill>
                  <a:schemeClr val="tx1"/>
                </a:solidFill>
              </a:rPr>
              <a:t>OptimizationEnergy</a:t>
            </a:r>
            <a:r>
              <a:rPr lang="en-US" sz="1600" b="1" dirty="0">
                <a:solidFill>
                  <a:schemeClr val="tx1"/>
                </a:solidFill>
              </a:rPr>
              <a:t> optimization </a:t>
            </a:r>
            <a:r>
              <a:rPr lang="en-US" sz="1400" dirty="0"/>
              <a:t>ensures minimal wastage while meeting household or industrial </a:t>
            </a:r>
            <a:r>
              <a:rPr lang="en-US" sz="1400" dirty="0" err="1"/>
              <a:t>requirements:Peak</a:t>
            </a:r>
            <a:r>
              <a:rPr lang="en-US" sz="1400" dirty="0"/>
              <a:t> Load </a:t>
            </a:r>
            <a:r>
              <a:rPr lang="en-US" sz="1400" dirty="0" err="1"/>
              <a:t>Distribution:By</a:t>
            </a:r>
            <a:r>
              <a:rPr lang="en-US" sz="1400" dirty="0"/>
              <a:t> analyzing temperature, humidity, and appliance usage, the model identifies periods of excessive energy </a:t>
            </a:r>
            <a:r>
              <a:rPr lang="en-US" sz="1400" dirty="0" err="1"/>
              <a:t>demand.Users</a:t>
            </a:r>
            <a:r>
              <a:rPr lang="en-US" sz="1400" dirty="0"/>
              <a:t> can schedule appliances to optimize energy usage across the day</a:t>
            </a:r>
            <a:r>
              <a:rPr lang="en-US" sz="1400" dirty="0" smtClean="0"/>
              <a:t>.</a:t>
            </a:r>
          </a:p>
          <a:p>
            <a:r>
              <a:rPr lang="en-US" sz="1400" dirty="0" smtClean="0"/>
              <a:t>Integration </a:t>
            </a:r>
            <a:r>
              <a:rPr lang="en-US" sz="1400" dirty="0"/>
              <a:t>with Renewable </a:t>
            </a:r>
            <a:r>
              <a:rPr lang="en-US" sz="1400" dirty="0" err="1"/>
              <a:t>Energy:Predictions</a:t>
            </a:r>
            <a:r>
              <a:rPr lang="en-US" sz="1400" dirty="0"/>
              <a:t> can help households prioritize renewable energy sources (like solar or wind) during optimal conditions, reducing dependency on conventional </a:t>
            </a:r>
            <a:r>
              <a:rPr lang="en-US" sz="1400" dirty="0" err="1"/>
              <a:t>sources.Smart</a:t>
            </a:r>
            <a:r>
              <a:rPr lang="en-US" sz="1400" dirty="0"/>
              <a:t> Automation </a:t>
            </a:r>
            <a:r>
              <a:rPr lang="en-US" sz="1400" dirty="0" err="1"/>
              <a:t>Systems:Integration</a:t>
            </a:r>
            <a:r>
              <a:rPr lang="en-US" sz="1400" dirty="0"/>
              <a:t> with </a:t>
            </a:r>
            <a:r>
              <a:rPr lang="en-US" sz="1400" dirty="0" err="1"/>
              <a:t>IoT</a:t>
            </a:r>
            <a:r>
              <a:rPr lang="en-US" sz="1400" dirty="0"/>
              <a:t> devices allows automation of energy usage based on predicted consumption (e.g., turning off unused appliances or optimizing HVAC systems</a:t>
            </a:r>
            <a:r>
              <a:rPr lang="en-US" sz="1400" dirty="0" smtClean="0"/>
              <a:t>).</a:t>
            </a:r>
          </a:p>
          <a:p>
            <a:r>
              <a:rPr lang="en-US" sz="1400" dirty="0" smtClean="0"/>
              <a:t>3</a:t>
            </a:r>
            <a:r>
              <a:rPr lang="en-US" sz="1400" dirty="0"/>
              <a:t>. </a:t>
            </a:r>
            <a:r>
              <a:rPr lang="en-US" sz="1600" b="1" dirty="0">
                <a:solidFill>
                  <a:schemeClr val="tx1"/>
                </a:solidFill>
              </a:rPr>
              <a:t>Grid </a:t>
            </a:r>
            <a:r>
              <a:rPr lang="en-US" sz="1600" b="1" dirty="0" err="1">
                <a:solidFill>
                  <a:schemeClr val="tx1"/>
                </a:solidFill>
              </a:rPr>
              <a:t>ManagementEffective</a:t>
            </a:r>
            <a:r>
              <a:rPr lang="en-US" sz="1600" b="1" dirty="0">
                <a:solidFill>
                  <a:schemeClr val="tx1"/>
                </a:solidFill>
              </a:rPr>
              <a:t> </a:t>
            </a:r>
            <a:r>
              <a:rPr lang="en-US" sz="1400" b="1" dirty="0">
                <a:solidFill>
                  <a:schemeClr val="tx1"/>
                </a:solidFill>
              </a:rPr>
              <a:t>grid management </a:t>
            </a:r>
            <a:r>
              <a:rPr lang="en-US" sz="1400" dirty="0"/>
              <a:t>is crucial for utility providers to maintain a stable and efficient energy </a:t>
            </a:r>
            <a:r>
              <a:rPr lang="en-US" sz="1400" dirty="0" err="1"/>
              <a:t>supply:Load</a:t>
            </a:r>
            <a:r>
              <a:rPr lang="en-US" sz="1400" dirty="0"/>
              <a:t> Forecasting for </a:t>
            </a:r>
            <a:r>
              <a:rPr lang="en-US" sz="1400" dirty="0" err="1"/>
              <a:t>Utilities:Aggregating</a:t>
            </a:r>
            <a:r>
              <a:rPr lang="en-US" sz="1400" dirty="0"/>
              <a:t> predictions across households helps utility companies anticipate energy demand and avoid overloading the </a:t>
            </a:r>
            <a:r>
              <a:rPr lang="en-US" sz="1400" dirty="0" err="1"/>
              <a:t>grid.Reduction</a:t>
            </a:r>
            <a:r>
              <a:rPr lang="en-US" sz="1400" dirty="0"/>
              <a:t> of Peak </a:t>
            </a:r>
            <a:r>
              <a:rPr lang="en-US" sz="1400" dirty="0" err="1"/>
              <a:t>Loads:Utilities</a:t>
            </a:r>
            <a:r>
              <a:rPr lang="en-US" sz="1400" dirty="0"/>
              <a:t> can design demand-response strategies, such as incentivizing users to reduce consumption during peak </a:t>
            </a:r>
            <a:r>
              <a:rPr lang="en-US" sz="1400" dirty="0" err="1"/>
              <a:t>hours.Planning</a:t>
            </a:r>
            <a:r>
              <a:rPr lang="en-US" sz="1400" dirty="0"/>
              <a:t> Infrastructure </a:t>
            </a:r>
            <a:r>
              <a:rPr lang="en-US" sz="1400" dirty="0" err="1"/>
              <a:t>Upgrades:Detailed</a:t>
            </a:r>
            <a:r>
              <a:rPr lang="en-US" sz="1400" dirty="0"/>
              <a:t> insights into regional energy consumption trends can guide grid expansions, infrastructure upgrades, and maintenance </a:t>
            </a:r>
            <a:r>
              <a:rPr lang="en-US" sz="1400" dirty="0" err="1"/>
              <a:t>schedules.Outage</a:t>
            </a:r>
            <a:r>
              <a:rPr lang="en-US" sz="1400" dirty="0"/>
              <a:t> </a:t>
            </a:r>
            <a:r>
              <a:rPr lang="en-US" sz="1400" dirty="0" err="1"/>
              <a:t>Prevention:Predicting</a:t>
            </a:r>
            <a:r>
              <a:rPr lang="en-US" sz="1400" dirty="0"/>
              <a:t> demand fluctuations helps utilities proactively address potential overloads or outages, ensuring reliability.</a:t>
            </a:r>
          </a:p>
        </p:txBody>
      </p:sp>
    </p:spTree>
    <p:extLst>
      <p:ext uri="{BB962C8B-B14F-4D97-AF65-F5344CB8AC3E}">
        <p14:creationId xmlns:p14="http://schemas.microsoft.com/office/powerpoint/2010/main" val="101585600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buFont typeface="Wingdings" panose="05000000000000000000" pitchFamily="2" charset="2"/>
              <a:buChar char="Ø"/>
            </a:pPr>
            <a:r>
              <a:rPr lang="en-US" u="sng" dirty="0" smtClean="0"/>
              <a:t>CONCLUSION</a:t>
            </a:r>
            <a:endParaRPr lang="en-US" u="sng" dirty="0"/>
          </a:p>
        </p:txBody>
      </p:sp>
      <p:sp>
        <p:nvSpPr>
          <p:cNvPr id="3" name="Content Placeholder 2"/>
          <p:cNvSpPr>
            <a:spLocks noGrp="1"/>
          </p:cNvSpPr>
          <p:nvPr>
            <p:ph idx="1"/>
          </p:nvPr>
        </p:nvSpPr>
        <p:spPr/>
        <p:txBody>
          <a:bodyPr/>
          <a:lstStyle/>
          <a:p>
            <a:r>
              <a:rPr lang="en-US" dirty="0" smtClean="0"/>
              <a:t>This </a:t>
            </a:r>
            <a:r>
              <a:rPr lang="en-US" dirty="0"/>
              <a:t>project demonstrates the successful development and deployment of a robust machine learning model to predict household appliance energy consumption accurately. By leveraging advanced feature engineering, a diverse set of machine learning algorithms, and deployment </a:t>
            </a:r>
            <a:r>
              <a:rPr lang="en-US" dirty="0" smtClean="0"/>
              <a:t>strategies.</a:t>
            </a:r>
            <a:endParaRPr lang="en-US" dirty="0"/>
          </a:p>
        </p:txBody>
      </p:sp>
    </p:spTree>
    <p:extLst>
      <p:ext uri="{BB962C8B-B14F-4D97-AF65-F5344CB8AC3E}">
        <p14:creationId xmlns:p14="http://schemas.microsoft.com/office/powerpoint/2010/main" val="174991637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lvl="0" indent="-571500">
              <a:buFont typeface="Wingdings" panose="05000000000000000000" pitchFamily="2" charset="2"/>
              <a:buChar char="Ø"/>
            </a:pPr>
            <a:r>
              <a:rPr lang="en-US" u="sng" dirty="0">
                <a:latin typeface="Times New Roman" panose="02020603050405020304" pitchFamily="18" charset="0"/>
                <a:cs typeface="Times New Roman" panose="02020603050405020304" pitchFamily="18" charset="0"/>
              </a:rPr>
              <a:t>INTRODUCTION</a:t>
            </a:r>
          </a:p>
        </p:txBody>
      </p:sp>
      <p:sp>
        <p:nvSpPr>
          <p:cNvPr id="3" name="Content Placeholder 2"/>
          <p:cNvSpPr>
            <a:spLocks noGrp="1"/>
          </p:cNvSpPr>
          <p:nvPr>
            <p:ph idx="1"/>
          </p:nvPr>
        </p:nvSpPr>
        <p:spPr>
          <a:xfrm>
            <a:off x="677334" y="1581151"/>
            <a:ext cx="8596668" cy="4460212"/>
          </a:xfrm>
        </p:spPr>
        <p:txBody>
          <a:bodyPr>
            <a:normAutofit/>
          </a:bodyPr>
          <a:lstStyle/>
          <a:p>
            <a:pPr>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This projects focuses on the </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objective to predict the energy consumption in households.</a:t>
            </a:r>
          </a:p>
          <a:p>
            <a:pPr>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Using different machine learning  </a:t>
            </a:r>
            <a:r>
              <a:rPr lang="en-US" sz="2400" dirty="0" smtClean="0">
                <a:latin typeface="Times New Roman" panose="02020603050405020304" pitchFamily="18" charset="0"/>
                <a:cs typeface="Times New Roman" panose="02020603050405020304" pitchFamily="18" charset="0"/>
              </a:rPr>
              <a:t>models were used to predict</a:t>
            </a:r>
          </a:p>
          <a:p>
            <a:pPr>
              <a:buFont typeface="Wingdings" panose="05000000000000000000" pitchFamily="2" charset="2"/>
              <a:buChar char="q"/>
            </a:pPr>
            <a:r>
              <a:rPr lang="en-US" sz="2400" dirty="0" smtClean="0">
                <a:latin typeface="Times New Roman" panose="02020603050405020304" pitchFamily="18" charset="0"/>
                <a:cs typeface="Times New Roman" panose="02020603050405020304" pitchFamily="18" charset="0"/>
              </a:rPr>
              <a:t>Important feature engineering, exploratory data analysis is used</a:t>
            </a:r>
            <a:r>
              <a:rPr lang="en-US" sz="2400"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q"/>
            </a:pPr>
            <a:r>
              <a:rPr lang="en-US" sz="2400" dirty="0" smtClean="0">
                <a:latin typeface="Times New Roman" panose="02020603050405020304" pitchFamily="18" charset="0"/>
                <a:cs typeface="Times New Roman" panose="02020603050405020304" pitchFamily="18" charset="0"/>
              </a:rPr>
              <a:t>Energy csv file is the resource used</a:t>
            </a:r>
          </a:p>
          <a:p>
            <a:pPr>
              <a:buFont typeface="Wingdings" panose="05000000000000000000" pitchFamily="2" charset="2"/>
              <a:buChar char="q"/>
            </a:pPr>
            <a:r>
              <a:rPr lang="en-US" sz="2400" dirty="0" smtClean="0">
                <a:latin typeface="Times New Roman" panose="02020603050405020304" pitchFamily="18" charset="0"/>
                <a:cs typeface="Times New Roman" panose="02020603050405020304" pitchFamily="18" charset="0"/>
              </a:rPr>
              <a:t>The project is deployed on </a:t>
            </a:r>
            <a:r>
              <a:rPr lang="en-US" sz="2400" dirty="0" err="1">
                <a:latin typeface="Times New Roman" panose="02020603050405020304" pitchFamily="18" charset="0"/>
                <a:cs typeface="Times New Roman" panose="02020603050405020304" pitchFamily="18" charset="0"/>
              </a:rPr>
              <a:t>S</a:t>
            </a:r>
            <a:r>
              <a:rPr lang="en-US" sz="2400" dirty="0" err="1" smtClean="0">
                <a:latin typeface="Times New Roman" panose="02020603050405020304" pitchFamily="18" charset="0"/>
                <a:cs typeface="Times New Roman" panose="02020603050405020304" pitchFamily="18" charset="0"/>
              </a:rPr>
              <a:t>treamlit</a:t>
            </a:r>
            <a:endParaRPr lang="en-US" sz="24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endParaRPr lang="en-US" sz="2400" dirty="0">
              <a:latin typeface="Times New Roman" panose="02020603050405020304" pitchFamily="18" charset="0"/>
              <a:cs typeface="Times New Roman" panose="02020603050405020304" pitchFamily="18" charset="0"/>
            </a:endParaRPr>
          </a:p>
          <a:p>
            <a:endParaRPr lang="en-US" sz="2400" dirty="0"/>
          </a:p>
        </p:txBody>
      </p:sp>
    </p:spTree>
    <p:extLst>
      <p:ext uri="{BB962C8B-B14F-4D97-AF65-F5344CB8AC3E}">
        <p14:creationId xmlns:p14="http://schemas.microsoft.com/office/powerpoint/2010/main" val="397941555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buFont typeface="Wingdings" panose="05000000000000000000" pitchFamily="2" charset="2"/>
              <a:buChar char="Ø"/>
            </a:pPr>
            <a:r>
              <a:rPr lang="en-US" u="sng" dirty="0" smtClean="0"/>
              <a:t>Data of the </a:t>
            </a:r>
            <a:r>
              <a:rPr lang="en-US" u="sng" dirty="0" err="1" smtClean="0"/>
              <a:t>ENERGY.Csv</a:t>
            </a:r>
            <a:r>
              <a:rPr lang="en-US" u="sng" dirty="0" smtClean="0"/>
              <a:t> </a:t>
            </a:r>
            <a:r>
              <a:rPr lang="en-US" u="sng" dirty="0" smtClean="0"/>
              <a:t>file</a:t>
            </a:r>
            <a:r>
              <a:rPr lang="en-US" dirty="0" smtClean="0"/>
              <a:t/>
            </a:r>
            <a:br>
              <a:rPr lang="en-US" dirty="0" smtClean="0"/>
            </a:b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7334" y="1428206"/>
            <a:ext cx="8596312" cy="3166751"/>
          </a:xfrm>
        </p:spPr>
      </p:pic>
      <p:sp>
        <p:nvSpPr>
          <p:cNvPr id="3" name="TextBox 2"/>
          <p:cNvSpPr txBox="1"/>
          <p:nvPr/>
        </p:nvSpPr>
        <p:spPr>
          <a:xfrm>
            <a:off x="870857" y="4981303"/>
            <a:ext cx="8647612" cy="646331"/>
          </a:xfrm>
          <a:prstGeom prst="rect">
            <a:avLst/>
          </a:prstGeom>
          <a:noFill/>
        </p:spPr>
        <p:txBody>
          <a:bodyPr wrap="square" rtlCol="0">
            <a:spAutoFit/>
          </a:bodyPr>
          <a:lstStyle/>
          <a:p>
            <a:pPr marL="285750" indent="-285750">
              <a:buFont typeface="Wingdings" panose="05000000000000000000" pitchFamily="2" charset="2"/>
              <a:buChar char="Ø"/>
            </a:pPr>
            <a:r>
              <a:rPr lang="en-US" dirty="0" smtClean="0"/>
              <a:t>Data consists of date ,temperature of different area of house and outside ,similarly the humidity</a:t>
            </a:r>
            <a:endParaRPr lang="en-US" dirty="0"/>
          </a:p>
        </p:txBody>
      </p:sp>
    </p:spTree>
    <p:extLst>
      <p:ext uri="{BB962C8B-B14F-4D97-AF65-F5344CB8AC3E}">
        <p14:creationId xmlns:p14="http://schemas.microsoft.com/office/powerpoint/2010/main" val="10304659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96668" cy="1852023"/>
          </a:xfrm>
        </p:spPr>
        <p:txBody>
          <a:bodyPr/>
          <a:lstStyle/>
          <a:p>
            <a:pPr marL="571500" indent="-571500">
              <a:buFont typeface="Wingdings" panose="05000000000000000000" pitchFamily="2" charset="2"/>
              <a:buChar char="v"/>
            </a:pPr>
            <a:r>
              <a:rPr lang="en-US" u="sng" dirty="0" smtClean="0"/>
              <a:t>DATA PREPROCESSING</a:t>
            </a:r>
            <a:endParaRPr lang="en-US" u="sng"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107680" y="926011"/>
            <a:ext cx="3612875" cy="3881437"/>
          </a:xfrm>
        </p:spPr>
      </p:pic>
      <p:sp>
        <p:nvSpPr>
          <p:cNvPr id="3" name="TextBox 2"/>
          <p:cNvSpPr txBox="1"/>
          <p:nvPr/>
        </p:nvSpPr>
        <p:spPr>
          <a:xfrm>
            <a:off x="0" y="721361"/>
            <a:ext cx="8107680" cy="4524315"/>
          </a:xfrm>
          <a:prstGeom prst="rect">
            <a:avLst/>
          </a:prstGeom>
          <a:noFill/>
        </p:spPr>
        <p:txBody>
          <a:bodyPr wrap="square" rtlCol="0">
            <a:spAutoFit/>
          </a:bodyPr>
          <a:lstStyle/>
          <a:p>
            <a:pPr marL="285750" indent="-285750">
              <a:buFont typeface="Wingdings" panose="05000000000000000000" pitchFamily="2" charset="2"/>
              <a:buChar char="Ø"/>
            </a:pPr>
            <a:r>
              <a:rPr lang="en-US" dirty="0"/>
              <a:t>Data preprocessing is the process of cleaning, transforming, and organizing raw data into a suitable format for machine learning models. It involves steps like handling missing values, removing outliers, feature scaling, encoding categorical variables, and feature engineering</a:t>
            </a:r>
            <a:r>
              <a:rPr lang="en-US" dirty="0" smtClean="0"/>
              <a:t>.</a:t>
            </a:r>
          </a:p>
          <a:p>
            <a:pPr marL="285750" indent="-285750">
              <a:buFont typeface="Wingdings" panose="05000000000000000000" pitchFamily="2" charset="2"/>
              <a:buChar char="Ø"/>
            </a:pPr>
            <a:endParaRPr lang="en-US" dirty="0" smtClean="0"/>
          </a:p>
          <a:p>
            <a:r>
              <a:rPr lang="en-US" b="1" dirty="0" smtClean="0"/>
              <a:t>Importance</a:t>
            </a:r>
            <a:r>
              <a:rPr lang="en-US" dirty="0" smtClean="0"/>
              <a:t>:1</a:t>
            </a:r>
            <a:r>
              <a:rPr lang="en-US" dirty="0"/>
              <a:t>. Improves Model Performance: Ensures that the data is clean and well-structured, enabling the model to learn patterns effectively</a:t>
            </a:r>
            <a:r>
              <a:rPr lang="en-US" dirty="0" smtClean="0"/>
              <a:t>.</a:t>
            </a:r>
          </a:p>
          <a:p>
            <a:endParaRPr lang="en-US" dirty="0" smtClean="0"/>
          </a:p>
          <a:p>
            <a:r>
              <a:rPr lang="en-US" dirty="0" smtClean="0"/>
              <a:t>2</a:t>
            </a:r>
            <a:r>
              <a:rPr lang="en-US" dirty="0"/>
              <a:t>. Handles Data Issues: Resolves inconsistencies like missing values, outliers, and noisy data that can distort predictions</a:t>
            </a:r>
            <a:r>
              <a:rPr lang="en-US" dirty="0" smtClean="0"/>
              <a:t>.</a:t>
            </a:r>
          </a:p>
          <a:p>
            <a:endParaRPr lang="en-US" dirty="0" smtClean="0"/>
          </a:p>
          <a:p>
            <a:r>
              <a:rPr lang="en-US" dirty="0" smtClean="0"/>
              <a:t>3</a:t>
            </a:r>
            <a:r>
              <a:rPr lang="en-US" dirty="0"/>
              <a:t>. Ensures Compatibility: Transforms raw data into formats compatible with machine learning algorithms (e.g., numerical encoding</a:t>
            </a:r>
            <a:r>
              <a:rPr lang="en-US" dirty="0" smtClean="0"/>
              <a:t>).</a:t>
            </a:r>
          </a:p>
          <a:p>
            <a:endParaRPr lang="en-US" dirty="0"/>
          </a:p>
          <a:p>
            <a:r>
              <a:rPr lang="en-US" dirty="0" smtClean="0"/>
              <a:t>4</a:t>
            </a:r>
            <a:r>
              <a:rPr lang="en-US" dirty="0"/>
              <a:t>. Enhances Interpretability: Simplifies the data, making patterns and relationships clearer.</a:t>
            </a:r>
          </a:p>
        </p:txBody>
      </p:sp>
    </p:spTree>
    <p:extLst>
      <p:ext uri="{BB962C8B-B14F-4D97-AF65-F5344CB8AC3E}">
        <p14:creationId xmlns:p14="http://schemas.microsoft.com/office/powerpoint/2010/main" val="3582130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09600"/>
            <a:ext cx="8596668" cy="1320800"/>
          </a:xfrm>
        </p:spPr>
        <p:txBody>
          <a:bodyPr/>
          <a:lstStyle/>
          <a:p>
            <a:pPr marL="571500" indent="-571500">
              <a:buFont typeface="Wingdings" panose="05000000000000000000" pitchFamily="2" charset="2"/>
              <a:buChar char="Ø"/>
            </a:pPr>
            <a:r>
              <a:rPr lang="en-US" u="sng" dirty="0" smtClean="0"/>
              <a:t>HANDLING OUTLINERS</a:t>
            </a:r>
            <a:endParaRPr lang="en-US" u="sng"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7204" y="1270000"/>
            <a:ext cx="4828464" cy="3581900"/>
          </a:xfr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75668" y="1270000"/>
            <a:ext cx="4568523" cy="3581900"/>
          </a:xfrm>
          <a:prstGeom prst="rect">
            <a:avLst/>
          </a:prstGeom>
        </p:spPr>
      </p:pic>
      <p:sp>
        <p:nvSpPr>
          <p:cNvPr id="3" name="TextBox 2"/>
          <p:cNvSpPr txBox="1"/>
          <p:nvPr/>
        </p:nvSpPr>
        <p:spPr>
          <a:xfrm>
            <a:off x="435429" y="5033554"/>
            <a:ext cx="9022080" cy="1200329"/>
          </a:xfrm>
          <a:prstGeom prst="rect">
            <a:avLst/>
          </a:prstGeom>
          <a:noFill/>
        </p:spPr>
        <p:txBody>
          <a:bodyPr wrap="square" rtlCol="0">
            <a:spAutoFit/>
          </a:bodyPr>
          <a:lstStyle/>
          <a:p>
            <a:pPr marL="285750" indent="-285750">
              <a:buFont typeface="Wingdings" panose="05000000000000000000" pitchFamily="2" charset="2"/>
              <a:buChar char="Ø"/>
            </a:pPr>
            <a:r>
              <a:rPr lang="en-US" dirty="0"/>
              <a:t>Handling outliers is critical for building robust, reliable, and interpretable machine learning models. Whether through removal, transformation, or separate analysis, addressing outliers ensures that the model’s performance and insights are accurate and meaningful.</a:t>
            </a:r>
          </a:p>
        </p:txBody>
      </p:sp>
    </p:spTree>
    <p:extLst>
      <p:ext uri="{BB962C8B-B14F-4D97-AF65-F5344CB8AC3E}">
        <p14:creationId xmlns:p14="http://schemas.microsoft.com/office/powerpoint/2010/main" val="26750416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buFont typeface="Wingdings" panose="05000000000000000000" pitchFamily="2" charset="2"/>
              <a:buChar char="Ø"/>
            </a:pPr>
            <a:r>
              <a:rPr lang="en-US" dirty="0" smtClean="0"/>
              <a:t>EXPLORATARY DATA ANALYSIS</a:t>
            </a:r>
            <a:endParaRPr lang="en-US" dirty="0"/>
          </a:p>
        </p:txBody>
      </p:sp>
      <p:sp>
        <p:nvSpPr>
          <p:cNvPr id="3" name="Content Placeholder 2"/>
          <p:cNvSpPr>
            <a:spLocks noGrp="1"/>
          </p:cNvSpPr>
          <p:nvPr>
            <p:ph idx="1"/>
          </p:nvPr>
        </p:nvSpPr>
        <p:spPr/>
        <p:txBody>
          <a:bodyPr/>
          <a:lstStyle/>
          <a:p>
            <a:r>
              <a:rPr lang="en-US" dirty="0"/>
              <a:t>Exploratory Data Analysis (EDA) is a crucial initial step in data science projects. It involves analyzing and visualizing data to understand its key characteristics, uncover patterns, and identify relationships between variables refers to the method of studying and exploring record sets to apprehend their predominant traits, discover patterns, locate outliers, and identify relationships between variables. EDA is normally carried out as a preliminary step before undertaking extra formal statistical analyses or modeling.</a:t>
            </a:r>
          </a:p>
        </p:txBody>
      </p:sp>
    </p:spTree>
    <p:extLst>
      <p:ext uri="{BB962C8B-B14F-4D97-AF65-F5344CB8AC3E}">
        <p14:creationId xmlns:p14="http://schemas.microsoft.com/office/powerpoint/2010/main" val="32133489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buFont typeface="Wingdings" panose="05000000000000000000" pitchFamily="2" charset="2"/>
              <a:buChar char="Ø"/>
            </a:pPr>
            <a:r>
              <a:rPr lang="en-US" u="sng" dirty="0" smtClean="0"/>
              <a:t>Distribution of Energy Consumption</a:t>
            </a:r>
            <a:endParaRPr lang="en-US" u="sng"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1521060" y="2036763"/>
            <a:ext cx="5908439" cy="46350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40053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571500" indent="-571500">
              <a:buFont typeface="Wingdings" panose="05000000000000000000" pitchFamily="2" charset="2"/>
              <a:buChar char="Ø"/>
            </a:pPr>
            <a:r>
              <a:rPr lang="en-US" u="sng" dirty="0" smtClean="0"/>
              <a:t>Correlation map</a:t>
            </a:r>
            <a:endParaRPr lang="en-US" u="sng"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30128" y="2160588"/>
            <a:ext cx="4891781" cy="3881437"/>
          </a:xfrm>
        </p:spPr>
      </p:pic>
      <p:sp>
        <p:nvSpPr>
          <p:cNvPr id="3" name="TextBox 2"/>
          <p:cNvSpPr txBox="1"/>
          <p:nvPr/>
        </p:nvSpPr>
        <p:spPr>
          <a:xfrm>
            <a:off x="1288869" y="1367246"/>
            <a:ext cx="6766560" cy="369332"/>
          </a:xfrm>
          <a:prstGeom prst="rect">
            <a:avLst/>
          </a:prstGeom>
          <a:noFill/>
        </p:spPr>
        <p:txBody>
          <a:bodyPr wrap="square" rtlCol="0">
            <a:spAutoFit/>
          </a:bodyPr>
          <a:lstStyle/>
          <a:p>
            <a:pPr marL="285750" indent="-285750">
              <a:buFont typeface="Wingdings" panose="05000000000000000000" pitchFamily="2" charset="2"/>
              <a:buChar char="Ø"/>
            </a:pPr>
            <a:r>
              <a:rPr lang="en-US" dirty="0" smtClean="0"/>
              <a:t>EXPLAINS THE CORRELATION BETWEEN VARIABLES</a:t>
            </a:r>
            <a:endParaRPr lang="en-US" dirty="0"/>
          </a:p>
        </p:txBody>
      </p:sp>
    </p:spTree>
    <p:extLst>
      <p:ext uri="{BB962C8B-B14F-4D97-AF65-F5344CB8AC3E}">
        <p14:creationId xmlns:p14="http://schemas.microsoft.com/office/powerpoint/2010/main" val="933926631"/>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139</TotalTime>
  <Words>1385</Words>
  <Application>Microsoft Office PowerPoint</Application>
  <PresentationFormat>Widescreen</PresentationFormat>
  <Paragraphs>117</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Times New Roman</vt:lpstr>
      <vt:lpstr>Trebuchet MS</vt:lpstr>
      <vt:lpstr>Wingdings</vt:lpstr>
      <vt:lpstr>Wingdings 3</vt:lpstr>
      <vt:lpstr>Facet</vt:lpstr>
      <vt:lpstr>Energy consumption prediction in households</vt:lpstr>
      <vt:lpstr>AGENDA</vt:lpstr>
      <vt:lpstr>INTRODUCTION</vt:lpstr>
      <vt:lpstr>Data of the ENERGY.Csv file </vt:lpstr>
      <vt:lpstr>DATA PREPROCESSING</vt:lpstr>
      <vt:lpstr>HANDLING OUTLINERS</vt:lpstr>
      <vt:lpstr>EXPLORATARY DATA ANALYSIS</vt:lpstr>
      <vt:lpstr>Distribution of Energy Consumption</vt:lpstr>
      <vt:lpstr>Correlation map</vt:lpstr>
      <vt:lpstr>Average Energy Consumption by Hour</vt:lpstr>
      <vt:lpstr>Average Energy Consumption by day of the month</vt:lpstr>
      <vt:lpstr>Average Energy consumption by the day of the week </vt:lpstr>
      <vt:lpstr>Indoor Vs Outdoor Temperature</vt:lpstr>
      <vt:lpstr>Temperature</vt:lpstr>
      <vt:lpstr>Feature engineering</vt:lpstr>
      <vt:lpstr>PowerPoint Presentation</vt:lpstr>
      <vt:lpstr>PowerPoint Presentation</vt:lpstr>
      <vt:lpstr>MODEL BUILDING </vt:lpstr>
      <vt:lpstr>EVALUATION</vt:lpstr>
      <vt:lpstr>HYPERPARAMETER TUNING</vt:lpstr>
      <vt:lpstr>PowerPoint Presentation</vt:lpstr>
      <vt:lpstr>Findings</vt:lpstr>
      <vt:lpstr>CONCLUSION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Energy consumption prediction in households</dc:title>
  <dc:creator>Microsoft account</dc:creator>
  <cp:lastModifiedBy>Microsoft account</cp:lastModifiedBy>
  <cp:revision>18</cp:revision>
  <dcterms:created xsi:type="dcterms:W3CDTF">2025-01-07T18:27:14Z</dcterms:created>
  <dcterms:modified xsi:type="dcterms:W3CDTF">2025-01-08T16:49:44Z</dcterms:modified>
</cp:coreProperties>
</file>