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2" r:id="rId5"/>
    <p:sldId id="258" r:id="rId6"/>
    <p:sldId id="259" r:id="rId7"/>
    <p:sldId id="263" r:id="rId8"/>
    <p:sldId id="261" r:id="rId9"/>
    <p:sldId id="264" r:id="rId10"/>
    <p:sldId id="266" r:id="rId11"/>
    <p:sldId id="268" r:id="rId12"/>
    <p:sldId id="260" r:id="rId13"/>
    <p:sldId id="269" r:id="rId14"/>
    <p:sldId id="265" r:id="rId15"/>
    <p:sldId id="274" r:id="rId16"/>
    <p:sldId id="272" r:id="rId17"/>
    <p:sldId id="273"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465"/>
  </p:normalViewPr>
  <p:slideViewPr>
    <p:cSldViewPr snapToGrid="0" snapToObjects="1">
      <p:cViewPr varScale="1">
        <p:scale>
          <a:sx n="88" d="100"/>
          <a:sy n="88" d="100"/>
        </p:scale>
        <p:origin x="9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F751C5-5587-EA42-AD2D-C9C6F528931E}" type="datetimeFigureOut">
              <a:rPr lang="en-US" smtClean="0"/>
              <a:t>12/17/18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124264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751C5-5587-EA42-AD2D-C9C6F528931E}" type="datetimeFigureOut">
              <a:rPr lang="en-US" smtClean="0"/>
              <a:t>12/17/18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154822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751C5-5587-EA42-AD2D-C9C6F528931E}" type="datetimeFigureOut">
              <a:rPr lang="en-US" smtClean="0"/>
              <a:t>12/17/18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4078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751C5-5587-EA42-AD2D-C9C6F528931E}" type="datetimeFigureOut">
              <a:rPr lang="en-US" smtClean="0"/>
              <a:t>12/17/18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93033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F751C5-5587-EA42-AD2D-C9C6F528931E}" type="datetimeFigureOut">
              <a:rPr lang="en-US" smtClean="0"/>
              <a:t>12/17/18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30964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F751C5-5587-EA42-AD2D-C9C6F528931E}" type="datetimeFigureOut">
              <a:rPr lang="en-US" smtClean="0"/>
              <a:t>12/17/18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80438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F751C5-5587-EA42-AD2D-C9C6F528931E}" type="datetimeFigureOut">
              <a:rPr lang="en-US" smtClean="0"/>
              <a:t>12/17/18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89678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F751C5-5587-EA42-AD2D-C9C6F528931E}" type="datetimeFigureOut">
              <a:rPr lang="en-US" smtClean="0"/>
              <a:t>12/17/18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121383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F751C5-5587-EA42-AD2D-C9C6F528931E}" type="datetimeFigureOut">
              <a:rPr lang="en-US" smtClean="0"/>
              <a:t>12/17/18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192043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F751C5-5587-EA42-AD2D-C9C6F528931E}" type="datetimeFigureOut">
              <a:rPr lang="en-US" smtClean="0"/>
              <a:t>12/17/18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11393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F751C5-5587-EA42-AD2D-C9C6F528931E}" type="datetimeFigureOut">
              <a:rPr lang="en-US" smtClean="0"/>
              <a:t>12/17/18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D6A79-CA62-524B-92D8-F29A98A65D1D}" type="slidenum">
              <a:rPr lang="en-US" smtClean="0"/>
              <a:t>‹#›</a:t>
            </a:fld>
            <a:endParaRPr lang="en-US"/>
          </a:p>
        </p:txBody>
      </p:sp>
    </p:spTree>
    <p:extLst>
      <p:ext uri="{BB962C8B-B14F-4D97-AF65-F5344CB8AC3E}">
        <p14:creationId xmlns:p14="http://schemas.microsoft.com/office/powerpoint/2010/main" val="144929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751C5-5587-EA42-AD2D-C9C6F528931E}" type="datetimeFigureOut">
              <a:rPr lang="en-US" smtClean="0"/>
              <a:t>12/17/18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D6A79-CA62-524B-92D8-F29A98A65D1D}" type="slidenum">
              <a:rPr lang="en-US" smtClean="0"/>
              <a:t>‹#›</a:t>
            </a:fld>
            <a:endParaRPr lang="en-US"/>
          </a:p>
        </p:txBody>
      </p:sp>
    </p:spTree>
    <p:extLst>
      <p:ext uri="{BB962C8B-B14F-4D97-AF65-F5344CB8AC3E}">
        <p14:creationId xmlns:p14="http://schemas.microsoft.com/office/powerpoint/2010/main" val="169373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9486" y="382135"/>
            <a:ext cx="9144000" cy="2387600"/>
          </a:xfrm>
        </p:spPr>
        <p:txBody>
          <a:bodyPr/>
          <a:lstStyle/>
          <a:p>
            <a:r>
              <a:rPr lang="en-US" dirty="0"/>
              <a:t>Distributed Systems</a:t>
            </a:r>
          </a:p>
        </p:txBody>
      </p:sp>
      <p:sp>
        <p:nvSpPr>
          <p:cNvPr id="3" name="Subtitle 2"/>
          <p:cNvSpPr>
            <a:spLocks noGrp="1"/>
          </p:cNvSpPr>
          <p:nvPr>
            <p:ph type="subTitle" idx="1"/>
          </p:nvPr>
        </p:nvSpPr>
        <p:spPr/>
        <p:txBody>
          <a:bodyPr/>
          <a:lstStyle/>
          <a:p>
            <a:r>
              <a:rPr lang="en-US" dirty="0"/>
              <a:t>Djangothon’18</a:t>
            </a:r>
          </a:p>
          <a:p>
            <a:r>
              <a:rPr lang="en-US" dirty="0"/>
              <a:t>@</a:t>
            </a:r>
            <a:r>
              <a:rPr lang="en-US" dirty="0" err="1"/>
              <a:t>tapaswenipathak</a:t>
            </a:r>
            <a:endParaRPr lang="en-US" dirty="0"/>
          </a:p>
          <a:p>
            <a:r>
              <a:rPr lang="en-US" dirty="0" err="1"/>
              <a:t>tapaswenipathak@gmail.com</a:t>
            </a:r>
            <a:endParaRPr lang="en-US" dirty="0"/>
          </a:p>
        </p:txBody>
      </p:sp>
    </p:spTree>
    <p:extLst>
      <p:ext uri="{BB962C8B-B14F-4D97-AF65-F5344CB8AC3E}">
        <p14:creationId xmlns:p14="http://schemas.microsoft.com/office/powerpoint/2010/main" val="34696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857" y="2314348"/>
            <a:ext cx="10515600" cy="1325563"/>
          </a:xfrm>
        </p:spPr>
        <p:txBody>
          <a:bodyPr>
            <a:noAutofit/>
          </a:bodyPr>
          <a:lstStyle/>
          <a:p>
            <a:r>
              <a:rPr lang="en-US" sz="2400" i="1" dirty="0"/>
              <a:t>Consistency is an important consideration in computer systems that share and replicate data, data sharing and replication raise a fundamental question: what should happen if a client modifies some data items and simultaneously, or within a short time, another client reads or modifies the same items, possibly at a different replica? - The many faces of consistency</a:t>
            </a:r>
            <a:endParaRPr lang="en-US" sz="2400" dirty="0"/>
          </a:p>
        </p:txBody>
      </p:sp>
      <p:sp>
        <p:nvSpPr>
          <p:cNvPr id="3" name="Content Placeholder 2"/>
          <p:cNvSpPr>
            <a:spLocks noGrp="1"/>
          </p:cNvSpPr>
          <p:nvPr>
            <p:ph idx="1"/>
          </p:nvPr>
        </p:nvSpPr>
        <p:spPr>
          <a:xfrm>
            <a:off x="997857" y="7108825"/>
            <a:ext cx="10515600" cy="4351338"/>
          </a:xfrm>
        </p:spPr>
        <p:txBody>
          <a:bodyPr/>
          <a:lstStyle/>
          <a:p>
            <a:endParaRPr lang="en-US" dirty="0"/>
          </a:p>
        </p:txBody>
      </p:sp>
    </p:spTree>
    <p:extLst>
      <p:ext uri="{BB962C8B-B14F-4D97-AF65-F5344CB8AC3E}">
        <p14:creationId xmlns:p14="http://schemas.microsoft.com/office/powerpoint/2010/main" val="153684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6" y="1845583"/>
            <a:ext cx="10515600" cy="2421617"/>
          </a:xfrm>
        </p:spPr>
        <p:txBody>
          <a:bodyPr>
            <a:noAutofit/>
          </a:bodyPr>
          <a:lstStyle/>
          <a:p>
            <a:r>
              <a:rPr lang="en-US" sz="2400" i="1" dirty="0"/>
              <a:t>Replication is making copies of the same data on multiple machines; this allows more servers to take part in the computation. - The book Distributed systems: for fun and profit</a:t>
            </a:r>
            <a:br>
              <a:rPr lang="en-US" sz="2400" i="1" dirty="0"/>
            </a:br>
            <a:br>
              <a:rPr lang="en-US" sz="2400" i="1" dirty="0"/>
            </a:br>
            <a:br>
              <a:rPr lang="en-US" sz="2400" i="1" dirty="0"/>
            </a:br>
            <a:r>
              <a:rPr lang="en-US" sz="2400" i="1" dirty="0"/>
              <a:t> To replication! The cause of, and solution to all of life's problems. </a:t>
            </a:r>
          </a:p>
        </p:txBody>
      </p:sp>
      <p:sp>
        <p:nvSpPr>
          <p:cNvPr id="3" name="Content Placeholder 2"/>
          <p:cNvSpPr>
            <a:spLocks noGrp="1"/>
          </p:cNvSpPr>
          <p:nvPr>
            <p:ph idx="1"/>
          </p:nvPr>
        </p:nvSpPr>
        <p:spPr>
          <a:xfrm>
            <a:off x="1302657" y="6412139"/>
            <a:ext cx="10515600" cy="4351338"/>
          </a:xfrm>
        </p:spPr>
        <p:txBody>
          <a:bodyPr/>
          <a:lstStyle/>
          <a:p>
            <a:endParaRPr lang="en-US"/>
          </a:p>
        </p:txBody>
      </p:sp>
    </p:spTree>
    <p:extLst>
      <p:ext uri="{BB962C8B-B14F-4D97-AF65-F5344CB8AC3E}">
        <p14:creationId xmlns:p14="http://schemas.microsoft.com/office/powerpoint/2010/main" val="69106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143" y="307067"/>
            <a:ext cx="10515600" cy="1325563"/>
          </a:xfrm>
        </p:spPr>
        <p:txBody>
          <a:bodyPr/>
          <a:lstStyle/>
          <a:p>
            <a:r>
              <a:rPr lang="en-US" dirty="0"/>
              <a:t>CAP Theorem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146" y="1956254"/>
            <a:ext cx="5551707" cy="4351338"/>
          </a:xfrm>
        </p:spPr>
      </p:pic>
    </p:spTree>
    <p:extLst>
      <p:ext uri="{BB962C8B-B14F-4D97-AF65-F5344CB8AC3E}">
        <p14:creationId xmlns:p14="http://schemas.microsoft.com/office/powerpoint/2010/main" val="209363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58" y="0"/>
            <a:ext cx="10515600" cy="1325563"/>
          </a:xfrm>
        </p:spPr>
        <p:txBody>
          <a:bodyPr>
            <a:normAutofit/>
          </a:bodyPr>
          <a:lstStyle/>
          <a:p>
            <a:r>
              <a:rPr lang="en-US" sz="3400" dirty="0"/>
              <a:t>Notes on Distributed Systems for Young Bloods</a:t>
            </a:r>
          </a:p>
        </p:txBody>
      </p:sp>
      <p:sp>
        <p:nvSpPr>
          <p:cNvPr id="3" name="Content Placeholder 2"/>
          <p:cNvSpPr>
            <a:spLocks noGrp="1"/>
          </p:cNvSpPr>
          <p:nvPr>
            <p:ph idx="1"/>
          </p:nvPr>
        </p:nvSpPr>
        <p:spPr>
          <a:xfrm>
            <a:off x="693058" y="1322615"/>
            <a:ext cx="10515600" cy="5339442"/>
          </a:xfrm>
        </p:spPr>
        <p:txBody>
          <a:bodyPr>
            <a:normAutofit fontScale="92500" lnSpcReduction="20000"/>
          </a:bodyPr>
          <a:lstStyle/>
          <a:p>
            <a:r>
              <a:rPr lang="en-US" dirty="0"/>
              <a:t>If you can fit your problem in memory, it’s probably trivial.</a:t>
            </a:r>
          </a:p>
          <a:p>
            <a:r>
              <a:rPr lang="en-US" dirty="0"/>
              <a:t>Metrics are the only way to get your job done. </a:t>
            </a:r>
          </a:p>
          <a:p>
            <a:r>
              <a:rPr lang="en-US" dirty="0"/>
              <a:t>Use percentiles, not averages.</a:t>
            </a:r>
          </a:p>
          <a:p>
            <a:r>
              <a:rPr lang="en-US" dirty="0"/>
              <a:t>Learn to estimate your capacity. </a:t>
            </a:r>
          </a:p>
          <a:p>
            <a:r>
              <a:rPr lang="en-US" dirty="0"/>
              <a:t>Computers can do more than you think they can.</a:t>
            </a:r>
          </a:p>
          <a:p>
            <a:r>
              <a:rPr lang="en-US" dirty="0"/>
              <a:t>Use the CAP theorem to critique systems.</a:t>
            </a:r>
          </a:p>
          <a:p>
            <a:r>
              <a:rPr lang="en-US" dirty="0"/>
              <a:t>Writing robust distributed systems costs more than writing robust single-machine systems.</a:t>
            </a:r>
          </a:p>
          <a:p>
            <a:r>
              <a:rPr lang="en-US" dirty="0"/>
              <a:t>Robust, open source distributed systems are much less common than robust, single-machine systems.</a:t>
            </a:r>
          </a:p>
          <a:p>
            <a:r>
              <a:rPr lang="en-US" dirty="0"/>
              <a:t>Coordination is very hard.</a:t>
            </a:r>
          </a:p>
          <a:p>
            <a:r>
              <a:rPr lang="en-US" dirty="0"/>
              <a:t>Implement backpressure throughout your system.</a:t>
            </a:r>
          </a:p>
          <a:p>
            <a:r>
              <a:rPr lang="en-US" dirty="0"/>
              <a:t>Find ways to be partially available.</a:t>
            </a:r>
          </a:p>
        </p:txBody>
      </p:sp>
      <p:sp>
        <p:nvSpPr>
          <p:cNvPr id="4" name="TextBox 3"/>
          <p:cNvSpPr txBox="1"/>
          <p:nvPr/>
        </p:nvSpPr>
        <p:spPr>
          <a:xfrm>
            <a:off x="8833757" y="6467930"/>
            <a:ext cx="3543301" cy="369332"/>
          </a:xfrm>
          <a:prstGeom prst="rect">
            <a:avLst/>
          </a:prstGeom>
          <a:noFill/>
        </p:spPr>
        <p:txBody>
          <a:bodyPr wrap="square" rtlCol="0">
            <a:spAutoFit/>
          </a:bodyPr>
          <a:lstStyle/>
          <a:p>
            <a:r>
              <a:rPr lang="en-US" dirty="0" err="1"/>
              <a:t>c@Something</a:t>
            </a:r>
            <a:r>
              <a:rPr lang="en-US" dirty="0"/>
              <a:t> Similar, Jeff Hodges</a:t>
            </a:r>
          </a:p>
        </p:txBody>
      </p:sp>
    </p:spTree>
    <p:extLst>
      <p:ext uri="{BB962C8B-B14F-4D97-AF65-F5344CB8AC3E}">
        <p14:creationId xmlns:p14="http://schemas.microsoft.com/office/powerpoint/2010/main" val="74295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0645"/>
            <a:ext cx="10515600" cy="1325563"/>
          </a:xfrm>
        </p:spPr>
        <p:txBody>
          <a:bodyPr>
            <a:noAutofit/>
          </a:bodyPr>
          <a:lstStyle/>
          <a:p>
            <a:r>
              <a:rPr lang="en-US" sz="4000" i="1" dirty="0"/>
              <a:t>A single center is not always bad if the alternative is multiple fragile and weak ones; bad if that is not the case, you may end up not solving the problem at all</a:t>
            </a:r>
            <a:endParaRPr lang="en-US" sz="4000" dirty="0"/>
          </a:p>
        </p:txBody>
      </p:sp>
      <p:sp>
        <p:nvSpPr>
          <p:cNvPr id="3" name="Content Placeholder 2"/>
          <p:cNvSpPr>
            <a:spLocks noGrp="1"/>
          </p:cNvSpPr>
          <p:nvPr>
            <p:ph idx="1"/>
          </p:nvPr>
        </p:nvSpPr>
        <p:spPr>
          <a:xfrm>
            <a:off x="838200" y="5613854"/>
            <a:ext cx="10515600" cy="4351338"/>
          </a:xfrm>
        </p:spPr>
        <p:txBody>
          <a:bodyPr/>
          <a:lstStyle/>
          <a:p>
            <a:pPr marL="0" lvl="0" indent="0">
              <a:lnSpc>
                <a:spcPct val="100000"/>
              </a:lnSpc>
              <a:spcBef>
                <a:spcPts val="0"/>
              </a:spcBef>
              <a:buNone/>
            </a:pPr>
            <a:endParaRPr lang="en-US" dirty="0"/>
          </a:p>
        </p:txBody>
      </p:sp>
    </p:spTree>
    <p:extLst>
      <p:ext uri="{BB962C8B-B14F-4D97-AF65-F5344CB8AC3E}">
        <p14:creationId xmlns:p14="http://schemas.microsoft.com/office/powerpoint/2010/main" val="1100715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1932668"/>
            <a:ext cx="10515600" cy="1325563"/>
          </a:xfrm>
        </p:spPr>
        <p:txBody>
          <a:bodyPr>
            <a:normAutofit/>
          </a:bodyPr>
          <a:lstStyle/>
          <a:p>
            <a:r>
              <a:rPr lang="en-US" i="1" dirty="0"/>
              <a:t>Ideate more, design more, own and understand what you are making</a:t>
            </a:r>
          </a:p>
        </p:txBody>
      </p:sp>
      <p:sp>
        <p:nvSpPr>
          <p:cNvPr id="3" name="Content Placeholder 2"/>
          <p:cNvSpPr>
            <a:spLocks noGrp="1"/>
          </p:cNvSpPr>
          <p:nvPr>
            <p:ph idx="1"/>
          </p:nvPr>
        </p:nvSpPr>
        <p:spPr>
          <a:xfrm>
            <a:off x="1246414" y="6136367"/>
            <a:ext cx="10515600" cy="4351338"/>
          </a:xfrm>
        </p:spPr>
        <p:txBody>
          <a:bodyPr/>
          <a:lstStyle/>
          <a:p>
            <a:endParaRPr lang="en-US"/>
          </a:p>
        </p:txBody>
      </p:sp>
    </p:spTree>
    <p:extLst>
      <p:ext uri="{BB962C8B-B14F-4D97-AF65-F5344CB8AC3E}">
        <p14:creationId xmlns:p14="http://schemas.microsoft.com/office/powerpoint/2010/main" val="530693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4543" y="316139"/>
            <a:ext cx="10515600" cy="1325563"/>
          </a:xfrm>
        </p:spPr>
        <p:txBody>
          <a:bodyPr/>
          <a:lstStyle/>
          <a:p>
            <a:r>
              <a:rPr lang="en-US"/>
              <a:t>Django</a:t>
            </a:r>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Channels and ASGI provide a message bus built with few tradeoffs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0" y="2588917"/>
            <a:ext cx="3240314" cy="3439954"/>
          </a:xfrm>
          <a:prstGeom prst="rect">
            <a:avLst/>
          </a:prstGeom>
        </p:spPr>
      </p:pic>
    </p:spTree>
    <p:extLst>
      <p:ext uri="{BB962C8B-B14F-4D97-AF65-F5344CB8AC3E}">
        <p14:creationId xmlns:p14="http://schemas.microsoft.com/office/powerpoint/2010/main" val="16448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414" y="-126645"/>
            <a:ext cx="10515600" cy="1325563"/>
          </a:xfrm>
        </p:spPr>
        <p:txBody>
          <a:bodyPr/>
          <a:lstStyle/>
          <a:p>
            <a:r>
              <a:rPr lang="en-US"/>
              <a:t>Django Channels</a:t>
            </a:r>
            <a:endParaRPr lang="en-US" dirty="0"/>
          </a:p>
        </p:txBody>
      </p:sp>
      <p:sp>
        <p:nvSpPr>
          <p:cNvPr id="3" name="Content Placeholder 2"/>
          <p:cNvSpPr>
            <a:spLocks noGrp="1"/>
          </p:cNvSpPr>
          <p:nvPr>
            <p:ph idx="1"/>
          </p:nvPr>
        </p:nvSpPr>
        <p:spPr>
          <a:xfrm>
            <a:off x="838200" y="1009196"/>
            <a:ext cx="10515600" cy="4351338"/>
          </a:xfrm>
        </p:spPr>
        <p:txBody>
          <a:bodyPr/>
          <a:lstStyle/>
          <a:p>
            <a:r>
              <a:rPr lang="en-US" dirty="0">
                <a:latin typeface="+mj-lt"/>
              </a:rPr>
              <a:t>A </a:t>
            </a:r>
            <a:r>
              <a:rPr lang="en-US" b="1" dirty="0">
                <a:latin typeface="+mj-lt"/>
              </a:rPr>
              <a:t>channel</a:t>
            </a:r>
            <a:r>
              <a:rPr lang="en-US" dirty="0">
                <a:latin typeface="+mj-lt"/>
              </a:rPr>
              <a:t> is like a pipe. A sender sends a message to this pipe from one end and it reaches a listener at the other end. A </a:t>
            </a:r>
            <a:r>
              <a:rPr lang="en-US" b="1" dirty="0">
                <a:latin typeface="+mj-lt"/>
              </a:rPr>
              <a:t>group</a:t>
            </a:r>
            <a:r>
              <a:rPr lang="en-US" dirty="0">
                <a:latin typeface="+mj-lt"/>
              </a:rPr>
              <a:t> defines a group of channels who are all listening to a topic.</a:t>
            </a:r>
            <a:br>
              <a:rPr lang="en-US" dirty="0">
                <a:latin typeface="+mj-lt"/>
              </a:rPr>
            </a:br>
            <a:br>
              <a:rPr lang="en-US" dirty="0">
                <a:latin typeface="+mj-lt"/>
              </a:rPr>
            </a:br>
            <a:endParaRPr lang="en-US" i="1"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557" y="2334759"/>
            <a:ext cx="8665029" cy="4359955"/>
          </a:xfrm>
          <a:prstGeom prst="rect">
            <a:avLst/>
          </a:prstGeom>
        </p:spPr>
      </p:pic>
    </p:spTree>
    <p:extLst>
      <p:ext uri="{BB962C8B-B14F-4D97-AF65-F5344CB8AC3E}">
        <p14:creationId xmlns:p14="http://schemas.microsoft.com/office/powerpoint/2010/main" val="406861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1157" y="2014311"/>
            <a:ext cx="10515600" cy="1325563"/>
          </a:xfrm>
        </p:spPr>
        <p:txBody>
          <a:bodyPr/>
          <a:lstStyle/>
          <a:p>
            <a:r>
              <a:rPr lang="en-US" dirty="0"/>
              <a:t>       Questions?</a:t>
            </a:r>
          </a:p>
        </p:txBody>
      </p:sp>
      <p:sp>
        <p:nvSpPr>
          <p:cNvPr id="3" name="Content Placeholder 2"/>
          <p:cNvSpPr>
            <a:spLocks noGrp="1"/>
          </p:cNvSpPr>
          <p:nvPr>
            <p:ph idx="1"/>
          </p:nvPr>
        </p:nvSpPr>
        <p:spPr>
          <a:xfrm>
            <a:off x="887186" y="5695497"/>
            <a:ext cx="10515600" cy="4351338"/>
          </a:xfrm>
        </p:spPr>
        <p:txBody>
          <a:bodyPr/>
          <a:lstStyle/>
          <a:p>
            <a:endParaRPr lang="en-US" dirty="0"/>
          </a:p>
        </p:txBody>
      </p:sp>
    </p:spTree>
    <p:extLst>
      <p:ext uri="{BB962C8B-B14F-4D97-AF65-F5344CB8AC3E}">
        <p14:creationId xmlns:p14="http://schemas.microsoft.com/office/powerpoint/2010/main" val="167609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2657" y="2422525"/>
            <a:ext cx="10515600" cy="1325563"/>
          </a:xfrm>
        </p:spPr>
        <p:txBody>
          <a:bodyPr/>
          <a:lstStyle/>
          <a:p>
            <a:r>
              <a:rPr lang="en-US" dirty="0"/>
              <a:t>     Thanks!</a:t>
            </a:r>
          </a:p>
        </p:txBody>
      </p:sp>
      <p:sp>
        <p:nvSpPr>
          <p:cNvPr id="3" name="Content Placeholder 2"/>
          <p:cNvSpPr>
            <a:spLocks noGrp="1"/>
          </p:cNvSpPr>
          <p:nvPr>
            <p:ph idx="1"/>
          </p:nvPr>
        </p:nvSpPr>
        <p:spPr>
          <a:xfrm>
            <a:off x="1676400" y="6364968"/>
            <a:ext cx="10515600" cy="4351338"/>
          </a:xfrm>
        </p:spPr>
        <p:txBody>
          <a:bodyPr/>
          <a:lstStyle/>
          <a:p>
            <a:endParaRPr lang="en-US" dirty="0"/>
          </a:p>
        </p:txBody>
      </p:sp>
    </p:spTree>
    <p:extLst>
      <p:ext uri="{BB962C8B-B14F-4D97-AF65-F5344CB8AC3E}">
        <p14:creationId xmlns:p14="http://schemas.microsoft.com/office/powerpoint/2010/main" val="95851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771" y="2411640"/>
            <a:ext cx="10515600" cy="1325563"/>
          </a:xfrm>
        </p:spPr>
        <p:txBody>
          <a:bodyPr>
            <a:normAutofit/>
          </a:bodyPr>
          <a:lstStyle/>
          <a:p>
            <a:r>
              <a:rPr lang="en-US" dirty="0"/>
              <a:t>Distributed systems are independent connected components</a:t>
            </a:r>
          </a:p>
        </p:txBody>
      </p:sp>
      <p:sp>
        <p:nvSpPr>
          <p:cNvPr id="3" name="Content Placeholder 2"/>
          <p:cNvSpPr>
            <a:spLocks noGrp="1"/>
          </p:cNvSpPr>
          <p:nvPr>
            <p:ph idx="1"/>
          </p:nvPr>
        </p:nvSpPr>
        <p:spPr>
          <a:xfrm>
            <a:off x="156029" y="6470196"/>
            <a:ext cx="10515600"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97456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7775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37467"/>
            <a:ext cx="10515600" cy="1325563"/>
          </a:xfrm>
        </p:spPr>
        <p:txBody>
          <a:bodyPr/>
          <a:lstStyle/>
          <a:p>
            <a:r>
              <a:rPr lang="en-US" dirty="0"/>
              <a:t>What problem are you trying to solve?</a:t>
            </a:r>
          </a:p>
        </p:txBody>
      </p:sp>
      <p:sp>
        <p:nvSpPr>
          <p:cNvPr id="3" name="Content Placeholder 2"/>
          <p:cNvSpPr>
            <a:spLocks noGrp="1"/>
          </p:cNvSpPr>
          <p:nvPr>
            <p:ph idx="1"/>
          </p:nvPr>
        </p:nvSpPr>
        <p:spPr>
          <a:xfrm>
            <a:off x="1505858" y="6441168"/>
            <a:ext cx="10515600" cy="4351338"/>
          </a:xfrm>
        </p:spPr>
        <p:txBody>
          <a:bodyPr/>
          <a:lstStyle/>
          <a:p>
            <a:endParaRPr lang="en-US" dirty="0"/>
          </a:p>
        </p:txBody>
      </p:sp>
    </p:spTree>
    <p:extLst>
      <p:ext uri="{BB962C8B-B14F-4D97-AF65-F5344CB8AC3E}">
        <p14:creationId xmlns:p14="http://schemas.microsoft.com/office/powerpoint/2010/main" val="192048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771" y="2283846"/>
            <a:ext cx="10515600" cy="1325563"/>
          </a:xfrm>
        </p:spPr>
        <p:txBody>
          <a:bodyPr/>
          <a:lstStyle/>
          <a:p>
            <a:r>
              <a:rPr lang="en-US" dirty="0"/>
              <a:t>A good solution is slower and harder to write than synchronous systems</a:t>
            </a:r>
          </a:p>
        </p:txBody>
      </p:sp>
      <p:sp>
        <p:nvSpPr>
          <p:cNvPr id="3" name="Content Placeholder 2"/>
          <p:cNvSpPr>
            <a:spLocks noGrp="1"/>
          </p:cNvSpPr>
          <p:nvPr>
            <p:ph idx="1"/>
          </p:nvPr>
        </p:nvSpPr>
        <p:spPr>
          <a:xfrm>
            <a:off x="1186543" y="5729968"/>
            <a:ext cx="10515600" cy="4351338"/>
          </a:xfrm>
        </p:spPr>
        <p:txBody>
          <a:bodyPr/>
          <a:lstStyle/>
          <a:p>
            <a:endParaRPr lang="en-US" dirty="0"/>
          </a:p>
        </p:txBody>
      </p:sp>
    </p:spTree>
    <p:extLst>
      <p:ext uri="{BB962C8B-B14F-4D97-AF65-F5344CB8AC3E}">
        <p14:creationId xmlns:p14="http://schemas.microsoft.com/office/powerpoint/2010/main" val="195252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486" y="2106841"/>
            <a:ext cx="10515600" cy="1325563"/>
          </a:xfrm>
        </p:spPr>
        <p:txBody>
          <a:bodyPr/>
          <a:lstStyle/>
          <a:p>
            <a:r>
              <a:rPr lang="en-US" dirty="0"/>
              <a:t>Can there be a perfect and scalable solution?</a:t>
            </a:r>
          </a:p>
        </p:txBody>
      </p:sp>
      <p:sp>
        <p:nvSpPr>
          <p:cNvPr id="3" name="Content Placeholder 2"/>
          <p:cNvSpPr>
            <a:spLocks noGrp="1"/>
          </p:cNvSpPr>
          <p:nvPr>
            <p:ph idx="1"/>
          </p:nvPr>
        </p:nvSpPr>
        <p:spPr>
          <a:xfrm>
            <a:off x="1589314" y="5744482"/>
            <a:ext cx="10515600" cy="4351338"/>
          </a:xfrm>
        </p:spPr>
        <p:txBody>
          <a:bodyPr/>
          <a:lstStyle/>
          <a:p>
            <a:endParaRPr lang="en-US" dirty="0"/>
          </a:p>
        </p:txBody>
      </p:sp>
    </p:spTree>
    <p:extLst>
      <p:ext uri="{BB962C8B-B14F-4D97-AF65-F5344CB8AC3E}">
        <p14:creationId xmlns:p14="http://schemas.microsoft.com/office/powerpoint/2010/main" val="128638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772" y="2426153"/>
            <a:ext cx="10515600" cy="1325563"/>
          </a:xfrm>
        </p:spPr>
        <p:txBody>
          <a:bodyPr>
            <a:noAutofit/>
          </a:bodyPr>
          <a:lstStyle/>
          <a:p>
            <a:r>
              <a:rPr lang="en-US" sz="2400" i="1" dirty="0"/>
              <a:t>Reasoning about the knowledge of a group and its evolution can reveal subtleties that may not otherwise be apparent, can sharpen our understanding of basic issues, and can improve the high-level reasoning required in the design and analysis of distributed protocols and plans. - Knowledge and Common Knowledge in a Distributed Environment</a:t>
            </a:r>
            <a:endParaRPr lang="en-US" sz="2400" dirty="0"/>
          </a:p>
        </p:txBody>
      </p:sp>
      <p:sp>
        <p:nvSpPr>
          <p:cNvPr id="3" name="Content Placeholder 2"/>
          <p:cNvSpPr>
            <a:spLocks noGrp="1"/>
          </p:cNvSpPr>
          <p:nvPr>
            <p:ph idx="1"/>
          </p:nvPr>
        </p:nvSpPr>
        <p:spPr>
          <a:xfrm>
            <a:off x="838200" y="6049282"/>
            <a:ext cx="10515600" cy="4351338"/>
          </a:xfrm>
        </p:spPr>
        <p:txBody>
          <a:bodyPr/>
          <a:lstStyle/>
          <a:p>
            <a:endParaRPr lang="en-US" sz="1400" dirty="0"/>
          </a:p>
        </p:txBody>
      </p:sp>
    </p:spTree>
    <p:extLst>
      <p:ext uri="{BB962C8B-B14F-4D97-AF65-F5344CB8AC3E}">
        <p14:creationId xmlns:p14="http://schemas.microsoft.com/office/powerpoint/2010/main" val="153766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9068"/>
            <a:ext cx="10515600" cy="1325563"/>
          </a:xfrm>
        </p:spPr>
        <p:txBody>
          <a:bodyPr>
            <a:noAutofit/>
          </a:bodyPr>
          <a:lstStyle/>
          <a:p>
            <a:r>
              <a:rPr lang="en-US" sz="2400" i="1" dirty="0"/>
              <a:t>This paper presents a design principle that helps guide placement of functions among the modules of a distributed computer system. The principle, called the end-to-end argument, suggests that functions placed at low levels of a system may be redundant or of little value when compared with the cost of providing them at that low level. </a:t>
            </a:r>
            <a:r>
              <a:rPr lang="mr-IN" sz="2400" i="1" dirty="0"/>
              <a:t>–</a:t>
            </a:r>
            <a:r>
              <a:rPr lang="en-US" sz="2400" i="1" dirty="0"/>
              <a:t> </a:t>
            </a:r>
            <a:r>
              <a:rPr lang="en-US" sz="2400" dirty="0"/>
              <a:t>End to End Arguments in System Design</a:t>
            </a:r>
          </a:p>
        </p:txBody>
      </p:sp>
      <p:sp>
        <p:nvSpPr>
          <p:cNvPr id="3" name="Content Placeholder 2"/>
          <p:cNvSpPr>
            <a:spLocks noGrp="1"/>
          </p:cNvSpPr>
          <p:nvPr>
            <p:ph idx="1"/>
          </p:nvPr>
        </p:nvSpPr>
        <p:spPr>
          <a:xfrm>
            <a:off x="1563914" y="6858000"/>
            <a:ext cx="10515600" cy="4351338"/>
          </a:xfrm>
        </p:spPr>
        <p:txBody>
          <a:bodyPr/>
          <a:lstStyle/>
          <a:p>
            <a:endParaRPr lang="en-US" dirty="0"/>
          </a:p>
        </p:txBody>
      </p:sp>
    </p:spTree>
    <p:extLst>
      <p:ext uri="{BB962C8B-B14F-4D97-AF65-F5344CB8AC3E}">
        <p14:creationId xmlns:p14="http://schemas.microsoft.com/office/powerpoint/2010/main" val="23163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71" y="669925"/>
            <a:ext cx="10515600" cy="1325563"/>
          </a:xfrm>
        </p:spPr>
        <p:txBody>
          <a:bodyPr>
            <a:noAutofit/>
          </a:bodyPr>
          <a:lstStyle/>
          <a:p>
            <a:br>
              <a:rPr lang="en-US" sz="2400" i="1" dirty="0"/>
            </a:br>
            <a:br>
              <a:rPr lang="en-US" sz="2400" i="1" dirty="0"/>
            </a:br>
            <a:br>
              <a:rPr lang="en-US" sz="2400" i="1" dirty="0"/>
            </a:br>
            <a:br>
              <a:rPr lang="en-US" sz="2400" i="1" dirty="0"/>
            </a:br>
            <a:br>
              <a:rPr lang="en-US" sz="2400" i="1" dirty="0"/>
            </a:br>
            <a:r>
              <a:rPr lang="en-US" sz="2400" i="1" dirty="0"/>
              <a:t>     </a:t>
            </a:r>
            <a:br>
              <a:rPr lang="en-US" sz="2400" i="1" dirty="0"/>
            </a:br>
            <a:br>
              <a:rPr lang="en-US" sz="2400" i="1" dirty="0"/>
            </a:br>
            <a:r>
              <a:rPr lang="en-US" sz="2400" i="1" dirty="0"/>
              <a:t> </a:t>
            </a:r>
            <a:br>
              <a:rPr lang="en-US" sz="2400" i="1" dirty="0"/>
            </a:br>
            <a:br>
              <a:rPr lang="en-US" sz="2400" i="1" dirty="0"/>
            </a:br>
            <a:r>
              <a:rPr lang="en-US" sz="2400" i="1" dirty="0"/>
              <a:t>           </a:t>
            </a:r>
            <a:r>
              <a:rPr lang="en-US" sz="4000" b="1" dirty="0"/>
              <a:t>Are you using an appropriate algorithm?</a:t>
            </a:r>
            <a:br>
              <a:rPr lang="en-US" sz="2400" i="1" dirty="0"/>
            </a:br>
            <a:br>
              <a:rPr lang="en-US" sz="2400" i="1" dirty="0"/>
            </a:br>
            <a:br>
              <a:rPr lang="en-US" sz="2400" i="1" dirty="0"/>
            </a:br>
            <a:br>
              <a:rPr lang="en-US" sz="2400" i="1" dirty="0"/>
            </a:br>
            <a:r>
              <a:rPr lang="en-US" sz="2400" i="1" dirty="0"/>
              <a:t>There are numerous examples of scalable algorithms and computational models; one only needs to look back to the parallel computing research of decades past. </a:t>
            </a:r>
            <a:r>
              <a:rPr lang="en-US" sz="2400" i="1" dirty="0" err="1"/>
              <a:t>Boruvka’s</a:t>
            </a:r>
            <a:r>
              <a:rPr lang="en-US" sz="2400" i="1" dirty="0"/>
              <a:t> algorithm is nearly ninety years old, parallelizes cleanly, and solves a more general problem than label propagation. The Bulk Synchronous Parallel model is surprisingly more general than related work sections would have you believe. These algorithms and models are richly detailed, analyzed, and in many cases already implemented. - </a:t>
            </a:r>
            <a:r>
              <a:rPr lang="en-US" sz="2400" dirty="0"/>
              <a:t>Scalability! But at what COST?</a:t>
            </a:r>
          </a:p>
        </p:txBody>
      </p:sp>
      <p:sp>
        <p:nvSpPr>
          <p:cNvPr id="3" name="Content Placeholder 2"/>
          <p:cNvSpPr>
            <a:spLocks noGrp="1"/>
          </p:cNvSpPr>
          <p:nvPr>
            <p:ph idx="1"/>
          </p:nvPr>
        </p:nvSpPr>
        <p:spPr>
          <a:xfrm>
            <a:off x="1317171" y="6978196"/>
            <a:ext cx="10515600" cy="4351338"/>
          </a:xfrm>
        </p:spPr>
        <p:txBody>
          <a:bodyPr/>
          <a:lstStyle/>
          <a:p>
            <a:endParaRPr lang="en-US"/>
          </a:p>
        </p:txBody>
      </p:sp>
    </p:spTree>
    <p:extLst>
      <p:ext uri="{BB962C8B-B14F-4D97-AF65-F5344CB8AC3E}">
        <p14:creationId xmlns:p14="http://schemas.microsoft.com/office/powerpoint/2010/main" val="87106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318</Words>
  <Application>Microsoft Macintosh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Mangal</vt:lpstr>
      <vt:lpstr>Office Theme</vt:lpstr>
      <vt:lpstr>Distributed Systems</vt:lpstr>
      <vt:lpstr>Distributed systems are independent connected components</vt:lpstr>
      <vt:lpstr>PowerPoint Presentation</vt:lpstr>
      <vt:lpstr>What problem are you trying to solve?</vt:lpstr>
      <vt:lpstr>A good solution is slower and harder to write than synchronous systems</vt:lpstr>
      <vt:lpstr>Can there be a perfect and scalable solution?</vt:lpstr>
      <vt:lpstr>Reasoning about the knowledge of a group and its evolution can reveal subtleties that may not otherwise be apparent, can sharpen our understanding of basic issues, and can improve the high-level reasoning required in the design and analysis of distributed protocols and plans. - Knowledge and Common Knowledge in a Distributed Environment</vt:lpstr>
      <vt:lpstr>This paper presents a design principle that helps guide placement of functions among the modules of a distributed computer system. The principle, called the end-to-end argument, suggests that functions placed at low levels of a system may be redundant or of little value when compared with the cost of providing them at that low level. – End to End Arguments in System Design</vt:lpstr>
      <vt:lpstr>                          Are you using an appropriate algorithm?    There are numerous examples of scalable algorithms and computational models; one only needs to look back to the parallel computing research of decades past. Boruvka’s algorithm is nearly ninety years old, parallelizes cleanly, and solves a more general problem than label propagation. The Bulk Synchronous Parallel model is surprisingly more general than related work sections would have you believe. These algorithms and models are richly detailed, analyzed, and in many cases already implemented. - Scalability! But at what COST?</vt:lpstr>
      <vt:lpstr>Consistency is an important consideration in computer systems that share and replicate data, data sharing and replication raise a fundamental question: what should happen if a client modifies some data items and simultaneously, or within a short time, another client reads or modifies the same items, possibly at a different replica? - The many faces of consistency</vt:lpstr>
      <vt:lpstr>Replication is making copies of the same data on multiple machines; this allows more servers to take part in the computation. - The book Distributed systems: for fun and profit    To replication! The cause of, and solution to all of life's problems. </vt:lpstr>
      <vt:lpstr>CAP Theorem</vt:lpstr>
      <vt:lpstr>Notes on Distributed Systems for Young Bloods</vt:lpstr>
      <vt:lpstr>A single center is not always bad if the alternative is multiple fragile and weak ones; bad if that is not the case, you may end up not solving the problem at all</vt:lpstr>
      <vt:lpstr>Ideate more, design more, own and understand what you are making</vt:lpstr>
      <vt:lpstr>Django</vt:lpstr>
      <vt:lpstr>Django Channels</vt:lpstr>
      <vt:lpstr>       Questions?</vt:lpstr>
      <vt:lpstr>     Thanks!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Django</dc:title>
  <dc:creator>Microsoft Office User</dc:creator>
  <cp:lastModifiedBy>Microsoft Office User</cp:lastModifiedBy>
  <cp:revision>26</cp:revision>
  <cp:lastPrinted>2018-12-17T10:24:53Z</cp:lastPrinted>
  <dcterms:created xsi:type="dcterms:W3CDTF">2018-11-17T09:29:07Z</dcterms:created>
  <dcterms:modified xsi:type="dcterms:W3CDTF">2018-12-17T10:32:52Z</dcterms:modified>
</cp:coreProperties>
</file>