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06" r:id="rId2"/>
    <p:sldId id="308" r:id="rId3"/>
    <p:sldId id="299" r:id="rId4"/>
    <p:sldId id="309" r:id="rId5"/>
    <p:sldId id="310" r:id="rId6"/>
    <p:sldId id="314" r:id="rId7"/>
    <p:sldId id="317" r:id="rId8"/>
    <p:sldId id="311" r:id="rId9"/>
    <p:sldId id="312" r:id="rId10"/>
    <p:sldId id="316" r:id="rId11"/>
    <p:sldId id="276" r:id="rId12"/>
    <p:sldId id="266" r:id="rId13"/>
    <p:sldId id="278" r:id="rId14"/>
    <p:sldId id="273" r:id="rId15"/>
    <p:sldId id="315" r:id="rId16"/>
    <p:sldId id="318" r:id="rId17"/>
    <p:sldId id="305" r:id="rId18"/>
    <p:sldId id="290" r:id="rId19"/>
    <p:sldId id="285" r:id="rId20"/>
    <p:sldId id="304" r:id="rId21"/>
    <p:sldId id="271" r:id="rId22"/>
    <p:sldId id="272"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huppuluri@gmail.com" initials="h" lastIdx="1" clrIdx="0">
    <p:extLst>
      <p:ext uri="{19B8F6BF-5375-455C-9EA6-DF929625EA0E}">
        <p15:presenceInfo xmlns:p15="http://schemas.microsoft.com/office/powerpoint/2012/main" userId="b6c24a4032e574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DCFC6-AD12-4878-8F18-1DD1E53283C3}" v="121" dt="2021-04-13T06:17:10.9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0" autoAdjust="0"/>
    <p:restoredTop sz="94662"/>
  </p:normalViewPr>
  <p:slideViewPr>
    <p:cSldViewPr>
      <p:cViewPr varScale="1">
        <p:scale>
          <a:sx n="115" d="100"/>
          <a:sy n="115" d="100"/>
        </p:scale>
        <p:origin x="408"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man\OneDrive\Desktop\Desktop%20Files\CS%20Project%20691\Burndown%20char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Sprint 7 - Burndown Chart</a:t>
            </a:r>
          </a:p>
        </c:rich>
      </c:tx>
      <c:layout>
        <c:manualLayout>
          <c:xMode val="edge"/>
          <c:yMode val="edge"/>
          <c:x val="0.17020134804787945"/>
          <c:y val="3.0555780780798843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8164827876775452"/>
          <c:y val="0.12850508370919655"/>
          <c:w val="0.79317180239663521"/>
          <c:h val="0.43135446032208935"/>
        </c:manualLayout>
      </c:layout>
      <c:lineChart>
        <c:grouping val="standard"/>
        <c:varyColors val="0"/>
        <c:ser>
          <c:idx val="0"/>
          <c:order val="0"/>
          <c:tx>
            <c:strRef>
              <c:f>'Sprint 4'!$B$1</c:f>
              <c:strCache>
                <c:ptCount val="1"/>
                <c:pt idx="0">
                  <c:v>Expected Burndown</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numRef>
              <c:f>'Sprint 4'!$A$2:$A$6</c:f>
              <c:numCache>
                <c:formatCode>d\-mmm</c:formatCode>
                <c:ptCount val="5"/>
                <c:pt idx="0">
                  <c:v>44270</c:v>
                </c:pt>
                <c:pt idx="1">
                  <c:v>44277</c:v>
                </c:pt>
                <c:pt idx="2">
                  <c:v>44284</c:v>
                </c:pt>
                <c:pt idx="3">
                  <c:v>44290</c:v>
                </c:pt>
                <c:pt idx="4">
                  <c:v>44297</c:v>
                </c:pt>
              </c:numCache>
            </c:numRef>
          </c:cat>
          <c:val>
            <c:numRef>
              <c:f>'Sprint 4'!$B$2:$B$6</c:f>
              <c:numCache>
                <c:formatCode>General</c:formatCode>
                <c:ptCount val="5"/>
                <c:pt idx="0">
                  <c:v>15</c:v>
                </c:pt>
                <c:pt idx="1">
                  <c:v>10</c:v>
                </c:pt>
                <c:pt idx="2">
                  <c:v>7</c:v>
                </c:pt>
                <c:pt idx="3">
                  <c:v>5</c:v>
                </c:pt>
                <c:pt idx="4">
                  <c:v>0</c:v>
                </c:pt>
              </c:numCache>
            </c:numRef>
          </c:val>
          <c:smooth val="0"/>
          <c:extLst>
            <c:ext xmlns:c16="http://schemas.microsoft.com/office/drawing/2014/chart" uri="{C3380CC4-5D6E-409C-BE32-E72D297353CC}">
              <c16:uniqueId val="{00000000-E7D5-466B-9324-88CCF147F5FD}"/>
            </c:ext>
          </c:extLst>
        </c:ser>
        <c:ser>
          <c:idx val="1"/>
          <c:order val="1"/>
          <c:tx>
            <c:strRef>
              <c:f>'Sprint 4'!$C$1</c:f>
              <c:strCache>
                <c:ptCount val="1"/>
                <c:pt idx="0">
                  <c:v>Actual Burndown</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numRef>
              <c:f>'Sprint 4'!$A$2:$A$6</c:f>
              <c:numCache>
                <c:formatCode>d\-mmm</c:formatCode>
                <c:ptCount val="5"/>
                <c:pt idx="0">
                  <c:v>44270</c:v>
                </c:pt>
                <c:pt idx="1">
                  <c:v>44277</c:v>
                </c:pt>
                <c:pt idx="2">
                  <c:v>44284</c:v>
                </c:pt>
                <c:pt idx="3">
                  <c:v>44290</c:v>
                </c:pt>
                <c:pt idx="4">
                  <c:v>44297</c:v>
                </c:pt>
              </c:numCache>
            </c:numRef>
          </c:cat>
          <c:val>
            <c:numRef>
              <c:f>'Sprint 4'!$C$2:$C$6</c:f>
              <c:numCache>
                <c:formatCode>General</c:formatCode>
                <c:ptCount val="5"/>
                <c:pt idx="0">
                  <c:v>15</c:v>
                </c:pt>
                <c:pt idx="1">
                  <c:v>15</c:v>
                </c:pt>
                <c:pt idx="2">
                  <c:v>10</c:v>
                </c:pt>
                <c:pt idx="3">
                  <c:v>7</c:v>
                </c:pt>
                <c:pt idx="4">
                  <c:v>0</c:v>
                </c:pt>
              </c:numCache>
            </c:numRef>
          </c:val>
          <c:smooth val="0"/>
          <c:extLst>
            <c:ext xmlns:c16="http://schemas.microsoft.com/office/drawing/2014/chart" uri="{C3380CC4-5D6E-409C-BE32-E72D297353CC}">
              <c16:uniqueId val="{00000001-E7D5-466B-9324-88CCF147F5FD}"/>
            </c:ext>
          </c:extLst>
        </c:ser>
        <c:dLbls>
          <c:showLegendKey val="0"/>
          <c:showVal val="0"/>
          <c:showCatName val="0"/>
          <c:showSerName val="0"/>
          <c:showPercent val="0"/>
          <c:showBubbleSize val="0"/>
        </c:dLbls>
        <c:marker val="1"/>
        <c:smooth val="0"/>
        <c:axId val="387897512"/>
        <c:axId val="387830832"/>
      </c:lineChart>
      <c:dateAx>
        <c:axId val="387897512"/>
        <c:scaling>
          <c:orientation val="minMax"/>
        </c:scaling>
        <c:delete val="0"/>
        <c:axPos val="b"/>
        <c:numFmt formatCode="d\-mmm" sourceLinked="1"/>
        <c:majorTickMark val="none"/>
        <c:minorTickMark val="none"/>
        <c:tickLblPos val="nextTo"/>
        <c:spPr>
          <a:noFill/>
          <a:ln>
            <a:solidFill>
              <a:sysClr val="windowText" lastClr="000000"/>
            </a:solidFill>
          </a:ln>
          <a:effectLst/>
        </c:spPr>
        <c:txPr>
          <a:bodyPr rot="-60000000" spcFirstLastPara="1" vertOverflow="ellipsis" vert="horz" wrap="square" anchor="ctr" anchorCtr="1"/>
          <a:lstStyle/>
          <a:p>
            <a:pPr>
              <a:defRPr sz="1050" b="0" i="0" u="none" strike="noStrike" kern="1200" baseline="0">
                <a:solidFill>
                  <a:schemeClr val="lt1">
                    <a:lumMod val="75000"/>
                  </a:schemeClr>
                </a:solidFill>
                <a:latin typeface="+mn-lt"/>
                <a:ea typeface="+mn-ea"/>
                <a:cs typeface="+mn-cs"/>
              </a:defRPr>
            </a:pPr>
            <a:endParaRPr lang="en-US"/>
          </a:p>
        </c:txPr>
        <c:crossAx val="387830832"/>
        <c:crosses val="autoZero"/>
        <c:auto val="1"/>
        <c:lblOffset val="100"/>
        <c:baseTimeUnit val="days"/>
      </c:dateAx>
      <c:valAx>
        <c:axId val="3878308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200" b="1" i="0" u="none" strike="noStrike" kern="1200" baseline="0">
                    <a:solidFill>
                      <a:schemeClr val="accent4"/>
                    </a:solidFill>
                    <a:latin typeface="+mn-lt"/>
                    <a:ea typeface="+mn-ea"/>
                    <a:cs typeface="+mn-cs"/>
                  </a:defRPr>
                </a:pPr>
                <a:r>
                  <a:rPr lang="en-US" sz="1200">
                    <a:solidFill>
                      <a:schemeClr val="accent4"/>
                    </a:solidFill>
                    <a:latin typeface="+mn-lt"/>
                    <a:ea typeface="+mn-ea"/>
                    <a:cs typeface="+mn-cs"/>
                  </a:rPr>
                  <a:t>Number of Story</a:t>
                </a:r>
                <a:r>
                  <a:rPr lang="en-US" sz="1200" baseline="0">
                    <a:solidFill>
                      <a:schemeClr val="accent4"/>
                    </a:solidFill>
                    <a:latin typeface="+mn-lt"/>
                    <a:ea typeface="+mn-ea"/>
                    <a:cs typeface="+mn-cs"/>
                  </a:rPr>
                  <a:t> Points</a:t>
                </a:r>
                <a:endParaRPr lang="en-US" sz="1200"/>
              </a:p>
            </c:rich>
          </c:tx>
          <c:layout>
            <c:manualLayout>
              <c:xMode val="edge"/>
              <c:yMode val="edge"/>
              <c:x val="0.11295702419254962"/>
              <c:y val="0.16233237365153144"/>
            </c:manualLayout>
          </c:layout>
          <c:overlay val="0"/>
          <c:spPr>
            <a:noFill/>
            <a:ln w="9525" cap="flat" cmpd="sng" algn="ctr">
              <a:solidFill>
                <a:schemeClr val="accent4"/>
              </a:solidFill>
              <a:prstDash val="solid"/>
              <a:round/>
              <a:headEnd type="none" w="med" len="med"/>
              <a:tailEnd type="none" w="med" len="med"/>
            </a:ln>
            <a:effectLst/>
          </c:spPr>
          <c:txPr>
            <a:bodyPr rot="-5400000" spcFirstLastPara="1" vertOverflow="ellipsis" vert="horz" wrap="square" anchor="ctr" anchorCtr="1"/>
            <a:lstStyle/>
            <a:p>
              <a:pPr>
                <a:defRPr sz="1200" b="1" i="0" u="none" strike="noStrike" kern="1200" baseline="0">
                  <a:solidFill>
                    <a:schemeClr val="accent4"/>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lt1">
                    <a:lumMod val="75000"/>
                  </a:schemeClr>
                </a:solidFill>
                <a:latin typeface="+mn-lt"/>
                <a:ea typeface="+mn-ea"/>
                <a:cs typeface="+mn-cs"/>
              </a:defRPr>
            </a:pPr>
            <a:endParaRPr lang="en-US"/>
          </a:p>
        </c:txPr>
        <c:crossAx val="387897512"/>
        <c:crosses val="autoZero"/>
        <c:crossBetween val="between"/>
      </c:valAx>
      <c:spPr>
        <a:noFill/>
        <a:ln>
          <a:solidFill>
            <a:sysClr val="windowText" lastClr="00000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accent1">
          <a:alpha val="97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2.png"/></Relationships>
</file>

<file path=ppt/drawings/drawing1.xml><?xml version="1.0" encoding="utf-8"?>
<c:userShapes xmlns:c="http://schemas.openxmlformats.org/drawingml/2006/chart">
  <cdr:relSizeAnchor xmlns:cdr="http://schemas.openxmlformats.org/drawingml/2006/chartDrawing">
    <cdr:from>
      <cdr:x>0.16057</cdr:x>
      <cdr:y>0.70485</cdr:y>
    </cdr:from>
    <cdr:to>
      <cdr:x>0.45031</cdr:x>
      <cdr:y>1</cdr:y>
    </cdr:to>
    <cdr:pic>
      <cdr:nvPicPr>
        <cdr:cNvPr id="3" name="Picture 2">
          <a:extLst xmlns:a="http://schemas.openxmlformats.org/drawingml/2006/main">
            <a:ext uri="{FF2B5EF4-FFF2-40B4-BE49-F238E27FC236}">
              <a16:creationId xmlns:a16="http://schemas.microsoft.com/office/drawing/2014/main" id="{D256FDD2-F8B4-4C8A-84D3-03E9EA629359}"/>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l="2483" t="72856" r="78797"/>
        <a:stretch xmlns:a="http://schemas.openxmlformats.org/drawingml/2006/main"/>
      </cdr:blipFill>
      <cdr:spPr>
        <a:xfrm xmlns:a="http://schemas.openxmlformats.org/drawingml/2006/main">
          <a:off x="1838452" y="3048000"/>
          <a:ext cx="3317366" cy="127634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0D05C82-4421-CE49-B1B7-08EBC1DADD95}" type="datetimeFigureOut">
              <a:rPr lang="en-US" smtClean="0"/>
              <a:t>4/13/21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03EE58D-E036-6341-B240-424DC60E3833}" type="slidenum">
              <a:rPr lang="en-US" smtClean="0"/>
              <a:t>‹#›</a:t>
            </a:fld>
            <a:endParaRPr lang="en-US"/>
          </a:p>
        </p:txBody>
      </p:sp>
    </p:spTree>
    <p:extLst>
      <p:ext uri="{BB962C8B-B14F-4D97-AF65-F5344CB8AC3E}">
        <p14:creationId xmlns:p14="http://schemas.microsoft.com/office/powerpoint/2010/main" val="280951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EE58D-E036-6341-B240-424DC60E3833}" type="slidenum">
              <a:rPr lang="en-US" smtClean="0"/>
              <a:t>14</a:t>
            </a:fld>
            <a:endParaRPr lang="en-US"/>
          </a:p>
        </p:txBody>
      </p:sp>
    </p:spTree>
    <p:extLst>
      <p:ext uri="{BB962C8B-B14F-4D97-AF65-F5344CB8AC3E}">
        <p14:creationId xmlns:p14="http://schemas.microsoft.com/office/powerpoint/2010/main" val="376280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EE58D-E036-6341-B240-424DC60E3833}" type="slidenum">
              <a:rPr lang="en-US" smtClean="0"/>
              <a:t>15</a:t>
            </a:fld>
            <a:endParaRPr lang="en-US"/>
          </a:p>
        </p:txBody>
      </p:sp>
    </p:spTree>
    <p:extLst>
      <p:ext uri="{BB962C8B-B14F-4D97-AF65-F5344CB8AC3E}">
        <p14:creationId xmlns:p14="http://schemas.microsoft.com/office/powerpoint/2010/main" val="263536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EE58D-E036-6341-B240-424DC60E3833}" type="slidenum">
              <a:rPr lang="en-US" smtClean="0"/>
              <a:t>16</a:t>
            </a:fld>
            <a:endParaRPr lang="en-US"/>
          </a:p>
        </p:txBody>
      </p:sp>
    </p:spTree>
    <p:extLst>
      <p:ext uri="{BB962C8B-B14F-4D97-AF65-F5344CB8AC3E}">
        <p14:creationId xmlns:p14="http://schemas.microsoft.com/office/powerpoint/2010/main" val="3983435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59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287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Rockwell"/>
                <a:cs typeface="Rockwel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920496" y="1351877"/>
            <a:ext cx="10222992" cy="74586"/>
          </a:xfrm>
          <a:prstGeom prst="rect">
            <a:avLst/>
          </a:prstGeom>
        </p:spPr>
      </p:pic>
      <p:pic>
        <p:nvPicPr>
          <p:cNvPr id="17" name="bg object 17"/>
          <p:cNvPicPr/>
          <p:nvPr/>
        </p:nvPicPr>
        <p:blipFill>
          <a:blip r:embed="rId3" cstate="print"/>
          <a:stretch>
            <a:fillRect/>
          </a:stretch>
        </p:blipFill>
        <p:spPr>
          <a:xfrm>
            <a:off x="920496" y="4300727"/>
            <a:ext cx="10222992" cy="79248"/>
          </a:xfrm>
          <a:prstGeom prst="rect">
            <a:avLst/>
          </a:prstGeom>
        </p:spPr>
      </p:pic>
      <p:pic>
        <p:nvPicPr>
          <p:cNvPr id="18" name="bg object 18"/>
          <p:cNvPicPr/>
          <p:nvPr/>
        </p:nvPicPr>
        <p:blipFill>
          <a:blip r:embed="rId4" cstate="print"/>
          <a:stretch>
            <a:fillRect/>
          </a:stretch>
        </p:blipFill>
        <p:spPr>
          <a:xfrm>
            <a:off x="920496" y="1484375"/>
            <a:ext cx="10222992" cy="3666744"/>
          </a:xfrm>
          <a:prstGeom prst="rect">
            <a:avLst/>
          </a:prstGeom>
        </p:spPr>
      </p:pic>
      <p:pic>
        <p:nvPicPr>
          <p:cNvPr id="19" name="bg object 19"/>
          <p:cNvPicPr/>
          <p:nvPr/>
        </p:nvPicPr>
        <p:blipFill>
          <a:blip r:embed="rId5" cstate="print"/>
          <a:stretch>
            <a:fillRect/>
          </a:stretch>
        </p:blipFill>
        <p:spPr>
          <a:xfrm>
            <a:off x="11402567" y="6230111"/>
            <a:ext cx="457200" cy="457200"/>
          </a:xfrm>
          <a:prstGeom prst="rect">
            <a:avLst/>
          </a:prstGeom>
        </p:spPr>
      </p:pic>
      <p:sp>
        <p:nvSpPr>
          <p:cNvPr id="20" name="bg object 20"/>
          <p:cNvSpPr/>
          <p:nvPr/>
        </p:nvSpPr>
        <p:spPr>
          <a:xfrm>
            <a:off x="6092952" y="0"/>
            <a:ext cx="6096000" cy="6858000"/>
          </a:xfrm>
          <a:custGeom>
            <a:avLst/>
            <a:gdLst/>
            <a:ahLst/>
            <a:cxnLst/>
            <a:rect l="l" t="t" r="r" b="b"/>
            <a:pathLst>
              <a:path w="6096000" h="6858000">
                <a:moveTo>
                  <a:pt x="6096000" y="0"/>
                </a:moveTo>
                <a:lnTo>
                  <a:pt x="0" y="0"/>
                </a:lnTo>
                <a:lnTo>
                  <a:pt x="0" y="6858000"/>
                </a:lnTo>
                <a:lnTo>
                  <a:pt x="6096000" y="6858000"/>
                </a:lnTo>
                <a:lnTo>
                  <a:pt x="6096000" y="0"/>
                </a:lnTo>
                <a:close/>
              </a:path>
            </a:pathLst>
          </a:custGeom>
          <a:solidFill>
            <a:srgbClr val="E9E3DC"/>
          </a:solidFill>
        </p:spPr>
        <p:txBody>
          <a:bodyPr wrap="square" lIns="0" tIns="0" rIns="0" bIns="0" rtlCol="0"/>
          <a:lstStyle/>
          <a:p>
            <a:endParaRPr/>
          </a:p>
        </p:txBody>
      </p:sp>
      <p:sp>
        <p:nvSpPr>
          <p:cNvPr id="21" name="bg object 21"/>
          <p:cNvSpPr/>
          <p:nvPr/>
        </p:nvSpPr>
        <p:spPr>
          <a:xfrm>
            <a:off x="0" y="0"/>
            <a:ext cx="1438910" cy="6858000"/>
          </a:xfrm>
          <a:custGeom>
            <a:avLst/>
            <a:gdLst/>
            <a:ahLst/>
            <a:cxnLst/>
            <a:rect l="l" t="t" r="r" b="b"/>
            <a:pathLst>
              <a:path w="1438910" h="6858000">
                <a:moveTo>
                  <a:pt x="1438402" y="0"/>
                </a:moveTo>
                <a:lnTo>
                  <a:pt x="0" y="0"/>
                </a:lnTo>
                <a:lnTo>
                  <a:pt x="0" y="6858000"/>
                </a:lnTo>
                <a:lnTo>
                  <a:pt x="1438402" y="6858000"/>
                </a:lnTo>
                <a:lnTo>
                  <a:pt x="1438402" y="0"/>
                </a:lnTo>
                <a:close/>
              </a:path>
            </a:pathLst>
          </a:custGeom>
          <a:solidFill>
            <a:srgbClr val="D24617"/>
          </a:solidFill>
        </p:spPr>
        <p:txBody>
          <a:bodyPr wrap="square" lIns="0" tIns="0" rIns="0" bIns="0" rtlCol="0"/>
          <a:lstStyle/>
          <a:p>
            <a:endParaRPr/>
          </a:p>
        </p:txBody>
      </p:sp>
      <p:sp>
        <p:nvSpPr>
          <p:cNvPr id="22" name="bg object 22"/>
          <p:cNvSpPr/>
          <p:nvPr/>
        </p:nvSpPr>
        <p:spPr>
          <a:xfrm>
            <a:off x="1438655" y="0"/>
            <a:ext cx="4654550" cy="6858000"/>
          </a:xfrm>
          <a:custGeom>
            <a:avLst/>
            <a:gdLst/>
            <a:ahLst/>
            <a:cxnLst/>
            <a:rect l="l" t="t" r="r" b="b"/>
            <a:pathLst>
              <a:path w="4654550" h="6858000">
                <a:moveTo>
                  <a:pt x="4654042" y="0"/>
                </a:moveTo>
                <a:lnTo>
                  <a:pt x="0" y="0"/>
                </a:lnTo>
                <a:lnTo>
                  <a:pt x="0" y="6858000"/>
                </a:lnTo>
                <a:lnTo>
                  <a:pt x="4654042" y="6858000"/>
                </a:lnTo>
                <a:lnTo>
                  <a:pt x="4654042" y="0"/>
                </a:lnTo>
                <a:close/>
              </a:path>
            </a:pathLst>
          </a:custGeom>
          <a:solidFill>
            <a:srgbClr val="4F494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tx1"/>
                </a:solidFill>
                <a:latin typeface="Rockwell"/>
                <a:cs typeface="Rockwel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401806" y="6229350"/>
            <a:ext cx="457200" cy="457200"/>
          </a:xfrm>
          <a:prstGeom prst="rect">
            <a:avLst/>
          </a:prstGeom>
        </p:spPr>
      </p:pic>
      <p:sp>
        <p:nvSpPr>
          <p:cNvPr id="17" name="bg object 17"/>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0" i="0">
                <a:solidFill>
                  <a:schemeClr val="tx1"/>
                </a:solidFill>
                <a:latin typeface="Rockwell"/>
                <a:cs typeface="Rockwel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51732" y="706374"/>
            <a:ext cx="4288535" cy="452755"/>
          </a:xfrm>
          <a:prstGeom prst="rect">
            <a:avLst/>
          </a:prstGeom>
        </p:spPr>
        <p:txBody>
          <a:bodyPr wrap="square" lIns="0" tIns="0" rIns="0" bIns="0">
            <a:spAutoFit/>
          </a:bodyPr>
          <a:lstStyle>
            <a:lvl1pPr>
              <a:defRPr sz="2800" b="0" i="0">
                <a:solidFill>
                  <a:schemeClr val="tx1"/>
                </a:solidFill>
                <a:latin typeface="Rockwell"/>
                <a:cs typeface="Rockwell"/>
              </a:defRPr>
            </a:lvl1pPr>
          </a:lstStyle>
          <a:p>
            <a:endParaRPr/>
          </a:p>
        </p:txBody>
      </p:sp>
      <p:sp>
        <p:nvSpPr>
          <p:cNvPr id="3" name="Holder 3"/>
          <p:cNvSpPr>
            <a:spLocks noGrp="1"/>
          </p:cNvSpPr>
          <p:nvPr>
            <p:ph type="body" idx="1"/>
          </p:nvPr>
        </p:nvSpPr>
        <p:spPr>
          <a:xfrm>
            <a:off x="1131061" y="2161746"/>
            <a:ext cx="9929876" cy="1808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shishpulluri/AttendanceAutomationSystem/wiki/Attendance-Automation-System#team-2" TargetMode="External"/><Relationship Id="rId2" Type="http://schemas.openxmlformats.org/officeDocument/2006/relationships/hyperlink" Target="https://github.com/ashishpulluri/AttendanceAutomationSystem/blob/main/Deliverable-6-TechPaper.docx"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5">
            <a:extLst>
              <a:ext uri="{FF2B5EF4-FFF2-40B4-BE49-F238E27FC236}">
                <a16:creationId xmlns:a16="http://schemas.microsoft.com/office/drawing/2014/main" id="{22CE330A-9410-4DE3-BAB2-874618DD4CD4}"/>
              </a:ext>
            </a:extLst>
          </p:cNvPr>
          <p:cNvSpPr txBox="1">
            <a:spLocks/>
          </p:cNvSpPr>
          <p:nvPr/>
        </p:nvSpPr>
        <p:spPr>
          <a:xfrm>
            <a:off x="304331" y="1792957"/>
            <a:ext cx="5791669" cy="3835184"/>
          </a:xfrm>
          <a:prstGeom prst="rect">
            <a:avLst/>
          </a:prstGeom>
        </p:spPr>
        <p:txBody>
          <a:bodyPr vert="horz" lIns="91440" tIns="45720" rIns="91440" bIns="45720" rtlCol="0" anchor="ctr">
            <a:normAutofit/>
          </a:bodyPr>
          <a:lstStyle>
            <a:lvl1pPr>
              <a:defRPr sz="2800" b="0" i="0">
                <a:solidFill>
                  <a:schemeClr val="tx1"/>
                </a:solidFill>
                <a:latin typeface="Rockwell"/>
                <a:ea typeface="+mj-ea"/>
                <a:cs typeface="Rockwell"/>
              </a:defRPr>
            </a:lvl1pPr>
          </a:lstStyle>
          <a:p>
            <a:pPr marR="5080">
              <a:lnSpc>
                <a:spcPct val="90000"/>
              </a:lnSpc>
              <a:spcBef>
                <a:spcPct val="0"/>
              </a:spcBef>
              <a:spcAft>
                <a:spcPts val="600"/>
              </a:spcAft>
            </a:pPr>
            <a:r>
              <a:rPr lang="en-US" sz="4400" b="0" i="0" kern="1200" spc="-45" dirty="0">
                <a:solidFill>
                  <a:schemeClr val="tx1"/>
                </a:solidFill>
                <a:latin typeface="+mj-lt"/>
                <a:ea typeface="+mj-ea"/>
                <a:cs typeface="+mj-cs"/>
              </a:rPr>
              <a:t>ATTENDANCE </a:t>
            </a:r>
            <a:r>
              <a:rPr lang="en-US" sz="4400" b="0" i="0" kern="1200" spc="-40" dirty="0">
                <a:solidFill>
                  <a:schemeClr val="tx1"/>
                </a:solidFill>
                <a:latin typeface="+mj-lt"/>
                <a:ea typeface="+mj-ea"/>
                <a:cs typeface="+mj-cs"/>
              </a:rPr>
              <a:t>AUTOMATION</a:t>
            </a:r>
            <a:r>
              <a:rPr lang="en-US" sz="4400" b="0" i="0" kern="1200" spc="-254" dirty="0">
                <a:solidFill>
                  <a:schemeClr val="tx1"/>
                </a:solidFill>
                <a:latin typeface="+mj-lt"/>
                <a:ea typeface="+mj-ea"/>
                <a:cs typeface="+mj-cs"/>
              </a:rPr>
              <a:t> </a:t>
            </a:r>
            <a:r>
              <a:rPr lang="en-US" sz="4400" b="0" i="0" kern="1200" dirty="0">
                <a:solidFill>
                  <a:schemeClr val="tx1"/>
                </a:solidFill>
                <a:latin typeface="+mj-lt"/>
                <a:ea typeface="+mj-ea"/>
                <a:cs typeface="+mj-cs"/>
              </a:rPr>
              <a:t>SYSTEM</a:t>
            </a:r>
          </a:p>
          <a:p>
            <a:pPr marR="5080">
              <a:lnSpc>
                <a:spcPct val="90000"/>
              </a:lnSpc>
              <a:spcBef>
                <a:spcPct val="0"/>
              </a:spcBef>
              <a:spcAft>
                <a:spcPts val="600"/>
              </a:spcAft>
            </a:pPr>
            <a:endParaRPr lang="en-US" sz="4400" b="0" i="0" kern="1200" dirty="0">
              <a:solidFill>
                <a:schemeClr val="tx1"/>
              </a:solidFill>
              <a:latin typeface="+mj-lt"/>
              <a:ea typeface="+mj-ea"/>
              <a:cs typeface="+mj-cs"/>
            </a:endParaRPr>
          </a:p>
          <a:p>
            <a:pPr marR="5080">
              <a:lnSpc>
                <a:spcPct val="90000"/>
              </a:lnSpc>
              <a:spcBef>
                <a:spcPct val="0"/>
              </a:spcBef>
              <a:spcAft>
                <a:spcPts val="600"/>
              </a:spcAft>
            </a:pPr>
            <a:r>
              <a:rPr lang="en-US" sz="4400" spc="-15" dirty="0">
                <a:latin typeface="+mj-lt"/>
              </a:rPr>
              <a:t>Sprint</a:t>
            </a:r>
            <a:r>
              <a:rPr lang="en-US" sz="4400" spc="-60" dirty="0">
                <a:latin typeface="+mj-lt"/>
              </a:rPr>
              <a:t> 7 - Presentation</a:t>
            </a:r>
            <a:endParaRPr lang="en-US" sz="4400" b="0" i="0" dirty="0">
              <a:latin typeface="+mj-lt"/>
              <a:ea typeface="+mn-ea"/>
              <a:cs typeface="+mn-cs"/>
            </a:endParaRPr>
          </a:p>
          <a:p>
            <a:pPr marR="5080">
              <a:lnSpc>
                <a:spcPct val="90000"/>
              </a:lnSpc>
              <a:spcBef>
                <a:spcPct val="0"/>
              </a:spcBef>
              <a:spcAft>
                <a:spcPts val="600"/>
              </a:spcAft>
            </a:pPr>
            <a:endParaRPr lang="en-US" sz="4400" b="0" i="0" kern="1200" dirty="0">
              <a:solidFill>
                <a:schemeClr val="tx1"/>
              </a:solidFill>
              <a:latin typeface="+mj-lt"/>
              <a:ea typeface="+mj-ea"/>
              <a:cs typeface="+mj-cs"/>
            </a:endParaRPr>
          </a:p>
        </p:txBody>
      </p:sp>
      <p:sp>
        <p:nvSpPr>
          <p:cNvPr id="31" name="object 3">
            <a:extLst>
              <a:ext uri="{FF2B5EF4-FFF2-40B4-BE49-F238E27FC236}">
                <a16:creationId xmlns:a16="http://schemas.microsoft.com/office/drawing/2014/main" id="{1383074A-5521-47C6-BC9D-A2BBC8B4F615}"/>
              </a:ext>
            </a:extLst>
          </p:cNvPr>
          <p:cNvSpPr txBox="1"/>
          <p:nvPr/>
        </p:nvSpPr>
        <p:spPr>
          <a:xfrm>
            <a:off x="6019800" y="1782981"/>
            <a:ext cx="5528732" cy="4393982"/>
          </a:xfrm>
          <a:prstGeom prst="rect">
            <a:avLst/>
          </a:prstGeom>
        </p:spPr>
        <p:txBody>
          <a:bodyPr vert="horz" lIns="91440" tIns="45720" rIns="91440" bIns="45720" rtlCol="0">
            <a:normAutofit/>
          </a:bodyPr>
          <a:lstStyle/>
          <a:p>
            <a:pPr>
              <a:lnSpc>
                <a:spcPct val="90000"/>
              </a:lnSpc>
              <a:spcBef>
                <a:spcPts val="95"/>
              </a:spcBef>
            </a:pPr>
            <a:r>
              <a:rPr lang="en-US" sz="2000" u="sng" spc="-10" dirty="0">
                <a:uFill>
                  <a:solidFill>
                    <a:srgbClr val="000000"/>
                  </a:solidFill>
                </a:uFill>
              </a:rPr>
              <a:t>T</a:t>
            </a:r>
            <a:r>
              <a:rPr lang="en-US" sz="2000" u="sng" spc="-20" dirty="0">
                <a:uFill>
                  <a:solidFill>
                    <a:srgbClr val="000000"/>
                  </a:solidFill>
                </a:uFill>
              </a:rPr>
              <a:t>E</a:t>
            </a:r>
            <a:r>
              <a:rPr lang="en-US" sz="2000" u="sng" spc="-10" dirty="0">
                <a:uFill>
                  <a:solidFill>
                    <a:srgbClr val="000000"/>
                  </a:solidFill>
                </a:uFill>
              </a:rPr>
              <a:t>A</a:t>
            </a:r>
            <a:r>
              <a:rPr lang="en-US" sz="2000" u="sng" spc="-5" dirty="0">
                <a:uFill>
                  <a:solidFill>
                    <a:srgbClr val="000000"/>
                  </a:solidFill>
                </a:uFill>
              </a:rPr>
              <a:t>M : </a:t>
            </a:r>
            <a:r>
              <a:rPr lang="en-US" sz="2000" u="sng" spc="-315" dirty="0">
                <a:uFill>
                  <a:solidFill>
                    <a:srgbClr val="000000"/>
                  </a:solidFill>
                </a:uFill>
              </a:rPr>
              <a:t> </a:t>
            </a:r>
            <a:r>
              <a:rPr lang="en-US" sz="2000" u="sng" spc="-15" dirty="0">
                <a:uFill>
                  <a:solidFill>
                    <a:srgbClr val="000000"/>
                  </a:solidFill>
                </a:uFill>
              </a:rPr>
              <a:t>C</a:t>
            </a:r>
            <a:r>
              <a:rPr lang="en-US" sz="2000" u="sng" spc="-5" dirty="0">
                <a:uFill>
                  <a:solidFill>
                    <a:srgbClr val="000000"/>
                  </a:solidFill>
                </a:uFill>
              </a:rPr>
              <a:t>H</a:t>
            </a:r>
            <a:r>
              <a:rPr lang="en-US" sz="2000" u="sng" spc="-15" dirty="0">
                <a:uFill>
                  <a:solidFill>
                    <a:srgbClr val="000000"/>
                  </a:solidFill>
                </a:uFill>
              </a:rPr>
              <a:t>ARGER</a:t>
            </a:r>
            <a:r>
              <a:rPr lang="en-US" sz="2000" u="sng" spc="-5" dirty="0">
                <a:uFill>
                  <a:solidFill>
                    <a:srgbClr val="000000"/>
                  </a:solidFill>
                </a:uFill>
              </a:rPr>
              <a:t>S</a:t>
            </a:r>
          </a:p>
          <a:p>
            <a:pPr marL="12700" indent="-228600">
              <a:lnSpc>
                <a:spcPct val="90000"/>
              </a:lnSpc>
              <a:spcBef>
                <a:spcPts val="95"/>
              </a:spcBef>
              <a:buFont typeface="Arial" panose="020B0604020202020204" pitchFamily="34" charset="0"/>
              <a:buChar char="•"/>
            </a:pPr>
            <a:endParaRPr lang="en-US" sz="2000" dirty="0"/>
          </a:p>
          <a:p>
            <a:pPr marL="195580" indent="-228600">
              <a:lnSpc>
                <a:spcPct val="90000"/>
              </a:lnSpc>
              <a:buClr>
                <a:srgbClr val="9E3611"/>
              </a:buClr>
              <a:buSzPct val="83333"/>
              <a:buFont typeface="Arial" panose="020B0604020202020204" pitchFamily="34" charset="0"/>
              <a:buChar char="•"/>
              <a:tabLst>
                <a:tab pos="195580" algn="l"/>
              </a:tabLst>
            </a:pPr>
            <a:r>
              <a:rPr lang="en-US" sz="2000" spc="-10" dirty="0"/>
              <a:t>ASHISH</a:t>
            </a:r>
            <a:r>
              <a:rPr lang="en-US" sz="2000" spc="-45" dirty="0"/>
              <a:t> </a:t>
            </a:r>
            <a:r>
              <a:rPr lang="en-US" sz="2000" spc="-10" dirty="0"/>
              <a:t>PULLURI</a:t>
            </a:r>
            <a:endParaRPr lang="en-US" sz="2000" dirty="0"/>
          </a:p>
          <a:p>
            <a:pPr marL="195580" indent="-228600">
              <a:lnSpc>
                <a:spcPct val="90000"/>
              </a:lnSpc>
              <a:spcBef>
                <a:spcPts val="800"/>
              </a:spcBef>
              <a:buClr>
                <a:srgbClr val="9E3611"/>
              </a:buClr>
              <a:buSzPct val="83333"/>
              <a:buFont typeface="Arial" panose="020B0604020202020204" pitchFamily="34" charset="0"/>
              <a:buChar char="•"/>
              <a:tabLst>
                <a:tab pos="195580" algn="l"/>
              </a:tabLst>
            </a:pPr>
            <a:r>
              <a:rPr lang="en-US" sz="2000" spc="-10" dirty="0"/>
              <a:t>HEMANTH</a:t>
            </a:r>
            <a:r>
              <a:rPr lang="en-US" sz="2000" spc="-5" dirty="0"/>
              <a:t> </a:t>
            </a:r>
            <a:r>
              <a:rPr lang="en-US" sz="2000" spc="-10" dirty="0"/>
              <a:t>UPPULURI</a:t>
            </a:r>
            <a:endParaRPr lang="en-US" sz="2000" dirty="0"/>
          </a:p>
          <a:p>
            <a:pPr marL="195580" indent="-228600">
              <a:lnSpc>
                <a:spcPct val="90000"/>
              </a:lnSpc>
              <a:spcBef>
                <a:spcPts val="805"/>
              </a:spcBef>
              <a:buClr>
                <a:srgbClr val="9E3611"/>
              </a:buClr>
              <a:buSzPct val="83333"/>
              <a:buFont typeface="Arial" panose="020B0604020202020204" pitchFamily="34" charset="0"/>
              <a:buChar char="•"/>
              <a:tabLst>
                <a:tab pos="195580" algn="l"/>
              </a:tabLst>
            </a:pPr>
            <a:r>
              <a:rPr lang="en-US" sz="2000" spc="-50" dirty="0"/>
              <a:t>SHIVA</a:t>
            </a:r>
            <a:r>
              <a:rPr lang="en-US" sz="2000" spc="-60" dirty="0"/>
              <a:t> </a:t>
            </a:r>
            <a:r>
              <a:rPr lang="en-US" sz="2000" spc="-10" dirty="0"/>
              <a:t>SHANKAR</a:t>
            </a:r>
            <a:endParaRPr lang="en-US" sz="2000" dirty="0"/>
          </a:p>
          <a:p>
            <a:pPr marL="195580" indent="-228600">
              <a:lnSpc>
                <a:spcPct val="90000"/>
              </a:lnSpc>
              <a:spcBef>
                <a:spcPts val="795"/>
              </a:spcBef>
              <a:buClr>
                <a:srgbClr val="9E3611"/>
              </a:buClr>
              <a:buSzPct val="83333"/>
              <a:buFont typeface="Arial" panose="020B0604020202020204" pitchFamily="34" charset="0"/>
              <a:buChar char="•"/>
              <a:tabLst>
                <a:tab pos="195580" algn="l"/>
              </a:tabLst>
            </a:pPr>
            <a:r>
              <a:rPr lang="en-US" sz="2000" spc="-10" dirty="0"/>
              <a:t>PREETHAM</a:t>
            </a:r>
            <a:r>
              <a:rPr lang="en-US" sz="2000" spc="-65" dirty="0"/>
              <a:t> </a:t>
            </a:r>
            <a:r>
              <a:rPr lang="en-US" sz="2000" dirty="0"/>
              <a:t>BONTHULA</a:t>
            </a:r>
          </a:p>
          <a:p>
            <a:pPr marL="195580" indent="-228600">
              <a:lnSpc>
                <a:spcPct val="90000"/>
              </a:lnSpc>
              <a:spcBef>
                <a:spcPts val="800"/>
              </a:spcBef>
              <a:buClr>
                <a:srgbClr val="9E3611"/>
              </a:buClr>
              <a:buSzPct val="83333"/>
              <a:buFont typeface="Arial" panose="020B0604020202020204" pitchFamily="34" charset="0"/>
              <a:buChar char="•"/>
              <a:tabLst>
                <a:tab pos="195580" algn="l"/>
              </a:tabLst>
            </a:pPr>
            <a:r>
              <a:rPr lang="en-US" sz="2000" spc="-35" dirty="0"/>
              <a:t>SASHWAT</a:t>
            </a:r>
            <a:r>
              <a:rPr lang="en-US" sz="2000" spc="-50" dirty="0"/>
              <a:t> </a:t>
            </a:r>
            <a:r>
              <a:rPr lang="en-US" sz="2000" spc="-15" dirty="0"/>
              <a:t>MADAAN</a:t>
            </a:r>
            <a:endParaRPr lang="en-US" sz="2000" dirty="0"/>
          </a:p>
          <a:p>
            <a:pPr marL="195580" indent="-228600">
              <a:lnSpc>
                <a:spcPct val="90000"/>
              </a:lnSpc>
              <a:spcBef>
                <a:spcPts val="805"/>
              </a:spcBef>
              <a:buClr>
                <a:srgbClr val="9E3611"/>
              </a:buClr>
              <a:buSzPct val="83333"/>
              <a:buFont typeface="Arial" panose="020B0604020202020204" pitchFamily="34" charset="0"/>
              <a:buChar char="•"/>
              <a:tabLst>
                <a:tab pos="195580" algn="l"/>
              </a:tabLst>
            </a:pPr>
            <a:r>
              <a:rPr lang="en-US" sz="2000" spc="-50" dirty="0"/>
              <a:t>VARUN</a:t>
            </a:r>
            <a:r>
              <a:rPr lang="en-US" sz="2000" spc="-35" dirty="0"/>
              <a:t> </a:t>
            </a:r>
            <a:r>
              <a:rPr lang="en-US" sz="2000" spc="-50" dirty="0"/>
              <a:t>REDDY</a:t>
            </a:r>
          </a:p>
          <a:p>
            <a:pPr marL="12700" indent="-228600">
              <a:lnSpc>
                <a:spcPct val="90000"/>
              </a:lnSpc>
              <a:spcBef>
                <a:spcPts val="805"/>
              </a:spcBef>
              <a:buClr>
                <a:srgbClr val="9E3611"/>
              </a:buClr>
              <a:buSzPct val="83333"/>
              <a:buFont typeface="Arial" panose="020B0604020202020204" pitchFamily="34" charset="0"/>
              <a:buChar char="•"/>
              <a:tabLst>
                <a:tab pos="195580" algn="l"/>
              </a:tabLst>
            </a:pPr>
            <a:endParaRPr lang="en-US" sz="2000" spc="-50" dirty="0"/>
          </a:p>
          <a:p>
            <a:pPr marL="195580" indent="-228600">
              <a:lnSpc>
                <a:spcPct val="90000"/>
              </a:lnSpc>
              <a:spcBef>
                <a:spcPts val="805"/>
              </a:spcBef>
              <a:buClr>
                <a:srgbClr val="9E3611"/>
              </a:buClr>
              <a:buSzPct val="83333"/>
              <a:buFont typeface="Arial" panose="020B0604020202020204" pitchFamily="34" charset="0"/>
              <a:buChar char="•"/>
              <a:tabLst>
                <a:tab pos="195580" algn="l"/>
              </a:tabLst>
            </a:pPr>
            <a:endParaRPr lang="en-US" sz="2000" spc="-50" dirty="0"/>
          </a:p>
          <a:p>
            <a:pPr>
              <a:lnSpc>
                <a:spcPct val="90000"/>
              </a:lnSpc>
              <a:spcBef>
                <a:spcPts val="805"/>
              </a:spcBef>
              <a:buClr>
                <a:srgbClr val="9E3611"/>
              </a:buClr>
              <a:buSzPct val="83333"/>
              <a:tabLst>
                <a:tab pos="195580" algn="l"/>
              </a:tabLst>
            </a:pPr>
            <a:r>
              <a:rPr lang="en-US" sz="2400" dirty="0"/>
              <a:t>Guided</a:t>
            </a:r>
            <a:r>
              <a:rPr lang="en-US" sz="2400" spc="-130" dirty="0"/>
              <a:t> </a:t>
            </a:r>
            <a:r>
              <a:rPr lang="en-US" sz="2400" spc="-30" dirty="0"/>
              <a:t>by, Prof. Henry Wong</a:t>
            </a:r>
            <a:endParaRPr lang="en-US" sz="2400" dirty="0"/>
          </a:p>
          <a:p>
            <a:pPr marL="195580" indent="-228600">
              <a:lnSpc>
                <a:spcPct val="90000"/>
              </a:lnSpc>
              <a:spcBef>
                <a:spcPts val="805"/>
              </a:spcBef>
              <a:buClr>
                <a:srgbClr val="9E3611"/>
              </a:buClr>
              <a:buSzPct val="83333"/>
              <a:buFont typeface="Arial" panose="020B0604020202020204" pitchFamily="34" charset="0"/>
              <a:buChar char="•"/>
              <a:tabLst>
                <a:tab pos="195580" algn="l"/>
              </a:tabLst>
            </a:pPr>
            <a:endParaRPr lang="en-US" sz="2000" dirty="0"/>
          </a:p>
        </p:txBody>
      </p:sp>
      <p:sp>
        <p:nvSpPr>
          <p:cNvPr id="51" name="Rectangle 5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ectangle 5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3646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85CB6AF-FA89-4B88-8782-80F0E5D4AEA5}"/>
              </a:ext>
            </a:extLst>
          </p:cNvPr>
          <p:cNvSpPr txBox="1"/>
          <p:nvPr/>
        </p:nvSpPr>
        <p:spPr>
          <a:xfrm>
            <a:off x="638881" y="265176"/>
            <a:ext cx="10909640" cy="14874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solidFill>
                  <a:schemeClr val="tx1"/>
                </a:solidFill>
                <a:latin typeface="+mj-lt"/>
                <a:ea typeface="+mj-ea"/>
                <a:cs typeface="+mj-cs"/>
              </a:rPr>
              <a:t>SPRINT </a:t>
            </a:r>
            <a:r>
              <a:rPr lang="en-US" sz="5400" b="1" dirty="0">
                <a:latin typeface="+mj-lt"/>
                <a:ea typeface="+mj-ea"/>
                <a:cs typeface="+mj-cs"/>
              </a:rPr>
              <a:t>7 - Burndown Chart</a:t>
            </a:r>
            <a:endParaRPr lang="en-US" sz="5400" b="1" kern="1200" dirty="0">
              <a:solidFill>
                <a:schemeClr val="tx1"/>
              </a:solidFill>
              <a:latin typeface="+mj-lt"/>
              <a:ea typeface="+mj-ea"/>
              <a:cs typeface="+mj-cs"/>
            </a:endParaRPr>
          </a:p>
        </p:txBody>
      </p:sp>
      <p:grpSp>
        <p:nvGrpSpPr>
          <p:cNvPr id="2" name="object 2"/>
          <p:cNvGrpSpPr/>
          <p:nvPr/>
        </p:nvGrpSpPr>
        <p:grpSpPr>
          <a:xfrm>
            <a:off x="11401806" y="6229350"/>
            <a:ext cx="457200" cy="457200"/>
            <a:chOff x="11401806" y="6229350"/>
            <a:chExt cx="457200" cy="457200"/>
          </a:xfrm>
        </p:grpSpPr>
        <p:pic>
          <p:nvPicPr>
            <p:cNvPr id="3" name="object 3"/>
            <p:cNvPicPr/>
            <p:nvPr/>
          </p:nvPicPr>
          <p:blipFill>
            <a:blip r:embed="rId2" cstate="print"/>
            <a:stretch>
              <a:fillRect/>
            </a:stretch>
          </p:blipFill>
          <p:spPr>
            <a:xfrm>
              <a:off x="11401806" y="6229350"/>
              <a:ext cx="457200" cy="457200"/>
            </a:xfrm>
            <a:prstGeom prst="rect">
              <a:avLst/>
            </a:prstGeom>
          </p:spPr>
        </p:pic>
        <p:sp>
          <p:nvSpPr>
            <p:cNvPr id="4" name="object 4"/>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grpSp>
      <p:graphicFrame>
        <p:nvGraphicFramePr>
          <p:cNvPr id="8" name="Chart 7">
            <a:extLst>
              <a:ext uri="{FF2B5EF4-FFF2-40B4-BE49-F238E27FC236}">
                <a16:creationId xmlns:a16="http://schemas.microsoft.com/office/drawing/2014/main" id="{F5617FC7-5BAD-49DB-B824-0B7C7C381D6B}"/>
              </a:ext>
            </a:extLst>
          </p:cNvPr>
          <p:cNvGraphicFramePr>
            <a:graphicFrameLocks/>
          </p:cNvGraphicFramePr>
          <p:nvPr>
            <p:extLst>
              <p:ext uri="{D42A27DB-BD31-4B8C-83A1-F6EECF244321}">
                <p14:modId xmlns:p14="http://schemas.microsoft.com/office/powerpoint/2010/main" val="1912588097"/>
              </p:ext>
            </p:extLst>
          </p:nvPr>
        </p:nvGraphicFramePr>
        <p:xfrm>
          <a:off x="447548" y="1524000"/>
          <a:ext cx="11449558" cy="44005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581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01806" y="6229350"/>
            <a:ext cx="458470" cy="458470"/>
            <a:chOff x="11401806" y="6229350"/>
            <a:chExt cx="458470" cy="458470"/>
          </a:xfrm>
        </p:grpSpPr>
        <p:pic>
          <p:nvPicPr>
            <p:cNvPr id="3" name="object 3"/>
            <p:cNvPicPr/>
            <p:nvPr/>
          </p:nvPicPr>
          <p:blipFill>
            <a:blip r:embed="rId2" cstate="print"/>
            <a:stretch>
              <a:fillRect/>
            </a:stretch>
          </p:blipFill>
          <p:spPr>
            <a:xfrm>
              <a:off x="11401806" y="6229350"/>
              <a:ext cx="457962" cy="457962"/>
            </a:xfrm>
            <a:prstGeom prst="rect">
              <a:avLst/>
            </a:prstGeom>
          </p:spPr>
        </p:pic>
        <p:sp>
          <p:nvSpPr>
            <p:cNvPr id="4" name="object 4"/>
            <p:cNvSpPr/>
            <p:nvPr/>
          </p:nvSpPr>
          <p:spPr>
            <a:xfrm>
              <a:off x="11430381" y="6257925"/>
              <a:ext cx="399415" cy="399415"/>
            </a:xfrm>
            <a:custGeom>
              <a:avLst/>
              <a:gdLst/>
              <a:ahLst/>
              <a:cxnLst/>
              <a:rect l="l" t="t" r="r" b="b"/>
              <a:pathLst>
                <a:path w="399415" h="399415">
                  <a:moveTo>
                    <a:pt x="0" y="199580"/>
                  </a:moveTo>
                  <a:lnTo>
                    <a:pt x="5334" y="153822"/>
                  </a:lnTo>
                  <a:lnTo>
                    <a:pt x="20320" y="111810"/>
                  </a:lnTo>
                  <a:lnTo>
                    <a:pt x="43815" y="74752"/>
                  </a:lnTo>
                  <a:lnTo>
                    <a:pt x="74802" y="43840"/>
                  </a:lnTo>
                  <a:lnTo>
                    <a:pt x="111760" y="20281"/>
                  </a:lnTo>
                  <a:lnTo>
                    <a:pt x="153797" y="5270"/>
                  </a:lnTo>
                  <a:lnTo>
                    <a:pt x="199644" y="0"/>
                  </a:lnTo>
                  <a:lnTo>
                    <a:pt x="245364" y="5270"/>
                  </a:lnTo>
                  <a:lnTo>
                    <a:pt x="287400" y="20281"/>
                  </a:lnTo>
                  <a:lnTo>
                    <a:pt x="324358" y="43840"/>
                  </a:lnTo>
                  <a:lnTo>
                    <a:pt x="355346" y="74752"/>
                  </a:lnTo>
                  <a:lnTo>
                    <a:pt x="378841" y="111810"/>
                  </a:lnTo>
                  <a:lnTo>
                    <a:pt x="393826" y="153822"/>
                  </a:lnTo>
                  <a:lnTo>
                    <a:pt x="399161" y="199580"/>
                  </a:lnTo>
                  <a:lnTo>
                    <a:pt x="393826" y="245338"/>
                  </a:lnTo>
                  <a:lnTo>
                    <a:pt x="378841" y="287350"/>
                  </a:lnTo>
                  <a:lnTo>
                    <a:pt x="355346" y="324408"/>
                  </a:lnTo>
                  <a:lnTo>
                    <a:pt x="324358" y="355320"/>
                  </a:lnTo>
                  <a:lnTo>
                    <a:pt x="287400" y="378879"/>
                  </a:lnTo>
                  <a:lnTo>
                    <a:pt x="245364" y="393890"/>
                  </a:lnTo>
                  <a:lnTo>
                    <a:pt x="199644" y="399161"/>
                  </a:lnTo>
                  <a:lnTo>
                    <a:pt x="153797" y="393890"/>
                  </a:lnTo>
                  <a:lnTo>
                    <a:pt x="111760" y="378879"/>
                  </a:lnTo>
                  <a:lnTo>
                    <a:pt x="74802" y="355320"/>
                  </a:lnTo>
                  <a:lnTo>
                    <a:pt x="43815" y="324408"/>
                  </a:lnTo>
                  <a:lnTo>
                    <a:pt x="20320" y="287350"/>
                  </a:lnTo>
                  <a:lnTo>
                    <a:pt x="5334" y="245338"/>
                  </a:lnTo>
                  <a:lnTo>
                    <a:pt x="0" y="199580"/>
                  </a:lnTo>
                  <a:close/>
                </a:path>
              </a:pathLst>
            </a:custGeom>
            <a:ln w="12700">
              <a:solidFill>
                <a:srgbClr val="FFFFFF"/>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1066800" y="2014727"/>
            <a:ext cx="10058400" cy="79248"/>
          </a:xfrm>
          <a:prstGeom prst="rect">
            <a:avLst/>
          </a:prstGeom>
        </p:spPr>
      </p:pic>
      <p:graphicFrame>
        <p:nvGraphicFramePr>
          <p:cNvPr id="7" name="object 7"/>
          <p:cNvGraphicFramePr>
            <a:graphicFrameLocks noGrp="1"/>
          </p:cNvGraphicFramePr>
          <p:nvPr>
            <p:extLst>
              <p:ext uri="{D42A27DB-BD31-4B8C-83A1-F6EECF244321}">
                <p14:modId xmlns:p14="http://schemas.microsoft.com/office/powerpoint/2010/main" val="447654341"/>
              </p:ext>
            </p:extLst>
          </p:nvPr>
        </p:nvGraphicFramePr>
        <p:xfrm>
          <a:off x="152400" y="701183"/>
          <a:ext cx="11049000" cy="6040336"/>
        </p:xfrm>
        <a:graphic>
          <a:graphicData uri="http://schemas.openxmlformats.org/drawingml/2006/table">
            <a:tbl>
              <a:tblPr firstRow="1" bandRow="1">
                <a:tableStyleId>{2D5ABB26-0587-4C30-8999-92F81FD0307C}</a:tableStyleId>
              </a:tblPr>
              <a:tblGrid>
                <a:gridCol w="876814">
                  <a:extLst>
                    <a:ext uri="{9D8B030D-6E8A-4147-A177-3AD203B41FA5}">
                      <a16:colId xmlns:a16="http://schemas.microsoft.com/office/drawing/2014/main" val="20000"/>
                    </a:ext>
                  </a:extLst>
                </a:gridCol>
                <a:gridCol w="2335159">
                  <a:extLst>
                    <a:ext uri="{9D8B030D-6E8A-4147-A177-3AD203B41FA5}">
                      <a16:colId xmlns:a16="http://schemas.microsoft.com/office/drawing/2014/main" val="20001"/>
                    </a:ext>
                  </a:extLst>
                </a:gridCol>
                <a:gridCol w="4125392">
                  <a:extLst>
                    <a:ext uri="{9D8B030D-6E8A-4147-A177-3AD203B41FA5}">
                      <a16:colId xmlns:a16="http://schemas.microsoft.com/office/drawing/2014/main" val="20002"/>
                    </a:ext>
                  </a:extLst>
                </a:gridCol>
                <a:gridCol w="883723">
                  <a:extLst>
                    <a:ext uri="{9D8B030D-6E8A-4147-A177-3AD203B41FA5}">
                      <a16:colId xmlns:a16="http://schemas.microsoft.com/office/drawing/2014/main" val="20003"/>
                    </a:ext>
                  </a:extLst>
                </a:gridCol>
                <a:gridCol w="1608712">
                  <a:extLst>
                    <a:ext uri="{9D8B030D-6E8A-4147-A177-3AD203B41FA5}">
                      <a16:colId xmlns:a16="http://schemas.microsoft.com/office/drawing/2014/main" val="527399805"/>
                    </a:ext>
                  </a:extLst>
                </a:gridCol>
                <a:gridCol w="1219200">
                  <a:extLst>
                    <a:ext uri="{9D8B030D-6E8A-4147-A177-3AD203B41FA5}">
                      <a16:colId xmlns:a16="http://schemas.microsoft.com/office/drawing/2014/main" val="3726394166"/>
                    </a:ext>
                  </a:extLst>
                </a:gridCol>
              </a:tblGrid>
              <a:tr h="479685">
                <a:tc>
                  <a:txBody>
                    <a:bodyPr/>
                    <a:lstStyle/>
                    <a:p>
                      <a:pPr marL="5715" algn="ctr">
                        <a:lnSpc>
                          <a:spcPct val="100000"/>
                        </a:lnSpc>
                        <a:spcBef>
                          <a:spcPts val="819"/>
                        </a:spcBef>
                      </a:pPr>
                      <a:r>
                        <a:rPr lang="en-US" sz="1600" spc="15" dirty="0">
                          <a:solidFill>
                            <a:schemeClr val="tx1"/>
                          </a:solidFill>
                          <a:latin typeface="+mn-lt"/>
                          <a:cs typeface="Rockwell"/>
                        </a:rPr>
                        <a:t>Story Number</a:t>
                      </a:r>
                      <a:endParaRPr sz="1600" dirty="0">
                        <a:solidFill>
                          <a:schemeClr val="tx1"/>
                        </a:solidFill>
                        <a:latin typeface="+mn-lt"/>
                        <a:cs typeface="Rockwell"/>
                      </a:endParaRPr>
                    </a:p>
                  </a:txBody>
                  <a:tcPr marL="0" marR="0" marT="1041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tc>
                  <a:txBody>
                    <a:bodyPr/>
                    <a:lstStyle/>
                    <a:p>
                      <a:pPr marL="302260" algn="ctr">
                        <a:lnSpc>
                          <a:spcPct val="100000"/>
                        </a:lnSpc>
                        <a:spcBef>
                          <a:spcPts val="819"/>
                        </a:spcBef>
                      </a:pPr>
                      <a:r>
                        <a:rPr sz="1600" spc="-15" dirty="0">
                          <a:solidFill>
                            <a:schemeClr val="tx1"/>
                          </a:solidFill>
                          <a:latin typeface="+mn-lt"/>
                          <a:cs typeface="Rockwell"/>
                        </a:rPr>
                        <a:t>Product</a:t>
                      </a:r>
                      <a:r>
                        <a:rPr sz="1600" spc="-20" dirty="0">
                          <a:solidFill>
                            <a:schemeClr val="tx1"/>
                          </a:solidFill>
                          <a:latin typeface="+mn-lt"/>
                          <a:cs typeface="Rockwell"/>
                        </a:rPr>
                        <a:t> </a:t>
                      </a:r>
                      <a:r>
                        <a:rPr sz="1600" spc="-5" dirty="0">
                          <a:solidFill>
                            <a:schemeClr val="tx1"/>
                          </a:solidFill>
                          <a:latin typeface="+mn-lt"/>
                          <a:cs typeface="Rockwell"/>
                        </a:rPr>
                        <a:t>Backlog</a:t>
                      </a:r>
                      <a:r>
                        <a:rPr sz="1600" spc="-20" dirty="0">
                          <a:solidFill>
                            <a:schemeClr val="tx1"/>
                          </a:solidFill>
                          <a:latin typeface="+mn-lt"/>
                          <a:cs typeface="Rockwell"/>
                        </a:rPr>
                        <a:t> </a:t>
                      </a:r>
                      <a:r>
                        <a:rPr sz="1600" spc="-5" dirty="0">
                          <a:solidFill>
                            <a:schemeClr val="tx1"/>
                          </a:solidFill>
                          <a:latin typeface="+mn-lt"/>
                          <a:cs typeface="Rockwell"/>
                        </a:rPr>
                        <a:t>Item</a:t>
                      </a:r>
                      <a:endParaRPr sz="1600" dirty="0">
                        <a:solidFill>
                          <a:schemeClr val="tx1"/>
                        </a:solidFill>
                        <a:latin typeface="+mn-lt"/>
                        <a:cs typeface="Rockwell"/>
                      </a:endParaRPr>
                    </a:p>
                  </a:txBody>
                  <a:tcPr marL="0" marR="0" marT="1041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tc>
                  <a:txBody>
                    <a:bodyPr/>
                    <a:lstStyle/>
                    <a:p>
                      <a:pPr marL="6350" algn="ctr">
                        <a:lnSpc>
                          <a:spcPct val="100000"/>
                        </a:lnSpc>
                        <a:spcBef>
                          <a:spcPts val="819"/>
                        </a:spcBef>
                      </a:pPr>
                      <a:r>
                        <a:rPr sz="1600" spc="-5" dirty="0">
                          <a:solidFill>
                            <a:schemeClr val="tx1"/>
                          </a:solidFill>
                          <a:latin typeface="+mn-lt"/>
                          <a:cs typeface="Rockwell"/>
                        </a:rPr>
                        <a:t>User</a:t>
                      </a:r>
                      <a:r>
                        <a:rPr sz="1600" spc="-35" dirty="0">
                          <a:solidFill>
                            <a:schemeClr val="tx1"/>
                          </a:solidFill>
                          <a:latin typeface="+mn-lt"/>
                          <a:cs typeface="Rockwell"/>
                        </a:rPr>
                        <a:t> </a:t>
                      </a:r>
                      <a:r>
                        <a:rPr sz="1600" dirty="0">
                          <a:solidFill>
                            <a:schemeClr val="tx1"/>
                          </a:solidFill>
                          <a:latin typeface="+mn-lt"/>
                          <a:cs typeface="Rockwell"/>
                        </a:rPr>
                        <a:t>Stor</a:t>
                      </a:r>
                      <a:r>
                        <a:rPr lang="en-US" sz="1600" dirty="0">
                          <a:solidFill>
                            <a:schemeClr val="tx1"/>
                          </a:solidFill>
                          <a:latin typeface="+mn-lt"/>
                          <a:cs typeface="Rockwell"/>
                        </a:rPr>
                        <a:t>y</a:t>
                      </a:r>
                      <a:endParaRPr sz="1600" dirty="0">
                        <a:solidFill>
                          <a:schemeClr val="tx1"/>
                        </a:solidFill>
                        <a:latin typeface="+mn-lt"/>
                        <a:cs typeface="Rockwell"/>
                      </a:endParaRPr>
                    </a:p>
                  </a:txBody>
                  <a:tcPr marL="0" marR="0" marT="1041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5">
                        <a:lumMod val="40000"/>
                        <a:lumOff val="60000"/>
                      </a:schemeClr>
                    </a:solidFill>
                  </a:tcPr>
                </a:tc>
                <a:tc>
                  <a:txBody>
                    <a:bodyPr/>
                    <a:lstStyle/>
                    <a:p>
                      <a:pPr marL="8255" algn="ctr">
                        <a:lnSpc>
                          <a:spcPct val="100000"/>
                        </a:lnSpc>
                        <a:spcBef>
                          <a:spcPts val="819"/>
                        </a:spcBef>
                      </a:pPr>
                      <a:r>
                        <a:rPr sz="1600" spc="25" dirty="0">
                          <a:solidFill>
                            <a:schemeClr val="tx1"/>
                          </a:solidFill>
                          <a:latin typeface="+mn-lt"/>
                          <a:cs typeface="Rockwell"/>
                        </a:rPr>
                        <a:t>Priority</a:t>
                      </a:r>
                      <a:endParaRPr sz="1600" dirty="0">
                        <a:solidFill>
                          <a:schemeClr val="tx1"/>
                        </a:solidFill>
                        <a:latin typeface="+mn-lt"/>
                        <a:cs typeface="Rockwell"/>
                      </a:endParaRPr>
                    </a:p>
                  </a:txBody>
                  <a:tcPr marL="0" marR="0" marT="104139"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8255" algn="ctr">
                        <a:lnSpc>
                          <a:spcPct val="100000"/>
                        </a:lnSpc>
                        <a:spcBef>
                          <a:spcPts val="819"/>
                        </a:spcBef>
                      </a:pPr>
                      <a:r>
                        <a:rPr lang="en-US" sz="1600" spc="25" dirty="0">
                          <a:solidFill>
                            <a:schemeClr val="tx1"/>
                          </a:solidFill>
                          <a:latin typeface="+mn-lt"/>
                          <a:cs typeface="Rockwell"/>
                        </a:rPr>
                        <a:t>Status</a:t>
                      </a:r>
                      <a:endParaRPr sz="1600" dirty="0">
                        <a:solidFill>
                          <a:schemeClr val="tx1"/>
                        </a:solidFill>
                        <a:latin typeface="+mn-lt"/>
                        <a:cs typeface="Rockwell"/>
                      </a:endParaRPr>
                    </a:p>
                  </a:txBody>
                  <a:tcPr marL="0" marR="0" marT="10413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8255" algn="ctr">
                        <a:lnSpc>
                          <a:spcPct val="100000"/>
                        </a:lnSpc>
                        <a:spcBef>
                          <a:spcPts val="819"/>
                        </a:spcBef>
                      </a:pPr>
                      <a:r>
                        <a:rPr lang="en-US" sz="1600" dirty="0">
                          <a:solidFill>
                            <a:schemeClr val="tx1"/>
                          </a:solidFill>
                          <a:latin typeface="+mn-lt"/>
                          <a:cs typeface="Rockwell"/>
                        </a:rPr>
                        <a:t>Sprint</a:t>
                      </a:r>
                      <a:endParaRPr sz="1600" dirty="0">
                        <a:solidFill>
                          <a:schemeClr val="tx1"/>
                        </a:solidFill>
                        <a:latin typeface="+mn-lt"/>
                        <a:cs typeface="Rockwell"/>
                      </a:endParaRPr>
                    </a:p>
                  </a:txBody>
                  <a:tcPr marL="0" marR="0" marT="104139"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999202">
                <a:tc>
                  <a:txBody>
                    <a:bodyPr/>
                    <a:lstStyle/>
                    <a:p>
                      <a:pPr algn="ctr">
                        <a:lnSpc>
                          <a:spcPct val="100000"/>
                        </a:lnSpc>
                      </a:pPr>
                      <a:endParaRPr sz="1600" dirty="0">
                        <a:latin typeface="+mn-lt"/>
                        <a:cs typeface="Times New Roman"/>
                      </a:endParaRPr>
                    </a:p>
                    <a:p>
                      <a:pPr algn="ctr">
                        <a:lnSpc>
                          <a:spcPct val="100000"/>
                        </a:lnSpc>
                      </a:pPr>
                      <a:endParaRPr sz="1600" dirty="0">
                        <a:latin typeface="+mn-lt"/>
                        <a:cs typeface="Times New Roman"/>
                      </a:endParaRPr>
                    </a:p>
                    <a:p>
                      <a:pPr marL="15875" algn="ctr">
                        <a:lnSpc>
                          <a:spcPct val="100000"/>
                        </a:lnSpc>
                        <a:spcBef>
                          <a:spcPts val="880"/>
                        </a:spcBef>
                      </a:pPr>
                      <a:r>
                        <a:rPr lang="en-US" sz="1400" dirty="0">
                          <a:latin typeface="+mn-lt"/>
                          <a:cs typeface="Rockwell"/>
                        </a:rPr>
                        <a:t>US – 1</a:t>
                      </a: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spcBef>
                          <a:spcPts val="50"/>
                        </a:spcBef>
                      </a:pPr>
                      <a:endParaRPr lang="en-US" sz="1400" dirty="0">
                        <a:latin typeface="+mn-lt"/>
                        <a:cs typeface="Rockwell"/>
                      </a:endParaRPr>
                    </a:p>
                    <a:p>
                      <a:pPr algn="ctr">
                        <a:lnSpc>
                          <a:spcPct val="100000"/>
                        </a:lnSpc>
                        <a:spcBef>
                          <a:spcPts val="50"/>
                        </a:spcBef>
                      </a:pPr>
                      <a:r>
                        <a:rPr lang="en-US" sz="1400" dirty="0">
                          <a:latin typeface="+mn-lt"/>
                          <a:cs typeface="Rockwell"/>
                        </a:rPr>
                        <a:t>   Home page login options for</a:t>
                      </a:r>
                    </a:p>
                    <a:p>
                      <a:pPr algn="ctr">
                        <a:lnSpc>
                          <a:spcPct val="100000"/>
                        </a:lnSpc>
                        <a:spcBef>
                          <a:spcPts val="50"/>
                        </a:spcBef>
                      </a:pPr>
                      <a:r>
                        <a:rPr lang="en-US" sz="1400" dirty="0">
                          <a:latin typeface="+mn-lt"/>
                          <a:cs typeface="Rockwell"/>
                        </a:rPr>
                        <a:t>admin/ faculty</a:t>
                      </a:r>
                      <a:endParaRPr sz="1400" dirty="0">
                        <a:latin typeface="+mn-lt"/>
                        <a:cs typeface="Rockwell"/>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As an admin/ faculty I want to access the options available for login/ register into the application so that </a:t>
                      </a:r>
                      <a:r>
                        <a:rPr lang="en-US" sz="1400" spc="-55" dirty="0">
                          <a:latin typeface="+mn-lt"/>
                          <a:cs typeface="Rockwell"/>
                        </a:rPr>
                        <a:t>We </a:t>
                      </a:r>
                      <a:r>
                        <a:rPr lang="en-US" sz="1400" spc="-10" dirty="0">
                          <a:latin typeface="+mn-lt"/>
                          <a:cs typeface="Rockwell"/>
                        </a:rPr>
                        <a:t>can </a:t>
                      </a:r>
                      <a:r>
                        <a:rPr lang="en-US" sz="1400" spc="-5" dirty="0">
                          <a:latin typeface="+mn-lt"/>
                          <a:cs typeface="Rockwell"/>
                        </a:rPr>
                        <a:t>choose if our school </a:t>
                      </a:r>
                      <a:r>
                        <a:rPr lang="en-US" sz="1400" spc="-10" dirty="0">
                          <a:latin typeface="+mn-lt"/>
                          <a:cs typeface="Rockwell"/>
                        </a:rPr>
                        <a:t>admin </a:t>
                      </a:r>
                      <a:r>
                        <a:rPr lang="en-US" sz="1400" spc="-5" dirty="0">
                          <a:latin typeface="+mn-lt"/>
                          <a:cs typeface="Rockwell"/>
                        </a:rPr>
                        <a:t>or the faculty </a:t>
                      </a:r>
                      <a:r>
                        <a:rPr lang="en-US" sz="1400" spc="-15" dirty="0">
                          <a:latin typeface="+mn-lt"/>
                          <a:cs typeface="Rockwell"/>
                        </a:rPr>
                        <a:t>wants</a:t>
                      </a:r>
                      <a:r>
                        <a:rPr lang="en-US" sz="1400" spc="-10" dirty="0">
                          <a:latin typeface="+mn-lt"/>
                          <a:cs typeface="Rockwell"/>
                        </a:rPr>
                        <a:t> </a:t>
                      </a:r>
                      <a:r>
                        <a:rPr lang="en-US" sz="1400" dirty="0">
                          <a:latin typeface="+mn-lt"/>
                          <a:cs typeface="Rockwell"/>
                        </a:rPr>
                        <a:t>to</a:t>
                      </a:r>
                      <a:r>
                        <a:rPr lang="en-US" sz="1400" spc="-5" dirty="0">
                          <a:latin typeface="+mn-lt"/>
                          <a:cs typeface="Rockwell"/>
                        </a:rPr>
                        <a:t> </a:t>
                      </a:r>
                      <a:r>
                        <a:rPr lang="en-US" sz="1400" spc="-15" dirty="0">
                          <a:latin typeface="+mn-lt"/>
                          <a:cs typeface="Rockwell"/>
                        </a:rPr>
                        <a:t>login</a:t>
                      </a:r>
                      <a:r>
                        <a:rPr lang="en-US" sz="1400" spc="-10" dirty="0">
                          <a:latin typeface="+mn-lt"/>
                          <a:cs typeface="Rockwell"/>
                        </a:rPr>
                        <a:t> with </a:t>
                      </a:r>
                      <a:r>
                        <a:rPr lang="en-US" sz="1400" spc="-5" dirty="0">
                          <a:latin typeface="+mn-lt"/>
                          <a:cs typeface="Rockwell"/>
                        </a:rPr>
                        <a:t>necessary</a:t>
                      </a:r>
                      <a:r>
                        <a:rPr lang="en-US" sz="1400" spc="15" dirty="0">
                          <a:latin typeface="+mn-lt"/>
                          <a:cs typeface="Rockwell"/>
                        </a:rPr>
                        <a:t> </a:t>
                      </a:r>
                      <a:r>
                        <a:rPr lang="en-US" sz="1400" spc="-20" dirty="0">
                          <a:latin typeface="+mn-lt"/>
                          <a:cs typeface="Rockwell"/>
                        </a:rPr>
                        <a:t>credentials</a:t>
                      </a: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sz="1600" dirty="0">
                        <a:latin typeface="+mn-lt"/>
                        <a:cs typeface="Times New Roman"/>
                      </a:endParaRPr>
                    </a:p>
                    <a:p>
                      <a:pPr algn="ctr">
                        <a:lnSpc>
                          <a:spcPct val="100000"/>
                        </a:lnSpc>
                      </a:pPr>
                      <a:endParaRPr sz="1600" dirty="0">
                        <a:latin typeface="+mn-lt"/>
                        <a:cs typeface="Times New Roman"/>
                      </a:endParaRPr>
                    </a:p>
                    <a:p>
                      <a:pPr marL="19050" algn="ctr">
                        <a:lnSpc>
                          <a:spcPct val="100000"/>
                        </a:lnSpc>
                        <a:spcBef>
                          <a:spcPts val="880"/>
                        </a:spcBef>
                      </a:pPr>
                      <a:r>
                        <a:rPr lang="en-US" sz="1400" dirty="0">
                          <a:latin typeface="+mn-lt"/>
                          <a:cs typeface="Rockwell"/>
                        </a:rPr>
                        <a:t>Highest</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880"/>
                        </a:spcBef>
                      </a:pPr>
                      <a:endParaRPr lang="en-US" sz="1400" dirty="0">
                        <a:latin typeface="+mn-lt"/>
                        <a:cs typeface="Rockwell"/>
                      </a:endParaRPr>
                    </a:p>
                    <a:p>
                      <a:pPr marL="19050" algn="ctr">
                        <a:lnSpc>
                          <a:spcPct val="100000"/>
                        </a:lnSpc>
                        <a:spcBef>
                          <a:spcPts val="880"/>
                        </a:spcBef>
                      </a:pPr>
                      <a:r>
                        <a:rPr lang="en-US" sz="1400" b="1" dirty="0">
                          <a:latin typeface="+mn-lt"/>
                          <a:cs typeface="Rockwell"/>
                        </a:rPr>
                        <a:t>Completed</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880"/>
                        </a:spcBef>
                      </a:pPr>
                      <a:endParaRPr lang="en-US" sz="1400" b="1" dirty="0">
                        <a:latin typeface="+mn-lt"/>
                        <a:cs typeface="Rockwell"/>
                      </a:endParaRPr>
                    </a:p>
                    <a:p>
                      <a:pPr marL="19050" algn="ctr">
                        <a:lnSpc>
                          <a:spcPct val="100000"/>
                        </a:lnSpc>
                        <a:spcBef>
                          <a:spcPts val="880"/>
                        </a:spcBef>
                      </a:pPr>
                      <a:r>
                        <a:rPr lang="en-US" sz="1400" b="1" dirty="0">
                          <a:latin typeface="+mn-lt"/>
                          <a:cs typeface="Rockwell"/>
                        </a:rPr>
                        <a:t>1</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999202">
                <a:tc>
                  <a:txBody>
                    <a:bodyPr/>
                    <a:lstStyle/>
                    <a:p>
                      <a:pPr algn="ctr">
                        <a:lnSpc>
                          <a:spcPct val="100000"/>
                        </a:lnSpc>
                      </a:pPr>
                      <a:endParaRPr sz="1600" dirty="0">
                        <a:latin typeface="+mn-lt"/>
                        <a:cs typeface="Times New Roman"/>
                      </a:endParaRPr>
                    </a:p>
                    <a:p>
                      <a:pPr algn="ctr">
                        <a:lnSpc>
                          <a:spcPct val="100000"/>
                        </a:lnSpc>
                        <a:spcBef>
                          <a:spcPts val="55"/>
                        </a:spcBef>
                      </a:pPr>
                      <a:endParaRPr sz="2000" dirty="0">
                        <a:latin typeface="+mn-lt"/>
                        <a:cs typeface="Times New Roman"/>
                      </a:endParaRPr>
                    </a:p>
                    <a:p>
                      <a:pPr marL="17145"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        Admin login page </a:t>
                      </a: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marL="0" marR="0" lvl="0" indent="0" algn="ctr" defTabSz="914400" eaLnBrk="1" fontAlgn="auto" latinLnBrk="0" hangingPunct="1">
                        <a:lnSpc>
                          <a:spcPct val="100000"/>
                        </a:lnSpc>
                        <a:spcBef>
                          <a:spcPts val="25"/>
                        </a:spcBef>
                        <a:spcAft>
                          <a:spcPts val="0"/>
                        </a:spcAft>
                        <a:buClrTx/>
                        <a:buSzTx/>
                        <a:buFontTx/>
                        <a:buNone/>
                        <a:tabLst/>
                        <a:defRPr/>
                      </a:pPr>
                      <a:r>
                        <a:rPr lang="en-US" sz="1400" dirty="0">
                          <a:latin typeface="+mn-lt"/>
                          <a:cs typeface="Rockwell"/>
                        </a:rPr>
                        <a:t>As an admin I want a secure login account with username and password for admin and faculty individually so that Our</a:t>
                      </a:r>
                      <a:r>
                        <a:rPr lang="en-US" sz="1400" spc="-10" dirty="0">
                          <a:latin typeface="+mn-lt"/>
                          <a:cs typeface="Rockwell"/>
                        </a:rPr>
                        <a:t> personal</a:t>
                      </a:r>
                      <a:r>
                        <a:rPr lang="en-US" sz="1400" spc="-15" dirty="0">
                          <a:latin typeface="+mn-lt"/>
                          <a:cs typeface="Rockwell"/>
                        </a:rPr>
                        <a:t> credentials</a:t>
                      </a:r>
                      <a:r>
                        <a:rPr lang="en-US" sz="1400" dirty="0">
                          <a:latin typeface="+mn-lt"/>
                          <a:cs typeface="Rockwell"/>
                        </a:rPr>
                        <a:t> </a:t>
                      </a:r>
                      <a:r>
                        <a:rPr lang="en-US" sz="1400" spc="-25" dirty="0">
                          <a:latin typeface="+mn-lt"/>
                          <a:cs typeface="Rockwell"/>
                        </a:rPr>
                        <a:t>are</a:t>
                      </a:r>
                      <a:r>
                        <a:rPr lang="en-US" sz="1400" spc="-10" dirty="0">
                          <a:latin typeface="+mn-lt"/>
                          <a:cs typeface="Rockwell"/>
                        </a:rPr>
                        <a:t> </a:t>
                      </a:r>
                      <a:r>
                        <a:rPr lang="en-US" sz="1400" dirty="0">
                          <a:latin typeface="+mn-lt"/>
                          <a:cs typeface="Rockwell"/>
                        </a:rPr>
                        <a:t>safe</a:t>
                      </a:r>
                      <a:r>
                        <a:rPr lang="en-US" sz="1400" spc="-10" dirty="0">
                          <a:latin typeface="+mn-lt"/>
                          <a:cs typeface="Rockwell"/>
                        </a:rPr>
                        <a:t> </a:t>
                      </a:r>
                      <a:r>
                        <a:rPr lang="en-US" sz="1400" spc="-5" dirty="0">
                          <a:latin typeface="+mn-lt"/>
                          <a:cs typeface="Rockwell"/>
                        </a:rPr>
                        <a:t>and</a:t>
                      </a:r>
                      <a:r>
                        <a:rPr lang="en-US" sz="1400" spc="-10" dirty="0">
                          <a:latin typeface="+mn-lt"/>
                          <a:cs typeface="Rockwell"/>
                        </a:rPr>
                        <a:t> </a:t>
                      </a:r>
                      <a:r>
                        <a:rPr lang="en-US" sz="1400" spc="-15" dirty="0">
                          <a:latin typeface="+mn-lt"/>
                          <a:cs typeface="Rockwell"/>
                        </a:rPr>
                        <a:t>secure </a:t>
                      </a:r>
                      <a:r>
                        <a:rPr lang="en-US" sz="1400" spc="-285" dirty="0">
                          <a:latin typeface="+mn-lt"/>
                          <a:cs typeface="Rockwell"/>
                        </a:rPr>
                        <a:t> </a:t>
                      </a:r>
                      <a:r>
                        <a:rPr lang="en-US" sz="1400" spc="-15" dirty="0">
                          <a:latin typeface="+mn-lt"/>
                          <a:cs typeface="Rockwell"/>
                        </a:rPr>
                        <a:t>denying</a:t>
                      </a:r>
                      <a:r>
                        <a:rPr lang="en-US" sz="1400" spc="5" dirty="0">
                          <a:latin typeface="+mn-lt"/>
                          <a:cs typeface="Rockwell"/>
                        </a:rPr>
                        <a:t> </a:t>
                      </a:r>
                      <a:r>
                        <a:rPr lang="en-US" sz="1400" spc="-10" dirty="0">
                          <a:latin typeface="+mn-lt"/>
                          <a:cs typeface="Rockwell"/>
                        </a:rPr>
                        <a:t>access </a:t>
                      </a:r>
                      <a:r>
                        <a:rPr lang="en-US" sz="1400" dirty="0">
                          <a:latin typeface="+mn-lt"/>
                          <a:cs typeface="Rockwell"/>
                        </a:rPr>
                        <a:t>to </a:t>
                      </a:r>
                      <a:r>
                        <a:rPr lang="en-US" sz="1400" spc="-10" dirty="0">
                          <a:latin typeface="+mn-lt"/>
                          <a:cs typeface="Rockwell"/>
                        </a:rPr>
                        <a:t>unauthorized</a:t>
                      </a:r>
                      <a:r>
                        <a:rPr lang="en-US" sz="1400" spc="-5" dirty="0">
                          <a:latin typeface="+mn-lt"/>
                          <a:cs typeface="Rockwell"/>
                        </a:rPr>
                        <a:t> </a:t>
                      </a:r>
                      <a:r>
                        <a:rPr lang="en-US" sz="1400" spc="-10" dirty="0">
                          <a:latin typeface="+mn-lt"/>
                          <a:cs typeface="Rockwell"/>
                        </a:rPr>
                        <a:t>persons</a:t>
                      </a:r>
                      <a:endParaRPr lang="en-US" sz="1400" dirty="0">
                        <a:latin typeface="+mn-lt"/>
                        <a:cs typeface="Rockwell"/>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sz="1600" dirty="0">
                        <a:latin typeface="+mn-lt"/>
                        <a:cs typeface="Times New Roman"/>
                      </a:endParaRPr>
                    </a:p>
                    <a:p>
                      <a:pPr algn="ctr">
                        <a:lnSpc>
                          <a:spcPct val="100000"/>
                        </a:lnSpc>
                      </a:pPr>
                      <a:endParaRPr sz="1600" dirty="0">
                        <a:latin typeface="+mn-lt"/>
                        <a:cs typeface="Times New Roman"/>
                      </a:endParaRPr>
                    </a:p>
                    <a:p>
                      <a:pPr marL="19050" algn="ctr">
                        <a:lnSpc>
                          <a:spcPct val="100000"/>
                        </a:lnSpc>
                      </a:pPr>
                      <a:r>
                        <a:rPr lang="en-US" sz="1400" dirty="0">
                          <a:latin typeface="+mn-lt"/>
                          <a:cs typeface="Rockwell"/>
                        </a:rPr>
                        <a:t>Highest</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Completed</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1</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799362">
                <a:tc>
                  <a:txBody>
                    <a:bodyPr/>
                    <a:lstStyle/>
                    <a:p>
                      <a:pPr marL="17145"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17145"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3</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    Admin options page</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eaLnBrk="1" fontAlgn="auto" latinLnBrk="0" hangingPunct="1">
                        <a:lnSpc>
                          <a:spcPct val="100000"/>
                        </a:lnSpc>
                        <a:spcBef>
                          <a:spcPts val="25"/>
                        </a:spcBef>
                        <a:spcAft>
                          <a:spcPts val="0"/>
                        </a:spcAft>
                        <a:buClrTx/>
                        <a:buSzTx/>
                        <a:buFontTx/>
                        <a:buNone/>
                        <a:tabLst/>
                        <a:defRPr/>
                      </a:pPr>
                      <a:r>
                        <a:rPr lang="en-US" sz="1400" dirty="0">
                          <a:latin typeface="+mn-lt"/>
                          <a:cs typeface="Rockwell"/>
                        </a:rPr>
                        <a:t>As an admin, once successfully logged in I should be able to view options to add student/ view registered students or check reports</a:t>
                      </a:r>
                    </a:p>
                  </a:txBody>
                  <a:tcPr marL="0" marR="0" marT="31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r>
                        <a:rPr lang="en-US" sz="1400" dirty="0">
                          <a:latin typeface="+mn-lt"/>
                          <a:cs typeface="Rockwell"/>
                        </a:rPr>
                        <a:t>Medium</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Completed</a:t>
                      </a:r>
                      <a:endParaRPr lang="en-US" sz="1400" dirty="0">
                        <a:latin typeface="+mn-lt"/>
                        <a:cs typeface="Rockwell"/>
                      </a:endParaRPr>
                    </a:p>
                    <a:p>
                      <a:pPr marL="19050" algn="ctr">
                        <a:lnSpc>
                          <a:spcPct val="100000"/>
                        </a:lnSpc>
                      </a:pP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b="1" dirty="0">
                        <a:latin typeface="+mn-lt"/>
                        <a:cs typeface="Rockwell"/>
                      </a:endParaRPr>
                    </a:p>
                    <a:p>
                      <a:pPr marL="19050" algn="ctr">
                        <a:lnSpc>
                          <a:spcPct val="100000"/>
                        </a:lnSpc>
                      </a:pPr>
                      <a:r>
                        <a:rPr lang="en-US" sz="1400" b="1" dirty="0">
                          <a:latin typeface="+mn-lt"/>
                          <a:cs typeface="Rockwell"/>
                        </a:rPr>
                        <a:t>2</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8274146"/>
                  </a:ext>
                </a:extLst>
              </a:tr>
              <a:tr h="799362">
                <a:tc>
                  <a:txBody>
                    <a:bodyPr/>
                    <a:lstStyle/>
                    <a:p>
                      <a:pPr marL="15240" algn="ctr">
                        <a:lnSpc>
                          <a:spcPct val="100000"/>
                        </a:lnSpc>
                      </a:pPr>
                      <a:endParaRPr lang="en-US" sz="1400" dirty="0">
                        <a:latin typeface="+mn-lt"/>
                        <a:cs typeface="Rockwell"/>
                      </a:endParaRPr>
                    </a:p>
                    <a:p>
                      <a:pPr marL="1524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4 </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916305" marR="503555" indent="-483870" algn="ctr">
                        <a:lnSpc>
                          <a:spcPct val="114199"/>
                        </a:lnSpc>
                        <a:spcBef>
                          <a:spcPts val="1125"/>
                        </a:spcBef>
                      </a:pPr>
                      <a:r>
                        <a:rPr lang="en-US" sz="1400" dirty="0">
                          <a:latin typeface="+mn-lt"/>
                          <a:cs typeface="Rockwell"/>
                        </a:rPr>
                        <a:t>Student registration page</a:t>
                      </a:r>
                    </a:p>
                  </a:txBody>
                  <a:tcPr marL="0" marR="0" marT="142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30"/>
                        </a:spcBef>
                      </a:pPr>
                      <a:endParaRPr lang="en-US" sz="1400" dirty="0">
                        <a:latin typeface="+mn-lt"/>
                        <a:cs typeface="Rockwell"/>
                      </a:endParaRPr>
                    </a:p>
                    <a:p>
                      <a:pPr algn="ctr">
                        <a:lnSpc>
                          <a:spcPct val="100000"/>
                        </a:lnSpc>
                        <a:spcBef>
                          <a:spcPts val="30"/>
                        </a:spcBef>
                      </a:pPr>
                      <a:r>
                        <a:rPr lang="en-US" sz="1400" dirty="0">
                          <a:latin typeface="+mn-lt"/>
                          <a:cs typeface="Rockwell"/>
                        </a:rPr>
                        <a:t>As an admin I want to add/register the students into the database to maintain the student's registration details</a:t>
                      </a:r>
                      <a:endParaRPr sz="1400" dirty="0">
                        <a:latin typeface="+mn-lt"/>
                        <a:cs typeface="Rockwell"/>
                      </a:endParaRPr>
                    </a:p>
                  </a:txBody>
                  <a:tcPr marL="0" marR="0" marT="38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endParaRPr lang="en-US" sz="1400" dirty="0">
                        <a:latin typeface="+mn-lt"/>
                        <a:cs typeface="Rockwell"/>
                      </a:endParaRPr>
                    </a:p>
                    <a:p>
                      <a:pPr marL="19050" algn="ctr">
                        <a:lnSpc>
                          <a:spcPct val="100000"/>
                        </a:lnSpc>
                      </a:pPr>
                      <a:r>
                        <a:rPr lang="en-US" sz="1400" dirty="0">
                          <a:latin typeface="+mn-lt"/>
                          <a:cs typeface="Rockwell"/>
                        </a:rPr>
                        <a:t>High</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Completed</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b="1" dirty="0">
                        <a:latin typeface="+mn-lt"/>
                        <a:cs typeface="Rockwell"/>
                      </a:endParaRPr>
                    </a:p>
                    <a:p>
                      <a:pPr marL="19050" algn="ctr">
                        <a:lnSpc>
                          <a:spcPct val="100000"/>
                        </a:lnSpc>
                      </a:pPr>
                      <a:r>
                        <a:rPr lang="en-US" sz="1400" b="1" dirty="0">
                          <a:latin typeface="+mn-lt"/>
                          <a:cs typeface="Rockwell"/>
                        </a:rPr>
                        <a:t>2</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15627595"/>
                  </a:ext>
                </a:extLst>
              </a:tr>
              <a:tr h="885007">
                <a:tc>
                  <a:txBody>
                    <a:bodyPr/>
                    <a:lstStyle/>
                    <a:p>
                      <a:pPr algn="ctr">
                        <a:lnSpc>
                          <a:spcPct val="100000"/>
                        </a:lnSpc>
                      </a:pPr>
                      <a:endParaRPr sz="1600" dirty="0">
                        <a:latin typeface="+mn-lt"/>
                        <a:cs typeface="Times New Roman"/>
                      </a:endParaRPr>
                    </a:p>
                    <a:p>
                      <a:pPr algn="ctr">
                        <a:lnSpc>
                          <a:spcPct val="100000"/>
                        </a:lnSpc>
                        <a:spcBef>
                          <a:spcPts val="40"/>
                        </a:spcBef>
                      </a:pPr>
                      <a:endParaRPr sz="1800" dirty="0">
                        <a:latin typeface="+mn-lt"/>
                        <a:cs typeface="Times New Roman"/>
                      </a:endParaRPr>
                    </a:p>
                    <a:p>
                      <a:pPr marL="15875" marR="0" lvl="0" indent="0" algn="ctr" defTabSz="914400" eaLnBrk="1" fontAlgn="auto" latinLnBrk="0" hangingPunct="1">
                        <a:lnSpc>
                          <a:spcPct val="100000"/>
                        </a:lnSpc>
                        <a:spcBef>
                          <a:spcPts val="5"/>
                        </a:spcBef>
                        <a:spcAft>
                          <a:spcPts val="0"/>
                        </a:spcAft>
                        <a:buClrTx/>
                        <a:buSzTx/>
                        <a:buFontTx/>
                        <a:buNone/>
                        <a:tabLst/>
                        <a:defRPr/>
                      </a:pPr>
                      <a:r>
                        <a:rPr lang="en-US" sz="1400" dirty="0">
                          <a:latin typeface="+mn-lt"/>
                          <a:cs typeface="Rockwell"/>
                        </a:rPr>
                        <a:t>US - 5</a:t>
                      </a:r>
                    </a:p>
                    <a:p>
                      <a:pPr marL="15875" marR="0" lvl="0" indent="0" algn="ctr" defTabSz="914400" eaLnBrk="1" fontAlgn="auto" latinLnBrk="0" hangingPunct="1">
                        <a:lnSpc>
                          <a:spcPct val="100000"/>
                        </a:lnSpc>
                        <a:spcBef>
                          <a:spcPts val="5"/>
                        </a:spcBef>
                        <a:spcAft>
                          <a:spcPts val="0"/>
                        </a:spcAft>
                        <a:buClrTx/>
                        <a:buSzTx/>
                        <a:buFontTx/>
                        <a:buNone/>
                        <a:tabLst/>
                        <a:defRPr/>
                      </a:pPr>
                      <a:endParaRPr lang="en-US" sz="1400" dirty="0">
                        <a:latin typeface="+mn-lt"/>
                        <a:cs typeface="Rockwell"/>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878840" marR="600710" indent="-348615" algn="ctr">
                        <a:lnSpc>
                          <a:spcPct val="114199"/>
                        </a:lnSpc>
                        <a:spcBef>
                          <a:spcPts val="625"/>
                        </a:spcBef>
                      </a:pPr>
                      <a:endParaRPr lang="en-US" sz="1400" dirty="0">
                        <a:latin typeface="+mn-lt"/>
                        <a:cs typeface="Rockwell"/>
                      </a:endParaRPr>
                    </a:p>
                    <a:p>
                      <a:pPr marL="878840" marR="600710" indent="-348615" algn="ctr">
                        <a:lnSpc>
                          <a:spcPct val="114199"/>
                        </a:lnSpc>
                        <a:spcBef>
                          <a:spcPts val="625"/>
                        </a:spcBef>
                      </a:pPr>
                      <a:r>
                        <a:rPr lang="en-US" sz="1400" dirty="0">
                          <a:latin typeface="+mn-lt"/>
                          <a:cs typeface="Rockwell"/>
                        </a:rPr>
                        <a:t>Database</a:t>
                      </a:r>
                    </a:p>
                  </a:txBody>
                  <a:tcPr marL="0" marR="0" marT="793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As an admin, I want to d</a:t>
                      </a:r>
                      <a:r>
                        <a:rPr lang="en-US" sz="1400" spc="-10" dirty="0">
                          <a:latin typeface="+mn-lt"/>
                          <a:cs typeface="Rockwell"/>
                        </a:rPr>
                        <a:t>esign</a:t>
                      </a:r>
                      <a:r>
                        <a:rPr lang="en-US" sz="1400" spc="-15" dirty="0">
                          <a:latin typeface="+mn-lt"/>
                          <a:cs typeface="Rockwell"/>
                        </a:rPr>
                        <a:t> </a:t>
                      </a:r>
                      <a:r>
                        <a:rPr lang="en-US" sz="1400" dirty="0">
                          <a:latin typeface="+mn-lt"/>
                          <a:cs typeface="Rockwell"/>
                        </a:rPr>
                        <a:t>a</a:t>
                      </a:r>
                      <a:r>
                        <a:rPr lang="en-US" sz="1400" spc="-5" dirty="0">
                          <a:latin typeface="+mn-lt"/>
                          <a:cs typeface="Rockwell"/>
                        </a:rPr>
                        <a:t> </a:t>
                      </a:r>
                      <a:r>
                        <a:rPr lang="en-US" sz="1400" spc="-10" dirty="0">
                          <a:latin typeface="+mn-lt"/>
                          <a:cs typeface="Rockwell"/>
                        </a:rPr>
                        <a:t>Database </a:t>
                      </a:r>
                      <a:r>
                        <a:rPr lang="en-US" sz="1400" spc="-30" dirty="0">
                          <a:latin typeface="+mn-lt"/>
                          <a:cs typeface="Rockwell"/>
                        </a:rPr>
                        <a:t>where</a:t>
                      </a:r>
                      <a:r>
                        <a:rPr lang="en-US" sz="1400" spc="-10" dirty="0">
                          <a:latin typeface="+mn-lt"/>
                          <a:cs typeface="Rockwell"/>
                        </a:rPr>
                        <a:t> </a:t>
                      </a:r>
                      <a:r>
                        <a:rPr lang="en-US" sz="1400" spc="-20" dirty="0">
                          <a:latin typeface="+mn-lt"/>
                          <a:cs typeface="Rockwell"/>
                        </a:rPr>
                        <a:t>we</a:t>
                      </a:r>
                      <a:r>
                        <a:rPr lang="en-US" sz="1400" spc="-10" dirty="0">
                          <a:latin typeface="+mn-lt"/>
                          <a:cs typeface="Rockwell"/>
                        </a:rPr>
                        <a:t> </a:t>
                      </a:r>
                      <a:r>
                        <a:rPr lang="en-US" sz="1400" spc="-20" dirty="0">
                          <a:latin typeface="+mn-lt"/>
                          <a:cs typeface="Rockwell"/>
                        </a:rPr>
                        <a:t>store</a:t>
                      </a:r>
                      <a:r>
                        <a:rPr lang="en-US" sz="1400" spc="-15" dirty="0">
                          <a:latin typeface="+mn-lt"/>
                          <a:cs typeface="Rockwell"/>
                        </a:rPr>
                        <a:t> </a:t>
                      </a:r>
                      <a:r>
                        <a:rPr lang="en-US" sz="1400" spc="-10" dirty="0">
                          <a:latin typeface="+mn-lt"/>
                          <a:cs typeface="Rockwell"/>
                        </a:rPr>
                        <a:t>all </a:t>
                      </a:r>
                      <a:r>
                        <a:rPr lang="en-US" sz="1400" spc="-5" dirty="0">
                          <a:latin typeface="+mn-lt"/>
                          <a:cs typeface="Rockwell"/>
                        </a:rPr>
                        <a:t>the</a:t>
                      </a:r>
                      <a:r>
                        <a:rPr lang="en-US" sz="1400" spc="-15" dirty="0">
                          <a:latin typeface="+mn-lt"/>
                          <a:cs typeface="Rockwell"/>
                        </a:rPr>
                        <a:t> </a:t>
                      </a:r>
                      <a:r>
                        <a:rPr lang="en-US" sz="1400" spc="-5" dirty="0">
                          <a:latin typeface="+mn-lt"/>
                          <a:cs typeface="Rockwell"/>
                        </a:rPr>
                        <a:t>user </a:t>
                      </a:r>
                      <a:r>
                        <a:rPr lang="en-US" sz="1400" dirty="0">
                          <a:latin typeface="+mn-lt"/>
                          <a:cs typeface="Rockwell"/>
                        </a:rPr>
                        <a:t> </a:t>
                      </a:r>
                      <a:r>
                        <a:rPr lang="en-US" sz="1400" spc="-10" dirty="0">
                          <a:latin typeface="+mn-lt"/>
                          <a:cs typeface="Rockwell"/>
                        </a:rPr>
                        <a:t>data</a:t>
                      </a:r>
                      <a:r>
                        <a:rPr lang="en-US" sz="1400" spc="5" dirty="0">
                          <a:latin typeface="+mn-lt"/>
                          <a:cs typeface="Rockwell"/>
                        </a:rPr>
                        <a:t> </a:t>
                      </a:r>
                      <a:r>
                        <a:rPr lang="en-US" sz="1400" spc="-10" dirty="0">
                          <a:latin typeface="+mn-lt"/>
                          <a:cs typeface="Rockwell"/>
                        </a:rPr>
                        <a:t>(Admin,</a:t>
                      </a:r>
                      <a:r>
                        <a:rPr lang="en-US" sz="1400" spc="-105" dirty="0">
                          <a:latin typeface="+mn-lt"/>
                          <a:cs typeface="Rockwell"/>
                        </a:rPr>
                        <a:t> </a:t>
                      </a:r>
                      <a:r>
                        <a:rPr lang="en-US" sz="1400" spc="-25" dirty="0">
                          <a:latin typeface="+mn-lt"/>
                          <a:cs typeface="Rockwell"/>
                        </a:rPr>
                        <a:t>Faculty</a:t>
                      </a:r>
                      <a:r>
                        <a:rPr lang="en-US" sz="1400" dirty="0">
                          <a:latin typeface="+mn-lt"/>
                          <a:cs typeface="Rockwell"/>
                        </a:rPr>
                        <a:t> </a:t>
                      </a:r>
                      <a:r>
                        <a:rPr lang="en-US" sz="1400" spc="-5" dirty="0">
                          <a:latin typeface="+mn-lt"/>
                          <a:cs typeface="Rockwell"/>
                        </a:rPr>
                        <a:t>and</a:t>
                      </a:r>
                      <a:r>
                        <a:rPr lang="en-US" sz="1400" spc="-15" dirty="0">
                          <a:latin typeface="+mn-lt"/>
                          <a:cs typeface="Rockwell"/>
                        </a:rPr>
                        <a:t> </a:t>
                      </a:r>
                      <a:r>
                        <a:rPr lang="en-US" sz="1400" spc="-10" dirty="0">
                          <a:latin typeface="+mn-lt"/>
                          <a:cs typeface="Rockwell"/>
                        </a:rPr>
                        <a:t>Student</a:t>
                      </a:r>
                      <a:r>
                        <a:rPr lang="en-US" sz="1400" spc="-5" dirty="0">
                          <a:latin typeface="+mn-lt"/>
                          <a:cs typeface="Rockwell"/>
                        </a:rPr>
                        <a:t> </a:t>
                      </a:r>
                      <a:r>
                        <a:rPr lang="en-US" sz="1400" spc="-15" dirty="0">
                          <a:latin typeface="+mn-lt"/>
                          <a:cs typeface="Rockwell"/>
                        </a:rPr>
                        <a:t>private</a:t>
                      </a:r>
                      <a:r>
                        <a:rPr lang="en-US" sz="1400" spc="105" dirty="0">
                          <a:latin typeface="+mn-lt"/>
                          <a:cs typeface="Rockwell"/>
                        </a:rPr>
                        <a:t> </a:t>
                      </a:r>
                      <a:r>
                        <a:rPr lang="en-US" sz="1400" spc="-10" dirty="0">
                          <a:latin typeface="+mn-lt"/>
                          <a:cs typeface="Rockwell"/>
                        </a:rPr>
                        <a:t>data)</a:t>
                      </a:r>
                      <a:endParaRPr lang="en-US"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pPr>
                      <a:endParaRPr sz="1600" dirty="0">
                        <a:latin typeface="+mn-lt"/>
                        <a:cs typeface="Times New Roman"/>
                      </a:endParaRPr>
                    </a:p>
                    <a:p>
                      <a:pPr algn="ctr">
                        <a:lnSpc>
                          <a:spcPct val="100000"/>
                        </a:lnSpc>
                        <a:spcBef>
                          <a:spcPts val="30"/>
                        </a:spcBef>
                      </a:pPr>
                      <a:endParaRPr sz="1200" dirty="0">
                        <a:latin typeface="+mn-lt"/>
                        <a:cs typeface="Times New Roman"/>
                      </a:endParaRPr>
                    </a:p>
                    <a:p>
                      <a:pPr marL="19050" algn="ctr">
                        <a:lnSpc>
                          <a:spcPct val="100000"/>
                        </a:lnSpc>
                        <a:spcBef>
                          <a:spcPts val="5"/>
                        </a:spcBef>
                      </a:pPr>
                      <a:r>
                        <a:rPr lang="en-US" sz="1400" dirty="0">
                          <a:latin typeface="+mn-lt"/>
                          <a:cs typeface="Rockwell"/>
                        </a:rPr>
                        <a:t>Highest</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5"/>
                        </a:spcBef>
                      </a:pPr>
                      <a:endParaRPr lang="en-US" sz="1400" dirty="0">
                        <a:latin typeface="+mn-lt"/>
                        <a:cs typeface="Rockwell"/>
                      </a:endParaRPr>
                    </a:p>
                    <a:p>
                      <a:pPr marL="19050" algn="ctr">
                        <a:lnSpc>
                          <a:spcPct val="100000"/>
                        </a:lnSpc>
                        <a:spcBef>
                          <a:spcPts val="5"/>
                        </a:spcBef>
                      </a:pPr>
                      <a:endParaRPr lang="en-US" sz="1400" dirty="0">
                        <a:latin typeface="+mn-lt"/>
                        <a:cs typeface="Rockwell"/>
                      </a:endParaRPr>
                    </a:p>
                    <a:p>
                      <a:pPr marL="19050" algn="ctr">
                        <a:lnSpc>
                          <a:spcPct val="100000"/>
                        </a:lnSpc>
                        <a:spcBef>
                          <a:spcPts val="5"/>
                        </a:spcBef>
                      </a:pPr>
                      <a:r>
                        <a:rPr lang="en-US" sz="1400" b="1" dirty="0">
                          <a:latin typeface="+mn-lt"/>
                          <a:cs typeface="Rockwell"/>
                        </a:rPr>
                        <a:t>Completed</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5"/>
                        </a:spcBef>
                      </a:pPr>
                      <a:endParaRPr lang="en-US" sz="1400" b="1" dirty="0">
                        <a:latin typeface="+mn-lt"/>
                        <a:cs typeface="Rockwell"/>
                      </a:endParaRPr>
                    </a:p>
                    <a:p>
                      <a:pPr marL="19050" algn="ctr">
                        <a:lnSpc>
                          <a:spcPct val="100000"/>
                        </a:lnSpc>
                        <a:spcBef>
                          <a:spcPts val="5"/>
                        </a:spcBef>
                      </a:pPr>
                      <a:endParaRPr lang="en-US" sz="1400" b="1" dirty="0">
                        <a:latin typeface="+mn-lt"/>
                        <a:cs typeface="Rockwell"/>
                      </a:endParaRPr>
                    </a:p>
                    <a:p>
                      <a:pPr marL="19050" algn="ctr">
                        <a:lnSpc>
                          <a:spcPct val="100000"/>
                        </a:lnSpc>
                        <a:spcBef>
                          <a:spcPts val="5"/>
                        </a:spcBef>
                      </a:pPr>
                      <a:r>
                        <a:rPr lang="en-US" sz="1400" b="1" dirty="0">
                          <a:latin typeface="+mn-lt"/>
                          <a:cs typeface="Rockwell"/>
                        </a:rPr>
                        <a:t>3</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725611">
                <a:tc>
                  <a:txBody>
                    <a:bodyPr/>
                    <a:lstStyle/>
                    <a:p>
                      <a:pPr algn="ctr">
                        <a:lnSpc>
                          <a:spcPct val="100000"/>
                        </a:lnSpc>
                      </a:pPr>
                      <a:endParaRPr sz="1600" dirty="0">
                        <a:latin typeface="+mn-lt"/>
                        <a:cs typeface="Times New Roman"/>
                      </a:endParaRPr>
                    </a:p>
                    <a:p>
                      <a:pPr marL="15875"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6</a:t>
                      </a:r>
                    </a:p>
                    <a:p>
                      <a:pPr marL="15875"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Faculty login page</a:t>
                      </a: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As a faculty, I would like to login to the application using username and password given during the faculty registration </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sz="1600" dirty="0">
                        <a:latin typeface="+mn-lt"/>
                        <a:cs typeface="Times New Roman"/>
                      </a:endParaRPr>
                    </a:p>
                    <a:p>
                      <a:pPr algn="ctr">
                        <a:lnSpc>
                          <a:spcPct val="100000"/>
                        </a:lnSpc>
                        <a:spcBef>
                          <a:spcPts val="50"/>
                        </a:spcBef>
                      </a:pPr>
                      <a:r>
                        <a:rPr lang="en-US" sz="1600" dirty="0">
                          <a:latin typeface="+mn-lt"/>
                          <a:cs typeface="Times New Roman"/>
                        </a:rPr>
                        <a:t>Highest</a:t>
                      </a:r>
                      <a:endParaRPr sz="1600" dirty="0">
                        <a:latin typeface="+mn-lt"/>
                        <a:cs typeface="Times New Roman"/>
                      </a:endParaRPr>
                    </a:p>
                    <a:p>
                      <a:pPr marL="19050" algn="ctr">
                        <a:lnSpc>
                          <a:spcPct val="100000"/>
                        </a:lnSpc>
                      </a:pP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Completed</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b="1" dirty="0">
                        <a:latin typeface="+mn-lt"/>
                        <a:cs typeface="Rockwell"/>
                      </a:endParaRPr>
                    </a:p>
                    <a:p>
                      <a:pPr marL="19050" algn="ctr">
                        <a:lnSpc>
                          <a:spcPct val="100000"/>
                        </a:lnSpc>
                      </a:pPr>
                      <a:r>
                        <a:rPr lang="en-US" sz="1400" b="1" dirty="0">
                          <a:latin typeface="+mn-lt"/>
                          <a:cs typeface="Rockwell"/>
                        </a:rPr>
                        <a:t>4</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2FFD2AB7-1A4E-B744-82DD-BC75F4F6BB5D}"/>
              </a:ext>
            </a:extLst>
          </p:cNvPr>
          <p:cNvSpPr txBox="1"/>
          <p:nvPr/>
        </p:nvSpPr>
        <p:spPr>
          <a:xfrm>
            <a:off x="370332" y="12700"/>
            <a:ext cx="4094967" cy="646331"/>
          </a:xfrm>
          <a:prstGeom prst="rect">
            <a:avLst/>
          </a:prstGeom>
          <a:noFill/>
        </p:spPr>
        <p:txBody>
          <a:bodyPr wrap="none" rtlCol="0">
            <a:spAutoFit/>
          </a:bodyPr>
          <a:lstStyle/>
          <a:p>
            <a:r>
              <a:rPr lang="en-US" sz="3600" b="1" dirty="0">
                <a:latin typeface="+mj-lt"/>
              </a:rPr>
              <a:t>PRODUCT BACKLOG </a:t>
            </a:r>
          </a:p>
        </p:txBody>
      </p:sp>
    </p:spTree>
    <p:extLst>
      <p:ext uri="{BB962C8B-B14F-4D97-AF65-F5344CB8AC3E}">
        <p14:creationId xmlns:p14="http://schemas.microsoft.com/office/powerpoint/2010/main" val="272029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01806" y="6229350"/>
            <a:ext cx="458470" cy="458470"/>
            <a:chOff x="11401806" y="6229350"/>
            <a:chExt cx="458470" cy="458470"/>
          </a:xfrm>
        </p:grpSpPr>
        <p:pic>
          <p:nvPicPr>
            <p:cNvPr id="3" name="object 3"/>
            <p:cNvPicPr/>
            <p:nvPr/>
          </p:nvPicPr>
          <p:blipFill>
            <a:blip r:embed="rId2" cstate="print"/>
            <a:stretch>
              <a:fillRect/>
            </a:stretch>
          </p:blipFill>
          <p:spPr>
            <a:xfrm>
              <a:off x="11401806" y="6229350"/>
              <a:ext cx="457962" cy="457962"/>
            </a:xfrm>
            <a:prstGeom prst="rect">
              <a:avLst/>
            </a:prstGeom>
          </p:spPr>
        </p:pic>
        <p:sp>
          <p:nvSpPr>
            <p:cNvPr id="4" name="object 4"/>
            <p:cNvSpPr/>
            <p:nvPr/>
          </p:nvSpPr>
          <p:spPr>
            <a:xfrm>
              <a:off x="11430381" y="6257925"/>
              <a:ext cx="399415" cy="399415"/>
            </a:xfrm>
            <a:custGeom>
              <a:avLst/>
              <a:gdLst/>
              <a:ahLst/>
              <a:cxnLst/>
              <a:rect l="l" t="t" r="r" b="b"/>
              <a:pathLst>
                <a:path w="399415" h="399415">
                  <a:moveTo>
                    <a:pt x="0" y="199580"/>
                  </a:moveTo>
                  <a:lnTo>
                    <a:pt x="5334" y="153822"/>
                  </a:lnTo>
                  <a:lnTo>
                    <a:pt x="20320" y="111810"/>
                  </a:lnTo>
                  <a:lnTo>
                    <a:pt x="43815" y="74752"/>
                  </a:lnTo>
                  <a:lnTo>
                    <a:pt x="74802" y="43840"/>
                  </a:lnTo>
                  <a:lnTo>
                    <a:pt x="111760" y="20281"/>
                  </a:lnTo>
                  <a:lnTo>
                    <a:pt x="153797" y="5270"/>
                  </a:lnTo>
                  <a:lnTo>
                    <a:pt x="199644" y="0"/>
                  </a:lnTo>
                  <a:lnTo>
                    <a:pt x="245364" y="5270"/>
                  </a:lnTo>
                  <a:lnTo>
                    <a:pt x="287400" y="20281"/>
                  </a:lnTo>
                  <a:lnTo>
                    <a:pt x="324358" y="43840"/>
                  </a:lnTo>
                  <a:lnTo>
                    <a:pt x="355346" y="74752"/>
                  </a:lnTo>
                  <a:lnTo>
                    <a:pt x="378841" y="111810"/>
                  </a:lnTo>
                  <a:lnTo>
                    <a:pt x="393826" y="153822"/>
                  </a:lnTo>
                  <a:lnTo>
                    <a:pt x="399161" y="199580"/>
                  </a:lnTo>
                  <a:lnTo>
                    <a:pt x="393826" y="245338"/>
                  </a:lnTo>
                  <a:lnTo>
                    <a:pt x="378841" y="287350"/>
                  </a:lnTo>
                  <a:lnTo>
                    <a:pt x="355346" y="324408"/>
                  </a:lnTo>
                  <a:lnTo>
                    <a:pt x="324358" y="355320"/>
                  </a:lnTo>
                  <a:lnTo>
                    <a:pt x="287400" y="378879"/>
                  </a:lnTo>
                  <a:lnTo>
                    <a:pt x="245364" y="393890"/>
                  </a:lnTo>
                  <a:lnTo>
                    <a:pt x="199644" y="399161"/>
                  </a:lnTo>
                  <a:lnTo>
                    <a:pt x="153797" y="393890"/>
                  </a:lnTo>
                  <a:lnTo>
                    <a:pt x="111760" y="378879"/>
                  </a:lnTo>
                  <a:lnTo>
                    <a:pt x="74802" y="355320"/>
                  </a:lnTo>
                  <a:lnTo>
                    <a:pt x="43815" y="324408"/>
                  </a:lnTo>
                  <a:lnTo>
                    <a:pt x="20320" y="287350"/>
                  </a:lnTo>
                  <a:lnTo>
                    <a:pt x="5334" y="245338"/>
                  </a:lnTo>
                  <a:lnTo>
                    <a:pt x="0" y="199580"/>
                  </a:lnTo>
                  <a:close/>
                </a:path>
              </a:pathLst>
            </a:custGeom>
            <a:ln w="12700">
              <a:solidFill>
                <a:srgbClr val="FFFFFF"/>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1066800" y="2014727"/>
            <a:ext cx="10058400" cy="79248"/>
          </a:xfrm>
          <a:prstGeom prst="rect">
            <a:avLst/>
          </a:prstGeom>
        </p:spPr>
      </p:pic>
      <p:graphicFrame>
        <p:nvGraphicFramePr>
          <p:cNvPr id="7" name="object 7"/>
          <p:cNvGraphicFramePr>
            <a:graphicFrameLocks noGrp="1"/>
          </p:cNvGraphicFramePr>
          <p:nvPr>
            <p:extLst>
              <p:ext uri="{D42A27DB-BD31-4B8C-83A1-F6EECF244321}">
                <p14:modId xmlns:p14="http://schemas.microsoft.com/office/powerpoint/2010/main" val="820136972"/>
              </p:ext>
            </p:extLst>
          </p:nvPr>
        </p:nvGraphicFramePr>
        <p:xfrm>
          <a:off x="403543" y="765015"/>
          <a:ext cx="10874058" cy="5952390"/>
        </p:xfrm>
        <a:graphic>
          <a:graphicData uri="http://schemas.openxmlformats.org/drawingml/2006/table">
            <a:tbl>
              <a:tblPr firstRow="1" bandRow="1">
                <a:tableStyleId>{2D5ABB26-0587-4C30-8999-92F81FD0307C}</a:tableStyleId>
              </a:tblPr>
              <a:tblGrid>
                <a:gridCol w="849091">
                  <a:extLst>
                    <a:ext uri="{9D8B030D-6E8A-4147-A177-3AD203B41FA5}">
                      <a16:colId xmlns:a16="http://schemas.microsoft.com/office/drawing/2014/main" val="20000"/>
                    </a:ext>
                  </a:extLst>
                </a:gridCol>
                <a:gridCol w="2603454">
                  <a:extLst>
                    <a:ext uri="{9D8B030D-6E8A-4147-A177-3AD203B41FA5}">
                      <a16:colId xmlns:a16="http://schemas.microsoft.com/office/drawing/2014/main" val="20001"/>
                    </a:ext>
                  </a:extLst>
                </a:gridCol>
                <a:gridCol w="3763912">
                  <a:extLst>
                    <a:ext uri="{9D8B030D-6E8A-4147-A177-3AD203B41FA5}">
                      <a16:colId xmlns:a16="http://schemas.microsoft.com/office/drawing/2014/main" val="20002"/>
                    </a:ext>
                  </a:extLst>
                </a:gridCol>
                <a:gridCol w="984939">
                  <a:extLst>
                    <a:ext uri="{9D8B030D-6E8A-4147-A177-3AD203B41FA5}">
                      <a16:colId xmlns:a16="http://schemas.microsoft.com/office/drawing/2014/main" val="20003"/>
                    </a:ext>
                  </a:extLst>
                </a:gridCol>
                <a:gridCol w="1336331">
                  <a:extLst>
                    <a:ext uri="{9D8B030D-6E8A-4147-A177-3AD203B41FA5}">
                      <a16:colId xmlns:a16="http://schemas.microsoft.com/office/drawing/2014/main" val="3067318785"/>
                    </a:ext>
                  </a:extLst>
                </a:gridCol>
                <a:gridCol w="1336331">
                  <a:extLst>
                    <a:ext uri="{9D8B030D-6E8A-4147-A177-3AD203B41FA5}">
                      <a16:colId xmlns:a16="http://schemas.microsoft.com/office/drawing/2014/main" val="2343704827"/>
                    </a:ext>
                  </a:extLst>
                </a:gridCol>
              </a:tblGrid>
              <a:tr h="528273">
                <a:tc>
                  <a:txBody>
                    <a:bodyPr/>
                    <a:lstStyle/>
                    <a:p>
                      <a:pPr marL="5715" marR="0" lvl="0" indent="0" algn="ctr" defTabSz="914400" eaLnBrk="1" fontAlgn="auto" latinLnBrk="0" hangingPunct="1">
                        <a:lnSpc>
                          <a:spcPct val="100000"/>
                        </a:lnSpc>
                        <a:spcBef>
                          <a:spcPts val="819"/>
                        </a:spcBef>
                        <a:spcAft>
                          <a:spcPts val="0"/>
                        </a:spcAft>
                        <a:buClrTx/>
                        <a:buSzTx/>
                        <a:buFontTx/>
                        <a:buNone/>
                        <a:tabLst/>
                        <a:defRPr/>
                      </a:pPr>
                      <a:r>
                        <a:rPr lang="en-US" sz="1600" spc="15" dirty="0">
                          <a:solidFill>
                            <a:schemeClr val="tx1"/>
                          </a:solidFill>
                          <a:latin typeface="+mn-lt"/>
                          <a:cs typeface="Rockwell"/>
                        </a:rPr>
                        <a:t>Story Number</a:t>
                      </a:r>
                      <a:endParaRPr lang="en-US" sz="1600" dirty="0">
                        <a:solidFill>
                          <a:schemeClr val="tx1"/>
                        </a:solidFill>
                        <a:latin typeface="+mn-lt"/>
                        <a:cs typeface="Rockwell"/>
                      </a:endParaRPr>
                    </a:p>
                  </a:txBody>
                  <a:tcPr marL="0" marR="0" marT="104139"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302260" algn="ctr">
                        <a:lnSpc>
                          <a:spcPct val="100000"/>
                        </a:lnSpc>
                        <a:spcBef>
                          <a:spcPts val="819"/>
                        </a:spcBef>
                      </a:pPr>
                      <a:r>
                        <a:rPr sz="1600" spc="-15" dirty="0">
                          <a:solidFill>
                            <a:schemeClr val="tx1"/>
                          </a:solidFill>
                          <a:latin typeface="+mn-lt"/>
                          <a:cs typeface="Rockwell"/>
                        </a:rPr>
                        <a:t>Product</a:t>
                      </a:r>
                      <a:r>
                        <a:rPr sz="1600" spc="-20" dirty="0">
                          <a:solidFill>
                            <a:schemeClr val="tx1"/>
                          </a:solidFill>
                          <a:latin typeface="+mn-lt"/>
                          <a:cs typeface="Rockwell"/>
                        </a:rPr>
                        <a:t> </a:t>
                      </a:r>
                      <a:r>
                        <a:rPr sz="1600" spc="-5" dirty="0">
                          <a:solidFill>
                            <a:schemeClr val="tx1"/>
                          </a:solidFill>
                          <a:latin typeface="+mn-lt"/>
                          <a:cs typeface="Rockwell"/>
                        </a:rPr>
                        <a:t>Backlog</a:t>
                      </a:r>
                      <a:r>
                        <a:rPr sz="1600" spc="-20" dirty="0">
                          <a:solidFill>
                            <a:schemeClr val="tx1"/>
                          </a:solidFill>
                          <a:latin typeface="+mn-lt"/>
                          <a:cs typeface="Rockwell"/>
                        </a:rPr>
                        <a:t> </a:t>
                      </a:r>
                      <a:r>
                        <a:rPr sz="1600" spc="-5" dirty="0">
                          <a:solidFill>
                            <a:schemeClr val="tx1"/>
                          </a:solidFill>
                          <a:latin typeface="+mn-lt"/>
                          <a:cs typeface="Rockwell"/>
                        </a:rPr>
                        <a:t>Item</a:t>
                      </a:r>
                      <a:endParaRPr sz="1600" dirty="0">
                        <a:solidFill>
                          <a:schemeClr val="tx1"/>
                        </a:solidFill>
                        <a:latin typeface="+mn-lt"/>
                        <a:cs typeface="Rockwell"/>
                      </a:endParaRPr>
                    </a:p>
                  </a:txBody>
                  <a:tcPr marL="0" marR="0" marT="104139"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6350" algn="ctr">
                        <a:lnSpc>
                          <a:spcPct val="100000"/>
                        </a:lnSpc>
                        <a:spcBef>
                          <a:spcPts val="819"/>
                        </a:spcBef>
                      </a:pPr>
                      <a:r>
                        <a:rPr sz="1600" spc="-5" dirty="0">
                          <a:solidFill>
                            <a:schemeClr val="tx1"/>
                          </a:solidFill>
                          <a:latin typeface="+mn-lt"/>
                          <a:cs typeface="Rockwell"/>
                        </a:rPr>
                        <a:t>User</a:t>
                      </a:r>
                      <a:r>
                        <a:rPr sz="1600" spc="-35" dirty="0">
                          <a:solidFill>
                            <a:schemeClr val="tx1"/>
                          </a:solidFill>
                          <a:latin typeface="+mn-lt"/>
                          <a:cs typeface="Rockwell"/>
                        </a:rPr>
                        <a:t> </a:t>
                      </a:r>
                      <a:r>
                        <a:rPr sz="1600" dirty="0">
                          <a:solidFill>
                            <a:schemeClr val="tx1"/>
                          </a:solidFill>
                          <a:latin typeface="+mn-lt"/>
                          <a:cs typeface="Rockwell"/>
                        </a:rPr>
                        <a:t>Stor</a:t>
                      </a:r>
                      <a:r>
                        <a:rPr lang="en-US" sz="1600" dirty="0">
                          <a:solidFill>
                            <a:schemeClr val="tx1"/>
                          </a:solidFill>
                          <a:latin typeface="+mn-lt"/>
                          <a:cs typeface="Rockwell"/>
                        </a:rPr>
                        <a:t>y</a:t>
                      </a:r>
                      <a:endParaRPr sz="1600" dirty="0">
                        <a:solidFill>
                          <a:schemeClr val="tx1"/>
                        </a:solidFill>
                        <a:latin typeface="+mn-lt"/>
                        <a:cs typeface="Rockwell"/>
                      </a:endParaRPr>
                    </a:p>
                  </a:txBody>
                  <a:tcPr marL="0" marR="0" marT="104139"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8255" algn="ctr">
                        <a:lnSpc>
                          <a:spcPct val="100000"/>
                        </a:lnSpc>
                        <a:spcBef>
                          <a:spcPts val="819"/>
                        </a:spcBef>
                      </a:pPr>
                      <a:r>
                        <a:rPr sz="1600" spc="25" dirty="0">
                          <a:solidFill>
                            <a:schemeClr val="tx1"/>
                          </a:solidFill>
                          <a:latin typeface="+mn-lt"/>
                          <a:cs typeface="Rockwell"/>
                        </a:rPr>
                        <a:t>Priority</a:t>
                      </a:r>
                      <a:endParaRPr sz="1600" dirty="0">
                        <a:solidFill>
                          <a:schemeClr val="tx1"/>
                        </a:solidFill>
                        <a:latin typeface="+mn-lt"/>
                        <a:cs typeface="Rockwell"/>
                      </a:endParaRPr>
                    </a:p>
                  </a:txBody>
                  <a:tcPr marL="0" marR="0" marT="104139"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8255" algn="ctr">
                        <a:lnSpc>
                          <a:spcPct val="100000"/>
                        </a:lnSpc>
                        <a:spcBef>
                          <a:spcPts val="819"/>
                        </a:spcBef>
                      </a:pPr>
                      <a:r>
                        <a:rPr lang="en-US" sz="1600" spc="25" dirty="0">
                          <a:solidFill>
                            <a:schemeClr val="tx1"/>
                          </a:solidFill>
                          <a:latin typeface="+mn-lt"/>
                          <a:cs typeface="Rockwell"/>
                        </a:rPr>
                        <a:t>Status</a:t>
                      </a:r>
                      <a:endParaRPr sz="1600" dirty="0">
                        <a:solidFill>
                          <a:schemeClr val="tx1"/>
                        </a:solidFill>
                        <a:latin typeface="+mn-lt"/>
                        <a:cs typeface="Rockwell"/>
                      </a:endParaRPr>
                    </a:p>
                  </a:txBody>
                  <a:tcPr marL="0" marR="0" marT="10413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8255" algn="ctr">
                        <a:lnSpc>
                          <a:spcPct val="100000"/>
                        </a:lnSpc>
                        <a:spcBef>
                          <a:spcPts val="819"/>
                        </a:spcBef>
                      </a:pPr>
                      <a:r>
                        <a:rPr lang="en-US" sz="1600" dirty="0">
                          <a:solidFill>
                            <a:schemeClr val="tx1"/>
                          </a:solidFill>
                          <a:latin typeface="+mn-lt"/>
                          <a:cs typeface="Rockwell"/>
                        </a:rPr>
                        <a:t>Sprint</a:t>
                      </a:r>
                      <a:endParaRPr sz="1600" dirty="0">
                        <a:solidFill>
                          <a:schemeClr val="tx1"/>
                        </a:solidFill>
                        <a:latin typeface="+mn-lt"/>
                        <a:cs typeface="Rockwell"/>
                      </a:endParaRPr>
                    </a:p>
                  </a:txBody>
                  <a:tcPr marL="0" marR="0" marT="104139"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841414">
                <a:tc>
                  <a:txBody>
                    <a:bodyPr/>
                    <a:lstStyle/>
                    <a:p>
                      <a:pPr algn="ctr">
                        <a:lnSpc>
                          <a:spcPct val="100000"/>
                        </a:lnSpc>
                      </a:pPr>
                      <a:endParaRPr sz="1600" dirty="0">
                        <a:latin typeface="+mn-lt"/>
                        <a:cs typeface="Times New Roman"/>
                      </a:endParaRPr>
                    </a:p>
                    <a:p>
                      <a:pPr marL="15875" marR="0" lvl="0" indent="0" algn="ctr" defTabSz="914400" eaLnBrk="1" fontAlgn="auto" latinLnBrk="0" hangingPunct="1">
                        <a:lnSpc>
                          <a:spcPct val="100000"/>
                        </a:lnSpc>
                        <a:spcBef>
                          <a:spcPts val="880"/>
                        </a:spcBef>
                        <a:spcAft>
                          <a:spcPts val="0"/>
                        </a:spcAft>
                        <a:buClrTx/>
                        <a:buSzTx/>
                        <a:buFontTx/>
                        <a:buNone/>
                        <a:tabLst/>
                        <a:defRPr/>
                      </a:pPr>
                      <a:r>
                        <a:rPr lang="en-US" sz="1400" dirty="0">
                          <a:latin typeface="+mn-lt"/>
                          <a:cs typeface="Rockwell"/>
                        </a:rPr>
                        <a:t>US– 7</a:t>
                      </a:r>
                    </a:p>
                    <a:p>
                      <a:pPr marL="15875" marR="0" lvl="0" indent="0" algn="ctr" defTabSz="914400" eaLnBrk="1" fontAlgn="auto" latinLnBrk="0" hangingPunct="1">
                        <a:lnSpc>
                          <a:spcPct val="100000"/>
                        </a:lnSpc>
                        <a:spcBef>
                          <a:spcPts val="880"/>
                        </a:spcBef>
                        <a:spcAft>
                          <a:spcPts val="0"/>
                        </a:spcAft>
                        <a:buClrTx/>
                        <a:buSzTx/>
                        <a:buFontTx/>
                        <a:buNone/>
                        <a:tabLst/>
                        <a:defRPr/>
                      </a:pPr>
                      <a:endParaRPr lang="en-US" sz="1400" dirty="0">
                        <a:latin typeface="+mn-lt"/>
                        <a:cs typeface="Rockwell"/>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638175" marR="188595" indent="-523240" algn="ctr">
                        <a:lnSpc>
                          <a:spcPct val="100000"/>
                        </a:lnSpc>
                      </a:pPr>
                      <a:endParaRPr lang="en-US" sz="2000" spc="0" dirty="0">
                        <a:latin typeface="+mn-lt"/>
                        <a:cs typeface="Times New Roman"/>
                      </a:endParaRPr>
                    </a:p>
                    <a:p>
                      <a:pPr marL="638175" marR="188595" indent="-523240" algn="ctr">
                        <a:lnSpc>
                          <a:spcPct val="100000"/>
                        </a:lnSpc>
                      </a:pPr>
                      <a:r>
                        <a:rPr sz="1400" spc="-15" dirty="0">
                          <a:latin typeface="+mn-lt"/>
                          <a:cs typeface="Rockwell"/>
                        </a:rPr>
                        <a:t>Faculty</a:t>
                      </a:r>
                      <a:r>
                        <a:rPr sz="1400" spc="-25" dirty="0">
                          <a:latin typeface="+mn-lt"/>
                          <a:cs typeface="Rockwell"/>
                        </a:rPr>
                        <a:t> </a:t>
                      </a:r>
                      <a:r>
                        <a:rPr sz="1400" spc="-5" dirty="0">
                          <a:latin typeface="+mn-lt"/>
                          <a:cs typeface="Rockwell"/>
                        </a:rPr>
                        <a:t>Registration</a:t>
                      </a:r>
                      <a:endParaRPr lang="en-US" sz="1400" spc="-25" dirty="0">
                        <a:latin typeface="+mn-lt"/>
                        <a:cs typeface="Rockwell"/>
                      </a:endParaRPr>
                    </a:p>
                    <a:p>
                      <a:pPr marL="638175" marR="188595" indent="-523240" algn="ctr">
                        <a:lnSpc>
                          <a:spcPct val="100000"/>
                        </a:lnSpc>
                      </a:pPr>
                      <a:r>
                        <a:rPr sz="1400" spc="-5" dirty="0">
                          <a:latin typeface="+mn-lt"/>
                          <a:cs typeface="Rockwell"/>
                        </a:rPr>
                        <a:t>authentication</a:t>
                      </a:r>
                      <a:endParaRPr sz="1400" dirty="0">
                        <a:latin typeface="+mn-lt"/>
                        <a:cs typeface="Rockwell"/>
                      </a:endParaRPr>
                    </a:p>
                  </a:txBody>
                  <a:tcPr marL="0" marR="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56845" marR="136525" indent="-635" algn="ctr">
                        <a:lnSpc>
                          <a:spcPct val="100000"/>
                        </a:lnSpc>
                        <a:spcBef>
                          <a:spcPts val="1050"/>
                        </a:spcBef>
                      </a:pPr>
                      <a:r>
                        <a:rPr sz="1400" spc="-5" dirty="0">
                          <a:latin typeface="+mn-lt"/>
                          <a:cs typeface="Rockwell"/>
                        </a:rPr>
                        <a:t>A</a:t>
                      </a:r>
                      <a:r>
                        <a:rPr sz="1400" dirty="0">
                          <a:latin typeface="+mn-lt"/>
                          <a:cs typeface="Rockwell"/>
                        </a:rPr>
                        <a:t>s</a:t>
                      </a:r>
                      <a:r>
                        <a:rPr sz="1400" spc="-5" dirty="0">
                          <a:latin typeface="+mn-lt"/>
                          <a:cs typeface="Rockwell"/>
                        </a:rPr>
                        <a:t> </a:t>
                      </a:r>
                      <a:r>
                        <a:rPr sz="1400" dirty="0">
                          <a:latin typeface="+mn-lt"/>
                          <a:cs typeface="Rockwell"/>
                        </a:rPr>
                        <a:t>a </a:t>
                      </a:r>
                      <a:r>
                        <a:rPr sz="1400" spc="-100" dirty="0">
                          <a:latin typeface="+mn-lt"/>
                          <a:cs typeface="Rockwell"/>
                        </a:rPr>
                        <a:t>F</a:t>
                      </a:r>
                      <a:r>
                        <a:rPr sz="1400" dirty="0">
                          <a:latin typeface="+mn-lt"/>
                          <a:cs typeface="Rockwell"/>
                        </a:rPr>
                        <a:t>acul</a:t>
                      </a:r>
                      <a:r>
                        <a:rPr sz="1400" spc="-5" dirty="0">
                          <a:latin typeface="+mn-lt"/>
                          <a:cs typeface="Rockwell"/>
                        </a:rPr>
                        <a:t>t</a:t>
                      </a:r>
                      <a:r>
                        <a:rPr sz="1400" spc="-120" dirty="0">
                          <a:latin typeface="+mn-lt"/>
                          <a:cs typeface="Rockwell"/>
                        </a:rPr>
                        <a:t>y</a:t>
                      </a:r>
                      <a:r>
                        <a:rPr sz="1400" dirty="0">
                          <a:latin typeface="+mn-lt"/>
                          <a:cs typeface="Rockwell"/>
                        </a:rPr>
                        <a:t>,</a:t>
                      </a:r>
                      <a:r>
                        <a:rPr sz="1400" spc="-100" dirty="0">
                          <a:latin typeface="+mn-lt"/>
                          <a:cs typeface="Rockwell"/>
                        </a:rPr>
                        <a:t> </a:t>
                      </a:r>
                      <a:r>
                        <a:rPr sz="1400" dirty="0">
                          <a:latin typeface="+mn-lt"/>
                          <a:cs typeface="Rockwell"/>
                        </a:rPr>
                        <a:t>I </a:t>
                      </a:r>
                      <a:r>
                        <a:rPr sz="1400" spc="-20" dirty="0">
                          <a:latin typeface="+mn-lt"/>
                          <a:cs typeface="Rockwell"/>
                        </a:rPr>
                        <a:t>w</a:t>
                      </a:r>
                      <a:r>
                        <a:rPr sz="1400" dirty="0">
                          <a:latin typeface="+mn-lt"/>
                          <a:cs typeface="Rockwell"/>
                        </a:rPr>
                        <a:t>ant </a:t>
                      </a:r>
                      <a:r>
                        <a:rPr lang="en-US" sz="1400" spc="-5" dirty="0">
                          <a:latin typeface="+mn-lt"/>
                          <a:cs typeface="Rockwell"/>
                        </a:rPr>
                        <a:t>to register as a faculty to be able to have a secure login to my account </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pPr>
                      <a:endParaRPr sz="1600" dirty="0">
                        <a:latin typeface="+mn-lt"/>
                        <a:cs typeface="Times New Roman"/>
                      </a:endParaRPr>
                    </a:p>
                    <a:p>
                      <a:pPr marL="19050" algn="ctr">
                        <a:lnSpc>
                          <a:spcPct val="100000"/>
                        </a:lnSpc>
                        <a:spcBef>
                          <a:spcPts val="880"/>
                        </a:spcBef>
                      </a:pPr>
                      <a:r>
                        <a:rPr lang="en-US" sz="1400" dirty="0">
                          <a:latin typeface="+mn-lt"/>
                          <a:cs typeface="Rockwell"/>
                        </a:rPr>
                        <a:t>Medium</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880"/>
                        </a:spcBef>
                      </a:pPr>
                      <a:endParaRPr lang="en-US" sz="1400" dirty="0">
                        <a:latin typeface="+mn-lt"/>
                        <a:cs typeface="Rockwell"/>
                      </a:endParaRPr>
                    </a:p>
                    <a:p>
                      <a:pPr marL="19050" algn="ctr">
                        <a:lnSpc>
                          <a:spcPct val="100000"/>
                        </a:lnSpc>
                        <a:spcBef>
                          <a:spcPts val="880"/>
                        </a:spcBef>
                      </a:pPr>
                      <a:r>
                        <a:rPr lang="en-US" sz="1400" b="1" dirty="0">
                          <a:latin typeface="+mn-lt"/>
                          <a:cs typeface="Rockwell"/>
                        </a:rPr>
                        <a:t>Completed</a:t>
                      </a:r>
                      <a:endParaRPr lang="en-US"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880"/>
                        </a:spcBef>
                      </a:pPr>
                      <a:endParaRPr lang="en-US" sz="1400" b="1" dirty="0">
                        <a:latin typeface="+mn-lt"/>
                        <a:cs typeface="Rockwell"/>
                      </a:endParaRPr>
                    </a:p>
                    <a:p>
                      <a:pPr marL="19050" algn="ctr">
                        <a:lnSpc>
                          <a:spcPct val="100000"/>
                        </a:lnSpc>
                        <a:spcBef>
                          <a:spcPts val="880"/>
                        </a:spcBef>
                      </a:pPr>
                      <a:r>
                        <a:rPr lang="en-US" sz="1400" b="1" dirty="0">
                          <a:latin typeface="+mn-lt"/>
                          <a:cs typeface="Rockwell"/>
                        </a:rPr>
                        <a:t>5</a:t>
                      </a: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841414">
                <a:tc>
                  <a:txBody>
                    <a:bodyPr/>
                    <a:lstStyle/>
                    <a:p>
                      <a:pPr marL="15875" marR="0" lvl="0" indent="0" algn="ctr" defTabSz="914400" eaLnBrk="1" fontAlgn="auto" latinLnBrk="0" hangingPunct="1">
                        <a:lnSpc>
                          <a:spcPct val="100000"/>
                        </a:lnSpc>
                        <a:spcBef>
                          <a:spcPts val="5"/>
                        </a:spcBef>
                        <a:spcAft>
                          <a:spcPts val="0"/>
                        </a:spcAft>
                        <a:buClrTx/>
                        <a:buSzTx/>
                        <a:buFontTx/>
                        <a:buNone/>
                        <a:tabLst/>
                        <a:defRPr/>
                      </a:pPr>
                      <a:endParaRPr lang="en-US" sz="1400" dirty="0">
                        <a:latin typeface="+mn-lt"/>
                        <a:cs typeface="Rockwell"/>
                      </a:endParaRPr>
                    </a:p>
                    <a:p>
                      <a:pPr marL="15875" marR="0" lvl="0" indent="0" algn="ctr" defTabSz="914400" eaLnBrk="1" fontAlgn="auto" latinLnBrk="0" hangingPunct="1">
                        <a:lnSpc>
                          <a:spcPct val="100000"/>
                        </a:lnSpc>
                        <a:spcBef>
                          <a:spcPts val="5"/>
                        </a:spcBef>
                        <a:spcAft>
                          <a:spcPts val="0"/>
                        </a:spcAft>
                        <a:buClrTx/>
                        <a:buSzTx/>
                        <a:buFontTx/>
                        <a:buNone/>
                        <a:tabLst/>
                        <a:defRPr/>
                      </a:pPr>
                      <a:endParaRPr lang="en-US" sz="1400" dirty="0">
                        <a:latin typeface="+mn-lt"/>
                        <a:cs typeface="Rockwell"/>
                      </a:endParaRPr>
                    </a:p>
                    <a:p>
                      <a:pPr marL="15875" marR="0" lvl="0" indent="0" algn="ctr" defTabSz="914400" eaLnBrk="1" fontAlgn="auto" latinLnBrk="0" hangingPunct="1">
                        <a:lnSpc>
                          <a:spcPct val="100000"/>
                        </a:lnSpc>
                        <a:spcBef>
                          <a:spcPts val="5"/>
                        </a:spcBef>
                        <a:spcAft>
                          <a:spcPts val="0"/>
                        </a:spcAft>
                        <a:buClrTx/>
                        <a:buSzTx/>
                        <a:buFontTx/>
                        <a:buNone/>
                        <a:tabLst/>
                        <a:defRPr/>
                      </a:pPr>
                      <a:r>
                        <a:rPr lang="en-US" sz="1400" dirty="0">
                          <a:latin typeface="+mn-lt"/>
                          <a:cs typeface="Rockwell"/>
                        </a:rPr>
                        <a:t>US– 8</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878840" marR="600710" indent="-348615" algn="ctr">
                        <a:lnSpc>
                          <a:spcPct val="114199"/>
                        </a:lnSpc>
                        <a:spcBef>
                          <a:spcPts val="625"/>
                        </a:spcBef>
                      </a:pPr>
                      <a:r>
                        <a:rPr lang="en-US" sz="1400" dirty="0">
                          <a:latin typeface="+mn-lt"/>
                          <a:cs typeface="Rockwell"/>
                        </a:rPr>
                        <a:t>Student registration</a:t>
                      </a:r>
                    </a:p>
                    <a:p>
                      <a:pPr marL="878840" marR="600710" indent="-348615" algn="ctr">
                        <a:lnSpc>
                          <a:spcPct val="114199"/>
                        </a:lnSpc>
                        <a:spcBef>
                          <a:spcPts val="625"/>
                        </a:spcBef>
                      </a:pPr>
                      <a:r>
                        <a:rPr lang="en-US" sz="1400" dirty="0">
                          <a:latin typeface="+mn-lt"/>
                          <a:cs typeface="Rockwell"/>
                        </a:rPr>
                        <a:t> details from database</a:t>
                      </a:r>
                    </a:p>
                  </a:txBody>
                  <a:tcPr marL="0" marR="0" marT="793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816610" marR="222885" indent="-575310" algn="ctr">
                        <a:lnSpc>
                          <a:spcPct val="100000"/>
                        </a:lnSpc>
                        <a:spcBef>
                          <a:spcPts val="5"/>
                        </a:spcBef>
                      </a:pPr>
                      <a:r>
                        <a:rPr lang="en-US" sz="1400" spc="-20" dirty="0">
                          <a:latin typeface="+mn-lt"/>
                          <a:cs typeface="Rockwell"/>
                        </a:rPr>
                        <a:t>As an admin, I should be able to add and view registered student’s information in database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19050" algn="ctr">
                        <a:lnSpc>
                          <a:spcPct val="100000"/>
                        </a:lnSpc>
                        <a:spcBef>
                          <a:spcPts val="5"/>
                        </a:spcBef>
                      </a:pPr>
                      <a:endParaRPr lang="en-US" sz="1400" dirty="0">
                        <a:latin typeface="+mn-lt"/>
                        <a:cs typeface="Rockwell"/>
                      </a:endParaRPr>
                    </a:p>
                    <a:p>
                      <a:pPr marL="19050" algn="ctr">
                        <a:lnSpc>
                          <a:spcPct val="100000"/>
                        </a:lnSpc>
                        <a:spcBef>
                          <a:spcPts val="5"/>
                        </a:spcBef>
                      </a:pPr>
                      <a:r>
                        <a:rPr lang="en-US" sz="1400" dirty="0">
                          <a:latin typeface="+mn-lt"/>
                          <a:cs typeface="Rockwell"/>
                        </a:rPr>
                        <a:t>Medium</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5"/>
                        </a:spcBef>
                      </a:pPr>
                      <a:endParaRPr lang="en-US" sz="1400" dirty="0">
                        <a:latin typeface="+mn-lt"/>
                        <a:cs typeface="Rockwell"/>
                      </a:endParaRPr>
                    </a:p>
                    <a:p>
                      <a:pPr marL="19050" algn="ctr">
                        <a:lnSpc>
                          <a:spcPct val="100000"/>
                        </a:lnSpc>
                        <a:spcBef>
                          <a:spcPts val="5"/>
                        </a:spcBef>
                      </a:pPr>
                      <a:r>
                        <a:rPr lang="en-US" sz="1400" b="1" dirty="0">
                          <a:latin typeface="+mn-lt"/>
                          <a:cs typeface="Rockwell"/>
                        </a:rPr>
                        <a:t>Completed</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5"/>
                        </a:spcBef>
                      </a:pPr>
                      <a:endParaRPr lang="en-US" sz="1400" b="1" dirty="0">
                        <a:latin typeface="+mn-lt"/>
                        <a:cs typeface="Rockwell"/>
                      </a:endParaRPr>
                    </a:p>
                    <a:p>
                      <a:pPr marL="19050" algn="ctr">
                        <a:lnSpc>
                          <a:spcPct val="100000"/>
                        </a:lnSpc>
                        <a:spcBef>
                          <a:spcPts val="5"/>
                        </a:spcBef>
                      </a:pPr>
                      <a:r>
                        <a:rPr lang="en-US" sz="1400" b="1" dirty="0">
                          <a:latin typeface="+mn-lt"/>
                          <a:cs typeface="Rockwell"/>
                        </a:rPr>
                        <a:t>4</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02204034"/>
                  </a:ext>
                </a:extLst>
              </a:tr>
              <a:tr h="892327">
                <a:tc>
                  <a:txBody>
                    <a:bodyPr/>
                    <a:lstStyle/>
                    <a:p>
                      <a:pPr algn="ctr">
                        <a:lnSpc>
                          <a:spcPct val="100000"/>
                        </a:lnSpc>
                        <a:spcBef>
                          <a:spcPts val="55"/>
                        </a:spcBef>
                      </a:pPr>
                      <a:endParaRPr sz="2000" dirty="0">
                        <a:latin typeface="+mn-lt"/>
                        <a:cs typeface="Times New Roman"/>
                      </a:endParaRPr>
                    </a:p>
                    <a:p>
                      <a:pPr marL="17145"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9</a:t>
                      </a:r>
                    </a:p>
                    <a:p>
                      <a:pPr marL="17145"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606425" marR="273685" indent="-405130" algn="ctr">
                        <a:lnSpc>
                          <a:spcPct val="100000"/>
                        </a:lnSpc>
                        <a:spcBef>
                          <a:spcPts val="1080"/>
                        </a:spcBef>
                      </a:pPr>
                      <a:endParaRPr lang="en-US" sz="1400" spc="-20" dirty="0">
                        <a:latin typeface="+mn-lt"/>
                        <a:cs typeface="Rockwell"/>
                      </a:endParaRPr>
                    </a:p>
                    <a:p>
                      <a:pPr marL="606425" marR="273685" indent="-405130" algn="ctr">
                        <a:lnSpc>
                          <a:spcPct val="100000"/>
                        </a:lnSpc>
                        <a:spcBef>
                          <a:spcPts val="1080"/>
                        </a:spcBef>
                      </a:pPr>
                      <a:r>
                        <a:rPr lang="en-US" sz="1400" spc="-20" dirty="0">
                          <a:latin typeface="+mn-lt"/>
                          <a:cs typeface="Rockwell"/>
                        </a:rPr>
                        <a:t>             Faculty login authentication</a:t>
                      </a: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50800" marR="118745" indent="-1270" algn="ctr">
                        <a:lnSpc>
                          <a:spcPct val="107100"/>
                        </a:lnSpc>
                      </a:pPr>
                      <a:r>
                        <a:rPr sz="1400" spc="-5" dirty="0">
                          <a:latin typeface="+mn-lt"/>
                          <a:cs typeface="Rockwell"/>
                        </a:rPr>
                        <a:t>A</a:t>
                      </a:r>
                      <a:r>
                        <a:rPr sz="1400" dirty="0">
                          <a:latin typeface="+mn-lt"/>
                          <a:cs typeface="Rockwell"/>
                        </a:rPr>
                        <a:t>s</a:t>
                      </a:r>
                      <a:r>
                        <a:rPr sz="1400" spc="-5" dirty="0">
                          <a:latin typeface="+mn-lt"/>
                          <a:cs typeface="Rockwell"/>
                        </a:rPr>
                        <a:t> </a:t>
                      </a:r>
                      <a:r>
                        <a:rPr sz="1400" dirty="0">
                          <a:latin typeface="+mn-lt"/>
                          <a:cs typeface="Rockwell"/>
                        </a:rPr>
                        <a:t>a </a:t>
                      </a:r>
                      <a:r>
                        <a:rPr sz="1400" spc="-100" dirty="0">
                          <a:latin typeface="+mn-lt"/>
                          <a:cs typeface="Rockwell"/>
                        </a:rPr>
                        <a:t>F</a:t>
                      </a:r>
                      <a:r>
                        <a:rPr sz="1400" dirty="0">
                          <a:latin typeface="+mn-lt"/>
                          <a:cs typeface="Rockwell"/>
                        </a:rPr>
                        <a:t>acul</a:t>
                      </a:r>
                      <a:r>
                        <a:rPr sz="1400" spc="-5" dirty="0">
                          <a:latin typeface="+mn-lt"/>
                          <a:cs typeface="Rockwell"/>
                        </a:rPr>
                        <a:t>t</a:t>
                      </a:r>
                      <a:r>
                        <a:rPr sz="1400" spc="-120" dirty="0">
                          <a:latin typeface="+mn-lt"/>
                          <a:cs typeface="Rockwell"/>
                        </a:rPr>
                        <a:t>y</a:t>
                      </a:r>
                      <a:r>
                        <a:rPr sz="1400" dirty="0">
                          <a:latin typeface="+mn-lt"/>
                          <a:cs typeface="Rockwell"/>
                        </a:rPr>
                        <a:t>,</a:t>
                      </a:r>
                      <a:r>
                        <a:rPr sz="1400" spc="-100" dirty="0">
                          <a:latin typeface="+mn-lt"/>
                          <a:cs typeface="Rockwell"/>
                        </a:rPr>
                        <a:t> </a:t>
                      </a:r>
                      <a:r>
                        <a:rPr sz="1400" dirty="0">
                          <a:latin typeface="+mn-lt"/>
                          <a:cs typeface="Rockwell"/>
                        </a:rPr>
                        <a:t>I </a:t>
                      </a:r>
                      <a:r>
                        <a:rPr lang="en-US" sz="1400" dirty="0">
                          <a:latin typeface="+mn-lt"/>
                          <a:cs typeface="Rockwell"/>
                        </a:rPr>
                        <a:t>want to have a secure login using username and password to access my account to take attendance/view reports</a:t>
                      </a:r>
                      <a:endParaRPr sz="1400" dirty="0">
                        <a:latin typeface="+mn-lt"/>
                        <a:cs typeface="Rockwell"/>
                      </a:endParaRPr>
                    </a:p>
                  </a:txBody>
                  <a:tcPr marL="0" marR="0" marT="317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pPr>
                      <a:endParaRPr sz="1600" dirty="0">
                        <a:latin typeface="+mn-lt"/>
                        <a:cs typeface="Times New Roman"/>
                      </a:endParaRPr>
                    </a:p>
                    <a:p>
                      <a:pPr algn="ctr">
                        <a:lnSpc>
                          <a:spcPct val="100000"/>
                        </a:lnSpc>
                      </a:pPr>
                      <a:endParaRPr sz="1600" dirty="0">
                        <a:latin typeface="+mn-lt"/>
                        <a:cs typeface="Times New Roman"/>
                      </a:endParaRPr>
                    </a:p>
                    <a:p>
                      <a:pPr marL="19050" algn="ctr">
                        <a:lnSpc>
                          <a:spcPct val="100000"/>
                        </a:lnSpc>
                      </a:pPr>
                      <a:r>
                        <a:rPr lang="en-US" sz="1400" dirty="0">
                          <a:latin typeface="+mn-lt"/>
                          <a:cs typeface="Rockwell"/>
                        </a:rPr>
                        <a:t>Highest</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Completed</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b="1" dirty="0">
                        <a:latin typeface="+mn-lt"/>
                        <a:cs typeface="Rockwell"/>
                      </a:endParaRPr>
                    </a:p>
                    <a:p>
                      <a:pPr marL="19050" algn="ctr">
                        <a:lnSpc>
                          <a:spcPct val="100000"/>
                        </a:lnSpc>
                      </a:pPr>
                      <a:r>
                        <a:rPr lang="en-US" sz="1400" b="1" dirty="0">
                          <a:latin typeface="+mn-lt"/>
                          <a:cs typeface="Rockwell"/>
                        </a:rPr>
                        <a:t>5</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892327">
                <a:tc>
                  <a:txBody>
                    <a:bodyPr/>
                    <a:lstStyle/>
                    <a:p>
                      <a:pPr marL="1524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1524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–10  </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916305" marR="503555" indent="-483870" algn="ctr">
                        <a:lnSpc>
                          <a:spcPct val="114199"/>
                        </a:lnSpc>
                        <a:spcBef>
                          <a:spcPts val="1125"/>
                        </a:spcBef>
                      </a:pPr>
                      <a:r>
                        <a:rPr lang="en-US" sz="1400" dirty="0">
                          <a:latin typeface="+mn-lt"/>
                          <a:cs typeface="Rockwell"/>
                        </a:rPr>
                        <a:t>Faculty registration page</a:t>
                      </a:r>
                    </a:p>
                  </a:txBody>
                  <a:tcPr marL="0" marR="0" marT="1428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30"/>
                        </a:spcBef>
                      </a:pPr>
                      <a:r>
                        <a:rPr lang="en-US" sz="1400" dirty="0">
                          <a:latin typeface="+mn-lt"/>
                          <a:cs typeface="Rockwell"/>
                        </a:rPr>
                        <a:t>As a faculty, I want to register as a faculty providing required personal details.</a:t>
                      </a:r>
                      <a:endParaRPr sz="1400" dirty="0">
                        <a:latin typeface="+mn-lt"/>
                        <a:cs typeface="Rockwell"/>
                      </a:endParaRPr>
                    </a:p>
                  </a:txBody>
                  <a:tcPr marL="0" marR="0" marT="38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endParaRPr lang="en-US" sz="1400" dirty="0">
                        <a:latin typeface="+mn-lt"/>
                        <a:cs typeface="Rockwell"/>
                      </a:endParaRPr>
                    </a:p>
                    <a:p>
                      <a:pPr marL="19050" algn="ctr">
                        <a:lnSpc>
                          <a:spcPct val="100000"/>
                        </a:lnSpc>
                      </a:pPr>
                      <a:r>
                        <a:rPr lang="en-US" sz="1400" dirty="0">
                          <a:latin typeface="+mn-lt"/>
                          <a:cs typeface="Rockwell"/>
                        </a:rPr>
                        <a:t>Medium</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Completed</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b="1" dirty="0">
                        <a:latin typeface="+mn-lt"/>
                        <a:cs typeface="Rockwell"/>
                      </a:endParaRPr>
                    </a:p>
                    <a:p>
                      <a:pPr marL="19050" algn="ctr">
                        <a:lnSpc>
                          <a:spcPct val="100000"/>
                        </a:lnSpc>
                      </a:pPr>
                      <a:r>
                        <a:rPr lang="en-US" sz="1400" b="1" dirty="0">
                          <a:latin typeface="+mn-lt"/>
                          <a:cs typeface="Rockwell"/>
                        </a:rPr>
                        <a:t>4</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61870"/>
                  </a:ext>
                </a:extLst>
              </a:tr>
              <a:tr h="924741">
                <a:tc>
                  <a:txBody>
                    <a:bodyPr/>
                    <a:lstStyle/>
                    <a:p>
                      <a:pPr algn="ctr">
                        <a:lnSpc>
                          <a:spcPct val="100000"/>
                        </a:lnSpc>
                      </a:pPr>
                      <a:endParaRPr sz="1600" dirty="0">
                        <a:latin typeface="+mn-lt"/>
                        <a:cs typeface="Times New Roman"/>
                      </a:endParaRPr>
                    </a:p>
                    <a:p>
                      <a:pPr algn="ctr">
                        <a:lnSpc>
                          <a:spcPct val="100000"/>
                        </a:lnSpc>
                        <a:spcBef>
                          <a:spcPts val="40"/>
                        </a:spcBef>
                      </a:pPr>
                      <a:endParaRPr sz="1800" dirty="0">
                        <a:latin typeface="+mn-lt"/>
                        <a:cs typeface="Times New Roman"/>
                      </a:endParaRPr>
                    </a:p>
                    <a:p>
                      <a:pPr marL="15875" marR="0" lvl="0" indent="0" algn="ctr" defTabSz="914400" eaLnBrk="1" fontAlgn="auto" latinLnBrk="0" hangingPunct="1">
                        <a:lnSpc>
                          <a:spcPct val="100000"/>
                        </a:lnSpc>
                        <a:spcBef>
                          <a:spcPts val="5"/>
                        </a:spcBef>
                        <a:spcAft>
                          <a:spcPts val="0"/>
                        </a:spcAft>
                        <a:buClrTx/>
                        <a:buSzTx/>
                        <a:buFontTx/>
                        <a:buNone/>
                        <a:tabLst/>
                        <a:defRPr/>
                      </a:pPr>
                      <a:r>
                        <a:rPr lang="en-US" sz="1400" dirty="0">
                          <a:latin typeface="+mn-lt"/>
                          <a:cs typeface="Rockwell"/>
                        </a:rPr>
                        <a:t>US – 11</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878840" marR="600710" indent="-348615" algn="ctr">
                        <a:lnSpc>
                          <a:spcPct val="114199"/>
                        </a:lnSpc>
                        <a:spcBef>
                          <a:spcPts val="625"/>
                        </a:spcBef>
                      </a:pPr>
                      <a:r>
                        <a:rPr lang="en-US" sz="1400" spc="-5" dirty="0">
                          <a:latin typeface="+mn-lt"/>
                          <a:cs typeface="Rockwell"/>
                        </a:rPr>
                        <a:t>Capture attendance</a:t>
                      </a:r>
                    </a:p>
                    <a:p>
                      <a:pPr marL="878840" marR="600710" indent="-348615" algn="ctr">
                        <a:lnSpc>
                          <a:spcPct val="114199"/>
                        </a:lnSpc>
                        <a:spcBef>
                          <a:spcPts val="625"/>
                        </a:spcBef>
                      </a:pPr>
                      <a:r>
                        <a:rPr lang="en-US" sz="1400" spc="-5" dirty="0">
                          <a:latin typeface="+mn-lt"/>
                          <a:cs typeface="Rockwell"/>
                        </a:rPr>
                        <a:t>/ browse image to upload</a:t>
                      </a:r>
                      <a:endParaRPr sz="1400" dirty="0">
                        <a:latin typeface="+mn-lt"/>
                        <a:cs typeface="Rockwell"/>
                      </a:endParaRPr>
                    </a:p>
                  </a:txBody>
                  <a:tcPr marL="0" marR="0" marT="793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816610" marR="222885" indent="-575310" algn="ctr">
                        <a:lnSpc>
                          <a:spcPct val="100000"/>
                        </a:lnSpc>
                        <a:spcBef>
                          <a:spcPts val="5"/>
                        </a:spcBef>
                      </a:pPr>
                      <a:r>
                        <a:rPr sz="1400" spc="-5" dirty="0">
                          <a:latin typeface="+mn-lt"/>
                          <a:cs typeface="Rockwell"/>
                        </a:rPr>
                        <a:t>As </a:t>
                      </a:r>
                      <a:r>
                        <a:rPr sz="1400" dirty="0">
                          <a:latin typeface="+mn-lt"/>
                          <a:cs typeface="Rockwell"/>
                        </a:rPr>
                        <a:t>a</a:t>
                      </a:r>
                      <a:r>
                        <a:rPr lang="en-US" sz="1400" dirty="0">
                          <a:latin typeface="+mn-lt"/>
                          <a:cs typeface="Rockwell"/>
                        </a:rPr>
                        <a:t> faculty, I want to access options</a:t>
                      </a:r>
                    </a:p>
                    <a:p>
                      <a:pPr marL="816610" marR="222885" indent="-575310" algn="ctr">
                        <a:lnSpc>
                          <a:spcPct val="100000"/>
                        </a:lnSpc>
                        <a:spcBef>
                          <a:spcPts val="5"/>
                        </a:spcBef>
                      </a:pPr>
                      <a:r>
                        <a:rPr lang="en-US" sz="1400" dirty="0">
                          <a:latin typeface="+mn-lt"/>
                          <a:cs typeface="Rockwell"/>
                        </a:rPr>
                        <a:t>available to capture attendance/browse</a:t>
                      </a:r>
                    </a:p>
                    <a:p>
                      <a:pPr marL="816610" marR="222885" indent="-575310" algn="ctr">
                        <a:lnSpc>
                          <a:spcPct val="100000"/>
                        </a:lnSpc>
                        <a:spcBef>
                          <a:spcPts val="5"/>
                        </a:spcBef>
                      </a:pPr>
                      <a:r>
                        <a:rPr lang="en-US" sz="1400" dirty="0">
                          <a:latin typeface="+mn-lt"/>
                          <a:cs typeface="Rockwell"/>
                        </a:rPr>
                        <a:t>an image to upload for attendance or view reports</a:t>
                      </a:r>
                      <a:endParaRPr lang="en-US" sz="1400" spc="-2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pPr>
                      <a:endParaRPr sz="1600" dirty="0">
                        <a:latin typeface="+mn-lt"/>
                        <a:cs typeface="Times New Roman"/>
                      </a:endParaRPr>
                    </a:p>
                    <a:p>
                      <a:pPr algn="ctr">
                        <a:lnSpc>
                          <a:spcPct val="100000"/>
                        </a:lnSpc>
                        <a:spcBef>
                          <a:spcPts val="30"/>
                        </a:spcBef>
                      </a:pPr>
                      <a:endParaRPr sz="1200" dirty="0">
                        <a:latin typeface="+mn-lt"/>
                        <a:cs typeface="Times New Roman"/>
                      </a:endParaRPr>
                    </a:p>
                    <a:p>
                      <a:pPr marL="19050" algn="ctr">
                        <a:lnSpc>
                          <a:spcPct val="100000"/>
                        </a:lnSpc>
                        <a:spcBef>
                          <a:spcPts val="5"/>
                        </a:spcBef>
                      </a:pPr>
                      <a:r>
                        <a:rPr lang="en-US" sz="1400" dirty="0">
                          <a:latin typeface="+mn-lt"/>
                          <a:cs typeface="Rockwell"/>
                        </a:rPr>
                        <a:t>High</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5"/>
                        </a:spcBef>
                      </a:pPr>
                      <a:endParaRPr lang="en-US" sz="1400" dirty="0">
                        <a:latin typeface="+mn-lt"/>
                        <a:cs typeface="Rockwell"/>
                      </a:endParaRPr>
                    </a:p>
                    <a:p>
                      <a:pPr marL="19050" algn="ctr">
                        <a:lnSpc>
                          <a:spcPct val="100000"/>
                        </a:lnSpc>
                        <a:spcBef>
                          <a:spcPts val="5"/>
                        </a:spcBef>
                      </a:pPr>
                      <a:r>
                        <a:rPr lang="en-US" sz="1400" b="1" dirty="0">
                          <a:latin typeface="+mn-lt"/>
                          <a:cs typeface="Rockwell"/>
                        </a:rPr>
                        <a:t>Completed</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5"/>
                        </a:spcBef>
                      </a:pPr>
                      <a:endParaRPr lang="en-US" sz="1400" b="1" dirty="0">
                        <a:latin typeface="+mn-lt"/>
                        <a:cs typeface="Rockwell"/>
                      </a:endParaRPr>
                    </a:p>
                    <a:p>
                      <a:pPr marL="19050" algn="ctr">
                        <a:lnSpc>
                          <a:spcPct val="100000"/>
                        </a:lnSpc>
                        <a:spcBef>
                          <a:spcPts val="5"/>
                        </a:spcBef>
                      </a:pPr>
                      <a:r>
                        <a:rPr lang="en-US" sz="1400" b="1" dirty="0">
                          <a:latin typeface="+mn-lt"/>
                          <a:cs typeface="Rockwell"/>
                        </a:rPr>
                        <a:t>5</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880732">
                <a:tc>
                  <a:txBody>
                    <a:bodyPr/>
                    <a:lstStyle/>
                    <a:p>
                      <a:pPr algn="ctr">
                        <a:lnSpc>
                          <a:spcPct val="100000"/>
                        </a:lnSpc>
                      </a:pPr>
                      <a:endParaRPr sz="1600" dirty="0">
                        <a:latin typeface="+mn-lt"/>
                        <a:cs typeface="Times New Roman"/>
                      </a:endParaRPr>
                    </a:p>
                    <a:p>
                      <a:pPr algn="ctr">
                        <a:lnSpc>
                          <a:spcPct val="100000"/>
                        </a:lnSpc>
                        <a:spcBef>
                          <a:spcPts val="50"/>
                        </a:spcBef>
                      </a:pPr>
                      <a:endParaRPr sz="2000" dirty="0">
                        <a:latin typeface="+mn-lt"/>
                        <a:cs typeface="Times New Roman"/>
                      </a:endParaRPr>
                    </a:p>
                    <a:p>
                      <a:pPr marL="15875"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12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sz="1600" dirty="0">
                        <a:latin typeface="+mn-lt"/>
                        <a:cs typeface="Times New Roman"/>
                      </a:endParaRPr>
                    </a:p>
                    <a:p>
                      <a:pPr marL="338455" algn="ctr">
                        <a:lnSpc>
                          <a:spcPct val="100000"/>
                        </a:lnSpc>
                        <a:spcBef>
                          <a:spcPts val="980"/>
                        </a:spcBef>
                      </a:pPr>
                      <a:r>
                        <a:rPr sz="1400" spc="-10" dirty="0">
                          <a:latin typeface="+mn-lt"/>
                          <a:cs typeface="Rockwell"/>
                        </a:rPr>
                        <a:t>Detect</a:t>
                      </a:r>
                      <a:r>
                        <a:rPr sz="1400" spc="-20" dirty="0">
                          <a:latin typeface="+mn-lt"/>
                          <a:cs typeface="Rockwell"/>
                        </a:rPr>
                        <a:t> </a:t>
                      </a:r>
                      <a:r>
                        <a:rPr sz="1400" spc="-5" dirty="0">
                          <a:latin typeface="+mn-lt"/>
                          <a:cs typeface="Rockwell"/>
                        </a:rPr>
                        <a:t>the</a:t>
                      </a:r>
                      <a:r>
                        <a:rPr sz="1400" spc="-15" dirty="0">
                          <a:latin typeface="+mn-lt"/>
                          <a:cs typeface="Rockwell"/>
                        </a:rPr>
                        <a:t> </a:t>
                      </a:r>
                      <a:r>
                        <a:rPr sz="1400" spc="-10" dirty="0">
                          <a:latin typeface="+mn-lt"/>
                          <a:cs typeface="Rockwell"/>
                        </a:rPr>
                        <a:t>students </a:t>
                      </a:r>
                      <a:r>
                        <a:rPr sz="1400" spc="-5" dirty="0">
                          <a:latin typeface="+mn-lt"/>
                          <a:cs typeface="Rockwell"/>
                        </a:rPr>
                        <a:t>face</a:t>
                      </a: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marL="1329690" marR="210820" indent="-1096010" algn="ctr">
                        <a:lnSpc>
                          <a:spcPct val="100000"/>
                        </a:lnSpc>
                      </a:pPr>
                      <a:r>
                        <a:rPr sz="1400" spc="-5" dirty="0">
                          <a:latin typeface="+mn-lt"/>
                          <a:cs typeface="Rockwell"/>
                        </a:rPr>
                        <a:t>A</a:t>
                      </a:r>
                      <a:r>
                        <a:rPr sz="1400" dirty="0">
                          <a:latin typeface="+mn-lt"/>
                          <a:cs typeface="Rockwell"/>
                        </a:rPr>
                        <a:t>s</a:t>
                      </a:r>
                      <a:r>
                        <a:rPr sz="1400" spc="-5" dirty="0">
                          <a:latin typeface="+mn-lt"/>
                          <a:cs typeface="Rockwell"/>
                        </a:rPr>
                        <a:t> </a:t>
                      </a:r>
                      <a:r>
                        <a:rPr sz="1400" dirty="0">
                          <a:latin typeface="+mn-lt"/>
                          <a:cs typeface="Rockwell"/>
                        </a:rPr>
                        <a:t>a </a:t>
                      </a:r>
                      <a:r>
                        <a:rPr sz="1400" spc="-100" dirty="0">
                          <a:latin typeface="+mn-lt"/>
                          <a:cs typeface="Rockwell"/>
                        </a:rPr>
                        <a:t>F</a:t>
                      </a:r>
                      <a:r>
                        <a:rPr sz="1400" dirty="0">
                          <a:latin typeface="+mn-lt"/>
                          <a:cs typeface="Rockwell"/>
                        </a:rPr>
                        <a:t>acul</a:t>
                      </a:r>
                      <a:r>
                        <a:rPr sz="1400" spc="-5" dirty="0">
                          <a:latin typeface="+mn-lt"/>
                          <a:cs typeface="Rockwell"/>
                        </a:rPr>
                        <a:t>t</a:t>
                      </a:r>
                      <a:r>
                        <a:rPr sz="1400" dirty="0">
                          <a:latin typeface="+mn-lt"/>
                          <a:cs typeface="Rockwell"/>
                        </a:rPr>
                        <a:t>y/ </a:t>
                      </a:r>
                      <a:r>
                        <a:rPr sz="1400" spc="-5" dirty="0">
                          <a:latin typeface="+mn-lt"/>
                          <a:cs typeface="Rockwell"/>
                        </a:rPr>
                        <a:t>Admin</a:t>
                      </a:r>
                      <a:r>
                        <a:rPr sz="1400" dirty="0">
                          <a:latin typeface="+mn-lt"/>
                          <a:cs typeface="Rockwell"/>
                        </a:rPr>
                        <a:t>,</a:t>
                      </a:r>
                      <a:r>
                        <a:rPr sz="1400" spc="-105" dirty="0">
                          <a:latin typeface="+mn-lt"/>
                          <a:cs typeface="Rockwell"/>
                        </a:rPr>
                        <a:t> </a:t>
                      </a:r>
                      <a:r>
                        <a:rPr sz="1400" dirty="0">
                          <a:latin typeface="+mn-lt"/>
                          <a:cs typeface="Rockwell"/>
                        </a:rPr>
                        <a:t>I </a:t>
                      </a:r>
                      <a:r>
                        <a:rPr sz="1400" spc="-20" dirty="0">
                          <a:latin typeface="+mn-lt"/>
                          <a:cs typeface="Rockwell"/>
                        </a:rPr>
                        <a:t>w</a:t>
                      </a:r>
                      <a:r>
                        <a:rPr sz="1400" dirty="0">
                          <a:latin typeface="+mn-lt"/>
                          <a:cs typeface="Rockwell"/>
                        </a:rPr>
                        <a:t>ant </a:t>
                      </a:r>
                      <a:r>
                        <a:rPr lang="en-US" sz="1400" dirty="0">
                          <a:latin typeface="+mn-lt"/>
                          <a:cs typeface="Rockwell"/>
                        </a:rPr>
                        <a:t>the</a:t>
                      </a:r>
                    </a:p>
                    <a:p>
                      <a:pPr marL="1329690" marR="210820" indent="-1096010" algn="ctr">
                        <a:lnSpc>
                          <a:spcPct val="100000"/>
                        </a:lnSpc>
                      </a:pPr>
                      <a:r>
                        <a:rPr lang="en-US" sz="1400" dirty="0">
                          <a:latin typeface="+mn-lt"/>
                          <a:cs typeface="Rockwell"/>
                        </a:rPr>
                        <a:t>application </a:t>
                      </a:r>
                      <a:r>
                        <a:rPr sz="1400" spc="-5" dirty="0">
                          <a:latin typeface="+mn-lt"/>
                          <a:cs typeface="Rockwell"/>
                        </a:rPr>
                        <a:t>t</a:t>
                      </a:r>
                      <a:r>
                        <a:rPr sz="1400" dirty="0">
                          <a:latin typeface="+mn-lt"/>
                          <a:cs typeface="Rockwell"/>
                        </a:rPr>
                        <a:t>o</a:t>
                      </a:r>
                      <a:r>
                        <a:rPr lang="en-US" sz="1400" dirty="0">
                          <a:latin typeface="+mn-lt"/>
                          <a:cs typeface="Rockwell"/>
                        </a:rPr>
                        <a:t> </a:t>
                      </a:r>
                      <a:r>
                        <a:rPr sz="1400" dirty="0">
                          <a:latin typeface="+mn-lt"/>
                          <a:cs typeface="Rockwell"/>
                        </a:rPr>
                        <a:t>detect</a:t>
                      </a:r>
                      <a:r>
                        <a:rPr sz="1400" spc="-5" dirty="0">
                          <a:latin typeface="+mn-lt"/>
                          <a:cs typeface="Rockwell"/>
                        </a:rPr>
                        <a:t> </a:t>
                      </a:r>
                      <a:r>
                        <a:rPr sz="1400" dirty="0">
                          <a:latin typeface="+mn-lt"/>
                          <a:cs typeface="Rockwell"/>
                        </a:rPr>
                        <a:t>the</a:t>
                      </a:r>
                      <a:r>
                        <a:rPr lang="en-US" sz="1400" dirty="0">
                          <a:latin typeface="+mn-lt"/>
                          <a:cs typeface="Rockwell"/>
                        </a:rPr>
                        <a:t> </a:t>
                      </a:r>
                      <a:r>
                        <a:rPr sz="1400" dirty="0">
                          <a:latin typeface="+mn-lt"/>
                          <a:cs typeface="Rockwell"/>
                        </a:rPr>
                        <a:t>students</a:t>
                      </a:r>
                      <a:r>
                        <a:rPr sz="1400" spc="-10" dirty="0">
                          <a:latin typeface="+mn-lt"/>
                          <a:cs typeface="Rockwell"/>
                        </a:rPr>
                        <a:t> </a:t>
                      </a:r>
                      <a:r>
                        <a:rPr sz="1400" spc="25" dirty="0">
                          <a:latin typeface="+mn-lt"/>
                          <a:cs typeface="Rockwell"/>
                        </a:rPr>
                        <a:t>f</a:t>
                      </a:r>
                      <a:r>
                        <a:rPr sz="1400" dirty="0">
                          <a:latin typeface="+mn-lt"/>
                          <a:cs typeface="Rockwell"/>
                        </a:rPr>
                        <a:t>ace</a:t>
                      </a:r>
                      <a:endParaRPr lang="en-US" sz="1400" dirty="0">
                        <a:latin typeface="+mn-lt"/>
                        <a:cs typeface="Rockwell"/>
                      </a:endParaRPr>
                    </a:p>
                    <a:p>
                      <a:pPr marL="1329690" marR="210820" indent="-1096010" algn="ctr">
                        <a:lnSpc>
                          <a:spcPct val="100000"/>
                        </a:lnSpc>
                      </a:pPr>
                      <a:r>
                        <a:rPr lang="en-US" sz="1400" dirty="0">
                          <a:latin typeface="+mn-lt"/>
                          <a:cs typeface="Rockwell"/>
                        </a:rPr>
                        <a:t>A</a:t>
                      </a:r>
                      <a:r>
                        <a:rPr sz="1400" dirty="0">
                          <a:latin typeface="+mn-lt"/>
                          <a:cs typeface="Rockwell"/>
                        </a:rPr>
                        <a:t>nd</a:t>
                      </a:r>
                      <a:r>
                        <a:rPr lang="en-US" sz="1400" dirty="0">
                          <a:latin typeface="+mn-lt"/>
                          <a:cs typeface="Rockwell"/>
                        </a:rPr>
                        <a:t> display the name of the student present</a:t>
                      </a:r>
                    </a:p>
                    <a:p>
                      <a:pPr marL="1329690" marR="210820" indent="-1096010" algn="ctr">
                        <a:lnSpc>
                          <a:spcPct val="100000"/>
                        </a:lnSpc>
                      </a:pPr>
                      <a:r>
                        <a:rPr lang="en-US" sz="1400" dirty="0">
                          <a:latin typeface="+mn-lt"/>
                          <a:cs typeface="Rockwell"/>
                        </a:rPr>
                        <a:t>for the attendance</a:t>
                      </a: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spcBef>
                          <a:spcPts val="50"/>
                        </a:spcBef>
                      </a:pPr>
                      <a:endParaRPr sz="2000" dirty="0">
                        <a:latin typeface="+mn-lt"/>
                        <a:cs typeface="Times New Roman"/>
                      </a:endParaRPr>
                    </a:p>
                    <a:p>
                      <a:pPr marL="19050" algn="ctr">
                        <a:lnSpc>
                          <a:spcPct val="100000"/>
                        </a:lnSpc>
                      </a:pPr>
                      <a:r>
                        <a:rPr lang="en-US" sz="1400" dirty="0">
                          <a:latin typeface="+mn-lt"/>
                          <a:cs typeface="Rockwell"/>
                        </a:rPr>
                        <a:t>High</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Completed</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b="1" dirty="0">
                        <a:latin typeface="+mn-lt"/>
                        <a:cs typeface="Rockwell"/>
                      </a:endParaRPr>
                    </a:p>
                    <a:p>
                      <a:pPr marL="19050" algn="ctr">
                        <a:lnSpc>
                          <a:spcPct val="100000"/>
                        </a:lnSpc>
                      </a:pPr>
                      <a:r>
                        <a:rPr lang="en-US" sz="1400" b="1" dirty="0">
                          <a:latin typeface="+mn-lt"/>
                          <a:cs typeface="Rockwell"/>
                        </a:rPr>
                        <a:t>6</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2FFD2AB7-1A4E-B744-82DD-BC75F4F6BB5D}"/>
              </a:ext>
            </a:extLst>
          </p:cNvPr>
          <p:cNvSpPr txBox="1"/>
          <p:nvPr/>
        </p:nvSpPr>
        <p:spPr>
          <a:xfrm>
            <a:off x="288005" y="118684"/>
            <a:ext cx="4094967" cy="646331"/>
          </a:xfrm>
          <a:prstGeom prst="rect">
            <a:avLst/>
          </a:prstGeom>
          <a:noFill/>
        </p:spPr>
        <p:txBody>
          <a:bodyPr wrap="none" rtlCol="0">
            <a:spAutoFit/>
          </a:bodyPr>
          <a:lstStyle/>
          <a:p>
            <a:r>
              <a:rPr lang="en-US" sz="3600" b="1" dirty="0">
                <a:latin typeface="+mj-lt"/>
              </a:rPr>
              <a:t>PRODUCT BACKLOG </a:t>
            </a:r>
          </a:p>
        </p:txBody>
      </p:sp>
    </p:spTree>
    <p:extLst>
      <p:ext uri="{BB962C8B-B14F-4D97-AF65-F5344CB8AC3E}">
        <p14:creationId xmlns:p14="http://schemas.microsoft.com/office/powerpoint/2010/main" val="328054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01806" y="6229350"/>
            <a:ext cx="458470" cy="458470"/>
            <a:chOff x="11401806" y="6229350"/>
            <a:chExt cx="458470" cy="458470"/>
          </a:xfrm>
        </p:grpSpPr>
        <p:pic>
          <p:nvPicPr>
            <p:cNvPr id="3" name="object 3"/>
            <p:cNvPicPr/>
            <p:nvPr/>
          </p:nvPicPr>
          <p:blipFill>
            <a:blip r:embed="rId2" cstate="print"/>
            <a:stretch>
              <a:fillRect/>
            </a:stretch>
          </p:blipFill>
          <p:spPr>
            <a:xfrm>
              <a:off x="11401806" y="6229350"/>
              <a:ext cx="457962" cy="457962"/>
            </a:xfrm>
            <a:prstGeom prst="rect">
              <a:avLst/>
            </a:prstGeom>
          </p:spPr>
        </p:pic>
        <p:sp>
          <p:nvSpPr>
            <p:cNvPr id="4" name="object 4"/>
            <p:cNvSpPr/>
            <p:nvPr/>
          </p:nvSpPr>
          <p:spPr>
            <a:xfrm>
              <a:off x="11430381" y="6257925"/>
              <a:ext cx="399415" cy="399415"/>
            </a:xfrm>
            <a:custGeom>
              <a:avLst/>
              <a:gdLst/>
              <a:ahLst/>
              <a:cxnLst/>
              <a:rect l="l" t="t" r="r" b="b"/>
              <a:pathLst>
                <a:path w="399415" h="399415">
                  <a:moveTo>
                    <a:pt x="0" y="199580"/>
                  </a:moveTo>
                  <a:lnTo>
                    <a:pt x="5334" y="153822"/>
                  </a:lnTo>
                  <a:lnTo>
                    <a:pt x="20320" y="111810"/>
                  </a:lnTo>
                  <a:lnTo>
                    <a:pt x="43815" y="74752"/>
                  </a:lnTo>
                  <a:lnTo>
                    <a:pt x="74802" y="43840"/>
                  </a:lnTo>
                  <a:lnTo>
                    <a:pt x="111760" y="20281"/>
                  </a:lnTo>
                  <a:lnTo>
                    <a:pt x="153797" y="5270"/>
                  </a:lnTo>
                  <a:lnTo>
                    <a:pt x="199644" y="0"/>
                  </a:lnTo>
                  <a:lnTo>
                    <a:pt x="245364" y="5270"/>
                  </a:lnTo>
                  <a:lnTo>
                    <a:pt x="287400" y="20281"/>
                  </a:lnTo>
                  <a:lnTo>
                    <a:pt x="324358" y="43840"/>
                  </a:lnTo>
                  <a:lnTo>
                    <a:pt x="355346" y="74752"/>
                  </a:lnTo>
                  <a:lnTo>
                    <a:pt x="378841" y="111810"/>
                  </a:lnTo>
                  <a:lnTo>
                    <a:pt x="393826" y="153822"/>
                  </a:lnTo>
                  <a:lnTo>
                    <a:pt x="399161" y="199580"/>
                  </a:lnTo>
                  <a:lnTo>
                    <a:pt x="393826" y="245338"/>
                  </a:lnTo>
                  <a:lnTo>
                    <a:pt x="378841" y="287350"/>
                  </a:lnTo>
                  <a:lnTo>
                    <a:pt x="355346" y="324408"/>
                  </a:lnTo>
                  <a:lnTo>
                    <a:pt x="324358" y="355320"/>
                  </a:lnTo>
                  <a:lnTo>
                    <a:pt x="287400" y="378879"/>
                  </a:lnTo>
                  <a:lnTo>
                    <a:pt x="245364" y="393890"/>
                  </a:lnTo>
                  <a:lnTo>
                    <a:pt x="199644" y="399161"/>
                  </a:lnTo>
                  <a:lnTo>
                    <a:pt x="153797" y="393890"/>
                  </a:lnTo>
                  <a:lnTo>
                    <a:pt x="111760" y="378879"/>
                  </a:lnTo>
                  <a:lnTo>
                    <a:pt x="74802" y="355320"/>
                  </a:lnTo>
                  <a:lnTo>
                    <a:pt x="43815" y="324408"/>
                  </a:lnTo>
                  <a:lnTo>
                    <a:pt x="20320" y="287350"/>
                  </a:lnTo>
                  <a:lnTo>
                    <a:pt x="5334" y="245338"/>
                  </a:lnTo>
                  <a:lnTo>
                    <a:pt x="0" y="199580"/>
                  </a:lnTo>
                  <a:close/>
                </a:path>
              </a:pathLst>
            </a:custGeom>
            <a:ln w="12700">
              <a:solidFill>
                <a:srgbClr val="FFFFFF"/>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1066800" y="2014727"/>
            <a:ext cx="10058400" cy="79248"/>
          </a:xfrm>
          <a:prstGeom prst="rect">
            <a:avLst/>
          </a:prstGeom>
        </p:spPr>
      </p:pic>
      <p:graphicFrame>
        <p:nvGraphicFramePr>
          <p:cNvPr id="7" name="object 7"/>
          <p:cNvGraphicFramePr>
            <a:graphicFrameLocks noGrp="1"/>
          </p:cNvGraphicFramePr>
          <p:nvPr>
            <p:extLst>
              <p:ext uri="{D42A27DB-BD31-4B8C-83A1-F6EECF244321}">
                <p14:modId xmlns:p14="http://schemas.microsoft.com/office/powerpoint/2010/main" val="929595268"/>
              </p:ext>
            </p:extLst>
          </p:nvPr>
        </p:nvGraphicFramePr>
        <p:xfrm>
          <a:off x="362204" y="988083"/>
          <a:ext cx="10946741" cy="5734615"/>
        </p:xfrm>
        <a:graphic>
          <a:graphicData uri="http://schemas.openxmlformats.org/drawingml/2006/table">
            <a:tbl>
              <a:tblPr firstRow="1" bandRow="1">
                <a:tableStyleId>{2D5ABB26-0587-4C30-8999-92F81FD0307C}</a:tableStyleId>
              </a:tblPr>
              <a:tblGrid>
                <a:gridCol w="937572">
                  <a:extLst>
                    <a:ext uri="{9D8B030D-6E8A-4147-A177-3AD203B41FA5}">
                      <a16:colId xmlns:a16="http://schemas.microsoft.com/office/drawing/2014/main" val="20000"/>
                    </a:ext>
                  </a:extLst>
                </a:gridCol>
                <a:gridCol w="2776331">
                  <a:extLst>
                    <a:ext uri="{9D8B030D-6E8A-4147-A177-3AD203B41FA5}">
                      <a16:colId xmlns:a16="http://schemas.microsoft.com/office/drawing/2014/main" val="20001"/>
                    </a:ext>
                  </a:extLst>
                </a:gridCol>
                <a:gridCol w="3449286">
                  <a:extLst>
                    <a:ext uri="{9D8B030D-6E8A-4147-A177-3AD203B41FA5}">
                      <a16:colId xmlns:a16="http://schemas.microsoft.com/office/drawing/2014/main" val="20002"/>
                    </a:ext>
                  </a:extLst>
                </a:gridCol>
                <a:gridCol w="1093026">
                  <a:extLst>
                    <a:ext uri="{9D8B030D-6E8A-4147-A177-3AD203B41FA5}">
                      <a16:colId xmlns:a16="http://schemas.microsoft.com/office/drawing/2014/main" val="20003"/>
                    </a:ext>
                  </a:extLst>
                </a:gridCol>
                <a:gridCol w="1345263">
                  <a:extLst>
                    <a:ext uri="{9D8B030D-6E8A-4147-A177-3AD203B41FA5}">
                      <a16:colId xmlns:a16="http://schemas.microsoft.com/office/drawing/2014/main" val="3067318785"/>
                    </a:ext>
                  </a:extLst>
                </a:gridCol>
                <a:gridCol w="1345263">
                  <a:extLst>
                    <a:ext uri="{9D8B030D-6E8A-4147-A177-3AD203B41FA5}">
                      <a16:colId xmlns:a16="http://schemas.microsoft.com/office/drawing/2014/main" val="2663895069"/>
                    </a:ext>
                  </a:extLst>
                </a:gridCol>
              </a:tblGrid>
              <a:tr h="563632">
                <a:tc>
                  <a:txBody>
                    <a:bodyPr/>
                    <a:lstStyle/>
                    <a:p>
                      <a:pPr marL="5715" algn="ctr">
                        <a:lnSpc>
                          <a:spcPct val="100000"/>
                        </a:lnSpc>
                        <a:spcBef>
                          <a:spcPts val="819"/>
                        </a:spcBef>
                      </a:pPr>
                      <a:r>
                        <a:rPr lang="en-US" sz="1600" spc="15" dirty="0">
                          <a:solidFill>
                            <a:schemeClr val="tx1"/>
                          </a:solidFill>
                          <a:latin typeface="+mn-lt"/>
                          <a:cs typeface="Rockwell"/>
                        </a:rPr>
                        <a:t>Story Number</a:t>
                      </a:r>
                      <a:endParaRPr sz="1600" dirty="0">
                        <a:solidFill>
                          <a:schemeClr val="tx1"/>
                        </a:solidFill>
                        <a:latin typeface="+mn-lt"/>
                        <a:cs typeface="Rockwell"/>
                      </a:endParaRPr>
                    </a:p>
                  </a:txBody>
                  <a:tcPr marL="0" marR="0" marT="104139"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302260" algn="ctr">
                        <a:lnSpc>
                          <a:spcPct val="100000"/>
                        </a:lnSpc>
                        <a:spcBef>
                          <a:spcPts val="819"/>
                        </a:spcBef>
                      </a:pPr>
                      <a:r>
                        <a:rPr sz="1600" spc="-15" dirty="0">
                          <a:solidFill>
                            <a:schemeClr val="tx1"/>
                          </a:solidFill>
                          <a:latin typeface="+mn-lt"/>
                          <a:cs typeface="Rockwell"/>
                        </a:rPr>
                        <a:t>Product</a:t>
                      </a:r>
                      <a:r>
                        <a:rPr sz="1600" spc="-20" dirty="0">
                          <a:solidFill>
                            <a:schemeClr val="tx1"/>
                          </a:solidFill>
                          <a:latin typeface="+mn-lt"/>
                          <a:cs typeface="Rockwell"/>
                        </a:rPr>
                        <a:t> </a:t>
                      </a:r>
                      <a:r>
                        <a:rPr sz="1600" spc="-5" dirty="0">
                          <a:solidFill>
                            <a:schemeClr val="tx1"/>
                          </a:solidFill>
                          <a:latin typeface="+mn-lt"/>
                          <a:cs typeface="Rockwell"/>
                        </a:rPr>
                        <a:t>Backlog</a:t>
                      </a:r>
                      <a:r>
                        <a:rPr sz="1600" spc="-20" dirty="0">
                          <a:solidFill>
                            <a:schemeClr val="tx1"/>
                          </a:solidFill>
                          <a:latin typeface="+mn-lt"/>
                          <a:cs typeface="Rockwell"/>
                        </a:rPr>
                        <a:t> </a:t>
                      </a:r>
                      <a:r>
                        <a:rPr sz="1600" spc="-5" dirty="0">
                          <a:solidFill>
                            <a:schemeClr val="tx1"/>
                          </a:solidFill>
                          <a:latin typeface="+mn-lt"/>
                          <a:cs typeface="Rockwell"/>
                        </a:rPr>
                        <a:t>Item</a:t>
                      </a:r>
                      <a:endParaRPr sz="1600" dirty="0">
                        <a:solidFill>
                          <a:schemeClr val="tx1"/>
                        </a:solidFill>
                        <a:latin typeface="+mn-lt"/>
                        <a:cs typeface="Rockwell"/>
                      </a:endParaRPr>
                    </a:p>
                  </a:txBody>
                  <a:tcPr marL="0" marR="0" marT="104139"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6350" algn="ctr">
                        <a:lnSpc>
                          <a:spcPct val="100000"/>
                        </a:lnSpc>
                        <a:spcBef>
                          <a:spcPts val="819"/>
                        </a:spcBef>
                      </a:pPr>
                      <a:r>
                        <a:rPr sz="1600" spc="-5" dirty="0">
                          <a:solidFill>
                            <a:schemeClr val="tx1"/>
                          </a:solidFill>
                          <a:latin typeface="+mn-lt"/>
                          <a:cs typeface="Rockwell"/>
                        </a:rPr>
                        <a:t>User</a:t>
                      </a:r>
                      <a:r>
                        <a:rPr sz="1600" spc="-35" dirty="0">
                          <a:solidFill>
                            <a:schemeClr val="tx1"/>
                          </a:solidFill>
                          <a:latin typeface="+mn-lt"/>
                          <a:cs typeface="Rockwell"/>
                        </a:rPr>
                        <a:t> </a:t>
                      </a:r>
                      <a:r>
                        <a:rPr sz="1600" dirty="0">
                          <a:solidFill>
                            <a:schemeClr val="tx1"/>
                          </a:solidFill>
                          <a:latin typeface="+mn-lt"/>
                          <a:cs typeface="Rockwell"/>
                        </a:rPr>
                        <a:t>Stor</a:t>
                      </a:r>
                      <a:r>
                        <a:rPr lang="en-US" sz="1600" dirty="0">
                          <a:solidFill>
                            <a:schemeClr val="tx1"/>
                          </a:solidFill>
                          <a:latin typeface="+mn-lt"/>
                          <a:cs typeface="Rockwell"/>
                        </a:rPr>
                        <a:t>y</a:t>
                      </a:r>
                      <a:endParaRPr sz="1600" dirty="0">
                        <a:solidFill>
                          <a:schemeClr val="tx1"/>
                        </a:solidFill>
                        <a:latin typeface="+mn-lt"/>
                        <a:cs typeface="Rockwell"/>
                      </a:endParaRPr>
                    </a:p>
                  </a:txBody>
                  <a:tcPr marL="0" marR="0" marT="104139"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8255" algn="ctr">
                        <a:lnSpc>
                          <a:spcPct val="100000"/>
                        </a:lnSpc>
                        <a:spcBef>
                          <a:spcPts val="819"/>
                        </a:spcBef>
                      </a:pPr>
                      <a:r>
                        <a:rPr sz="1600" spc="25" dirty="0">
                          <a:solidFill>
                            <a:schemeClr val="tx1"/>
                          </a:solidFill>
                          <a:latin typeface="+mn-lt"/>
                          <a:cs typeface="Rockwell"/>
                        </a:rPr>
                        <a:t>Priority</a:t>
                      </a:r>
                      <a:endParaRPr sz="1600" dirty="0">
                        <a:solidFill>
                          <a:schemeClr val="tx1"/>
                        </a:solidFill>
                        <a:latin typeface="+mn-lt"/>
                        <a:cs typeface="Rockwell"/>
                      </a:endParaRPr>
                    </a:p>
                  </a:txBody>
                  <a:tcPr marL="0" marR="0" marT="104139"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8255" algn="ctr">
                        <a:lnSpc>
                          <a:spcPct val="100000"/>
                        </a:lnSpc>
                        <a:spcBef>
                          <a:spcPts val="819"/>
                        </a:spcBef>
                      </a:pPr>
                      <a:r>
                        <a:rPr lang="en-US" sz="1600" spc="25" dirty="0">
                          <a:solidFill>
                            <a:schemeClr val="tx1"/>
                          </a:solidFill>
                          <a:latin typeface="+mn-lt"/>
                          <a:cs typeface="Rockwell"/>
                        </a:rPr>
                        <a:t>Status</a:t>
                      </a:r>
                      <a:endParaRPr sz="1600" dirty="0">
                        <a:solidFill>
                          <a:schemeClr val="tx1"/>
                        </a:solidFill>
                        <a:latin typeface="+mn-lt"/>
                        <a:cs typeface="Rockwell"/>
                      </a:endParaRPr>
                    </a:p>
                  </a:txBody>
                  <a:tcPr marL="0" marR="0" marT="10413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8255" algn="ctr">
                        <a:lnSpc>
                          <a:spcPct val="100000"/>
                        </a:lnSpc>
                        <a:spcBef>
                          <a:spcPts val="819"/>
                        </a:spcBef>
                      </a:pPr>
                      <a:r>
                        <a:rPr lang="en-US" sz="1600" dirty="0">
                          <a:solidFill>
                            <a:schemeClr val="tx1"/>
                          </a:solidFill>
                          <a:latin typeface="+mn-lt"/>
                          <a:cs typeface="Rockwell"/>
                        </a:rPr>
                        <a:t>Sprint</a:t>
                      </a:r>
                      <a:endParaRPr sz="1600" dirty="0">
                        <a:solidFill>
                          <a:schemeClr val="tx1"/>
                        </a:solidFill>
                        <a:latin typeface="+mn-lt"/>
                        <a:cs typeface="Rockwell"/>
                      </a:endParaRPr>
                    </a:p>
                  </a:txBody>
                  <a:tcPr marL="0" marR="0" marT="104139"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891961">
                <a:tc>
                  <a:txBody>
                    <a:bodyPr/>
                    <a:lstStyle/>
                    <a:p>
                      <a:pPr algn="ctr">
                        <a:lnSpc>
                          <a:spcPct val="100000"/>
                        </a:lnSpc>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13</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50"/>
                        </a:spcBef>
                      </a:pPr>
                      <a:endParaRPr lang="en-US" sz="1400" dirty="0">
                        <a:latin typeface="+mn-lt"/>
                        <a:cs typeface="Rockwell"/>
                      </a:endParaRPr>
                    </a:p>
                    <a:p>
                      <a:pPr algn="ctr">
                        <a:lnSpc>
                          <a:spcPct val="100000"/>
                        </a:lnSpc>
                        <a:spcBef>
                          <a:spcPts val="50"/>
                        </a:spcBef>
                      </a:pPr>
                      <a:r>
                        <a:rPr lang="en-US" sz="1400" dirty="0">
                          <a:latin typeface="+mn-lt"/>
                          <a:cs typeface="Rockwell"/>
                        </a:rPr>
                        <a:t>Display registered students in the GUI Console</a:t>
                      </a:r>
                      <a:endParaRPr sz="1400" dirty="0">
                        <a:latin typeface="+mn-lt"/>
                        <a:cs typeface="Rockwell"/>
                      </a:endParaRPr>
                    </a:p>
                  </a:txBody>
                  <a:tcPr marL="0" marR="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816610" marR="222885" indent="-575310" algn="ctr">
                        <a:lnSpc>
                          <a:spcPct val="100000"/>
                        </a:lnSpc>
                        <a:spcBef>
                          <a:spcPts val="5"/>
                        </a:spcBef>
                      </a:pPr>
                      <a:r>
                        <a:rPr lang="en-US" sz="1400" spc="-5" dirty="0">
                          <a:latin typeface="+mn-lt"/>
                          <a:cs typeface="Rockwell"/>
                        </a:rPr>
                        <a:t>As </a:t>
                      </a:r>
                      <a:r>
                        <a:rPr lang="en-US" sz="1400" dirty="0">
                          <a:latin typeface="+mn-lt"/>
                          <a:cs typeface="Rockwell"/>
                        </a:rPr>
                        <a:t>an Admin, I should be </a:t>
                      </a:r>
                      <a:r>
                        <a:rPr lang="en-US" sz="1400" spc="-10" dirty="0">
                          <a:latin typeface="+mn-lt"/>
                          <a:cs typeface="Rockwell"/>
                        </a:rPr>
                        <a:t>able </a:t>
                      </a:r>
                      <a:r>
                        <a:rPr lang="en-US" sz="1400" dirty="0">
                          <a:latin typeface="+mn-lt"/>
                          <a:cs typeface="Rockwell"/>
                        </a:rPr>
                        <a:t>to </a:t>
                      </a:r>
                      <a:r>
                        <a:rPr lang="en-US" sz="1400" spc="-10" dirty="0">
                          <a:latin typeface="+mn-lt"/>
                          <a:cs typeface="Rockwell"/>
                        </a:rPr>
                        <a:t>view </a:t>
                      </a:r>
                      <a:r>
                        <a:rPr lang="en-US" sz="1400" spc="-20" dirty="0">
                          <a:latin typeface="+mn-lt"/>
                          <a:cs typeface="Rockwell"/>
                        </a:rPr>
                        <a:t>registered</a:t>
                      </a:r>
                    </a:p>
                    <a:p>
                      <a:pPr marL="816610" marR="222885" indent="-575310" algn="ctr">
                        <a:lnSpc>
                          <a:spcPct val="100000"/>
                        </a:lnSpc>
                        <a:spcBef>
                          <a:spcPts val="5"/>
                        </a:spcBef>
                      </a:pPr>
                      <a:r>
                        <a:rPr lang="en-US" sz="1400" spc="-5" dirty="0">
                          <a:latin typeface="+mn-lt"/>
                          <a:cs typeface="Rockwell"/>
                        </a:rPr>
                        <a:t>student's </a:t>
                      </a:r>
                      <a:r>
                        <a:rPr lang="en-US" sz="1400" spc="-285" dirty="0">
                          <a:latin typeface="+mn-lt"/>
                          <a:cs typeface="Rockwell"/>
                        </a:rPr>
                        <a:t> </a:t>
                      </a:r>
                      <a:r>
                        <a:rPr lang="en-US" sz="1400" spc="-5" dirty="0">
                          <a:latin typeface="+mn-lt"/>
                          <a:cs typeface="Rockwell"/>
                        </a:rPr>
                        <a:t>information </a:t>
                      </a:r>
                      <a:r>
                        <a:rPr lang="en-US" sz="1400" dirty="0">
                          <a:latin typeface="+mn-lt"/>
                          <a:cs typeface="Rockwell"/>
                        </a:rPr>
                        <a:t>in the </a:t>
                      </a:r>
                      <a:r>
                        <a:rPr lang="en-US" sz="1400" spc="-5" dirty="0">
                          <a:latin typeface="+mn-lt"/>
                          <a:cs typeface="Rockwell"/>
                        </a:rPr>
                        <a:t>GUI</a:t>
                      </a:r>
                      <a:r>
                        <a:rPr lang="en-US" sz="1400" dirty="0">
                          <a:latin typeface="+mn-lt"/>
                          <a:cs typeface="Rockwell"/>
                        </a:rPr>
                        <a:t> </a:t>
                      </a:r>
                      <a:r>
                        <a:rPr lang="en-US" sz="1400" spc="-5" dirty="0">
                          <a:latin typeface="+mn-lt"/>
                          <a:cs typeface="Rockwell"/>
                        </a:rPr>
                        <a:t>console after</a:t>
                      </a:r>
                      <a:r>
                        <a:rPr lang="en-US" sz="1400" dirty="0">
                          <a:latin typeface="+mn-lt"/>
                          <a:cs typeface="Rockwell"/>
                        </a:rPr>
                        <a:t> login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   Highest</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880"/>
                        </a:spcBef>
                      </a:pPr>
                      <a:endParaRPr lang="en-US" sz="1400" dirty="0">
                        <a:latin typeface="+mn-lt"/>
                        <a:cs typeface="Rockwell"/>
                      </a:endParaRPr>
                    </a:p>
                    <a:p>
                      <a:pPr marL="19050" algn="ctr">
                        <a:lnSpc>
                          <a:spcPct val="100000"/>
                        </a:lnSpc>
                        <a:spcBef>
                          <a:spcPts val="880"/>
                        </a:spcBef>
                      </a:pPr>
                      <a:r>
                        <a:rPr lang="en-US" sz="1400" b="1" dirty="0">
                          <a:latin typeface="+mn-lt"/>
                          <a:cs typeface="Rockwell"/>
                        </a:rPr>
                        <a:t>Completed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880"/>
                        </a:spcBef>
                      </a:pPr>
                      <a:endParaRPr lang="en-US" sz="1400" b="1" dirty="0">
                        <a:latin typeface="+mn-lt"/>
                        <a:cs typeface="Rockwell"/>
                      </a:endParaRPr>
                    </a:p>
                    <a:p>
                      <a:pPr marL="19050" algn="ctr">
                        <a:lnSpc>
                          <a:spcPct val="100000"/>
                        </a:lnSpc>
                        <a:spcBef>
                          <a:spcPts val="880"/>
                        </a:spcBef>
                      </a:pPr>
                      <a:r>
                        <a:rPr lang="en-US" sz="1400" b="1" dirty="0">
                          <a:latin typeface="+mn-lt"/>
                          <a:cs typeface="Rockwell"/>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89196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14</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50"/>
                        </a:spcBef>
                      </a:pPr>
                      <a:endParaRPr lang="en-US" sz="1400" dirty="0">
                        <a:latin typeface="+mn-lt"/>
                        <a:cs typeface="Rockwell"/>
                      </a:endParaRPr>
                    </a:p>
                    <a:p>
                      <a:pPr algn="ctr">
                        <a:lnSpc>
                          <a:spcPct val="100000"/>
                        </a:lnSpc>
                        <a:spcBef>
                          <a:spcPts val="50"/>
                        </a:spcBef>
                      </a:pPr>
                      <a:r>
                        <a:rPr lang="en-US" sz="1400" dirty="0">
                          <a:latin typeface="+mn-lt"/>
                          <a:cs typeface="Rockwell"/>
                        </a:rPr>
                        <a:t>Design attendance reports options page </a:t>
                      </a:r>
                      <a:endParaRPr sz="1400" dirty="0">
                        <a:latin typeface="+mn-lt"/>
                        <a:cs typeface="Rockwell"/>
                      </a:endParaRPr>
                    </a:p>
                  </a:txBody>
                  <a:tcPr marL="0" marR="0"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816610" marR="222885" indent="-575310" algn="ctr">
                        <a:lnSpc>
                          <a:spcPct val="100000"/>
                        </a:lnSpc>
                        <a:spcBef>
                          <a:spcPts val="5"/>
                        </a:spcBef>
                      </a:pPr>
                      <a:r>
                        <a:rPr lang="en-US" sz="1400" dirty="0">
                          <a:latin typeface="+mn-lt"/>
                          <a:cs typeface="Rockwell"/>
                        </a:rPr>
                        <a:t>As a Faculty/Admin, I want to access the options available to either view the current day attendance/ Download consolidated attendance for entire month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Highest</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880"/>
                        </a:spcBef>
                      </a:pPr>
                      <a:endParaRPr lang="en-US" sz="1400" b="1" dirty="0">
                        <a:latin typeface="+mn-lt"/>
                        <a:cs typeface="Rockwell"/>
                      </a:endParaRPr>
                    </a:p>
                    <a:p>
                      <a:pPr marL="19050" algn="ctr">
                        <a:lnSpc>
                          <a:spcPct val="100000"/>
                        </a:lnSpc>
                        <a:spcBef>
                          <a:spcPts val="880"/>
                        </a:spcBef>
                      </a:pPr>
                      <a:r>
                        <a:rPr lang="en-US" sz="1400" b="1" dirty="0">
                          <a:latin typeface="+mn-lt"/>
                          <a:cs typeface="Rockwell"/>
                        </a:rPr>
                        <a:t>Completed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880"/>
                        </a:spcBef>
                      </a:pPr>
                      <a:endParaRPr lang="en-US" sz="1400" b="1" dirty="0">
                        <a:latin typeface="+mn-lt"/>
                        <a:cs typeface="Rockwell"/>
                      </a:endParaRPr>
                    </a:p>
                    <a:p>
                      <a:pPr marL="19050" algn="ctr">
                        <a:lnSpc>
                          <a:spcPct val="100000"/>
                        </a:lnSpc>
                        <a:spcBef>
                          <a:spcPts val="880"/>
                        </a:spcBef>
                      </a:pPr>
                      <a:r>
                        <a:rPr lang="en-US" sz="1400" b="1" dirty="0">
                          <a:latin typeface="+mn-lt"/>
                          <a:cs typeface="Rockwell"/>
                        </a:rPr>
                        <a:t>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2404615"/>
                  </a:ext>
                </a:extLst>
              </a:tr>
              <a:tr h="1062972">
                <a:tc>
                  <a:txBody>
                    <a:bodyPr/>
                    <a:lstStyle/>
                    <a:p>
                      <a:pPr algn="ctr">
                        <a:lnSpc>
                          <a:spcPct val="100000"/>
                        </a:lnSpc>
                      </a:pPr>
                      <a:endParaRPr lang="en-US" sz="1400" dirty="0">
                        <a:latin typeface="+mn-lt"/>
                        <a:cs typeface="Rockwell"/>
                      </a:endParaRPr>
                    </a:p>
                    <a:p>
                      <a:pPr algn="ctr">
                        <a:lnSpc>
                          <a:spcPct val="100000"/>
                        </a:lnSpc>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15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marL="606425" marR="273685" indent="-405130" algn="ctr">
                        <a:lnSpc>
                          <a:spcPct val="100000"/>
                        </a:lnSpc>
                        <a:spcBef>
                          <a:spcPts val="1080"/>
                        </a:spcBef>
                      </a:pPr>
                      <a:endParaRPr lang="en-US" sz="1400" dirty="0">
                        <a:latin typeface="+mn-lt"/>
                        <a:cs typeface="Rockwell"/>
                      </a:endParaRPr>
                    </a:p>
                    <a:p>
                      <a:pPr marL="606425" marR="273685" indent="-405130" algn="ctr">
                        <a:lnSpc>
                          <a:spcPct val="100000"/>
                        </a:lnSpc>
                        <a:spcBef>
                          <a:spcPts val="1080"/>
                        </a:spcBef>
                      </a:pPr>
                      <a:r>
                        <a:rPr lang="en-US" sz="1400" dirty="0">
                          <a:latin typeface="+mn-lt"/>
                          <a:cs typeface="Rockwell"/>
                        </a:rPr>
                        <a:t>View attendance reports on GUI Console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marL="50800" marR="118745" lvl="0" indent="-1270" algn="ctr" defTabSz="914400" rtl="0" eaLnBrk="1" fontAlgn="auto" latinLnBrk="0" hangingPunct="1">
                        <a:lnSpc>
                          <a:spcPct val="107100"/>
                        </a:lnSpc>
                        <a:spcBef>
                          <a:spcPts val="0"/>
                        </a:spcBef>
                        <a:spcAft>
                          <a:spcPts val="0"/>
                        </a:spcAft>
                        <a:buClrTx/>
                        <a:buSzTx/>
                        <a:buFontTx/>
                        <a:buNone/>
                        <a:tabLst/>
                        <a:defRPr/>
                      </a:pPr>
                      <a:r>
                        <a:rPr lang="en-US" sz="1400" spc="-10" dirty="0">
                          <a:latin typeface="+mn-lt"/>
                          <a:cs typeface="Rockwell"/>
                        </a:rPr>
                        <a:t>A</a:t>
                      </a:r>
                      <a:r>
                        <a:rPr lang="en-US" sz="1400" dirty="0">
                          <a:latin typeface="+mn-lt"/>
                          <a:cs typeface="Rockwell"/>
                        </a:rPr>
                        <a:t>s</a:t>
                      </a:r>
                      <a:r>
                        <a:rPr lang="en-US" sz="1400" spc="-25" dirty="0">
                          <a:latin typeface="+mn-lt"/>
                          <a:cs typeface="Rockwell"/>
                        </a:rPr>
                        <a:t> </a:t>
                      </a:r>
                      <a:r>
                        <a:rPr lang="en-US" sz="1400" dirty="0">
                          <a:latin typeface="+mn-lt"/>
                          <a:cs typeface="Rockwell"/>
                        </a:rPr>
                        <a:t>a</a:t>
                      </a:r>
                      <a:r>
                        <a:rPr lang="en-US" sz="1400" spc="-20" dirty="0">
                          <a:latin typeface="+mn-lt"/>
                          <a:cs typeface="Rockwell"/>
                        </a:rPr>
                        <a:t> </a:t>
                      </a:r>
                      <a:r>
                        <a:rPr lang="en-US" sz="1400" spc="-114" dirty="0">
                          <a:latin typeface="+mn-lt"/>
                          <a:cs typeface="Rockwell"/>
                        </a:rPr>
                        <a:t>F</a:t>
                      </a:r>
                      <a:r>
                        <a:rPr lang="en-US" sz="1400" spc="-15" dirty="0">
                          <a:latin typeface="+mn-lt"/>
                          <a:cs typeface="Rockwell"/>
                        </a:rPr>
                        <a:t>ac</a:t>
                      </a:r>
                      <a:r>
                        <a:rPr lang="en-US" sz="1400" spc="-10" dirty="0">
                          <a:latin typeface="+mn-lt"/>
                          <a:cs typeface="Rockwell"/>
                        </a:rPr>
                        <a:t>u</a:t>
                      </a:r>
                      <a:r>
                        <a:rPr lang="en-US" sz="1400" spc="-15" dirty="0">
                          <a:latin typeface="+mn-lt"/>
                          <a:cs typeface="Rockwell"/>
                        </a:rPr>
                        <a:t>lt</a:t>
                      </a:r>
                      <a:r>
                        <a:rPr lang="en-US" sz="1400" spc="-10" dirty="0">
                          <a:latin typeface="+mn-lt"/>
                          <a:cs typeface="Rockwell"/>
                        </a:rPr>
                        <a:t>y</a:t>
                      </a:r>
                      <a:r>
                        <a:rPr lang="en-US" sz="1400" dirty="0">
                          <a:latin typeface="+mn-lt"/>
                          <a:cs typeface="Rockwell"/>
                        </a:rPr>
                        <a:t>/</a:t>
                      </a:r>
                      <a:r>
                        <a:rPr lang="en-US" sz="1400" spc="-5" dirty="0">
                          <a:latin typeface="+mn-lt"/>
                          <a:cs typeface="Rockwell"/>
                        </a:rPr>
                        <a:t> </a:t>
                      </a:r>
                      <a:r>
                        <a:rPr lang="en-US" sz="1400" spc="-10" dirty="0">
                          <a:latin typeface="+mn-lt"/>
                          <a:cs typeface="Rockwell"/>
                        </a:rPr>
                        <a:t>A</a:t>
                      </a:r>
                      <a:r>
                        <a:rPr lang="en-US" sz="1400" spc="-15" dirty="0">
                          <a:latin typeface="+mn-lt"/>
                          <a:cs typeface="Rockwell"/>
                        </a:rPr>
                        <a:t>dmi</a:t>
                      </a:r>
                      <a:r>
                        <a:rPr lang="en-US" sz="1400" spc="-10" dirty="0">
                          <a:latin typeface="+mn-lt"/>
                          <a:cs typeface="Rockwell"/>
                        </a:rPr>
                        <a:t>n</a:t>
                      </a:r>
                      <a:r>
                        <a:rPr lang="en-US" sz="1400" dirty="0">
                          <a:latin typeface="+mn-lt"/>
                          <a:cs typeface="Rockwell"/>
                        </a:rPr>
                        <a:t>,</a:t>
                      </a:r>
                      <a:r>
                        <a:rPr lang="en-US" sz="1400" spc="-114" dirty="0">
                          <a:latin typeface="+mn-lt"/>
                          <a:cs typeface="Rockwell"/>
                        </a:rPr>
                        <a:t> </a:t>
                      </a:r>
                      <a:r>
                        <a:rPr lang="en-US" sz="1400" dirty="0">
                          <a:latin typeface="+mn-lt"/>
                          <a:cs typeface="Rockwell"/>
                        </a:rPr>
                        <a:t>I</a:t>
                      </a:r>
                      <a:r>
                        <a:rPr lang="en-US" sz="1400" spc="-20" dirty="0">
                          <a:latin typeface="+mn-lt"/>
                          <a:cs typeface="Rockwell"/>
                        </a:rPr>
                        <a:t> </a:t>
                      </a:r>
                      <a:r>
                        <a:rPr lang="en-US" sz="1400" spc="-35" dirty="0">
                          <a:latin typeface="+mn-lt"/>
                          <a:cs typeface="Rockwell"/>
                        </a:rPr>
                        <a:t>w</a:t>
                      </a:r>
                      <a:r>
                        <a:rPr lang="en-US" sz="1400" spc="-15" dirty="0">
                          <a:latin typeface="+mn-lt"/>
                          <a:cs typeface="Rockwell"/>
                        </a:rPr>
                        <a:t>a</a:t>
                      </a:r>
                      <a:r>
                        <a:rPr lang="en-US" sz="1400" spc="-10" dirty="0">
                          <a:latin typeface="+mn-lt"/>
                          <a:cs typeface="Rockwell"/>
                        </a:rPr>
                        <a:t>n</a:t>
                      </a:r>
                      <a:r>
                        <a:rPr lang="en-US" sz="1400" dirty="0">
                          <a:latin typeface="+mn-lt"/>
                          <a:cs typeface="Rockwell"/>
                        </a:rPr>
                        <a:t>t</a:t>
                      </a:r>
                      <a:r>
                        <a:rPr lang="en-US" sz="1400" spc="-15" dirty="0">
                          <a:latin typeface="+mn-lt"/>
                          <a:cs typeface="Rockwell"/>
                        </a:rPr>
                        <a:t> t</a:t>
                      </a:r>
                      <a:r>
                        <a:rPr lang="en-US" sz="1400" dirty="0">
                          <a:latin typeface="+mn-lt"/>
                          <a:cs typeface="Rockwell"/>
                        </a:rPr>
                        <a:t>o</a:t>
                      </a:r>
                      <a:r>
                        <a:rPr lang="en-US" sz="1400" spc="-20" dirty="0">
                          <a:latin typeface="+mn-lt"/>
                          <a:cs typeface="Rockwell"/>
                        </a:rPr>
                        <a:t> </a:t>
                      </a:r>
                      <a:r>
                        <a:rPr lang="en-US" sz="1400" spc="-15" dirty="0">
                          <a:latin typeface="+mn-lt"/>
                          <a:cs typeface="Rockwell"/>
                        </a:rPr>
                        <a:t>vi</a:t>
                      </a:r>
                      <a:r>
                        <a:rPr lang="en-US" sz="1400" spc="-35" dirty="0">
                          <a:latin typeface="+mn-lt"/>
                          <a:cs typeface="Rockwell"/>
                        </a:rPr>
                        <a:t>e</a:t>
                      </a:r>
                      <a:r>
                        <a:rPr lang="en-US" sz="1400" dirty="0">
                          <a:latin typeface="+mn-lt"/>
                          <a:cs typeface="Rockwell"/>
                        </a:rPr>
                        <a:t>w</a:t>
                      </a:r>
                      <a:r>
                        <a:rPr lang="en-US" sz="1400" spc="-15" dirty="0">
                          <a:latin typeface="+mn-lt"/>
                          <a:cs typeface="Rockwell"/>
                        </a:rPr>
                        <a:t> att</a:t>
                      </a:r>
                      <a:r>
                        <a:rPr lang="en-US" sz="1400" spc="-10" dirty="0">
                          <a:latin typeface="+mn-lt"/>
                          <a:cs typeface="Rockwell"/>
                        </a:rPr>
                        <a:t>en</a:t>
                      </a:r>
                      <a:r>
                        <a:rPr lang="en-US" sz="1400" spc="-15" dirty="0">
                          <a:latin typeface="+mn-lt"/>
                          <a:cs typeface="Rockwell"/>
                        </a:rPr>
                        <a:t>da</a:t>
                      </a:r>
                      <a:r>
                        <a:rPr lang="en-US" sz="1400" spc="-10" dirty="0">
                          <a:latin typeface="+mn-lt"/>
                          <a:cs typeface="Rockwell"/>
                        </a:rPr>
                        <a:t>n</a:t>
                      </a:r>
                      <a:r>
                        <a:rPr lang="en-US" sz="1400" spc="-15" dirty="0">
                          <a:latin typeface="+mn-lt"/>
                          <a:cs typeface="Rockwell"/>
                        </a:rPr>
                        <a:t>c</a:t>
                      </a:r>
                      <a:r>
                        <a:rPr lang="en-US" sz="1400" dirty="0">
                          <a:latin typeface="+mn-lt"/>
                          <a:cs typeface="Rockwell"/>
                        </a:rPr>
                        <a:t>e</a:t>
                      </a:r>
                      <a:r>
                        <a:rPr lang="en-US" sz="1400" spc="-10" dirty="0">
                          <a:latin typeface="+mn-lt"/>
                          <a:cs typeface="Rockwell"/>
                        </a:rPr>
                        <a:t> </a:t>
                      </a:r>
                      <a:r>
                        <a:rPr lang="en-US" sz="1400" spc="-75" dirty="0">
                          <a:latin typeface="+mn-lt"/>
                          <a:cs typeface="Rockwell"/>
                        </a:rPr>
                        <a:t>r</a:t>
                      </a:r>
                      <a:r>
                        <a:rPr lang="en-US" sz="1400" spc="-10" dirty="0">
                          <a:latin typeface="+mn-lt"/>
                          <a:cs typeface="Rockwell"/>
                        </a:rPr>
                        <a:t>e</a:t>
                      </a:r>
                      <a:r>
                        <a:rPr lang="en-US" sz="1400" spc="-15" dirty="0">
                          <a:latin typeface="+mn-lt"/>
                          <a:cs typeface="Rockwell"/>
                        </a:rPr>
                        <a:t>p</a:t>
                      </a:r>
                      <a:r>
                        <a:rPr lang="en-US" sz="1400" spc="-10" dirty="0">
                          <a:latin typeface="+mn-lt"/>
                          <a:cs typeface="Rockwell"/>
                        </a:rPr>
                        <a:t>o</a:t>
                      </a:r>
                      <a:r>
                        <a:rPr lang="en-US" sz="1400" dirty="0">
                          <a:latin typeface="+mn-lt"/>
                          <a:cs typeface="Rockwell"/>
                        </a:rPr>
                        <a:t>r</a:t>
                      </a:r>
                      <a:r>
                        <a:rPr lang="en-US" sz="1400" spc="-15" dirty="0">
                          <a:latin typeface="+mn-lt"/>
                          <a:cs typeface="Rockwell"/>
                        </a:rPr>
                        <a:t>t</a:t>
                      </a:r>
                      <a:r>
                        <a:rPr lang="en-US" sz="1400" dirty="0">
                          <a:latin typeface="+mn-lt"/>
                          <a:cs typeface="Rockwell"/>
                        </a:rPr>
                        <a:t>s </a:t>
                      </a:r>
                      <a:r>
                        <a:rPr lang="en-US" sz="1400" spc="-20" dirty="0">
                          <a:latin typeface="+mn-lt"/>
                          <a:cs typeface="Rockwell"/>
                        </a:rPr>
                        <a:t>generated</a:t>
                      </a:r>
                      <a:r>
                        <a:rPr lang="en-US" sz="1400" spc="-10" dirty="0">
                          <a:latin typeface="+mn-lt"/>
                          <a:cs typeface="Rockwell"/>
                        </a:rPr>
                        <a:t> </a:t>
                      </a:r>
                      <a:r>
                        <a:rPr lang="en-US" sz="1400" spc="-15" dirty="0">
                          <a:latin typeface="+mn-lt"/>
                          <a:cs typeface="Rockwell"/>
                        </a:rPr>
                        <a:t>after</a:t>
                      </a:r>
                      <a:r>
                        <a:rPr lang="en-US" sz="1400" spc="-10" dirty="0">
                          <a:latin typeface="+mn-lt"/>
                          <a:cs typeface="Rockwell"/>
                        </a:rPr>
                        <a:t> the</a:t>
                      </a:r>
                      <a:r>
                        <a:rPr lang="en-US" sz="1400" spc="-20" dirty="0">
                          <a:latin typeface="+mn-lt"/>
                          <a:cs typeface="Rockwell"/>
                        </a:rPr>
                        <a:t> </a:t>
                      </a:r>
                      <a:r>
                        <a:rPr lang="en-US" sz="1400" spc="-10" dirty="0">
                          <a:latin typeface="+mn-lt"/>
                          <a:cs typeface="Rockwell"/>
                        </a:rPr>
                        <a:t>student</a:t>
                      </a:r>
                      <a:r>
                        <a:rPr lang="en-US" sz="1400" spc="-25" dirty="0">
                          <a:latin typeface="+mn-lt"/>
                          <a:cs typeface="Rockwell"/>
                        </a:rPr>
                        <a:t> </a:t>
                      </a:r>
                      <a:r>
                        <a:rPr lang="en-US" sz="1400" spc="-15" dirty="0">
                          <a:latin typeface="+mn-lt"/>
                          <a:cs typeface="Rockwell"/>
                        </a:rPr>
                        <a:t>attendance</a:t>
                      </a:r>
                      <a:r>
                        <a:rPr lang="en-US" sz="1400" dirty="0">
                          <a:latin typeface="+mn-lt"/>
                          <a:cs typeface="Rockwell"/>
                        </a:rPr>
                        <a:t> </a:t>
                      </a:r>
                      <a:r>
                        <a:rPr lang="en-US" sz="1400" spc="-10" dirty="0">
                          <a:latin typeface="+mn-lt"/>
                          <a:cs typeface="Rockwell"/>
                        </a:rPr>
                        <a:t>is</a:t>
                      </a:r>
                      <a:r>
                        <a:rPr lang="en-US" sz="1400" spc="-15" dirty="0">
                          <a:latin typeface="+mn-lt"/>
                          <a:cs typeface="Rockwell"/>
                        </a:rPr>
                        <a:t> updated on the GUI Console</a:t>
                      </a:r>
                      <a:endParaRPr lang="en-US" sz="1400" dirty="0">
                        <a:latin typeface="+mn-lt"/>
                        <a:cs typeface="Rockwell"/>
                      </a:endParaRPr>
                    </a:p>
                    <a:p>
                      <a:pPr marL="50800" marR="118745" indent="-1270" algn="ctr">
                        <a:lnSpc>
                          <a:spcPct val="107100"/>
                        </a:lnSpc>
                      </a:pPr>
                      <a:endParaRPr sz="1400" dirty="0">
                        <a:latin typeface="+mn-lt"/>
                        <a:cs typeface="Rockwell"/>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endParaRPr lang="en-US" sz="1400" dirty="0">
                        <a:latin typeface="+mn-lt"/>
                        <a:cs typeface="Rockwell"/>
                      </a:endParaRPr>
                    </a:p>
                    <a:p>
                      <a:pPr algn="ctr">
                        <a:lnSpc>
                          <a:spcPct val="100000"/>
                        </a:lnSpc>
                      </a:pPr>
                      <a:r>
                        <a:rPr lang="en-US" sz="1400" dirty="0">
                          <a:latin typeface="+mn-lt"/>
                          <a:cs typeface="Rockwell"/>
                        </a:rPr>
                        <a:t> Highest</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Completed</a:t>
                      </a:r>
                      <a:endParaRPr lang="en-US"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7</a:t>
                      </a: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06297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US – 16</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606425" marR="273685" indent="-405130" algn="ctr">
                        <a:lnSpc>
                          <a:spcPct val="100000"/>
                        </a:lnSpc>
                        <a:spcBef>
                          <a:spcPts val="1080"/>
                        </a:spcBef>
                      </a:pPr>
                      <a:endParaRPr lang="en-US" sz="1400" dirty="0">
                        <a:latin typeface="+mn-lt"/>
                        <a:cs typeface="Rockwell"/>
                      </a:endParaRPr>
                    </a:p>
                    <a:p>
                      <a:pPr marL="606425" marR="273685" indent="-405130" algn="ctr">
                        <a:lnSpc>
                          <a:spcPct val="100000"/>
                        </a:lnSpc>
                        <a:spcBef>
                          <a:spcPts val="1080"/>
                        </a:spcBef>
                      </a:pPr>
                      <a:r>
                        <a:rPr lang="en-US" sz="1400" dirty="0">
                          <a:latin typeface="+mn-lt"/>
                          <a:cs typeface="Rockwell"/>
                        </a:rPr>
                        <a:t>Download attendance reports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50800" marR="118745" indent="-1270" algn="ctr">
                        <a:lnSpc>
                          <a:spcPct val="107100"/>
                        </a:lnSpc>
                      </a:pPr>
                      <a:r>
                        <a:rPr lang="en-US" sz="1400" dirty="0">
                          <a:latin typeface="+mn-lt"/>
                          <a:cs typeface="Rockwell"/>
                        </a:rPr>
                        <a:t>As a Admin/Faculty, I want to download attendance reports once the attendance is captured and submitted</a:t>
                      </a:r>
                      <a:endParaRPr sz="1400" dirty="0">
                        <a:latin typeface="+mn-lt"/>
                        <a:cs typeface="Rockwell"/>
                      </a:endParaRPr>
                    </a:p>
                  </a:txBody>
                  <a:tcPr marL="0" marR="0" marT="31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Highest</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dirty="0">
                        <a:latin typeface="+mn-lt"/>
                        <a:cs typeface="Rockwell"/>
                      </a:endParaRPr>
                    </a:p>
                    <a:p>
                      <a:pPr marL="19050" algn="ctr">
                        <a:lnSpc>
                          <a:spcPct val="100000"/>
                        </a:lnSpc>
                      </a:pPr>
                      <a:r>
                        <a:rPr lang="en-US" sz="1400" b="1" dirty="0">
                          <a:latin typeface="+mn-lt"/>
                          <a:cs typeface="Rockwell"/>
                        </a:rPr>
                        <a:t>Completed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pPr>
                      <a:endParaRPr lang="en-US" sz="1400" b="1" dirty="0">
                        <a:latin typeface="+mn-lt"/>
                        <a:cs typeface="Rockwell"/>
                      </a:endParaRPr>
                    </a:p>
                    <a:p>
                      <a:pPr marL="19050" algn="ctr">
                        <a:lnSpc>
                          <a:spcPct val="100000"/>
                        </a:lnSpc>
                      </a:pPr>
                      <a:endParaRPr lang="en-US" sz="1400" b="1" dirty="0">
                        <a:latin typeface="+mn-lt"/>
                        <a:cs typeface="Rockwell"/>
                      </a:endParaRPr>
                    </a:p>
                    <a:p>
                      <a:pPr marL="19050" algn="ctr">
                        <a:lnSpc>
                          <a:spcPct val="100000"/>
                        </a:lnSpc>
                      </a:pPr>
                      <a:r>
                        <a:rPr lang="en-US" sz="1400" b="1" dirty="0">
                          <a:latin typeface="+mn-lt"/>
                          <a:cs typeface="Rockwell"/>
                        </a:rPr>
                        <a:t>7</a:t>
                      </a: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65150165"/>
                  </a:ext>
                </a:extLst>
              </a:tr>
              <a:tr h="986635">
                <a:tc>
                  <a:txBody>
                    <a:bodyPr/>
                    <a:lstStyle/>
                    <a:p>
                      <a:pPr marL="15875" algn="ctr">
                        <a:lnSpc>
                          <a:spcPct val="100000"/>
                        </a:lnSpc>
                        <a:spcBef>
                          <a:spcPts val="5"/>
                        </a:spcBef>
                      </a:pPr>
                      <a:endParaRPr lang="en-US" sz="1400" dirty="0">
                        <a:latin typeface="+mn-lt"/>
                        <a:cs typeface="Rockwell"/>
                      </a:endParaRPr>
                    </a:p>
                    <a:p>
                      <a:pPr marL="15875" marR="0" lvl="0" indent="0" algn="ctr" defTabSz="914400" eaLnBrk="1" fontAlgn="auto" latinLnBrk="0" hangingPunct="1">
                        <a:lnSpc>
                          <a:spcPct val="100000"/>
                        </a:lnSpc>
                        <a:spcBef>
                          <a:spcPts val="5"/>
                        </a:spcBef>
                        <a:spcAft>
                          <a:spcPts val="0"/>
                        </a:spcAft>
                        <a:buClrTx/>
                        <a:buSzTx/>
                        <a:buFontTx/>
                        <a:buNone/>
                        <a:tabLst/>
                        <a:defRPr/>
                      </a:pPr>
                      <a:r>
                        <a:rPr lang="en-US" sz="1400" dirty="0">
                          <a:latin typeface="+mn-lt"/>
                          <a:cs typeface="Rockwell"/>
                        </a:rPr>
                        <a:t>US – 17</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878840" marR="600710" indent="-348615" algn="ctr">
                        <a:lnSpc>
                          <a:spcPct val="114199"/>
                        </a:lnSpc>
                        <a:spcBef>
                          <a:spcPts val="625"/>
                        </a:spcBef>
                      </a:pPr>
                      <a:r>
                        <a:rPr lang="en-US" sz="1400" dirty="0">
                          <a:latin typeface="+mn-lt"/>
                          <a:cs typeface="Rockwell"/>
                        </a:rPr>
                        <a:t>Send automatic email to registered faculty</a:t>
                      </a:r>
                    </a:p>
                  </a:txBody>
                  <a:tcPr marL="0" marR="0" marT="793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503045" marR="206375" indent="-1271270" algn="ctr">
                        <a:lnSpc>
                          <a:spcPct val="100000"/>
                        </a:lnSpc>
                      </a:pPr>
                      <a:r>
                        <a:rPr lang="en-US" sz="1400" spc="-30" dirty="0">
                          <a:latin typeface="+mn-lt"/>
                          <a:cs typeface="Rockwell"/>
                        </a:rPr>
                        <a:t>As</a:t>
                      </a:r>
                      <a:r>
                        <a:rPr lang="en-US" sz="1400" spc="-125" dirty="0">
                          <a:latin typeface="+mn-lt"/>
                          <a:cs typeface="Rockwell"/>
                        </a:rPr>
                        <a:t> </a:t>
                      </a:r>
                      <a:r>
                        <a:rPr lang="en-US" sz="1400" dirty="0">
                          <a:latin typeface="+mn-lt"/>
                          <a:cs typeface="Rockwell"/>
                        </a:rPr>
                        <a:t>a</a:t>
                      </a:r>
                      <a:r>
                        <a:rPr lang="en-US" sz="1400" spc="-114" dirty="0">
                          <a:latin typeface="+mn-lt"/>
                          <a:cs typeface="Rockwell"/>
                        </a:rPr>
                        <a:t> </a:t>
                      </a:r>
                      <a:r>
                        <a:rPr lang="en-US" sz="1400" spc="-85" dirty="0">
                          <a:latin typeface="+mn-lt"/>
                          <a:cs typeface="Rockwell"/>
                        </a:rPr>
                        <a:t>Faculty,</a:t>
                      </a:r>
                      <a:r>
                        <a:rPr lang="en-US" sz="1400" spc="-220" dirty="0">
                          <a:latin typeface="+mn-lt"/>
                          <a:cs typeface="Rockwell"/>
                        </a:rPr>
                        <a:t> </a:t>
                      </a:r>
                      <a:r>
                        <a:rPr lang="en-US" sz="1400" dirty="0">
                          <a:latin typeface="+mn-lt"/>
                          <a:cs typeface="Rockwell"/>
                        </a:rPr>
                        <a:t>I</a:t>
                      </a:r>
                      <a:r>
                        <a:rPr lang="en-US" sz="1400" spc="-114" dirty="0">
                          <a:latin typeface="+mn-lt"/>
                          <a:cs typeface="Rockwell"/>
                        </a:rPr>
                        <a:t> </a:t>
                      </a:r>
                      <a:r>
                        <a:rPr lang="en-US" sz="1400" spc="-55" dirty="0">
                          <a:latin typeface="+mn-lt"/>
                          <a:cs typeface="Rockwell"/>
                        </a:rPr>
                        <a:t>want</a:t>
                      </a:r>
                      <a:r>
                        <a:rPr lang="en-US" sz="1400" spc="-125" dirty="0">
                          <a:latin typeface="+mn-lt"/>
                          <a:cs typeface="Rockwell"/>
                        </a:rPr>
                        <a:t> </a:t>
                      </a:r>
                      <a:r>
                        <a:rPr lang="en-US" sz="1400" spc="-35" dirty="0">
                          <a:latin typeface="+mn-lt"/>
                          <a:cs typeface="Rockwell"/>
                        </a:rPr>
                        <a:t>to</a:t>
                      </a:r>
                      <a:r>
                        <a:rPr lang="en-US" sz="1400" spc="-120" dirty="0">
                          <a:latin typeface="+mn-lt"/>
                          <a:cs typeface="Rockwell"/>
                        </a:rPr>
                        <a:t> </a:t>
                      </a:r>
                      <a:r>
                        <a:rPr lang="en-US" sz="1400" spc="-75" dirty="0">
                          <a:latin typeface="+mn-lt"/>
                          <a:cs typeface="Rockwell"/>
                        </a:rPr>
                        <a:t>receive</a:t>
                      </a:r>
                      <a:r>
                        <a:rPr lang="en-US" sz="1400" spc="-120" dirty="0">
                          <a:latin typeface="+mn-lt"/>
                          <a:cs typeface="Rockwell"/>
                        </a:rPr>
                        <a:t> </a:t>
                      </a:r>
                      <a:r>
                        <a:rPr lang="en-US" sz="1400" spc="-35" dirty="0">
                          <a:latin typeface="+mn-lt"/>
                          <a:cs typeface="Rockwell"/>
                        </a:rPr>
                        <a:t>an</a:t>
                      </a:r>
                      <a:r>
                        <a:rPr lang="en-US" sz="1400" spc="-114" dirty="0">
                          <a:latin typeface="+mn-lt"/>
                          <a:cs typeface="Rockwell"/>
                        </a:rPr>
                        <a:t> </a:t>
                      </a:r>
                      <a:r>
                        <a:rPr lang="en-US" sz="1400" spc="-55" dirty="0">
                          <a:latin typeface="+mn-lt"/>
                          <a:cs typeface="Rockwell"/>
                        </a:rPr>
                        <a:t>email</a:t>
                      </a:r>
                      <a:endParaRPr lang="en-US" sz="1400" spc="-120" dirty="0">
                        <a:latin typeface="+mn-lt"/>
                        <a:cs typeface="Rockwell"/>
                      </a:endParaRPr>
                    </a:p>
                    <a:p>
                      <a:pPr marL="1503045" marR="206375" indent="-1271270" algn="ctr">
                        <a:lnSpc>
                          <a:spcPct val="100000"/>
                        </a:lnSpc>
                      </a:pPr>
                      <a:r>
                        <a:rPr lang="en-US" sz="1400" spc="-60" dirty="0">
                          <a:latin typeface="+mn-lt"/>
                          <a:cs typeface="Rockwell"/>
                        </a:rPr>
                        <a:t>immediately</a:t>
                      </a:r>
                      <a:r>
                        <a:rPr lang="en-US" sz="1400" spc="-120" dirty="0">
                          <a:latin typeface="+mn-lt"/>
                          <a:cs typeface="Rockwell"/>
                        </a:rPr>
                        <a:t> </a:t>
                      </a:r>
                      <a:r>
                        <a:rPr lang="en-US" sz="1400" spc="-50" dirty="0">
                          <a:latin typeface="+mn-lt"/>
                          <a:cs typeface="Rockwell"/>
                        </a:rPr>
                        <a:t>with</a:t>
                      </a:r>
                      <a:r>
                        <a:rPr lang="en-US" sz="1400" spc="-114" dirty="0">
                          <a:latin typeface="+mn-lt"/>
                          <a:cs typeface="Rockwell"/>
                        </a:rPr>
                        <a:t> </a:t>
                      </a:r>
                      <a:r>
                        <a:rPr lang="en-US" sz="1400" spc="-45" dirty="0">
                          <a:latin typeface="+mn-lt"/>
                          <a:cs typeface="Rockwell"/>
                        </a:rPr>
                        <a:t>the</a:t>
                      </a:r>
                      <a:r>
                        <a:rPr lang="en-US" sz="1400" spc="-120" dirty="0">
                          <a:latin typeface="+mn-lt"/>
                          <a:cs typeface="Rockwell"/>
                        </a:rPr>
                        <a:t> </a:t>
                      </a:r>
                      <a:r>
                        <a:rPr lang="en-US" sz="1400" spc="-50" dirty="0">
                          <a:latin typeface="+mn-lt"/>
                          <a:cs typeface="Rockwell"/>
                        </a:rPr>
                        <a:t>list</a:t>
                      </a:r>
                      <a:r>
                        <a:rPr lang="en-US" sz="1400" spc="-120" dirty="0">
                          <a:latin typeface="+mn-lt"/>
                          <a:cs typeface="Rockwell"/>
                        </a:rPr>
                        <a:t> </a:t>
                      </a:r>
                      <a:r>
                        <a:rPr lang="en-US" sz="1400" spc="-30" dirty="0">
                          <a:latin typeface="+mn-lt"/>
                          <a:cs typeface="Rockwell"/>
                        </a:rPr>
                        <a:t>of </a:t>
                      </a:r>
                      <a:r>
                        <a:rPr lang="en-US" sz="1400" spc="-285" dirty="0">
                          <a:latin typeface="+mn-lt"/>
                          <a:cs typeface="Rockwell"/>
                        </a:rPr>
                        <a:t> </a:t>
                      </a:r>
                      <a:r>
                        <a:rPr lang="en-US" sz="1400" spc="-60" dirty="0">
                          <a:latin typeface="+mn-lt"/>
                          <a:cs typeface="Rockwell"/>
                        </a:rPr>
                        <a:t>s</a:t>
                      </a:r>
                      <a:r>
                        <a:rPr lang="en-US" sz="1400" spc="-65" dirty="0">
                          <a:latin typeface="+mn-lt"/>
                          <a:cs typeface="Rockwell"/>
                        </a:rPr>
                        <a:t>t</a:t>
                      </a:r>
                      <a:r>
                        <a:rPr lang="en-US" sz="1400" spc="-60" dirty="0">
                          <a:latin typeface="+mn-lt"/>
                          <a:cs typeface="Rockwell"/>
                        </a:rPr>
                        <a:t>uden</a:t>
                      </a:r>
                      <a:r>
                        <a:rPr lang="en-US" sz="1400" spc="-65" dirty="0">
                          <a:latin typeface="+mn-lt"/>
                          <a:cs typeface="Rockwell"/>
                        </a:rPr>
                        <a:t>t</a:t>
                      </a:r>
                      <a:r>
                        <a:rPr lang="en-US" sz="1400" dirty="0">
                          <a:latin typeface="+mn-lt"/>
                          <a:cs typeface="Rockwell"/>
                        </a:rPr>
                        <a:t>s</a:t>
                      </a:r>
                      <a:r>
                        <a:rPr lang="en-US" sz="1400" spc="-125" dirty="0">
                          <a:latin typeface="+mn-lt"/>
                          <a:cs typeface="Rockwell"/>
                        </a:rPr>
                        <a:t> </a:t>
                      </a:r>
                      <a:r>
                        <a:rPr lang="en-US" sz="1400" spc="-90" dirty="0">
                          <a:latin typeface="+mn-lt"/>
                          <a:cs typeface="Rockwell"/>
                        </a:rPr>
                        <a:t>w</a:t>
                      </a:r>
                      <a:r>
                        <a:rPr lang="en-US" sz="1400" spc="-60" dirty="0">
                          <a:latin typeface="+mn-lt"/>
                          <a:cs typeface="Rockwell"/>
                        </a:rPr>
                        <a:t>h</a:t>
                      </a:r>
                      <a:r>
                        <a:rPr lang="en-US" sz="1400" dirty="0">
                          <a:latin typeface="+mn-lt"/>
                          <a:cs typeface="Rockwell"/>
                        </a:rPr>
                        <a:t>o</a:t>
                      </a:r>
                      <a:r>
                        <a:rPr lang="en-US" sz="1400" spc="-125" dirty="0">
                          <a:latin typeface="+mn-lt"/>
                          <a:cs typeface="Rockwell"/>
                        </a:rPr>
                        <a:t> </a:t>
                      </a:r>
                      <a:r>
                        <a:rPr lang="en-US" sz="1400" spc="-65" dirty="0">
                          <a:latin typeface="+mn-lt"/>
                          <a:cs typeface="Rockwell"/>
                        </a:rPr>
                        <a:t>a</a:t>
                      </a:r>
                      <a:r>
                        <a:rPr lang="en-US" sz="1400" spc="-125" dirty="0">
                          <a:latin typeface="+mn-lt"/>
                          <a:cs typeface="Rockwell"/>
                        </a:rPr>
                        <a:t>r</a:t>
                      </a:r>
                      <a:r>
                        <a:rPr lang="en-US" sz="1400" dirty="0">
                          <a:latin typeface="+mn-lt"/>
                          <a:cs typeface="Rockwell"/>
                        </a:rPr>
                        <a:t>e</a:t>
                      </a:r>
                      <a:r>
                        <a:rPr lang="en-US" sz="1400" spc="-120" dirty="0">
                          <a:latin typeface="+mn-lt"/>
                          <a:cs typeface="Rockwell"/>
                        </a:rPr>
                        <a:t> </a:t>
                      </a:r>
                      <a:r>
                        <a:rPr lang="en-US" sz="1400" spc="-65" dirty="0">
                          <a:latin typeface="+mn-lt"/>
                          <a:cs typeface="Rockwell"/>
                        </a:rPr>
                        <a:t>ab</a:t>
                      </a:r>
                      <a:r>
                        <a:rPr lang="en-US" sz="1400" spc="-60" dirty="0">
                          <a:latin typeface="+mn-lt"/>
                          <a:cs typeface="Rockwell"/>
                        </a:rPr>
                        <a:t>sen</a:t>
                      </a:r>
                      <a:r>
                        <a:rPr lang="en-US" sz="1400" dirty="0">
                          <a:latin typeface="+mn-lt"/>
                          <a:cs typeface="Rockwell"/>
                        </a:rPr>
                        <a:t>t</a:t>
                      </a:r>
                    </a:p>
                    <a:p>
                      <a:pPr marL="816610" marR="222885" indent="-575310" algn="ctr">
                        <a:lnSpc>
                          <a:spcPct val="100000"/>
                        </a:lnSpc>
                        <a:spcBef>
                          <a:spcPts val="5"/>
                        </a:spcBef>
                      </a:pPr>
                      <a:endParaRPr lang="en-US" sz="1400" spc="-2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5"/>
                        </a:spcBef>
                      </a:pPr>
                      <a:endParaRPr lang="en-US" sz="1400" dirty="0">
                        <a:latin typeface="+mn-lt"/>
                        <a:cs typeface="Rockwell"/>
                      </a:endParaRPr>
                    </a:p>
                    <a:p>
                      <a:pPr marL="19050" algn="ctr">
                        <a:lnSpc>
                          <a:spcPct val="100000"/>
                        </a:lnSpc>
                        <a:spcBef>
                          <a:spcPts val="5"/>
                        </a:spcBef>
                      </a:pPr>
                      <a:r>
                        <a:rPr lang="en-US" sz="1400" dirty="0">
                          <a:latin typeface="+mn-lt"/>
                          <a:cs typeface="Rockwell"/>
                        </a:rPr>
                        <a:t>Highest</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5"/>
                        </a:spcBef>
                      </a:pPr>
                      <a:endParaRPr lang="en-US" sz="1400" b="1" dirty="0">
                        <a:latin typeface="+mn-lt"/>
                        <a:cs typeface="Rockwell"/>
                      </a:endParaRPr>
                    </a:p>
                    <a:p>
                      <a:pPr marL="19050" algn="ctr">
                        <a:lnSpc>
                          <a:spcPct val="100000"/>
                        </a:lnSpc>
                        <a:spcBef>
                          <a:spcPts val="5"/>
                        </a:spcBef>
                      </a:pPr>
                      <a:r>
                        <a:rPr lang="en-US" sz="1400" b="0" dirty="0">
                          <a:latin typeface="+mn-lt"/>
                          <a:cs typeface="Rockwell"/>
                        </a:rPr>
                        <a:t>To do</a:t>
                      </a:r>
                      <a:endParaRPr sz="1400" b="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19050" algn="ctr">
                        <a:lnSpc>
                          <a:spcPct val="100000"/>
                        </a:lnSpc>
                        <a:spcBef>
                          <a:spcPts val="5"/>
                        </a:spcBef>
                      </a:pPr>
                      <a:endParaRPr lang="en-US" sz="1400" b="0" dirty="0">
                        <a:latin typeface="+mn-lt"/>
                        <a:cs typeface="Rockwell"/>
                      </a:endParaRPr>
                    </a:p>
                    <a:p>
                      <a:pPr marL="19050" algn="ctr">
                        <a:lnSpc>
                          <a:spcPct val="100000"/>
                        </a:lnSpc>
                        <a:spcBef>
                          <a:spcPts val="5"/>
                        </a:spcBef>
                      </a:pPr>
                      <a:r>
                        <a:rPr lang="en-US" sz="1400" b="1" dirty="0">
                          <a:latin typeface="+mn-lt"/>
                          <a:cs typeface="Rockwell"/>
                        </a:rPr>
                        <a:t>8</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43060472"/>
                  </a:ext>
                </a:extLst>
              </a:tr>
            </a:tbl>
          </a:graphicData>
        </a:graphic>
      </p:graphicFrame>
      <p:sp>
        <p:nvSpPr>
          <p:cNvPr id="8" name="TextBox 7">
            <a:extLst>
              <a:ext uri="{FF2B5EF4-FFF2-40B4-BE49-F238E27FC236}">
                <a16:creationId xmlns:a16="http://schemas.microsoft.com/office/drawing/2014/main" id="{2FFD2AB7-1A4E-B744-82DD-BC75F4F6BB5D}"/>
              </a:ext>
            </a:extLst>
          </p:cNvPr>
          <p:cNvSpPr txBox="1"/>
          <p:nvPr/>
        </p:nvSpPr>
        <p:spPr>
          <a:xfrm>
            <a:off x="455065" y="304800"/>
            <a:ext cx="4094967" cy="646331"/>
          </a:xfrm>
          <a:prstGeom prst="rect">
            <a:avLst/>
          </a:prstGeom>
          <a:noFill/>
        </p:spPr>
        <p:txBody>
          <a:bodyPr wrap="none" rtlCol="0">
            <a:spAutoFit/>
          </a:bodyPr>
          <a:lstStyle/>
          <a:p>
            <a:r>
              <a:rPr lang="en-US" sz="3600" b="1" dirty="0">
                <a:latin typeface="+mj-lt"/>
              </a:rPr>
              <a:t>PRODUCT BACKLOG </a:t>
            </a:r>
          </a:p>
        </p:txBody>
      </p:sp>
    </p:spTree>
    <p:extLst>
      <p:ext uri="{BB962C8B-B14F-4D97-AF65-F5344CB8AC3E}">
        <p14:creationId xmlns:p14="http://schemas.microsoft.com/office/powerpoint/2010/main" val="384500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01806" y="6229350"/>
            <a:ext cx="458470" cy="458470"/>
            <a:chOff x="11401806" y="6229350"/>
            <a:chExt cx="458470" cy="458470"/>
          </a:xfrm>
        </p:grpSpPr>
        <p:pic>
          <p:nvPicPr>
            <p:cNvPr id="3" name="object 3"/>
            <p:cNvPicPr/>
            <p:nvPr/>
          </p:nvPicPr>
          <p:blipFill>
            <a:blip r:embed="rId3" cstate="print"/>
            <a:stretch>
              <a:fillRect/>
            </a:stretch>
          </p:blipFill>
          <p:spPr>
            <a:xfrm>
              <a:off x="11401806" y="6229350"/>
              <a:ext cx="457962" cy="457962"/>
            </a:xfrm>
            <a:prstGeom prst="rect">
              <a:avLst/>
            </a:prstGeom>
          </p:spPr>
        </p:pic>
        <p:sp>
          <p:nvSpPr>
            <p:cNvPr id="4" name="object 4"/>
            <p:cNvSpPr/>
            <p:nvPr/>
          </p:nvSpPr>
          <p:spPr>
            <a:xfrm>
              <a:off x="11430381" y="6257925"/>
              <a:ext cx="399415" cy="399415"/>
            </a:xfrm>
            <a:custGeom>
              <a:avLst/>
              <a:gdLst/>
              <a:ahLst/>
              <a:cxnLst/>
              <a:rect l="l" t="t" r="r" b="b"/>
              <a:pathLst>
                <a:path w="399415" h="399415">
                  <a:moveTo>
                    <a:pt x="0" y="199580"/>
                  </a:moveTo>
                  <a:lnTo>
                    <a:pt x="5334" y="153822"/>
                  </a:lnTo>
                  <a:lnTo>
                    <a:pt x="20320" y="111810"/>
                  </a:lnTo>
                  <a:lnTo>
                    <a:pt x="43815" y="74752"/>
                  </a:lnTo>
                  <a:lnTo>
                    <a:pt x="74802" y="43840"/>
                  </a:lnTo>
                  <a:lnTo>
                    <a:pt x="111760" y="20281"/>
                  </a:lnTo>
                  <a:lnTo>
                    <a:pt x="153797" y="5270"/>
                  </a:lnTo>
                  <a:lnTo>
                    <a:pt x="199644" y="0"/>
                  </a:lnTo>
                  <a:lnTo>
                    <a:pt x="245364" y="5270"/>
                  </a:lnTo>
                  <a:lnTo>
                    <a:pt x="287400" y="20281"/>
                  </a:lnTo>
                  <a:lnTo>
                    <a:pt x="324358" y="43840"/>
                  </a:lnTo>
                  <a:lnTo>
                    <a:pt x="355346" y="74752"/>
                  </a:lnTo>
                  <a:lnTo>
                    <a:pt x="378841" y="111810"/>
                  </a:lnTo>
                  <a:lnTo>
                    <a:pt x="393826" y="153822"/>
                  </a:lnTo>
                  <a:lnTo>
                    <a:pt x="399161" y="199580"/>
                  </a:lnTo>
                  <a:lnTo>
                    <a:pt x="393826" y="245338"/>
                  </a:lnTo>
                  <a:lnTo>
                    <a:pt x="378841" y="287350"/>
                  </a:lnTo>
                  <a:lnTo>
                    <a:pt x="355346" y="324408"/>
                  </a:lnTo>
                  <a:lnTo>
                    <a:pt x="324358" y="355320"/>
                  </a:lnTo>
                  <a:lnTo>
                    <a:pt x="287400" y="378879"/>
                  </a:lnTo>
                  <a:lnTo>
                    <a:pt x="245364" y="393890"/>
                  </a:lnTo>
                  <a:lnTo>
                    <a:pt x="199644" y="399161"/>
                  </a:lnTo>
                  <a:lnTo>
                    <a:pt x="153797" y="393890"/>
                  </a:lnTo>
                  <a:lnTo>
                    <a:pt x="111760" y="378879"/>
                  </a:lnTo>
                  <a:lnTo>
                    <a:pt x="74802" y="355320"/>
                  </a:lnTo>
                  <a:lnTo>
                    <a:pt x="43815" y="324408"/>
                  </a:lnTo>
                  <a:lnTo>
                    <a:pt x="20320" y="287350"/>
                  </a:lnTo>
                  <a:lnTo>
                    <a:pt x="5334" y="245338"/>
                  </a:lnTo>
                  <a:lnTo>
                    <a:pt x="0" y="199580"/>
                  </a:lnTo>
                  <a:close/>
                </a:path>
              </a:pathLst>
            </a:custGeom>
            <a:ln w="12700">
              <a:solidFill>
                <a:srgbClr val="FFFFFF"/>
              </a:solidFill>
            </a:ln>
          </p:spPr>
          <p:txBody>
            <a:bodyPr wrap="square" lIns="0" tIns="0" rIns="0" bIns="0" rtlCol="0"/>
            <a:lstStyle/>
            <a:p>
              <a:endParaRPr/>
            </a:p>
          </p:txBody>
        </p:sp>
      </p:grpSp>
      <p:pic>
        <p:nvPicPr>
          <p:cNvPr id="6" name="object 6"/>
          <p:cNvPicPr/>
          <p:nvPr/>
        </p:nvPicPr>
        <p:blipFill>
          <a:blip r:embed="rId4" cstate="print"/>
          <a:stretch>
            <a:fillRect/>
          </a:stretch>
        </p:blipFill>
        <p:spPr>
          <a:xfrm>
            <a:off x="1066800" y="2014727"/>
            <a:ext cx="10058400" cy="79248"/>
          </a:xfrm>
          <a:prstGeom prst="rect">
            <a:avLst/>
          </a:prstGeom>
        </p:spPr>
      </p:pic>
      <p:graphicFrame>
        <p:nvGraphicFramePr>
          <p:cNvPr id="7" name="object 7"/>
          <p:cNvGraphicFramePr>
            <a:graphicFrameLocks noGrp="1"/>
          </p:cNvGraphicFramePr>
          <p:nvPr>
            <p:extLst>
              <p:ext uri="{D42A27DB-BD31-4B8C-83A1-F6EECF244321}">
                <p14:modId xmlns:p14="http://schemas.microsoft.com/office/powerpoint/2010/main" val="1534776176"/>
              </p:ext>
            </p:extLst>
          </p:nvPr>
        </p:nvGraphicFramePr>
        <p:xfrm>
          <a:off x="304800" y="990600"/>
          <a:ext cx="11097006" cy="5291027"/>
        </p:xfrm>
        <a:graphic>
          <a:graphicData uri="http://schemas.openxmlformats.org/drawingml/2006/table">
            <a:tbl>
              <a:tblPr firstRow="1" bandRow="1">
                <a:tableStyleId>{2D5ABB26-0587-4C30-8999-92F81FD0307C}</a:tableStyleId>
              </a:tblPr>
              <a:tblGrid>
                <a:gridCol w="1130897">
                  <a:extLst>
                    <a:ext uri="{9D8B030D-6E8A-4147-A177-3AD203B41FA5}">
                      <a16:colId xmlns:a16="http://schemas.microsoft.com/office/drawing/2014/main" val="20000"/>
                    </a:ext>
                  </a:extLst>
                </a:gridCol>
                <a:gridCol w="1993303">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gridCol w="1273046">
                  <a:extLst>
                    <a:ext uri="{9D8B030D-6E8A-4147-A177-3AD203B41FA5}">
                      <a16:colId xmlns:a16="http://schemas.microsoft.com/office/drawing/2014/main" val="20004"/>
                    </a:ext>
                  </a:extLst>
                </a:gridCol>
                <a:gridCol w="984760">
                  <a:extLst>
                    <a:ext uri="{9D8B030D-6E8A-4147-A177-3AD203B41FA5}">
                      <a16:colId xmlns:a16="http://schemas.microsoft.com/office/drawing/2014/main" val="3591812061"/>
                    </a:ext>
                  </a:extLst>
                </a:gridCol>
              </a:tblGrid>
              <a:tr h="576396">
                <a:tc>
                  <a:txBody>
                    <a:bodyPr/>
                    <a:lstStyle/>
                    <a:p>
                      <a:pPr algn="ctr">
                        <a:lnSpc>
                          <a:spcPct val="100000"/>
                        </a:lnSpc>
                        <a:spcBef>
                          <a:spcPts val="795"/>
                        </a:spcBef>
                      </a:pPr>
                      <a:r>
                        <a:rPr lang="en-US" sz="1600" dirty="0">
                          <a:solidFill>
                            <a:schemeClr val="tx1"/>
                          </a:solidFill>
                          <a:latin typeface="+mn-lt"/>
                          <a:cs typeface="Rockwell"/>
                        </a:rPr>
                        <a:t>Story Number</a:t>
                      </a:r>
                      <a:endParaRPr sz="1600" dirty="0">
                        <a:solidFill>
                          <a:schemeClr val="tx1"/>
                        </a:solidFill>
                        <a:latin typeface="+mn-lt"/>
                        <a:cs typeface="Rockwell"/>
                      </a:endParaRP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00000"/>
                        </a:lnSpc>
                        <a:spcBef>
                          <a:spcPts val="795"/>
                        </a:spcBef>
                      </a:pPr>
                      <a:r>
                        <a:rPr sz="1600" dirty="0">
                          <a:solidFill>
                            <a:schemeClr val="tx1"/>
                          </a:solidFill>
                          <a:latin typeface="+mn-lt"/>
                          <a:cs typeface="Rockwell"/>
                        </a:rPr>
                        <a:t>Scenario</a:t>
                      </a: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00000"/>
                        </a:lnSpc>
                        <a:spcBef>
                          <a:spcPts val="795"/>
                        </a:spcBef>
                      </a:pPr>
                      <a:r>
                        <a:rPr sz="1600" spc="-40" dirty="0">
                          <a:solidFill>
                            <a:schemeClr val="tx1"/>
                          </a:solidFill>
                          <a:latin typeface="+mn-lt"/>
                          <a:cs typeface="Rockwell"/>
                        </a:rPr>
                        <a:t>Test</a:t>
                      </a:r>
                      <a:r>
                        <a:rPr sz="1600" spc="-35" dirty="0">
                          <a:solidFill>
                            <a:schemeClr val="tx1"/>
                          </a:solidFill>
                          <a:latin typeface="+mn-lt"/>
                          <a:cs typeface="Rockwell"/>
                        </a:rPr>
                        <a:t> </a:t>
                      </a:r>
                      <a:r>
                        <a:rPr sz="1600" dirty="0">
                          <a:solidFill>
                            <a:schemeClr val="tx1"/>
                          </a:solidFill>
                          <a:latin typeface="+mn-lt"/>
                          <a:cs typeface="Rockwell"/>
                        </a:rPr>
                        <a:t>Case</a:t>
                      </a: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1905" algn="ctr">
                        <a:lnSpc>
                          <a:spcPct val="100000"/>
                        </a:lnSpc>
                        <a:spcBef>
                          <a:spcPts val="795"/>
                        </a:spcBef>
                      </a:pPr>
                      <a:r>
                        <a:rPr sz="1600" spc="-10" dirty="0">
                          <a:solidFill>
                            <a:schemeClr val="tx1"/>
                          </a:solidFill>
                          <a:latin typeface="+mn-lt"/>
                          <a:cs typeface="Rockwell"/>
                        </a:rPr>
                        <a:t>Expected</a:t>
                      </a:r>
                      <a:r>
                        <a:rPr sz="1600" spc="-25" dirty="0">
                          <a:solidFill>
                            <a:schemeClr val="tx1"/>
                          </a:solidFill>
                          <a:latin typeface="+mn-lt"/>
                          <a:cs typeface="Rockwell"/>
                        </a:rPr>
                        <a:t> </a:t>
                      </a:r>
                      <a:r>
                        <a:rPr sz="1600" spc="-10" dirty="0">
                          <a:solidFill>
                            <a:schemeClr val="tx1"/>
                          </a:solidFill>
                          <a:latin typeface="+mn-lt"/>
                          <a:cs typeface="Rockwell"/>
                        </a:rPr>
                        <a:t>Result</a:t>
                      </a:r>
                      <a:endParaRPr sz="1600" dirty="0">
                        <a:solidFill>
                          <a:schemeClr val="tx1"/>
                        </a:solidFill>
                        <a:latin typeface="+mn-lt"/>
                        <a:cs typeface="Rockwell"/>
                      </a:endParaRP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249554" marR="230504" indent="-10160" algn="l">
                        <a:lnSpc>
                          <a:spcPct val="100000"/>
                        </a:lnSpc>
                        <a:spcBef>
                          <a:spcPts val="740"/>
                        </a:spcBef>
                      </a:pPr>
                      <a:r>
                        <a:rPr sz="1600" spc="-5" dirty="0">
                          <a:solidFill>
                            <a:schemeClr val="tx1"/>
                          </a:solidFill>
                          <a:latin typeface="+mn-lt"/>
                          <a:cs typeface="Rockwell"/>
                        </a:rPr>
                        <a:t>A</a:t>
                      </a:r>
                      <a:r>
                        <a:rPr sz="1600" spc="-10" dirty="0">
                          <a:solidFill>
                            <a:schemeClr val="tx1"/>
                          </a:solidFill>
                          <a:latin typeface="+mn-lt"/>
                          <a:cs typeface="Rockwell"/>
                        </a:rPr>
                        <a:t>ctua</a:t>
                      </a:r>
                      <a:r>
                        <a:rPr sz="1600" dirty="0">
                          <a:solidFill>
                            <a:schemeClr val="tx1"/>
                          </a:solidFill>
                          <a:latin typeface="+mn-lt"/>
                          <a:cs typeface="Rockwell"/>
                        </a:rPr>
                        <a:t>l  </a:t>
                      </a:r>
                      <a:r>
                        <a:rPr sz="1600" spc="-10" dirty="0">
                          <a:solidFill>
                            <a:schemeClr val="tx1"/>
                          </a:solidFill>
                          <a:latin typeface="+mn-lt"/>
                          <a:cs typeface="Rockwell"/>
                        </a:rPr>
                        <a:t>Resul</a:t>
                      </a:r>
                      <a:r>
                        <a:rPr sz="1600" dirty="0">
                          <a:solidFill>
                            <a:schemeClr val="tx1"/>
                          </a:solidFill>
                          <a:latin typeface="+mn-lt"/>
                          <a:cs typeface="Rockwell"/>
                        </a:rPr>
                        <a:t>t</a:t>
                      </a:r>
                    </a:p>
                  </a:txBody>
                  <a:tcPr marL="0" marR="0" marT="9398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249554" marR="230504" indent="-10160" algn="l">
                        <a:lnSpc>
                          <a:spcPct val="100000"/>
                        </a:lnSpc>
                        <a:spcBef>
                          <a:spcPts val="740"/>
                        </a:spcBef>
                      </a:pPr>
                      <a:r>
                        <a:rPr lang="en-US" sz="1600" dirty="0">
                          <a:solidFill>
                            <a:schemeClr val="tx1"/>
                          </a:solidFill>
                          <a:latin typeface="+mn-lt"/>
                          <a:cs typeface="Rockwell"/>
                        </a:rPr>
                        <a:t>Sprint</a:t>
                      </a:r>
                      <a:endParaRPr sz="1600" dirty="0">
                        <a:solidFill>
                          <a:schemeClr val="tx1"/>
                        </a:solidFill>
                        <a:latin typeface="+mn-lt"/>
                        <a:cs typeface="Rockwell"/>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95035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   US – 11</a:t>
                      </a:r>
                      <a:endParaRPr sz="1400" dirty="0">
                        <a:latin typeface="+mn-lt"/>
                        <a:cs typeface="Times New Roman"/>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spc="-15"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spc="-15" dirty="0">
                          <a:latin typeface="+mn-lt"/>
                          <a:cs typeface="Rockwell"/>
                        </a:rPr>
                        <a:t>Faculty</a:t>
                      </a:r>
                      <a:r>
                        <a:rPr lang="en-US" sz="1400" spc="-25" dirty="0">
                          <a:latin typeface="+mn-lt"/>
                          <a:cs typeface="Rockwell"/>
                        </a:rPr>
                        <a:t> </a:t>
                      </a:r>
                      <a:r>
                        <a:rPr lang="en-US" sz="1400" spc="-5" dirty="0">
                          <a:latin typeface="+mn-lt"/>
                          <a:cs typeface="Rockwell"/>
                        </a:rPr>
                        <a:t>options</a:t>
                      </a:r>
                      <a:r>
                        <a:rPr lang="en-US" sz="1400" spc="-30" dirty="0">
                          <a:latin typeface="+mn-lt"/>
                          <a:cs typeface="Rockwell"/>
                        </a:rPr>
                        <a:t> </a:t>
                      </a:r>
                      <a:r>
                        <a:rPr lang="en-US" sz="1400" spc="-15" dirty="0">
                          <a:latin typeface="+mn-lt"/>
                          <a:cs typeface="Rockwell"/>
                        </a:rPr>
                        <a:t>Page</a:t>
                      </a:r>
                      <a:endParaRPr lang="en-US"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spcBef>
                          <a:spcPts val="40"/>
                        </a:spcBef>
                      </a:pPr>
                      <a:endParaRPr sz="2400" dirty="0">
                        <a:latin typeface="+mn-lt"/>
                        <a:cs typeface="Times New Roman"/>
                      </a:endParaRPr>
                    </a:p>
                    <a:p>
                      <a:pPr marL="34925" marR="26670" indent="-1270" algn="ctr">
                        <a:lnSpc>
                          <a:spcPct val="100000"/>
                        </a:lnSpc>
                      </a:pPr>
                      <a:r>
                        <a:rPr sz="1400" dirty="0">
                          <a:latin typeface="+mn-lt"/>
                          <a:cs typeface="Rockwell"/>
                        </a:rPr>
                        <a:t>Should be </a:t>
                      </a:r>
                      <a:r>
                        <a:rPr sz="1400" spc="-10" dirty="0">
                          <a:latin typeface="+mn-lt"/>
                          <a:cs typeface="Rockwell"/>
                        </a:rPr>
                        <a:t>able </a:t>
                      </a:r>
                      <a:r>
                        <a:rPr sz="1400" dirty="0">
                          <a:latin typeface="+mn-lt"/>
                          <a:cs typeface="Rockwell"/>
                        </a:rPr>
                        <a:t>to </a:t>
                      </a:r>
                      <a:r>
                        <a:rPr sz="1400" spc="-5" dirty="0">
                          <a:latin typeface="+mn-lt"/>
                          <a:cs typeface="Rockwell"/>
                        </a:rPr>
                        <a:t>click on </a:t>
                      </a:r>
                      <a:r>
                        <a:rPr sz="1400" spc="-10" dirty="0">
                          <a:latin typeface="+mn-lt"/>
                          <a:cs typeface="Rockwell"/>
                        </a:rPr>
                        <a:t>capture </a:t>
                      </a:r>
                      <a:r>
                        <a:rPr sz="1400" spc="-5" dirty="0">
                          <a:latin typeface="+mn-lt"/>
                          <a:cs typeface="Rockwell"/>
                        </a:rPr>
                        <a:t> attendance</a:t>
                      </a:r>
                      <a:r>
                        <a:rPr sz="1400" spc="-15" dirty="0">
                          <a:latin typeface="+mn-lt"/>
                          <a:cs typeface="Rockwell"/>
                        </a:rPr>
                        <a:t> </a:t>
                      </a:r>
                      <a:r>
                        <a:rPr sz="1400" dirty="0">
                          <a:latin typeface="+mn-lt"/>
                          <a:cs typeface="Rockwell"/>
                        </a:rPr>
                        <a:t>icon</a:t>
                      </a:r>
                      <a:r>
                        <a:rPr sz="1400" spc="-10" dirty="0">
                          <a:latin typeface="+mn-lt"/>
                          <a:cs typeface="Rockwell"/>
                        </a:rPr>
                        <a:t> </a:t>
                      </a:r>
                      <a:r>
                        <a:rPr sz="1400" dirty="0">
                          <a:latin typeface="+mn-lt"/>
                          <a:cs typeface="Rockwell"/>
                        </a:rPr>
                        <a:t>to</a:t>
                      </a:r>
                      <a:r>
                        <a:rPr sz="1400" spc="-10" dirty="0">
                          <a:latin typeface="+mn-lt"/>
                          <a:cs typeface="Rockwell"/>
                        </a:rPr>
                        <a:t> </a:t>
                      </a:r>
                      <a:r>
                        <a:rPr sz="1400" dirty="0">
                          <a:latin typeface="+mn-lt"/>
                          <a:cs typeface="Rockwell"/>
                        </a:rPr>
                        <a:t>open</a:t>
                      </a:r>
                      <a:r>
                        <a:rPr sz="1400" spc="-20" dirty="0">
                          <a:latin typeface="+mn-lt"/>
                          <a:cs typeface="Rockwell"/>
                        </a:rPr>
                        <a:t> </a:t>
                      </a:r>
                      <a:r>
                        <a:rPr sz="1400" dirty="0">
                          <a:latin typeface="+mn-lt"/>
                          <a:cs typeface="Rockwell"/>
                        </a:rPr>
                        <a:t>the</a:t>
                      </a:r>
                      <a:r>
                        <a:rPr sz="1400" spc="-10" dirty="0">
                          <a:latin typeface="+mn-lt"/>
                          <a:cs typeface="Rockwell"/>
                        </a:rPr>
                        <a:t> </a:t>
                      </a:r>
                      <a:r>
                        <a:rPr sz="1400" dirty="0">
                          <a:latin typeface="+mn-lt"/>
                          <a:cs typeface="Rockwell"/>
                        </a:rPr>
                        <a:t>system </a:t>
                      </a:r>
                      <a:r>
                        <a:rPr sz="1400" spc="-285" dirty="0">
                          <a:latin typeface="+mn-lt"/>
                          <a:cs typeface="Rockwell"/>
                        </a:rPr>
                        <a:t> </a:t>
                      </a:r>
                      <a:r>
                        <a:rPr sz="1400" spc="-10" dirty="0">
                          <a:latin typeface="+mn-lt"/>
                          <a:cs typeface="Rockwell"/>
                        </a:rPr>
                        <a:t>camera</a:t>
                      </a:r>
                      <a:endParaRPr sz="1400" dirty="0">
                        <a:latin typeface="+mn-lt"/>
                        <a:cs typeface="Rockwell"/>
                      </a:endParaRPr>
                    </a:p>
                  </a:txBody>
                  <a:tcPr marL="0" marR="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
                        </a:spcBef>
                      </a:pPr>
                      <a:endParaRPr sz="2000" dirty="0">
                        <a:latin typeface="+mn-lt"/>
                        <a:cs typeface="Times New Roman"/>
                      </a:endParaRPr>
                    </a:p>
                    <a:p>
                      <a:pPr marL="1576705" marR="14604" indent="-1553210" algn="ctr">
                        <a:lnSpc>
                          <a:spcPct val="101699"/>
                        </a:lnSpc>
                      </a:pPr>
                      <a:r>
                        <a:rPr sz="1400" dirty="0">
                          <a:latin typeface="+mn-lt"/>
                          <a:cs typeface="Calibri"/>
                        </a:rPr>
                        <a:t>- </a:t>
                      </a:r>
                      <a:r>
                        <a:rPr sz="1400" spc="-10" dirty="0">
                          <a:latin typeface="+mn-lt"/>
                          <a:cs typeface="Rockwell"/>
                        </a:rPr>
                        <a:t>System </a:t>
                      </a:r>
                      <a:r>
                        <a:rPr sz="1400" spc="-20" dirty="0">
                          <a:latin typeface="+mn-lt"/>
                          <a:cs typeface="Rockwell"/>
                        </a:rPr>
                        <a:t>camera </a:t>
                      </a:r>
                      <a:r>
                        <a:rPr sz="1400" spc="-10" dirty="0">
                          <a:latin typeface="+mn-lt"/>
                          <a:cs typeface="Rockwell"/>
                        </a:rPr>
                        <a:t>should be </a:t>
                      </a:r>
                      <a:r>
                        <a:rPr sz="1400" spc="-30" dirty="0">
                          <a:latin typeface="+mn-lt"/>
                          <a:cs typeface="Rockwell"/>
                        </a:rPr>
                        <a:t>invoked </a:t>
                      </a:r>
                      <a:r>
                        <a:rPr sz="1400" spc="-10" dirty="0">
                          <a:latin typeface="+mn-lt"/>
                          <a:cs typeface="Rockwell"/>
                        </a:rPr>
                        <a:t>and </a:t>
                      </a:r>
                      <a:r>
                        <a:rPr sz="1400" spc="-20" dirty="0">
                          <a:latin typeface="+mn-lt"/>
                          <a:cs typeface="Rockwell"/>
                        </a:rPr>
                        <a:t>able </a:t>
                      </a:r>
                      <a:r>
                        <a:rPr sz="1400" spc="-10" dirty="0">
                          <a:latin typeface="+mn-lt"/>
                          <a:cs typeface="Rockwell"/>
                        </a:rPr>
                        <a:t>to </a:t>
                      </a:r>
                      <a:r>
                        <a:rPr sz="1400" spc="-25" dirty="0">
                          <a:latin typeface="+mn-lt"/>
                          <a:cs typeface="Rockwell"/>
                        </a:rPr>
                        <a:t>capture </a:t>
                      </a:r>
                      <a:r>
                        <a:rPr sz="1400" spc="-285" dirty="0">
                          <a:latin typeface="+mn-lt"/>
                          <a:cs typeface="Rockwell"/>
                        </a:rPr>
                        <a:t> </a:t>
                      </a:r>
                      <a:r>
                        <a:rPr sz="1400" spc="-10" dirty="0">
                          <a:latin typeface="+mn-lt"/>
                          <a:cs typeface="Rockwell"/>
                        </a:rPr>
                        <a:t>the</a:t>
                      </a:r>
                      <a:r>
                        <a:rPr sz="1400" spc="-25" dirty="0">
                          <a:latin typeface="+mn-lt"/>
                          <a:cs typeface="Rockwell"/>
                        </a:rPr>
                        <a:t> </a:t>
                      </a:r>
                      <a:r>
                        <a:rPr sz="1400" spc="-20" dirty="0">
                          <a:latin typeface="+mn-lt"/>
                          <a:cs typeface="Rockwell"/>
                        </a:rPr>
                        <a:t>image</a:t>
                      </a:r>
                      <a:endParaRPr sz="1400" dirty="0">
                        <a:latin typeface="+mn-lt"/>
                        <a:cs typeface="Rockwell"/>
                      </a:endParaRPr>
                    </a:p>
                  </a:txBody>
                  <a:tcPr marL="0" marR="0" marT="38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324485" algn="ctr">
                        <a:lnSpc>
                          <a:spcPct val="100000"/>
                        </a:lnSpc>
                        <a:spcBef>
                          <a:spcPts val="5"/>
                        </a:spcBef>
                      </a:pPr>
                      <a:endParaRPr lang="en-US" sz="1600" b="1" spc="0" dirty="0">
                        <a:latin typeface="+mn-lt"/>
                        <a:cs typeface="Times New Roman"/>
                      </a:endParaRPr>
                    </a:p>
                    <a:p>
                      <a:pPr marL="324485" algn="ctr">
                        <a:lnSpc>
                          <a:spcPct val="100000"/>
                        </a:lnSpc>
                        <a:spcBef>
                          <a:spcPts val="5"/>
                        </a:spcBef>
                      </a:pPr>
                      <a:endParaRPr lang="en-US" sz="1600" b="1" spc="0" dirty="0">
                        <a:latin typeface="+mn-lt"/>
                        <a:cs typeface="Times New Roman"/>
                      </a:endParaRPr>
                    </a:p>
                    <a:p>
                      <a:pPr marL="324485" algn="ctr">
                        <a:lnSpc>
                          <a:spcPct val="100000"/>
                        </a:lnSpc>
                        <a:spcBef>
                          <a:spcPts val="5"/>
                        </a:spcBef>
                      </a:pPr>
                      <a:r>
                        <a:rPr sz="1400" b="1" spc="-10" dirty="0">
                          <a:latin typeface="+mn-lt"/>
                          <a:cs typeface="Rockwell"/>
                        </a:rPr>
                        <a:t>Pass</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324485" algn="ctr">
                        <a:lnSpc>
                          <a:spcPct val="100000"/>
                        </a:lnSpc>
                        <a:spcBef>
                          <a:spcPts val="5"/>
                        </a:spcBef>
                      </a:pPr>
                      <a:endParaRPr lang="en-US" sz="1400" b="1" dirty="0">
                        <a:latin typeface="+mn-lt"/>
                        <a:cs typeface="Rockwell"/>
                      </a:endParaRPr>
                    </a:p>
                    <a:p>
                      <a:pPr marL="324485" algn="ctr">
                        <a:lnSpc>
                          <a:spcPct val="100000"/>
                        </a:lnSpc>
                        <a:spcBef>
                          <a:spcPts val="5"/>
                        </a:spcBef>
                      </a:pPr>
                      <a:endParaRPr lang="en-US" sz="1400" b="1" dirty="0">
                        <a:latin typeface="+mn-lt"/>
                        <a:cs typeface="Rockwell"/>
                      </a:endParaRPr>
                    </a:p>
                    <a:p>
                      <a:pPr marL="324485" algn="ctr">
                        <a:lnSpc>
                          <a:spcPct val="100000"/>
                        </a:lnSpc>
                        <a:spcBef>
                          <a:spcPts val="5"/>
                        </a:spcBef>
                      </a:pPr>
                      <a:r>
                        <a:rPr lang="en-US" sz="1400" b="1" dirty="0">
                          <a:latin typeface="+mn-lt"/>
                          <a:cs typeface="Rockwell"/>
                        </a:rPr>
                        <a:t>6</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5462077"/>
                  </a:ext>
                </a:extLst>
              </a:tr>
              <a:tr h="950351">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   US – 13</a:t>
                      </a: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pPr>
                      <a:r>
                        <a:rPr lang="en-US" sz="1400" dirty="0">
                          <a:latin typeface="+mn-lt"/>
                          <a:cs typeface="Rockwell"/>
                        </a:rPr>
                        <a:t>  </a:t>
                      </a:r>
                    </a:p>
                    <a:p>
                      <a:pPr algn="ctr">
                        <a:lnSpc>
                          <a:spcPct val="100000"/>
                        </a:lnSpc>
                      </a:pPr>
                      <a:r>
                        <a:rPr lang="en-US" sz="1400" dirty="0">
                          <a:latin typeface="+mn-lt"/>
                          <a:cs typeface="Rockwell"/>
                        </a:rPr>
                        <a:t>Display registered students on</a:t>
                      </a:r>
                    </a:p>
                    <a:p>
                      <a:pPr algn="ctr">
                        <a:lnSpc>
                          <a:spcPct val="100000"/>
                        </a:lnSpc>
                      </a:pPr>
                      <a:r>
                        <a:rPr lang="en-US" sz="1400" dirty="0">
                          <a:latin typeface="+mn-lt"/>
                          <a:cs typeface="Rockwell"/>
                        </a:rPr>
                        <a:t>GUI console</a:t>
                      </a: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40"/>
                        </a:spcBef>
                      </a:pPr>
                      <a:r>
                        <a:rPr lang="en-US" sz="1400" dirty="0">
                          <a:latin typeface="+mn-lt"/>
                          <a:cs typeface="Rockwell"/>
                        </a:rPr>
                        <a:t>  </a:t>
                      </a:r>
                    </a:p>
                    <a:p>
                      <a:pPr algn="ctr">
                        <a:lnSpc>
                          <a:spcPct val="100000"/>
                        </a:lnSpc>
                        <a:spcBef>
                          <a:spcPts val="40"/>
                        </a:spcBef>
                      </a:pPr>
                      <a:r>
                        <a:rPr lang="en-US" sz="1400" dirty="0">
                          <a:latin typeface="+mn-lt"/>
                          <a:cs typeface="Rockwell"/>
                        </a:rPr>
                        <a:t>Admin should be able to click on view students in the GUI console to view all the registered students</a:t>
                      </a:r>
                      <a:endParaRPr sz="1400" dirty="0">
                        <a:latin typeface="+mn-lt"/>
                        <a:cs typeface="Rockwell"/>
                      </a:endParaRPr>
                    </a:p>
                  </a:txBody>
                  <a:tcPr marL="0" marR="0" marT="508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55"/>
                        </a:spcBef>
                      </a:pPr>
                      <a:r>
                        <a:rPr lang="en-US" sz="1400" dirty="0">
                          <a:latin typeface="+mn-lt"/>
                          <a:cs typeface="Rockwell"/>
                        </a:rPr>
                        <a:t>  </a:t>
                      </a:r>
                    </a:p>
                    <a:p>
                      <a:pPr algn="ctr">
                        <a:lnSpc>
                          <a:spcPct val="100000"/>
                        </a:lnSpc>
                        <a:spcBef>
                          <a:spcPts val="55"/>
                        </a:spcBef>
                      </a:pPr>
                      <a:r>
                        <a:rPr lang="en-US" sz="1400" dirty="0">
                          <a:latin typeface="+mn-lt"/>
                          <a:cs typeface="Rockwell"/>
                        </a:rPr>
                        <a:t>GUI Console should display all the registered student details including name, student ID, email and student image number</a:t>
                      </a:r>
                      <a:endParaRPr sz="1400" dirty="0">
                        <a:latin typeface="+mn-lt"/>
                        <a:cs typeface="Rockwell"/>
                      </a:endParaRPr>
                    </a:p>
                  </a:txBody>
                  <a:tcPr marL="0" marR="0" marT="698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l">
                        <a:lnSpc>
                          <a:spcPct val="100000"/>
                        </a:lnSpc>
                      </a:pPr>
                      <a:r>
                        <a:rPr lang="en-US" sz="1400" b="1" dirty="0">
                          <a:latin typeface="+mn-lt"/>
                          <a:cs typeface="Rockwell"/>
                        </a:rPr>
                        <a:t>   </a:t>
                      </a:r>
                    </a:p>
                    <a:p>
                      <a:pPr algn="l">
                        <a:lnSpc>
                          <a:spcPct val="100000"/>
                        </a:lnSpc>
                      </a:pPr>
                      <a:r>
                        <a:rPr lang="en-US" sz="1400" b="1" dirty="0">
                          <a:latin typeface="+mn-lt"/>
                          <a:cs typeface="Rockwell"/>
                        </a:rPr>
                        <a:t>          Pass</a:t>
                      </a:r>
                      <a:endParaRPr sz="1400" b="1" dirty="0">
                        <a:latin typeface="+mn-lt"/>
                        <a:cs typeface="Rockwell"/>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pPr>
                      <a:endParaRPr lang="en-US" sz="1400" b="1" dirty="0">
                        <a:latin typeface="+mn-lt"/>
                        <a:cs typeface="Rockwell"/>
                      </a:endParaRPr>
                    </a:p>
                    <a:p>
                      <a:pPr algn="ctr">
                        <a:lnSpc>
                          <a:spcPct val="100000"/>
                        </a:lnSpc>
                      </a:pPr>
                      <a:endParaRPr lang="en-US" sz="1400" b="1" dirty="0">
                        <a:latin typeface="+mn-lt"/>
                        <a:cs typeface="Rockwell"/>
                      </a:endParaRPr>
                    </a:p>
                    <a:p>
                      <a:pPr algn="ctr">
                        <a:lnSpc>
                          <a:spcPct val="100000"/>
                        </a:lnSpc>
                      </a:pPr>
                      <a:r>
                        <a:rPr lang="en-US" sz="1400" b="1" dirty="0">
                          <a:latin typeface="+mn-lt"/>
                          <a:cs typeface="Rockwell"/>
                        </a:rPr>
                        <a:t>          6</a:t>
                      </a:r>
                      <a:endParaRPr sz="1400" b="1" dirty="0">
                        <a:latin typeface="+mn-lt"/>
                        <a:cs typeface="Rockwell"/>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436563">
                <a:tc>
                  <a:txBody>
                    <a:bodyPr/>
                    <a:lstStyle/>
                    <a:p>
                      <a:pPr algn="ctr">
                        <a:lnSpc>
                          <a:spcPct val="100000"/>
                        </a:lnSpc>
                      </a:pPr>
                      <a:r>
                        <a:rPr lang="en-US" sz="1400" dirty="0">
                          <a:latin typeface="+mn-lt"/>
                          <a:cs typeface="Rockwell"/>
                        </a:rPr>
                        <a:t>  </a:t>
                      </a:r>
                    </a:p>
                    <a:p>
                      <a:pPr algn="ctr">
                        <a:lnSpc>
                          <a:spcPct val="100000"/>
                        </a:lnSpc>
                      </a:pPr>
                      <a:endParaRPr lang="en-US" sz="1400" dirty="0">
                        <a:latin typeface="+mn-lt"/>
                        <a:cs typeface="Rockwell"/>
                      </a:endParaRPr>
                    </a:p>
                    <a:p>
                      <a:pPr algn="ctr">
                        <a:lnSpc>
                          <a:spcPct val="100000"/>
                        </a:lnSpc>
                      </a:pPr>
                      <a:r>
                        <a:rPr lang="en-US" sz="1400" dirty="0">
                          <a:latin typeface="+mn-lt"/>
                          <a:cs typeface="Rockwell"/>
                        </a:rPr>
                        <a:t>US – 12</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lang="en-US" sz="1400" dirty="0">
                        <a:latin typeface="+mn-lt"/>
                        <a:cs typeface="Times New Roman"/>
                      </a:endParaRPr>
                    </a:p>
                    <a:p>
                      <a:pPr algn="ctr">
                        <a:lnSpc>
                          <a:spcPct val="100000"/>
                        </a:lnSpc>
                      </a:pPr>
                      <a:endParaRPr lang="en-US" sz="1400" dirty="0">
                        <a:latin typeface="+mn-lt"/>
                        <a:cs typeface="Times New Roman"/>
                      </a:endParaRPr>
                    </a:p>
                    <a:p>
                      <a:pPr algn="ctr">
                        <a:lnSpc>
                          <a:spcPct val="100000"/>
                        </a:lnSpc>
                      </a:pPr>
                      <a:r>
                        <a:rPr lang="en-US" sz="1400" dirty="0">
                          <a:latin typeface="+mn-lt"/>
                          <a:cs typeface="Times New Roman"/>
                        </a:rPr>
                        <a:t>Detect registered student face</a:t>
                      </a:r>
                      <a:endParaRPr sz="1400" dirty="0">
                        <a:latin typeface="+mn-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marL="95885" marR="29209" indent="91440" algn="ctr">
                        <a:lnSpc>
                          <a:spcPct val="155800"/>
                        </a:lnSpc>
                        <a:spcBef>
                          <a:spcPts val="20"/>
                        </a:spcBef>
                      </a:pPr>
                      <a:r>
                        <a:rPr lang="en-US" sz="1400" dirty="0">
                          <a:latin typeface="+mn-lt"/>
                          <a:cs typeface="Rockwell"/>
                        </a:rPr>
                        <a:t>Faculty should be able to</a:t>
                      </a:r>
                    </a:p>
                    <a:p>
                      <a:pPr marL="95885" marR="29209" indent="91440" algn="ctr">
                        <a:lnSpc>
                          <a:spcPct val="155800"/>
                        </a:lnSpc>
                        <a:spcBef>
                          <a:spcPts val="20"/>
                        </a:spcBef>
                      </a:pPr>
                      <a:r>
                        <a:rPr lang="en-US" sz="1400" dirty="0">
                          <a:latin typeface="+mn-lt"/>
                          <a:cs typeface="Rockwell"/>
                        </a:rPr>
                        <a:t>capture/upload image and click submit  to successfully submit attendance</a:t>
                      </a:r>
                      <a:endParaRPr sz="1400" dirty="0">
                        <a:latin typeface="+mn-lt"/>
                        <a:cs typeface="Rockwell"/>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spcBef>
                          <a:spcPts val="25"/>
                        </a:spcBef>
                      </a:pPr>
                      <a:r>
                        <a:rPr lang="en-US" sz="1400" dirty="0">
                          <a:latin typeface="+mn-lt"/>
                          <a:cs typeface="Rockwell"/>
                        </a:rPr>
                        <a:t> </a:t>
                      </a:r>
                    </a:p>
                    <a:p>
                      <a:pPr algn="ctr">
                        <a:lnSpc>
                          <a:spcPct val="100000"/>
                        </a:lnSpc>
                        <a:spcBef>
                          <a:spcPts val="25"/>
                        </a:spcBef>
                      </a:pPr>
                      <a:r>
                        <a:rPr lang="en-US" sz="1400" dirty="0">
                          <a:latin typeface="+mn-lt"/>
                          <a:cs typeface="Rockwell"/>
                        </a:rPr>
                        <a:t>Display attendance successfully captured message</a:t>
                      </a:r>
                      <a:endParaRPr sz="1400" dirty="0">
                        <a:latin typeface="+mn-lt"/>
                        <a:cs typeface="Rockwell"/>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l">
                        <a:lnSpc>
                          <a:spcPct val="100000"/>
                        </a:lnSpc>
                      </a:pPr>
                      <a:r>
                        <a:rPr lang="en-US" sz="1400" b="1" dirty="0">
                          <a:latin typeface="+mn-lt"/>
                          <a:cs typeface="Rockwell"/>
                        </a:rPr>
                        <a:t>   </a:t>
                      </a:r>
                    </a:p>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Pass</a:t>
                      </a:r>
                      <a:endParaRPr sz="1400" b="1" dirty="0">
                        <a:latin typeface="+mn-lt"/>
                        <a:cs typeface="Rockwell"/>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pPr>
                      <a:endParaRPr lang="en-US" sz="1400" b="1" dirty="0">
                        <a:latin typeface="+mn-lt"/>
                        <a:cs typeface="Rockwell"/>
                      </a:endParaRPr>
                    </a:p>
                    <a:p>
                      <a:pPr algn="ctr">
                        <a:lnSpc>
                          <a:spcPct val="100000"/>
                        </a:lnSpc>
                      </a:pPr>
                      <a:endParaRPr lang="en-US" sz="1400" b="1" dirty="0">
                        <a:latin typeface="+mn-lt"/>
                        <a:cs typeface="Rockwell"/>
                      </a:endParaRPr>
                    </a:p>
                    <a:p>
                      <a:pPr algn="ctr">
                        <a:lnSpc>
                          <a:spcPct val="100000"/>
                        </a:lnSpc>
                      </a:pPr>
                      <a:r>
                        <a:rPr lang="en-US" sz="1400" b="1" dirty="0">
                          <a:latin typeface="+mn-lt"/>
                          <a:cs typeface="Rockwell"/>
                        </a:rPr>
                        <a:t>         6</a:t>
                      </a:r>
                      <a:endParaRPr sz="1400" b="1" dirty="0">
                        <a:latin typeface="+mn-lt"/>
                        <a:cs typeface="Rockwell"/>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183019">
                <a:tc>
                  <a:txBody>
                    <a:bodyPr/>
                    <a:lstStyle/>
                    <a:p>
                      <a:pPr algn="ctr">
                        <a:lnSpc>
                          <a:spcPct val="100000"/>
                        </a:lnSpc>
                      </a:pPr>
                      <a:endParaRPr lang="en-US" sz="1400" dirty="0">
                        <a:latin typeface="+mn-lt"/>
                        <a:cs typeface="Rockwell"/>
                      </a:endParaRPr>
                    </a:p>
                    <a:p>
                      <a:pPr algn="ctr">
                        <a:lnSpc>
                          <a:spcPct val="100000"/>
                        </a:lnSpc>
                      </a:pPr>
                      <a:endParaRPr lang="en-US" sz="1400" dirty="0">
                        <a:latin typeface="+mn-lt"/>
                        <a:cs typeface="Rockwell"/>
                      </a:endParaRPr>
                    </a:p>
                    <a:p>
                      <a:pPr algn="ctr">
                        <a:lnSpc>
                          <a:spcPct val="100000"/>
                        </a:lnSpc>
                      </a:pPr>
                      <a:r>
                        <a:rPr lang="en-US" sz="1400" dirty="0">
                          <a:latin typeface="+mn-lt"/>
                          <a:cs typeface="Rockwell"/>
                        </a:rPr>
                        <a:t>US – 12</a:t>
                      </a:r>
                      <a:endParaRPr sz="1400" dirty="0">
                        <a:latin typeface="+mn-lt"/>
                        <a:cs typeface="Rockwell"/>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Times New Roman"/>
                        </a:rPr>
                        <a:t>Detect registered student face</a:t>
                      </a:r>
                    </a:p>
                    <a:p>
                      <a:pPr algn="ctr">
                        <a:lnSpc>
                          <a:spcPct val="100000"/>
                        </a:lnSpc>
                      </a:pP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15"/>
                        </a:spcBef>
                      </a:pPr>
                      <a:r>
                        <a:rPr lang="en-US" sz="1400" dirty="0">
                          <a:latin typeface="+mn-lt"/>
                          <a:cs typeface="Rockwell"/>
                        </a:rPr>
                        <a:t>KNN Machine learning algorithm should be able to detect the student face from the registered student's data stored in the database</a:t>
                      </a:r>
                      <a:endParaRPr sz="1400" dirty="0">
                        <a:latin typeface="+mn-lt"/>
                        <a:cs typeface="Rockwell"/>
                      </a:endParaRPr>
                    </a:p>
                  </a:txBody>
                  <a:tcPr marL="0" marR="0" marT="19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pPr>
                      <a:r>
                        <a:rPr lang="en-US" sz="1400" dirty="0">
                          <a:latin typeface="+mn-lt"/>
                          <a:cs typeface="Rockwell"/>
                        </a:rPr>
                        <a:t>Faculty should be immediately able to see the student's image who are present with their names recognized from the database.</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Pass</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pPr>
                      <a:endParaRPr lang="en-US" sz="1400" b="1" dirty="0">
                        <a:latin typeface="+mn-lt"/>
                        <a:cs typeface="Rockwell"/>
                      </a:endParaRPr>
                    </a:p>
                    <a:p>
                      <a:pPr algn="ctr">
                        <a:lnSpc>
                          <a:spcPct val="100000"/>
                        </a:lnSpc>
                      </a:pPr>
                      <a:endParaRPr lang="en-US" sz="1400" b="1" dirty="0">
                        <a:latin typeface="+mn-lt"/>
                        <a:cs typeface="Rockwell"/>
                      </a:endParaRPr>
                    </a:p>
                    <a:p>
                      <a:pPr algn="ctr">
                        <a:lnSpc>
                          <a:spcPct val="100000"/>
                        </a:lnSpc>
                      </a:pPr>
                      <a:endParaRPr lang="en-US" sz="1400" b="1" dirty="0">
                        <a:latin typeface="+mn-lt"/>
                        <a:cs typeface="Rockwell"/>
                      </a:endParaRPr>
                    </a:p>
                    <a:p>
                      <a:pPr algn="ctr">
                        <a:lnSpc>
                          <a:spcPct val="100000"/>
                        </a:lnSpc>
                      </a:pPr>
                      <a:r>
                        <a:rPr lang="en-US" sz="1400" b="1" dirty="0">
                          <a:latin typeface="+mn-lt"/>
                          <a:cs typeface="Rockwell"/>
                        </a:rPr>
                        <a:t>          6</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10" name="TextBox 9">
            <a:extLst>
              <a:ext uri="{FF2B5EF4-FFF2-40B4-BE49-F238E27FC236}">
                <a16:creationId xmlns:a16="http://schemas.microsoft.com/office/drawing/2014/main" id="{D2E95EAC-E469-444B-A4BE-766A5BC4A715}"/>
              </a:ext>
            </a:extLst>
          </p:cNvPr>
          <p:cNvSpPr txBox="1"/>
          <p:nvPr/>
        </p:nvSpPr>
        <p:spPr>
          <a:xfrm>
            <a:off x="152400" y="256248"/>
            <a:ext cx="5652958" cy="646331"/>
          </a:xfrm>
          <a:prstGeom prst="rect">
            <a:avLst/>
          </a:prstGeom>
        </p:spPr>
        <p:txBody>
          <a:bodyPr wrap="none" rtlCol="0">
            <a:spAutoFit/>
          </a:bodyPr>
          <a:lstStyle/>
          <a:p>
            <a:r>
              <a:rPr lang="en-US" sz="3600" b="1" dirty="0">
                <a:latin typeface="+mj-lt"/>
              </a:rPr>
              <a:t>TEST CASES (Previous Sprint)</a:t>
            </a:r>
          </a:p>
        </p:txBody>
      </p:sp>
    </p:spTree>
    <p:extLst>
      <p:ext uri="{BB962C8B-B14F-4D97-AF65-F5344CB8AC3E}">
        <p14:creationId xmlns:p14="http://schemas.microsoft.com/office/powerpoint/2010/main" val="334761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01806" y="6229350"/>
            <a:ext cx="458470" cy="458470"/>
            <a:chOff x="11401806" y="6229350"/>
            <a:chExt cx="458470" cy="458470"/>
          </a:xfrm>
        </p:grpSpPr>
        <p:pic>
          <p:nvPicPr>
            <p:cNvPr id="3" name="object 3"/>
            <p:cNvPicPr/>
            <p:nvPr/>
          </p:nvPicPr>
          <p:blipFill>
            <a:blip r:embed="rId3" cstate="print"/>
            <a:stretch>
              <a:fillRect/>
            </a:stretch>
          </p:blipFill>
          <p:spPr>
            <a:xfrm>
              <a:off x="11401806" y="6229350"/>
              <a:ext cx="457962" cy="457962"/>
            </a:xfrm>
            <a:prstGeom prst="rect">
              <a:avLst/>
            </a:prstGeom>
          </p:spPr>
        </p:pic>
        <p:sp>
          <p:nvSpPr>
            <p:cNvPr id="4" name="object 4"/>
            <p:cNvSpPr/>
            <p:nvPr/>
          </p:nvSpPr>
          <p:spPr>
            <a:xfrm>
              <a:off x="11430381" y="6257925"/>
              <a:ext cx="399415" cy="399415"/>
            </a:xfrm>
            <a:custGeom>
              <a:avLst/>
              <a:gdLst/>
              <a:ahLst/>
              <a:cxnLst/>
              <a:rect l="l" t="t" r="r" b="b"/>
              <a:pathLst>
                <a:path w="399415" h="399415">
                  <a:moveTo>
                    <a:pt x="0" y="199580"/>
                  </a:moveTo>
                  <a:lnTo>
                    <a:pt x="5334" y="153822"/>
                  </a:lnTo>
                  <a:lnTo>
                    <a:pt x="20320" y="111810"/>
                  </a:lnTo>
                  <a:lnTo>
                    <a:pt x="43815" y="74752"/>
                  </a:lnTo>
                  <a:lnTo>
                    <a:pt x="74802" y="43840"/>
                  </a:lnTo>
                  <a:lnTo>
                    <a:pt x="111760" y="20281"/>
                  </a:lnTo>
                  <a:lnTo>
                    <a:pt x="153797" y="5270"/>
                  </a:lnTo>
                  <a:lnTo>
                    <a:pt x="199644" y="0"/>
                  </a:lnTo>
                  <a:lnTo>
                    <a:pt x="245364" y="5270"/>
                  </a:lnTo>
                  <a:lnTo>
                    <a:pt x="287400" y="20281"/>
                  </a:lnTo>
                  <a:lnTo>
                    <a:pt x="324358" y="43840"/>
                  </a:lnTo>
                  <a:lnTo>
                    <a:pt x="355346" y="74752"/>
                  </a:lnTo>
                  <a:lnTo>
                    <a:pt x="378841" y="111810"/>
                  </a:lnTo>
                  <a:lnTo>
                    <a:pt x="393826" y="153822"/>
                  </a:lnTo>
                  <a:lnTo>
                    <a:pt x="399161" y="199580"/>
                  </a:lnTo>
                  <a:lnTo>
                    <a:pt x="393826" y="245338"/>
                  </a:lnTo>
                  <a:lnTo>
                    <a:pt x="378841" y="287350"/>
                  </a:lnTo>
                  <a:lnTo>
                    <a:pt x="355346" y="324408"/>
                  </a:lnTo>
                  <a:lnTo>
                    <a:pt x="324358" y="355320"/>
                  </a:lnTo>
                  <a:lnTo>
                    <a:pt x="287400" y="378879"/>
                  </a:lnTo>
                  <a:lnTo>
                    <a:pt x="245364" y="393890"/>
                  </a:lnTo>
                  <a:lnTo>
                    <a:pt x="199644" y="399161"/>
                  </a:lnTo>
                  <a:lnTo>
                    <a:pt x="153797" y="393890"/>
                  </a:lnTo>
                  <a:lnTo>
                    <a:pt x="111760" y="378879"/>
                  </a:lnTo>
                  <a:lnTo>
                    <a:pt x="74802" y="355320"/>
                  </a:lnTo>
                  <a:lnTo>
                    <a:pt x="43815" y="324408"/>
                  </a:lnTo>
                  <a:lnTo>
                    <a:pt x="20320" y="287350"/>
                  </a:lnTo>
                  <a:lnTo>
                    <a:pt x="5334" y="245338"/>
                  </a:lnTo>
                  <a:lnTo>
                    <a:pt x="0" y="199580"/>
                  </a:lnTo>
                  <a:close/>
                </a:path>
              </a:pathLst>
            </a:custGeom>
            <a:ln w="12700">
              <a:solidFill>
                <a:srgbClr val="FFFFFF"/>
              </a:solidFill>
            </a:ln>
          </p:spPr>
          <p:txBody>
            <a:bodyPr wrap="square" lIns="0" tIns="0" rIns="0" bIns="0" rtlCol="0"/>
            <a:lstStyle/>
            <a:p>
              <a:endParaRPr/>
            </a:p>
          </p:txBody>
        </p:sp>
      </p:grpSp>
      <p:pic>
        <p:nvPicPr>
          <p:cNvPr id="6" name="object 6"/>
          <p:cNvPicPr/>
          <p:nvPr/>
        </p:nvPicPr>
        <p:blipFill>
          <a:blip r:embed="rId4" cstate="print"/>
          <a:stretch>
            <a:fillRect/>
          </a:stretch>
        </p:blipFill>
        <p:spPr>
          <a:xfrm>
            <a:off x="1066800" y="2014727"/>
            <a:ext cx="10058400" cy="79248"/>
          </a:xfrm>
          <a:prstGeom prst="rect">
            <a:avLst/>
          </a:prstGeom>
        </p:spPr>
      </p:pic>
      <p:graphicFrame>
        <p:nvGraphicFramePr>
          <p:cNvPr id="7" name="object 7"/>
          <p:cNvGraphicFramePr>
            <a:graphicFrameLocks noGrp="1"/>
          </p:cNvGraphicFramePr>
          <p:nvPr>
            <p:extLst>
              <p:ext uri="{D42A27DB-BD31-4B8C-83A1-F6EECF244321}">
                <p14:modId xmlns:p14="http://schemas.microsoft.com/office/powerpoint/2010/main" val="1644575965"/>
              </p:ext>
            </p:extLst>
          </p:nvPr>
        </p:nvGraphicFramePr>
        <p:xfrm>
          <a:off x="304800" y="990600"/>
          <a:ext cx="11353799" cy="5362473"/>
        </p:xfrm>
        <a:graphic>
          <a:graphicData uri="http://schemas.openxmlformats.org/drawingml/2006/table">
            <a:tbl>
              <a:tblPr firstRow="1" bandRow="1">
                <a:tableStyleId>{2D5ABB26-0587-4C30-8999-92F81FD0307C}</a:tableStyleId>
              </a:tblPr>
              <a:tblGrid>
                <a:gridCol w="1157067">
                  <a:extLst>
                    <a:ext uri="{9D8B030D-6E8A-4147-A177-3AD203B41FA5}">
                      <a16:colId xmlns:a16="http://schemas.microsoft.com/office/drawing/2014/main" val="20000"/>
                    </a:ext>
                  </a:extLst>
                </a:gridCol>
                <a:gridCol w="2256575">
                  <a:extLst>
                    <a:ext uri="{9D8B030D-6E8A-4147-A177-3AD203B41FA5}">
                      <a16:colId xmlns:a16="http://schemas.microsoft.com/office/drawing/2014/main" val="20001"/>
                    </a:ext>
                  </a:extLst>
                </a:gridCol>
                <a:gridCol w="2578642">
                  <a:extLst>
                    <a:ext uri="{9D8B030D-6E8A-4147-A177-3AD203B41FA5}">
                      <a16:colId xmlns:a16="http://schemas.microsoft.com/office/drawing/2014/main" val="20002"/>
                    </a:ext>
                  </a:extLst>
                </a:gridCol>
                <a:gridCol w="3051462">
                  <a:extLst>
                    <a:ext uri="{9D8B030D-6E8A-4147-A177-3AD203B41FA5}">
                      <a16:colId xmlns:a16="http://schemas.microsoft.com/office/drawing/2014/main" val="20003"/>
                    </a:ext>
                  </a:extLst>
                </a:gridCol>
                <a:gridCol w="1302505">
                  <a:extLst>
                    <a:ext uri="{9D8B030D-6E8A-4147-A177-3AD203B41FA5}">
                      <a16:colId xmlns:a16="http://schemas.microsoft.com/office/drawing/2014/main" val="20004"/>
                    </a:ext>
                  </a:extLst>
                </a:gridCol>
                <a:gridCol w="1007548">
                  <a:extLst>
                    <a:ext uri="{9D8B030D-6E8A-4147-A177-3AD203B41FA5}">
                      <a16:colId xmlns:a16="http://schemas.microsoft.com/office/drawing/2014/main" val="1464790616"/>
                    </a:ext>
                  </a:extLst>
                </a:gridCol>
              </a:tblGrid>
              <a:tr h="576396">
                <a:tc>
                  <a:txBody>
                    <a:bodyPr/>
                    <a:lstStyle/>
                    <a:p>
                      <a:pPr algn="ctr">
                        <a:lnSpc>
                          <a:spcPct val="100000"/>
                        </a:lnSpc>
                        <a:spcBef>
                          <a:spcPts val="795"/>
                        </a:spcBef>
                      </a:pPr>
                      <a:r>
                        <a:rPr lang="en-US" sz="1600" dirty="0">
                          <a:solidFill>
                            <a:schemeClr val="tx1"/>
                          </a:solidFill>
                          <a:latin typeface="+mn-lt"/>
                          <a:cs typeface="Rockwell"/>
                        </a:rPr>
                        <a:t>Story Number</a:t>
                      </a:r>
                      <a:endParaRPr sz="1600" dirty="0">
                        <a:solidFill>
                          <a:schemeClr val="tx1"/>
                        </a:solidFill>
                        <a:latin typeface="+mn-lt"/>
                        <a:cs typeface="Rockwell"/>
                      </a:endParaRP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00000"/>
                        </a:lnSpc>
                        <a:spcBef>
                          <a:spcPts val="795"/>
                        </a:spcBef>
                      </a:pPr>
                      <a:r>
                        <a:rPr sz="1600" dirty="0">
                          <a:solidFill>
                            <a:schemeClr val="tx1"/>
                          </a:solidFill>
                          <a:latin typeface="+mn-lt"/>
                          <a:cs typeface="Rockwell"/>
                        </a:rPr>
                        <a:t>Scenario</a:t>
                      </a: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00000"/>
                        </a:lnSpc>
                        <a:spcBef>
                          <a:spcPts val="795"/>
                        </a:spcBef>
                      </a:pPr>
                      <a:r>
                        <a:rPr sz="1600" spc="-40" dirty="0">
                          <a:solidFill>
                            <a:schemeClr val="tx1"/>
                          </a:solidFill>
                          <a:latin typeface="+mn-lt"/>
                          <a:cs typeface="Rockwell"/>
                        </a:rPr>
                        <a:t>Test</a:t>
                      </a:r>
                      <a:r>
                        <a:rPr sz="1600" spc="-35" dirty="0">
                          <a:solidFill>
                            <a:schemeClr val="tx1"/>
                          </a:solidFill>
                          <a:latin typeface="+mn-lt"/>
                          <a:cs typeface="Rockwell"/>
                        </a:rPr>
                        <a:t> </a:t>
                      </a:r>
                      <a:r>
                        <a:rPr sz="1600" dirty="0">
                          <a:solidFill>
                            <a:schemeClr val="tx1"/>
                          </a:solidFill>
                          <a:latin typeface="+mn-lt"/>
                          <a:cs typeface="Rockwell"/>
                        </a:rPr>
                        <a:t>Case</a:t>
                      </a: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1905" algn="ctr">
                        <a:lnSpc>
                          <a:spcPct val="100000"/>
                        </a:lnSpc>
                        <a:spcBef>
                          <a:spcPts val="795"/>
                        </a:spcBef>
                      </a:pPr>
                      <a:r>
                        <a:rPr sz="1600" spc="-10" dirty="0">
                          <a:solidFill>
                            <a:schemeClr val="tx1"/>
                          </a:solidFill>
                          <a:latin typeface="+mn-lt"/>
                          <a:cs typeface="Rockwell"/>
                        </a:rPr>
                        <a:t>Expected</a:t>
                      </a:r>
                      <a:r>
                        <a:rPr sz="1600" spc="-25" dirty="0">
                          <a:solidFill>
                            <a:schemeClr val="tx1"/>
                          </a:solidFill>
                          <a:latin typeface="+mn-lt"/>
                          <a:cs typeface="Rockwell"/>
                        </a:rPr>
                        <a:t> </a:t>
                      </a:r>
                      <a:r>
                        <a:rPr sz="1600" spc="-10" dirty="0">
                          <a:solidFill>
                            <a:schemeClr val="tx1"/>
                          </a:solidFill>
                          <a:latin typeface="+mn-lt"/>
                          <a:cs typeface="Rockwell"/>
                        </a:rPr>
                        <a:t>Result</a:t>
                      </a:r>
                      <a:endParaRPr sz="1600" dirty="0">
                        <a:solidFill>
                          <a:schemeClr val="tx1"/>
                        </a:solidFill>
                        <a:latin typeface="+mn-lt"/>
                        <a:cs typeface="Rockwell"/>
                      </a:endParaRP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249554" marR="230504" indent="-10160" algn="l">
                        <a:lnSpc>
                          <a:spcPct val="100000"/>
                        </a:lnSpc>
                        <a:spcBef>
                          <a:spcPts val="740"/>
                        </a:spcBef>
                      </a:pPr>
                      <a:r>
                        <a:rPr sz="1600" spc="-5" dirty="0">
                          <a:solidFill>
                            <a:schemeClr val="tx1"/>
                          </a:solidFill>
                          <a:latin typeface="+mn-lt"/>
                          <a:cs typeface="Rockwell"/>
                        </a:rPr>
                        <a:t>A</a:t>
                      </a:r>
                      <a:r>
                        <a:rPr sz="1600" spc="-10" dirty="0">
                          <a:solidFill>
                            <a:schemeClr val="tx1"/>
                          </a:solidFill>
                          <a:latin typeface="+mn-lt"/>
                          <a:cs typeface="Rockwell"/>
                        </a:rPr>
                        <a:t>ctua</a:t>
                      </a:r>
                      <a:r>
                        <a:rPr sz="1600" dirty="0">
                          <a:solidFill>
                            <a:schemeClr val="tx1"/>
                          </a:solidFill>
                          <a:latin typeface="+mn-lt"/>
                          <a:cs typeface="Rockwell"/>
                        </a:rPr>
                        <a:t>l  </a:t>
                      </a:r>
                      <a:r>
                        <a:rPr sz="1600" spc="-10" dirty="0">
                          <a:solidFill>
                            <a:schemeClr val="tx1"/>
                          </a:solidFill>
                          <a:latin typeface="+mn-lt"/>
                          <a:cs typeface="Rockwell"/>
                        </a:rPr>
                        <a:t>Resul</a:t>
                      </a:r>
                      <a:r>
                        <a:rPr sz="1600" dirty="0">
                          <a:solidFill>
                            <a:schemeClr val="tx1"/>
                          </a:solidFill>
                          <a:latin typeface="+mn-lt"/>
                          <a:cs typeface="Rockwell"/>
                        </a:rPr>
                        <a:t>t</a:t>
                      </a:r>
                    </a:p>
                  </a:txBody>
                  <a:tcPr marL="0" marR="0" marT="9398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249554" marR="230504" indent="-10160" algn="l">
                        <a:lnSpc>
                          <a:spcPct val="100000"/>
                        </a:lnSpc>
                        <a:spcBef>
                          <a:spcPts val="740"/>
                        </a:spcBef>
                      </a:pPr>
                      <a:r>
                        <a:rPr lang="en-US" sz="1600" dirty="0">
                          <a:solidFill>
                            <a:schemeClr val="tx1"/>
                          </a:solidFill>
                          <a:latin typeface="+mn-lt"/>
                          <a:cs typeface="Rockwell"/>
                        </a:rPr>
                        <a:t>Sprint</a:t>
                      </a:r>
                      <a:endParaRPr sz="1600" dirty="0">
                        <a:solidFill>
                          <a:schemeClr val="tx1"/>
                        </a:solidFill>
                        <a:latin typeface="+mn-lt"/>
                        <a:cs typeface="Rockwell"/>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950351">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   US – 14</a:t>
                      </a:r>
                      <a:endParaRPr lang="en-US" sz="1400" dirty="0">
                        <a:latin typeface="+mn-lt"/>
                        <a:cs typeface="Times New Roman"/>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Access attendance reports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spcBef>
                          <a:spcPts val="40"/>
                        </a:spcBef>
                      </a:pPr>
                      <a:r>
                        <a:rPr lang="en-US" sz="1400" dirty="0">
                          <a:latin typeface="+mn-lt"/>
                          <a:cs typeface="Rockwell"/>
                        </a:rPr>
                        <a:t>Admin should be able to click on reports in admin options page to access reports page to view/download reports</a:t>
                      </a:r>
                      <a:endParaRPr sz="1400" dirty="0">
                        <a:latin typeface="+mn-lt"/>
                        <a:cs typeface="Rockwell"/>
                      </a:endParaRPr>
                    </a:p>
                  </a:txBody>
                  <a:tcPr marL="0" marR="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spcBef>
                          <a:spcPts val="30"/>
                        </a:spcBef>
                      </a:pPr>
                      <a:endParaRPr lang="en-US" sz="1400" dirty="0">
                        <a:latin typeface="+mn-lt"/>
                        <a:cs typeface="Rockwell"/>
                      </a:endParaRPr>
                    </a:p>
                    <a:p>
                      <a:pPr algn="ctr">
                        <a:lnSpc>
                          <a:spcPct val="100000"/>
                        </a:lnSpc>
                        <a:spcBef>
                          <a:spcPts val="30"/>
                        </a:spcBef>
                      </a:pPr>
                      <a:r>
                        <a:rPr lang="en-US" sz="1400" dirty="0">
                          <a:latin typeface="+mn-lt"/>
                          <a:cs typeface="Rockwell"/>
                        </a:rPr>
                        <a:t>Attendance reports page should be displayed to the admin </a:t>
                      </a:r>
                      <a:endParaRPr sz="1400" dirty="0">
                        <a:latin typeface="+mn-lt"/>
                        <a:cs typeface="Rockwell"/>
                      </a:endParaRPr>
                    </a:p>
                  </a:txBody>
                  <a:tcPr marL="0" marR="0" marT="38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324485" algn="ctr">
                        <a:lnSpc>
                          <a:spcPct val="100000"/>
                        </a:lnSpc>
                        <a:spcBef>
                          <a:spcPts val="5"/>
                        </a:spcBef>
                      </a:pPr>
                      <a:endParaRPr lang="en-US" sz="1400" b="1" dirty="0">
                        <a:latin typeface="+mn-lt"/>
                        <a:cs typeface="Rockwell"/>
                      </a:endParaRPr>
                    </a:p>
                    <a:p>
                      <a:pPr marL="324485" algn="ctr">
                        <a:lnSpc>
                          <a:spcPct val="100000"/>
                        </a:lnSpc>
                        <a:spcBef>
                          <a:spcPts val="5"/>
                        </a:spcBef>
                      </a:pPr>
                      <a:endParaRPr lang="en-US" sz="1400" b="1" dirty="0">
                        <a:latin typeface="+mn-lt"/>
                        <a:cs typeface="Rockwell"/>
                      </a:endParaRPr>
                    </a:p>
                    <a:p>
                      <a:pPr marL="324485" algn="ctr">
                        <a:lnSpc>
                          <a:spcPct val="100000"/>
                        </a:lnSpc>
                        <a:spcBef>
                          <a:spcPts val="5"/>
                        </a:spcBef>
                      </a:pPr>
                      <a:r>
                        <a:rPr lang="en-US" sz="1400" b="1" dirty="0">
                          <a:latin typeface="+mn-lt"/>
                          <a:cs typeface="Rockwell"/>
                        </a:rPr>
                        <a:t>Pass</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324485" algn="ctr">
                        <a:lnSpc>
                          <a:spcPct val="100000"/>
                        </a:lnSpc>
                        <a:spcBef>
                          <a:spcPts val="5"/>
                        </a:spcBef>
                      </a:pPr>
                      <a:endParaRPr lang="en-US" sz="1400" b="1" dirty="0">
                        <a:latin typeface="+mn-lt"/>
                        <a:cs typeface="Rockwell"/>
                      </a:endParaRPr>
                    </a:p>
                    <a:p>
                      <a:pPr marL="324485" algn="ctr">
                        <a:lnSpc>
                          <a:spcPct val="100000"/>
                        </a:lnSpc>
                        <a:spcBef>
                          <a:spcPts val="5"/>
                        </a:spcBef>
                      </a:pPr>
                      <a:endParaRPr lang="en-US" sz="1400" b="1" dirty="0">
                        <a:latin typeface="+mn-lt"/>
                        <a:cs typeface="Rockwell"/>
                      </a:endParaRPr>
                    </a:p>
                    <a:p>
                      <a:pPr marL="324485" algn="ctr">
                        <a:lnSpc>
                          <a:spcPct val="100000"/>
                        </a:lnSpc>
                        <a:spcBef>
                          <a:spcPts val="5"/>
                        </a:spcBef>
                      </a:pPr>
                      <a:r>
                        <a:rPr lang="en-US" sz="1400" b="1" dirty="0">
                          <a:latin typeface="+mn-lt"/>
                          <a:cs typeface="Rockwell"/>
                        </a:rPr>
                        <a:t>7</a:t>
                      </a: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5462077"/>
                  </a:ext>
                </a:extLst>
              </a:tr>
              <a:tr h="950351">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   US – 14</a:t>
                      </a: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Access attendance reports </a:t>
                      </a:r>
                    </a:p>
                    <a:p>
                      <a:pPr algn="ctr">
                        <a:lnSpc>
                          <a:spcPct val="100000"/>
                        </a:lnSpc>
                      </a:pPr>
                      <a:endParaRPr sz="1400" dirty="0">
                        <a:latin typeface="+mn-lt"/>
                        <a:cs typeface="Rockwell"/>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40"/>
                        </a:spcBef>
                      </a:pPr>
                      <a:r>
                        <a:rPr lang="en-US" sz="1400" dirty="0">
                          <a:latin typeface="+mn-lt"/>
                          <a:cs typeface="Rockwell"/>
                        </a:rPr>
                        <a:t>Faculty should be able to click on reports in faculty options page to access reports page to view/download reports</a:t>
                      </a:r>
                      <a:endParaRPr sz="1400" dirty="0">
                        <a:latin typeface="+mn-lt"/>
                        <a:cs typeface="Rockwell"/>
                      </a:endParaRPr>
                    </a:p>
                  </a:txBody>
                  <a:tcPr marL="0" marR="0" marT="508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55"/>
                        </a:spcBef>
                      </a:pPr>
                      <a:r>
                        <a:rPr lang="en-US" sz="1400" dirty="0">
                          <a:latin typeface="+mn-lt"/>
                          <a:cs typeface="Rockwell"/>
                        </a:rPr>
                        <a:t>Attendance reports page should be displayed to faculty</a:t>
                      </a:r>
                      <a:endParaRPr sz="1400" dirty="0">
                        <a:latin typeface="+mn-lt"/>
                        <a:cs typeface="Rockwell"/>
                      </a:endParaRPr>
                    </a:p>
                  </a:txBody>
                  <a:tcPr marL="0" marR="0" marT="698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Pass</a:t>
                      </a:r>
                      <a:endParaRPr sz="1400" b="1" dirty="0">
                        <a:latin typeface="+mn-lt"/>
                        <a:cs typeface="Rockwell"/>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7</a:t>
                      </a:r>
                      <a:endParaRPr sz="1400" b="1" dirty="0">
                        <a:latin typeface="+mn-lt"/>
                        <a:cs typeface="Rockwell"/>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436563">
                <a:tc>
                  <a:txBody>
                    <a:bodyPr/>
                    <a:lstStyle/>
                    <a:p>
                      <a:pPr algn="ctr">
                        <a:lnSpc>
                          <a:spcPct val="100000"/>
                        </a:lnSpc>
                      </a:pPr>
                      <a:r>
                        <a:rPr lang="en-US" sz="1400" dirty="0">
                          <a:latin typeface="+mn-lt"/>
                          <a:cs typeface="Rockwell"/>
                        </a:rPr>
                        <a:t>  </a:t>
                      </a:r>
                    </a:p>
                    <a:p>
                      <a:pPr algn="ctr">
                        <a:lnSpc>
                          <a:spcPct val="100000"/>
                        </a:lnSpc>
                      </a:pPr>
                      <a:endParaRPr lang="en-US" sz="1400" dirty="0">
                        <a:latin typeface="+mn-lt"/>
                        <a:cs typeface="Rockwell"/>
                      </a:endParaRPr>
                    </a:p>
                    <a:p>
                      <a:pPr algn="ctr">
                        <a:lnSpc>
                          <a:spcPct val="100000"/>
                        </a:lnSpc>
                      </a:pPr>
                      <a:r>
                        <a:rPr lang="en-US" sz="1400" dirty="0">
                          <a:latin typeface="+mn-lt"/>
                          <a:cs typeface="Rockwell"/>
                        </a:rPr>
                        <a:t>US – 15</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View attendance reports </a:t>
                      </a:r>
                    </a:p>
                    <a:p>
                      <a:pPr algn="ctr">
                        <a:lnSpc>
                          <a:spcPct val="100000"/>
                        </a:lnSpc>
                      </a:pPr>
                      <a:endParaRPr sz="1400" dirty="0">
                        <a:latin typeface="+mn-lt"/>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marL="95885" marR="29209" indent="91440" algn="ctr">
                        <a:lnSpc>
                          <a:spcPct val="155800"/>
                        </a:lnSpc>
                        <a:spcBef>
                          <a:spcPts val="20"/>
                        </a:spcBef>
                      </a:pPr>
                      <a:r>
                        <a:rPr lang="en-US" sz="1400" dirty="0">
                          <a:latin typeface="+mn-lt"/>
                          <a:cs typeface="Rockwell"/>
                        </a:rPr>
                        <a:t>Admin/Faculty should be able to click on today’s attendance to view attendance report generated today on GUI Console</a:t>
                      </a:r>
                      <a:endParaRPr sz="1400" dirty="0">
                        <a:latin typeface="+mn-lt"/>
                        <a:cs typeface="Rockwell"/>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ctr">
                        <a:lnSpc>
                          <a:spcPct val="100000"/>
                        </a:lnSpc>
                        <a:spcBef>
                          <a:spcPts val="25"/>
                        </a:spcBef>
                      </a:pPr>
                      <a:endParaRPr lang="en-US" sz="1400" dirty="0">
                        <a:latin typeface="+mn-lt"/>
                        <a:cs typeface="Rockwell"/>
                      </a:endParaRPr>
                    </a:p>
                    <a:p>
                      <a:pPr algn="ctr">
                        <a:lnSpc>
                          <a:spcPct val="100000"/>
                        </a:lnSpc>
                        <a:spcBef>
                          <a:spcPts val="25"/>
                        </a:spcBef>
                      </a:pPr>
                      <a:r>
                        <a:rPr lang="en-US" sz="1400" dirty="0">
                          <a:latin typeface="+mn-lt"/>
                          <a:cs typeface="Rockwell"/>
                        </a:rPr>
                        <a:t>Admin/Faculty should be able to view students attendance report captured today with list of students who are present and absent</a:t>
                      </a:r>
                      <a:endParaRPr sz="1400" dirty="0">
                        <a:latin typeface="+mn-lt"/>
                        <a:cs typeface="Rockwell"/>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Pass</a:t>
                      </a:r>
                      <a:endParaRPr sz="1400" b="1" dirty="0">
                        <a:latin typeface="+mn-lt"/>
                        <a:cs typeface="Rockwell"/>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7</a:t>
                      </a:r>
                      <a:endParaRPr sz="1400" b="1" dirty="0">
                        <a:latin typeface="+mn-lt"/>
                        <a:cs typeface="Rockwell"/>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436563">
                <a:tc>
                  <a:txBody>
                    <a:bodyPr/>
                    <a:lstStyle/>
                    <a:p>
                      <a:pPr algn="ctr">
                        <a:lnSpc>
                          <a:spcPct val="100000"/>
                        </a:lnSpc>
                      </a:pPr>
                      <a:endParaRPr lang="en-US" sz="1400" dirty="0">
                        <a:latin typeface="+mn-lt"/>
                        <a:cs typeface="Rockwell"/>
                      </a:endParaRPr>
                    </a:p>
                    <a:p>
                      <a:pPr algn="ctr">
                        <a:lnSpc>
                          <a:spcPct val="100000"/>
                        </a:lnSpc>
                      </a:pPr>
                      <a:endParaRPr lang="en-US" sz="1400" dirty="0">
                        <a:latin typeface="+mn-lt"/>
                        <a:cs typeface="Rockwell"/>
                      </a:endParaRPr>
                    </a:p>
                    <a:p>
                      <a:pPr algn="ctr">
                        <a:lnSpc>
                          <a:spcPct val="100000"/>
                        </a:lnSpc>
                      </a:pPr>
                      <a:r>
                        <a:rPr lang="en-US" sz="1400" dirty="0">
                          <a:latin typeface="+mn-lt"/>
                          <a:cs typeface="Rockwell"/>
                        </a:rPr>
                        <a:t>US - 15 </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View attendance reports </a:t>
                      </a:r>
                    </a:p>
                    <a:p>
                      <a:pPr algn="ctr">
                        <a:lnSpc>
                          <a:spcPct val="100000"/>
                        </a:lnSpc>
                      </a:pPr>
                      <a:endParaRPr sz="1400" dirty="0">
                        <a:latin typeface="+mn-lt"/>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95885" marR="29209" indent="91440" algn="ctr">
                        <a:lnSpc>
                          <a:spcPct val="155800"/>
                        </a:lnSpc>
                        <a:spcBef>
                          <a:spcPts val="20"/>
                        </a:spcBef>
                      </a:pPr>
                      <a:r>
                        <a:rPr lang="en-US" sz="1400" dirty="0">
                          <a:latin typeface="+mn-lt"/>
                          <a:cs typeface="Rockwell"/>
                        </a:rPr>
                        <a:t>Attendance report on GUI Console should display complete student details with attendance</a:t>
                      </a:r>
                      <a:endParaRPr sz="1400" dirty="0">
                        <a:latin typeface="+mn-lt"/>
                        <a:cs typeface="Rockwell"/>
                      </a:endParaRPr>
                    </a:p>
                  </a:txBody>
                  <a:tcPr marL="0" marR="0" marT="25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25"/>
                        </a:spcBef>
                      </a:pPr>
                      <a:endParaRPr lang="en-US" sz="1400" dirty="0">
                        <a:latin typeface="+mn-lt"/>
                        <a:cs typeface="Rockwell"/>
                      </a:endParaRPr>
                    </a:p>
                    <a:p>
                      <a:pPr algn="ctr">
                        <a:lnSpc>
                          <a:spcPct val="100000"/>
                        </a:lnSpc>
                        <a:spcBef>
                          <a:spcPts val="25"/>
                        </a:spcBef>
                      </a:pPr>
                      <a:r>
                        <a:rPr lang="en-US" sz="1400" dirty="0">
                          <a:latin typeface="+mn-lt"/>
                          <a:cs typeface="Rockwell"/>
                        </a:rPr>
                        <a:t>Date, student id, student name and attendance status should be displayed</a:t>
                      </a:r>
                      <a:endParaRPr sz="1400" dirty="0">
                        <a:latin typeface="+mn-lt"/>
                        <a:cs typeface="Rockwell"/>
                      </a:endParaRPr>
                    </a:p>
                  </a:txBody>
                  <a:tcPr marL="0" marR="0" marT="317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Pass</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7</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76601387"/>
                  </a:ext>
                </a:extLst>
              </a:tr>
            </a:tbl>
          </a:graphicData>
        </a:graphic>
      </p:graphicFrame>
      <p:sp>
        <p:nvSpPr>
          <p:cNvPr id="10" name="TextBox 9">
            <a:extLst>
              <a:ext uri="{FF2B5EF4-FFF2-40B4-BE49-F238E27FC236}">
                <a16:creationId xmlns:a16="http://schemas.microsoft.com/office/drawing/2014/main" id="{D2E95EAC-E469-444B-A4BE-766A5BC4A715}"/>
              </a:ext>
            </a:extLst>
          </p:cNvPr>
          <p:cNvSpPr txBox="1"/>
          <p:nvPr/>
        </p:nvSpPr>
        <p:spPr>
          <a:xfrm>
            <a:off x="152400" y="256248"/>
            <a:ext cx="4240135" cy="646331"/>
          </a:xfrm>
          <a:prstGeom prst="rect">
            <a:avLst/>
          </a:prstGeom>
        </p:spPr>
        <p:txBody>
          <a:bodyPr wrap="none" rtlCol="0">
            <a:spAutoFit/>
          </a:bodyPr>
          <a:lstStyle/>
          <a:p>
            <a:r>
              <a:rPr lang="en-US" sz="3600" b="1" dirty="0">
                <a:latin typeface="+mj-lt"/>
              </a:rPr>
              <a:t>TEST CASES (Sprint 7)</a:t>
            </a:r>
          </a:p>
        </p:txBody>
      </p:sp>
    </p:spTree>
    <p:extLst>
      <p:ext uri="{BB962C8B-B14F-4D97-AF65-F5344CB8AC3E}">
        <p14:creationId xmlns:p14="http://schemas.microsoft.com/office/powerpoint/2010/main" val="135727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01806" y="6229350"/>
            <a:ext cx="458470" cy="458470"/>
            <a:chOff x="11401806" y="6229350"/>
            <a:chExt cx="458470" cy="458470"/>
          </a:xfrm>
        </p:grpSpPr>
        <p:pic>
          <p:nvPicPr>
            <p:cNvPr id="3" name="object 3"/>
            <p:cNvPicPr/>
            <p:nvPr/>
          </p:nvPicPr>
          <p:blipFill>
            <a:blip r:embed="rId3" cstate="print"/>
            <a:stretch>
              <a:fillRect/>
            </a:stretch>
          </p:blipFill>
          <p:spPr>
            <a:xfrm>
              <a:off x="11401806" y="6229350"/>
              <a:ext cx="457962" cy="457962"/>
            </a:xfrm>
            <a:prstGeom prst="rect">
              <a:avLst/>
            </a:prstGeom>
          </p:spPr>
        </p:pic>
        <p:sp>
          <p:nvSpPr>
            <p:cNvPr id="4" name="object 4"/>
            <p:cNvSpPr/>
            <p:nvPr/>
          </p:nvSpPr>
          <p:spPr>
            <a:xfrm>
              <a:off x="11430381" y="6257925"/>
              <a:ext cx="399415" cy="399415"/>
            </a:xfrm>
            <a:custGeom>
              <a:avLst/>
              <a:gdLst/>
              <a:ahLst/>
              <a:cxnLst/>
              <a:rect l="l" t="t" r="r" b="b"/>
              <a:pathLst>
                <a:path w="399415" h="399415">
                  <a:moveTo>
                    <a:pt x="0" y="199580"/>
                  </a:moveTo>
                  <a:lnTo>
                    <a:pt x="5334" y="153822"/>
                  </a:lnTo>
                  <a:lnTo>
                    <a:pt x="20320" y="111810"/>
                  </a:lnTo>
                  <a:lnTo>
                    <a:pt x="43815" y="74752"/>
                  </a:lnTo>
                  <a:lnTo>
                    <a:pt x="74802" y="43840"/>
                  </a:lnTo>
                  <a:lnTo>
                    <a:pt x="111760" y="20281"/>
                  </a:lnTo>
                  <a:lnTo>
                    <a:pt x="153797" y="5270"/>
                  </a:lnTo>
                  <a:lnTo>
                    <a:pt x="199644" y="0"/>
                  </a:lnTo>
                  <a:lnTo>
                    <a:pt x="245364" y="5270"/>
                  </a:lnTo>
                  <a:lnTo>
                    <a:pt x="287400" y="20281"/>
                  </a:lnTo>
                  <a:lnTo>
                    <a:pt x="324358" y="43840"/>
                  </a:lnTo>
                  <a:lnTo>
                    <a:pt x="355346" y="74752"/>
                  </a:lnTo>
                  <a:lnTo>
                    <a:pt x="378841" y="111810"/>
                  </a:lnTo>
                  <a:lnTo>
                    <a:pt x="393826" y="153822"/>
                  </a:lnTo>
                  <a:lnTo>
                    <a:pt x="399161" y="199580"/>
                  </a:lnTo>
                  <a:lnTo>
                    <a:pt x="393826" y="245338"/>
                  </a:lnTo>
                  <a:lnTo>
                    <a:pt x="378841" y="287350"/>
                  </a:lnTo>
                  <a:lnTo>
                    <a:pt x="355346" y="324408"/>
                  </a:lnTo>
                  <a:lnTo>
                    <a:pt x="324358" y="355320"/>
                  </a:lnTo>
                  <a:lnTo>
                    <a:pt x="287400" y="378879"/>
                  </a:lnTo>
                  <a:lnTo>
                    <a:pt x="245364" y="393890"/>
                  </a:lnTo>
                  <a:lnTo>
                    <a:pt x="199644" y="399161"/>
                  </a:lnTo>
                  <a:lnTo>
                    <a:pt x="153797" y="393890"/>
                  </a:lnTo>
                  <a:lnTo>
                    <a:pt x="111760" y="378879"/>
                  </a:lnTo>
                  <a:lnTo>
                    <a:pt x="74802" y="355320"/>
                  </a:lnTo>
                  <a:lnTo>
                    <a:pt x="43815" y="324408"/>
                  </a:lnTo>
                  <a:lnTo>
                    <a:pt x="20320" y="287350"/>
                  </a:lnTo>
                  <a:lnTo>
                    <a:pt x="5334" y="245338"/>
                  </a:lnTo>
                  <a:lnTo>
                    <a:pt x="0" y="199580"/>
                  </a:lnTo>
                  <a:close/>
                </a:path>
              </a:pathLst>
            </a:custGeom>
            <a:ln w="12700">
              <a:solidFill>
                <a:srgbClr val="FFFFFF"/>
              </a:solidFill>
            </a:ln>
          </p:spPr>
          <p:txBody>
            <a:bodyPr wrap="square" lIns="0" tIns="0" rIns="0" bIns="0" rtlCol="0"/>
            <a:lstStyle/>
            <a:p>
              <a:endParaRPr/>
            </a:p>
          </p:txBody>
        </p:sp>
      </p:grpSp>
      <p:pic>
        <p:nvPicPr>
          <p:cNvPr id="6" name="object 6"/>
          <p:cNvPicPr/>
          <p:nvPr/>
        </p:nvPicPr>
        <p:blipFill>
          <a:blip r:embed="rId4" cstate="print"/>
          <a:stretch>
            <a:fillRect/>
          </a:stretch>
        </p:blipFill>
        <p:spPr>
          <a:xfrm>
            <a:off x="1066800" y="2014727"/>
            <a:ext cx="10058400" cy="79248"/>
          </a:xfrm>
          <a:prstGeom prst="rect">
            <a:avLst/>
          </a:prstGeom>
        </p:spPr>
      </p:pic>
      <p:graphicFrame>
        <p:nvGraphicFramePr>
          <p:cNvPr id="7" name="object 7"/>
          <p:cNvGraphicFramePr>
            <a:graphicFrameLocks noGrp="1"/>
          </p:cNvGraphicFramePr>
          <p:nvPr>
            <p:extLst>
              <p:ext uri="{D42A27DB-BD31-4B8C-83A1-F6EECF244321}">
                <p14:modId xmlns:p14="http://schemas.microsoft.com/office/powerpoint/2010/main" val="2607372795"/>
              </p:ext>
            </p:extLst>
          </p:nvPr>
        </p:nvGraphicFramePr>
        <p:xfrm>
          <a:off x="304800" y="990600"/>
          <a:ext cx="11353799" cy="3439698"/>
        </p:xfrm>
        <a:graphic>
          <a:graphicData uri="http://schemas.openxmlformats.org/drawingml/2006/table">
            <a:tbl>
              <a:tblPr firstRow="1" bandRow="1">
                <a:tableStyleId>{2D5ABB26-0587-4C30-8999-92F81FD0307C}</a:tableStyleId>
              </a:tblPr>
              <a:tblGrid>
                <a:gridCol w="1157067">
                  <a:extLst>
                    <a:ext uri="{9D8B030D-6E8A-4147-A177-3AD203B41FA5}">
                      <a16:colId xmlns:a16="http://schemas.microsoft.com/office/drawing/2014/main" val="20000"/>
                    </a:ext>
                  </a:extLst>
                </a:gridCol>
                <a:gridCol w="2256575">
                  <a:extLst>
                    <a:ext uri="{9D8B030D-6E8A-4147-A177-3AD203B41FA5}">
                      <a16:colId xmlns:a16="http://schemas.microsoft.com/office/drawing/2014/main" val="20001"/>
                    </a:ext>
                  </a:extLst>
                </a:gridCol>
                <a:gridCol w="2578642">
                  <a:extLst>
                    <a:ext uri="{9D8B030D-6E8A-4147-A177-3AD203B41FA5}">
                      <a16:colId xmlns:a16="http://schemas.microsoft.com/office/drawing/2014/main" val="20002"/>
                    </a:ext>
                  </a:extLst>
                </a:gridCol>
                <a:gridCol w="3051462">
                  <a:extLst>
                    <a:ext uri="{9D8B030D-6E8A-4147-A177-3AD203B41FA5}">
                      <a16:colId xmlns:a16="http://schemas.microsoft.com/office/drawing/2014/main" val="20003"/>
                    </a:ext>
                  </a:extLst>
                </a:gridCol>
                <a:gridCol w="1302505">
                  <a:extLst>
                    <a:ext uri="{9D8B030D-6E8A-4147-A177-3AD203B41FA5}">
                      <a16:colId xmlns:a16="http://schemas.microsoft.com/office/drawing/2014/main" val="20004"/>
                    </a:ext>
                  </a:extLst>
                </a:gridCol>
                <a:gridCol w="1007548">
                  <a:extLst>
                    <a:ext uri="{9D8B030D-6E8A-4147-A177-3AD203B41FA5}">
                      <a16:colId xmlns:a16="http://schemas.microsoft.com/office/drawing/2014/main" val="1464790616"/>
                    </a:ext>
                  </a:extLst>
                </a:gridCol>
              </a:tblGrid>
              <a:tr h="576396">
                <a:tc>
                  <a:txBody>
                    <a:bodyPr/>
                    <a:lstStyle/>
                    <a:p>
                      <a:pPr algn="ctr">
                        <a:lnSpc>
                          <a:spcPct val="100000"/>
                        </a:lnSpc>
                        <a:spcBef>
                          <a:spcPts val="795"/>
                        </a:spcBef>
                      </a:pPr>
                      <a:r>
                        <a:rPr lang="en-US" sz="1600" dirty="0">
                          <a:solidFill>
                            <a:schemeClr val="tx1"/>
                          </a:solidFill>
                          <a:latin typeface="+mn-lt"/>
                          <a:cs typeface="Rockwell"/>
                        </a:rPr>
                        <a:t>Story Number</a:t>
                      </a:r>
                      <a:endParaRPr sz="1600" dirty="0">
                        <a:solidFill>
                          <a:schemeClr val="tx1"/>
                        </a:solidFill>
                        <a:latin typeface="+mn-lt"/>
                        <a:cs typeface="Rockwell"/>
                      </a:endParaRP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00000"/>
                        </a:lnSpc>
                        <a:spcBef>
                          <a:spcPts val="795"/>
                        </a:spcBef>
                      </a:pPr>
                      <a:r>
                        <a:rPr sz="1600" dirty="0">
                          <a:solidFill>
                            <a:schemeClr val="tx1"/>
                          </a:solidFill>
                          <a:latin typeface="+mn-lt"/>
                          <a:cs typeface="Rockwell"/>
                        </a:rPr>
                        <a:t>Scenario</a:t>
                      </a: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00000"/>
                        </a:lnSpc>
                        <a:spcBef>
                          <a:spcPts val="795"/>
                        </a:spcBef>
                      </a:pPr>
                      <a:r>
                        <a:rPr sz="1600" spc="-40" dirty="0">
                          <a:solidFill>
                            <a:schemeClr val="tx1"/>
                          </a:solidFill>
                          <a:latin typeface="+mn-lt"/>
                          <a:cs typeface="Rockwell"/>
                        </a:rPr>
                        <a:t>Test</a:t>
                      </a:r>
                      <a:r>
                        <a:rPr sz="1600" spc="-35" dirty="0">
                          <a:solidFill>
                            <a:schemeClr val="tx1"/>
                          </a:solidFill>
                          <a:latin typeface="+mn-lt"/>
                          <a:cs typeface="Rockwell"/>
                        </a:rPr>
                        <a:t> </a:t>
                      </a:r>
                      <a:r>
                        <a:rPr sz="1600" dirty="0">
                          <a:solidFill>
                            <a:schemeClr val="tx1"/>
                          </a:solidFill>
                          <a:latin typeface="+mn-lt"/>
                          <a:cs typeface="Rockwell"/>
                        </a:rPr>
                        <a:t>Case</a:t>
                      </a: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1905" algn="ctr">
                        <a:lnSpc>
                          <a:spcPct val="100000"/>
                        </a:lnSpc>
                        <a:spcBef>
                          <a:spcPts val="795"/>
                        </a:spcBef>
                      </a:pPr>
                      <a:r>
                        <a:rPr sz="1600" spc="-10" dirty="0">
                          <a:solidFill>
                            <a:schemeClr val="tx1"/>
                          </a:solidFill>
                          <a:latin typeface="+mn-lt"/>
                          <a:cs typeface="Rockwell"/>
                        </a:rPr>
                        <a:t>Expected</a:t>
                      </a:r>
                      <a:r>
                        <a:rPr sz="1600" spc="-25" dirty="0">
                          <a:solidFill>
                            <a:schemeClr val="tx1"/>
                          </a:solidFill>
                          <a:latin typeface="+mn-lt"/>
                          <a:cs typeface="Rockwell"/>
                        </a:rPr>
                        <a:t> </a:t>
                      </a:r>
                      <a:r>
                        <a:rPr sz="1600" spc="-10" dirty="0">
                          <a:solidFill>
                            <a:schemeClr val="tx1"/>
                          </a:solidFill>
                          <a:latin typeface="+mn-lt"/>
                          <a:cs typeface="Rockwell"/>
                        </a:rPr>
                        <a:t>Result</a:t>
                      </a:r>
                      <a:endParaRPr sz="1600" dirty="0">
                        <a:solidFill>
                          <a:schemeClr val="tx1"/>
                        </a:solidFill>
                        <a:latin typeface="+mn-lt"/>
                        <a:cs typeface="Rockwell"/>
                      </a:endParaRP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249554" marR="230504" indent="-10160" algn="l">
                        <a:lnSpc>
                          <a:spcPct val="100000"/>
                        </a:lnSpc>
                        <a:spcBef>
                          <a:spcPts val="740"/>
                        </a:spcBef>
                      </a:pPr>
                      <a:r>
                        <a:rPr sz="1600" spc="-5" dirty="0">
                          <a:solidFill>
                            <a:schemeClr val="tx1"/>
                          </a:solidFill>
                          <a:latin typeface="+mn-lt"/>
                          <a:cs typeface="Rockwell"/>
                        </a:rPr>
                        <a:t>A</a:t>
                      </a:r>
                      <a:r>
                        <a:rPr sz="1600" spc="-10" dirty="0">
                          <a:solidFill>
                            <a:schemeClr val="tx1"/>
                          </a:solidFill>
                          <a:latin typeface="+mn-lt"/>
                          <a:cs typeface="Rockwell"/>
                        </a:rPr>
                        <a:t>ctua</a:t>
                      </a:r>
                      <a:r>
                        <a:rPr sz="1600" dirty="0">
                          <a:solidFill>
                            <a:schemeClr val="tx1"/>
                          </a:solidFill>
                          <a:latin typeface="+mn-lt"/>
                          <a:cs typeface="Rockwell"/>
                        </a:rPr>
                        <a:t>l  </a:t>
                      </a:r>
                      <a:r>
                        <a:rPr sz="1600" spc="-10" dirty="0">
                          <a:solidFill>
                            <a:schemeClr val="tx1"/>
                          </a:solidFill>
                          <a:latin typeface="+mn-lt"/>
                          <a:cs typeface="Rockwell"/>
                        </a:rPr>
                        <a:t>Resul</a:t>
                      </a:r>
                      <a:r>
                        <a:rPr sz="1600" dirty="0">
                          <a:solidFill>
                            <a:schemeClr val="tx1"/>
                          </a:solidFill>
                          <a:latin typeface="+mn-lt"/>
                          <a:cs typeface="Rockwell"/>
                        </a:rPr>
                        <a:t>t</a:t>
                      </a:r>
                    </a:p>
                  </a:txBody>
                  <a:tcPr marL="0" marR="0" marT="9398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marL="249554" marR="230504" indent="-10160" algn="l">
                        <a:lnSpc>
                          <a:spcPct val="100000"/>
                        </a:lnSpc>
                        <a:spcBef>
                          <a:spcPts val="740"/>
                        </a:spcBef>
                      </a:pPr>
                      <a:r>
                        <a:rPr lang="en-US" sz="1600" dirty="0">
                          <a:solidFill>
                            <a:schemeClr val="tx1"/>
                          </a:solidFill>
                          <a:latin typeface="+mn-lt"/>
                          <a:cs typeface="Rockwell"/>
                        </a:rPr>
                        <a:t>Sprint</a:t>
                      </a:r>
                      <a:endParaRPr sz="1600" dirty="0">
                        <a:solidFill>
                          <a:schemeClr val="tx1"/>
                        </a:solidFill>
                        <a:latin typeface="+mn-lt"/>
                        <a:cs typeface="Rockwell"/>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950351">
                <a:tc>
                  <a:txBody>
                    <a:bodyPr/>
                    <a:lstStyle/>
                    <a:p>
                      <a:pPr algn="ctr">
                        <a:lnSpc>
                          <a:spcPct val="100000"/>
                        </a:lnSpc>
                      </a:pPr>
                      <a:endParaRPr lang="en-US" sz="1400" dirty="0">
                        <a:latin typeface="+mn-lt"/>
                        <a:cs typeface="Rockwell"/>
                      </a:endParaRPr>
                    </a:p>
                    <a:p>
                      <a:pPr algn="ctr">
                        <a:lnSpc>
                          <a:spcPct val="100000"/>
                        </a:lnSpc>
                      </a:pPr>
                      <a:endParaRPr lang="en-US" sz="1400" dirty="0">
                        <a:latin typeface="+mn-lt"/>
                        <a:cs typeface="Rockwell"/>
                      </a:endParaRPr>
                    </a:p>
                    <a:p>
                      <a:pPr algn="ctr">
                        <a:lnSpc>
                          <a:spcPct val="100000"/>
                        </a:lnSpc>
                      </a:pPr>
                      <a:r>
                        <a:rPr lang="en-US" sz="1400" dirty="0">
                          <a:latin typeface="+mn-lt"/>
                          <a:cs typeface="Rockwell"/>
                        </a:rPr>
                        <a:t>US – 16</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Download attendance reports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spcBef>
                          <a:spcPts val="15"/>
                        </a:spcBef>
                      </a:pPr>
                      <a:r>
                        <a:rPr lang="en-US" sz="1400" dirty="0">
                          <a:latin typeface="+mn-lt"/>
                          <a:cs typeface="Rockwell"/>
                        </a:rPr>
                        <a:t>Admin/Faculty should be able to click on download to successfully download data in excel sheet</a:t>
                      </a:r>
                      <a:endParaRPr sz="1400" dirty="0">
                        <a:latin typeface="+mn-lt"/>
                        <a:cs typeface="Rockwell"/>
                      </a:endParaRPr>
                    </a:p>
                  </a:txBody>
                  <a:tcPr marL="0" marR="0" marT="19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Downloaded and saved in reports.xlsx message should be displayed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Pass</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7</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5462077"/>
                  </a:ext>
                </a:extLst>
              </a:tr>
              <a:tr h="950351">
                <a:tc>
                  <a:txBody>
                    <a:bodyPr/>
                    <a:lstStyle/>
                    <a:p>
                      <a:pPr algn="ctr">
                        <a:lnSpc>
                          <a:spcPct val="100000"/>
                        </a:lnSpc>
                      </a:pPr>
                      <a:endParaRPr lang="en-US" sz="1400" dirty="0">
                        <a:latin typeface="+mn-lt"/>
                        <a:cs typeface="Rockwell"/>
                      </a:endParaRPr>
                    </a:p>
                    <a:p>
                      <a:pPr algn="ctr">
                        <a:lnSpc>
                          <a:spcPct val="100000"/>
                        </a:lnSpc>
                      </a:pPr>
                      <a:endParaRPr lang="en-US" sz="1400" dirty="0">
                        <a:latin typeface="+mn-lt"/>
                        <a:cs typeface="Rockwell"/>
                      </a:endParaRPr>
                    </a:p>
                    <a:p>
                      <a:pPr algn="ctr">
                        <a:lnSpc>
                          <a:spcPct val="100000"/>
                        </a:lnSpc>
                      </a:pPr>
                      <a:r>
                        <a:rPr lang="en-US" sz="1400" dirty="0">
                          <a:latin typeface="+mn-lt"/>
                          <a:cs typeface="Rockwell"/>
                        </a:rPr>
                        <a:t>US – 16</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Download attendance reports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spcBef>
                          <a:spcPts val="15"/>
                        </a:spcBef>
                      </a:pPr>
                      <a:r>
                        <a:rPr lang="en-US" sz="1400" dirty="0">
                          <a:latin typeface="+mn-lt"/>
                          <a:cs typeface="Rockwell"/>
                        </a:rPr>
                        <a:t>Admin/Faculty should be able to  to access the students attendance reports in excel format</a:t>
                      </a:r>
                      <a:endParaRPr sz="1400" dirty="0">
                        <a:latin typeface="+mn-lt"/>
                        <a:cs typeface="Rockwell"/>
                      </a:endParaRPr>
                    </a:p>
                  </a:txBody>
                  <a:tcPr marL="0" marR="0" marT="19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Admin/Faculty should be able to download excel sheet with consolidated attendance data</a:t>
                      </a: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Pass</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7</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273263"/>
                  </a:ext>
                </a:extLst>
              </a:tr>
              <a:tr h="950351">
                <a:tc>
                  <a:txBody>
                    <a:bodyPr/>
                    <a:lstStyle/>
                    <a:p>
                      <a:pPr algn="ctr">
                        <a:lnSpc>
                          <a:spcPct val="100000"/>
                        </a:lnSpc>
                      </a:pPr>
                      <a:endParaRPr lang="en-US" sz="1400" dirty="0">
                        <a:latin typeface="+mn-lt"/>
                        <a:cs typeface="Rockwell"/>
                      </a:endParaRPr>
                    </a:p>
                    <a:p>
                      <a:pPr algn="ctr">
                        <a:lnSpc>
                          <a:spcPct val="100000"/>
                        </a:lnSpc>
                      </a:pPr>
                      <a:r>
                        <a:rPr lang="en-US" sz="1400" dirty="0">
                          <a:latin typeface="+mn-lt"/>
                          <a:cs typeface="Rockwell"/>
                        </a:rPr>
                        <a:t>US - 16</a:t>
                      </a: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400" dirty="0">
                        <a:latin typeface="+mn-lt"/>
                        <a:cs typeface="Rockwel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400" dirty="0">
                          <a:latin typeface="+mn-lt"/>
                          <a:cs typeface="Rockwell"/>
                        </a:rPr>
                        <a:t>Download attendance reports</a:t>
                      </a:r>
                    </a:p>
                    <a:p>
                      <a:pPr algn="ctr">
                        <a:lnSpc>
                          <a:spcPct val="100000"/>
                        </a:lnSpc>
                      </a:pPr>
                      <a:endParaRPr sz="1400"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40"/>
                        </a:spcBef>
                      </a:pPr>
                      <a:r>
                        <a:rPr lang="en-US" sz="1400" dirty="0">
                          <a:latin typeface="+mn-lt"/>
                          <a:cs typeface="Rockwell"/>
                        </a:rPr>
                        <a:t>Downloaded excel sheet should display complete student details with attendance status</a:t>
                      </a:r>
                      <a:endParaRPr sz="1400" dirty="0">
                        <a:latin typeface="+mn-lt"/>
                        <a:cs typeface="Rockwell"/>
                      </a:endParaRPr>
                    </a:p>
                  </a:txBody>
                  <a:tcPr marL="0" marR="0" marT="50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ctr">
                        <a:lnSpc>
                          <a:spcPct val="100000"/>
                        </a:lnSpc>
                        <a:spcBef>
                          <a:spcPts val="55"/>
                        </a:spcBef>
                      </a:pPr>
                      <a:r>
                        <a:rPr lang="en-US" sz="1400" dirty="0">
                          <a:latin typeface="+mn-lt"/>
                          <a:cs typeface="Rockwell"/>
                        </a:rPr>
                        <a:t>Date, Student ID, Student name and attendance status present/absent should be displayed</a:t>
                      </a:r>
                      <a:endParaRPr sz="1400" dirty="0">
                        <a:latin typeface="+mn-lt"/>
                        <a:cs typeface="Rockwell"/>
                      </a:endParaRPr>
                    </a:p>
                  </a:txBody>
                  <a:tcPr marL="0" marR="0" marT="698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l">
                        <a:lnSpc>
                          <a:spcPct val="100000"/>
                        </a:lnSpc>
                      </a:pPr>
                      <a:r>
                        <a:rPr lang="en-US" sz="1400" b="1" dirty="0">
                          <a:latin typeface="+mn-lt"/>
                          <a:cs typeface="Rockwell"/>
                        </a:rPr>
                        <a:t>  </a:t>
                      </a:r>
                    </a:p>
                    <a:p>
                      <a:pPr algn="l">
                        <a:lnSpc>
                          <a:spcPct val="100000"/>
                        </a:lnSpc>
                      </a:pPr>
                      <a:r>
                        <a:rPr lang="en-US" sz="1400" b="1" dirty="0">
                          <a:latin typeface="+mn-lt"/>
                          <a:cs typeface="Rockwell"/>
                        </a:rPr>
                        <a:t>           Pass</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solidFill>
                      <a:schemeClr val="bg1">
                        <a:lumMod val="95000"/>
                      </a:schemeClr>
                    </a:solidFill>
                  </a:tcPr>
                </a:tc>
                <a:tc>
                  <a:txBody>
                    <a:bodyPr/>
                    <a:lstStyle/>
                    <a:p>
                      <a:pPr algn="l">
                        <a:lnSpc>
                          <a:spcPct val="100000"/>
                        </a:lnSpc>
                      </a:pPr>
                      <a:endParaRPr lang="en-US" sz="1400" b="1" dirty="0">
                        <a:latin typeface="+mn-lt"/>
                        <a:cs typeface="Rockwell"/>
                      </a:endParaRPr>
                    </a:p>
                    <a:p>
                      <a:pPr algn="l">
                        <a:lnSpc>
                          <a:spcPct val="100000"/>
                        </a:lnSpc>
                      </a:pPr>
                      <a:r>
                        <a:rPr lang="en-US" sz="1400" b="1" dirty="0">
                          <a:latin typeface="+mn-lt"/>
                          <a:cs typeface="Rockwell"/>
                        </a:rPr>
                        <a:t>            7</a:t>
                      </a:r>
                      <a:endParaRPr sz="1400" b="1" dirty="0">
                        <a:latin typeface="+mn-lt"/>
                        <a:cs typeface="Rockwell"/>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D2E95EAC-E469-444B-A4BE-766A5BC4A715}"/>
              </a:ext>
            </a:extLst>
          </p:cNvPr>
          <p:cNvSpPr txBox="1"/>
          <p:nvPr/>
        </p:nvSpPr>
        <p:spPr>
          <a:xfrm>
            <a:off x="152400" y="256248"/>
            <a:ext cx="4240135" cy="646331"/>
          </a:xfrm>
          <a:prstGeom prst="rect">
            <a:avLst/>
          </a:prstGeom>
        </p:spPr>
        <p:txBody>
          <a:bodyPr wrap="none" rtlCol="0">
            <a:spAutoFit/>
          </a:bodyPr>
          <a:lstStyle/>
          <a:p>
            <a:r>
              <a:rPr lang="en-US" sz="3600" b="1" dirty="0">
                <a:latin typeface="+mj-lt"/>
              </a:rPr>
              <a:t>TEST CASES (Sprint 7)</a:t>
            </a:r>
          </a:p>
        </p:txBody>
      </p:sp>
    </p:spTree>
    <p:extLst>
      <p:ext uri="{BB962C8B-B14F-4D97-AF65-F5344CB8AC3E}">
        <p14:creationId xmlns:p14="http://schemas.microsoft.com/office/powerpoint/2010/main" val="172429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8" descr="Rolls of blueprints">
            <a:extLst>
              <a:ext uri="{FF2B5EF4-FFF2-40B4-BE49-F238E27FC236}">
                <a16:creationId xmlns:a16="http://schemas.microsoft.com/office/drawing/2014/main" id="{D943E1C4-6D4C-43DB-AF68-F0F9F5453275}"/>
              </a:ext>
            </a:extLst>
          </p:cNvPr>
          <p:cNvPicPr>
            <a:picLocks noChangeAspect="1"/>
          </p:cNvPicPr>
          <p:nvPr/>
        </p:nvPicPr>
        <p:blipFill rotWithShape="1">
          <a:blip r:embed="rId2"/>
          <a:srcRect l="23298" t="2548" b="6543"/>
          <a:stretch/>
        </p:blipFill>
        <p:spPr>
          <a:xfrm>
            <a:off x="3523488" y="0"/>
            <a:ext cx="8668512" cy="6857990"/>
          </a:xfrm>
          <a:prstGeom prst="rect">
            <a:avLst/>
          </a:prstGeom>
        </p:spPr>
      </p:pic>
      <p:sp>
        <p:nvSpPr>
          <p:cNvPr id="115" name="Rectangle 1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9F4F8E-8E5D-43B4-8E2B-B8F9C179BDF2}"/>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l" rtl="0">
              <a:lnSpc>
                <a:spcPct val="90000"/>
              </a:lnSpc>
              <a:spcBef>
                <a:spcPct val="0"/>
              </a:spcBef>
            </a:pPr>
            <a:r>
              <a:rPr lang="en-US" sz="4800" kern="1200">
                <a:latin typeface="+mj-lt"/>
                <a:cs typeface="+mj-cs"/>
              </a:rPr>
              <a:t>Project Demo</a:t>
            </a:r>
          </a:p>
        </p:txBody>
      </p:sp>
      <p:sp>
        <p:nvSpPr>
          <p:cNvPr id="117" name="Rectangle 1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9" name="Rectangle 1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056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DF3CF90-7DFF-413B-A6DC-E81D3678BF11}"/>
              </a:ext>
            </a:extLst>
          </p:cNvPr>
          <p:cNvSpPr txBox="1"/>
          <p:nvPr/>
        </p:nvSpPr>
        <p:spPr>
          <a:xfrm>
            <a:off x="520360" y="447783"/>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solidFill>
                  <a:schemeClr val="tx1"/>
                </a:solidFill>
                <a:latin typeface="+mj-lt"/>
                <a:ea typeface="+mj-ea"/>
                <a:cs typeface="+mj-cs"/>
              </a:rPr>
              <a:t>Sprint Retrospective</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p:nvPr/>
        </p:nvSpPr>
        <p:spPr>
          <a:xfrm>
            <a:off x="11402568" y="6230111"/>
            <a:ext cx="457200" cy="4572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430000" y="6257544"/>
            <a:ext cx="399415" cy="399415"/>
          </a:xfrm>
          <a:custGeom>
            <a:avLst/>
            <a:gdLst/>
            <a:ahLst/>
            <a:cxnLst/>
            <a:rect l="l" t="t" r="r" b="b"/>
            <a:pathLst>
              <a:path w="399415" h="399415">
                <a:moveTo>
                  <a:pt x="0" y="199643"/>
                </a:moveTo>
                <a:lnTo>
                  <a:pt x="5274" y="153867"/>
                </a:lnTo>
                <a:lnTo>
                  <a:pt x="20296" y="111845"/>
                </a:lnTo>
                <a:lnTo>
                  <a:pt x="43867" y="74776"/>
                </a:lnTo>
                <a:lnTo>
                  <a:pt x="74787" y="43859"/>
                </a:lnTo>
                <a:lnTo>
                  <a:pt x="111856" y="20291"/>
                </a:lnTo>
                <a:lnTo>
                  <a:pt x="153875" y="5272"/>
                </a:lnTo>
                <a:lnTo>
                  <a:pt x="199644" y="0"/>
                </a:lnTo>
                <a:lnTo>
                  <a:pt x="245412" y="5272"/>
                </a:lnTo>
                <a:lnTo>
                  <a:pt x="287431" y="20291"/>
                </a:lnTo>
                <a:lnTo>
                  <a:pt x="324500" y="43859"/>
                </a:lnTo>
                <a:lnTo>
                  <a:pt x="355420" y="74776"/>
                </a:lnTo>
                <a:lnTo>
                  <a:pt x="378991" y="111845"/>
                </a:lnTo>
                <a:lnTo>
                  <a:pt x="394013" y="153867"/>
                </a:lnTo>
                <a:lnTo>
                  <a:pt x="399288" y="199643"/>
                </a:lnTo>
                <a:lnTo>
                  <a:pt x="394013" y="245420"/>
                </a:lnTo>
                <a:lnTo>
                  <a:pt x="378991" y="287442"/>
                </a:lnTo>
                <a:lnTo>
                  <a:pt x="355420" y="324511"/>
                </a:lnTo>
                <a:lnTo>
                  <a:pt x="324500" y="355428"/>
                </a:lnTo>
                <a:lnTo>
                  <a:pt x="287431" y="378996"/>
                </a:lnTo>
                <a:lnTo>
                  <a:pt x="245412" y="394015"/>
                </a:lnTo>
                <a:lnTo>
                  <a:pt x="199644" y="399287"/>
                </a:lnTo>
                <a:lnTo>
                  <a:pt x="153875" y="394015"/>
                </a:lnTo>
                <a:lnTo>
                  <a:pt x="111856" y="378996"/>
                </a:lnTo>
                <a:lnTo>
                  <a:pt x="74787" y="355428"/>
                </a:lnTo>
                <a:lnTo>
                  <a:pt x="43867" y="324511"/>
                </a:lnTo>
                <a:lnTo>
                  <a:pt x="20296" y="287442"/>
                </a:lnTo>
                <a:lnTo>
                  <a:pt x="5274" y="245420"/>
                </a:lnTo>
                <a:lnTo>
                  <a:pt x="0" y="199643"/>
                </a:lnTo>
                <a:close/>
              </a:path>
            </a:pathLst>
          </a:custGeom>
          <a:ln w="127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F1A5C6BE-2C1E-6C4C-AC30-4AD3CCD7A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61" y="1947129"/>
            <a:ext cx="10412839" cy="4463088"/>
          </a:xfrm>
          <a:prstGeom prst="rect">
            <a:avLst/>
          </a:prstGeom>
        </p:spPr>
      </p:pic>
    </p:spTree>
    <p:extLst>
      <p:ext uri="{BB962C8B-B14F-4D97-AF65-F5344CB8AC3E}">
        <p14:creationId xmlns:p14="http://schemas.microsoft.com/office/powerpoint/2010/main" val="231107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Google Shape;375;p18"/>
          <p:cNvSpPr txBox="1">
            <a:spLocks noGrp="1"/>
          </p:cNvSpPr>
          <p:nvPr>
            <p:ph type="title"/>
          </p:nvPr>
        </p:nvSpPr>
        <p:spPr>
          <a:xfrm>
            <a:off x="630936" y="502920"/>
            <a:ext cx="3419856" cy="1463040"/>
          </a:xfrm>
          <a:prstGeom prst="rect">
            <a:avLst/>
          </a:prstGeom>
        </p:spPr>
        <p:txBody>
          <a:bodyPr spcFirstLastPara="1" lIns="91425" tIns="45700" rIns="91425" bIns="45700" anchor="ctr" anchorCtr="0">
            <a:normAutofit/>
          </a:bodyPr>
          <a:lstStyle/>
          <a:p>
            <a:pPr marL="0" lvl="0" indent="0" rtl="0">
              <a:lnSpc>
                <a:spcPct val="90000"/>
              </a:lnSpc>
              <a:spcBef>
                <a:spcPts val="0"/>
              </a:spcBef>
              <a:spcAft>
                <a:spcPts val="0"/>
              </a:spcAft>
              <a:buClr>
                <a:schemeClr val="dk1"/>
              </a:buClr>
              <a:buSzPts val="4000"/>
              <a:buFont typeface="Arial"/>
              <a:buNone/>
            </a:pPr>
            <a:r>
              <a:rPr lang="en-US" sz="4800" dirty="0">
                <a:latin typeface="+mj-lt"/>
              </a:rPr>
              <a:t>What’s coming up?</a:t>
            </a:r>
          </a:p>
        </p:txBody>
      </p:sp>
      <p:sp>
        <p:nvSpPr>
          <p:cNvPr id="38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Google Shape;376;p18"/>
          <p:cNvSpPr txBox="1">
            <a:spLocks noGrp="1"/>
          </p:cNvSpPr>
          <p:nvPr>
            <p:ph type="body" idx="1"/>
          </p:nvPr>
        </p:nvSpPr>
        <p:spPr>
          <a:xfrm>
            <a:off x="4654295" y="502920"/>
            <a:ext cx="6894576" cy="1463040"/>
          </a:xfrm>
          <a:prstGeom prst="rect">
            <a:avLst/>
          </a:prstGeom>
        </p:spPr>
        <p:txBody>
          <a:bodyPr spcFirstLastPara="1" lIns="91425" tIns="45700" rIns="91425" bIns="45700" anchor="ctr" anchorCtr="0">
            <a:normAutofit/>
          </a:bodyPr>
          <a:lstStyle/>
          <a:p>
            <a:pPr marL="228600" lvl="0" indent="-228600" rtl="0">
              <a:spcBef>
                <a:spcPts val="1000"/>
              </a:spcBef>
              <a:spcAft>
                <a:spcPts val="0"/>
              </a:spcAft>
              <a:buClr>
                <a:schemeClr val="dk1"/>
              </a:buClr>
              <a:buSzPts val="2400"/>
              <a:buChar char="•"/>
            </a:pPr>
            <a:r>
              <a:rPr lang="en-US" sz="2200" dirty="0"/>
              <a:t>Sending automatic emails to registered faculty</a:t>
            </a:r>
          </a:p>
        </p:txBody>
      </p:sp>
      <p:graphicFrame>
        <p:nvGraphicFramePr>
          <p:cNvPr id="2" name="Table 1">
            <a:extLst>
              <a:ext uri="{FF2B5EF4-FFF2-40B4-BE49-F238E27FC236}">
                <a16:creationId xmlns:a16="http://schemas.microsoft.com/office/drawing/2014/main" id="{16831DFB-313A-47E3-A9DE-087CBCFEA12D}"/>
              </a:ext>
            </a:extLst>
          </p:cNvPr>
          <p:cNvGraphicFramePr>
            <a:graphicFrameLocks noGrp="1"/>
          </p:cNvGraphicFramePr>
          <p:nvPr>
            <p:extLst>
              <p:ext uri="{D42A27DB-BD31-4B8C-83A1-F6EECF244321}">
                <p14:modId xmlns:p14="http://schemas.microsoft.com/office/powerpoint/2010/main" val="2867149081"/>
              </p:ext>
            </p:extLst>
          </p:nvPr>
        </p:nvGraphicFramePr>
        <p:xfrm>
          <a:off x="355600" y="2819400"/>
          <a:ext cx="11527536" cy="2865120"/>
        </p:xfrm>
        <a:graphic>
          <a:graphicData uri="http://schemas.openxmlformats.org/drawingml/2006/table">
            <a:tbl>
              <a:tblPr>
                <a:tableStyleId>{5C22544A-7EE6-4342-B048-85BDC9FD1C3A}</a:tableStyleId>
              </a:tblPr>
              <a:tblGrid>
                <a:gridCol w="1679371">
                  <a:extLst>
                    <a:ext uri="{9D8B030D-6E8A-4147-A177-3AD203B41FA5}">
                      <a16:colId xmlns:a16="http://schemas.microsoft.com/office/drawing/2014/main" val="2760933660"/>
                    </a:ext>
                  </a:extLst>
                </a:gridCol>
                <a:gridCol w="6447956">
                  <a:extLst>
                    <a:ext uri="{9D8B030D-6E8A-4147-A177-3AD203B41FA5}">
                      <a16:colId xmlns:a16="http://schemas.microsoft.com/office/drawing/2014/main" val="2469012448"/>
                    </a:ext>
                  </a:extLst>
                </a:gridCol>
                <a:gridCol w="995183">
                  <a:extLst>
                    <a:ext uri="{9D8B030D-6E8A-4147-A177-3AD203B41FA5}">
                      <a16:colId xmlns:a16="http://schemas.microsoft.com/office/drawing/2014/main" val="996174111"/>
                    </a:ext>
                  </a:extLst>
                </a:gridCol>
                <a:gridCol w="1418490">
                  <a:extLst>
                    <a:ext uri="{9D8B030D-6E8A-4147-A177-3AD203B41FA5}">
                      <a16:colId xmlns:a16="http://schemas.microsoft.com/office/drawing/2014/main" val="963173683"/>
                    </a:ext>
                  </a:extLst>
                </a:gridCol>
                <a:gridCol w="986536">
                  <a:extLst>
                    <a:ext uri="{9D8B030D-6E8A-4147-A177-3AD203B41FA5}">
                      <a16:colId xmlns:a16="http://schemas.microsoft.com/office/drawing/2014/main" val="2526890969"/>
                    </a:ext>
                  </a:extLst>
                </a:gridCol>
              </a:tblGrid>
              <a:tr h="944186">
                <a:tc>
                  <a:txBody>
                    <a:bodyPr/>
                    <a:lstStyle/>
                    <a:p>
                      <a:pPr algn="ctr" fontAlgn="b"/>
                      <a:r>
                        <a:rPr lang="en-US" sz="2000" u="none" strike="noStrike" dirty="0">
                          <a:effectLst/>
                        </a:rPr>
                        <a:t>Story Number </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Description</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Priority</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Status </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Story Points</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133175"/>
                  </a:ext>
                </a:extLst>
              </a:tr>
              <a:tr h="1920934">
                <a:tc>
                  <a:txBody>
                    <a:bodyPr/>
                    <a:lstStyle/>
                    <a:p>
                      <a:pPr algn="ctr" fontAlgn="b"/>
                      <a:r>
                        <a:rPr lang="en-US" sz="2000" u="none" strike="noStrike" dirty="0">
                          <a:effectLst/>
                        </a:rPr>
                        <a:t>US - 17</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As a Faculty, I want to receive an email</a:t>
                      </a:r>
                      <a:br>
                        <a:rPr lang="en-US" sz="2000" u="none" strike="noStrike" dirty="0">
                          <a:effectLst/>
                        </a:rPr>
                      </a:br>
                      <a:r>
                        <a:rPr lang="en-US" sz="2000" u="none" strike="noStrike" dirty="0">
                          <a:effectLst/>
                        </a:rPr>
                        <a:t>immediately with the list of  students who are absent after the attendance is captured and submitted</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Highest</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To-do</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8</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8603248"/>
                  </a:ext>
                </a:extLst>
              </a:tr>
            </a:tbl>
          </a:graphicData>
        </a:graphic>
      </p:graphicFrame>
    </p:spTree>
    <p:extLst>
      <p:ext uri="{BB962C8B-B14F-4D97-AF65-F5344CB8AC3E}">
        <p14:creationId xmlns:p14="http://schemas.microsoft.com/office/powerpoint/2010/main" val="228517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15300-E718-4A2A-866D-365E70C43983}"/>
              </a:ext>
            </a:extLst>
          </p:cNvPr>
          <p:cNvSpPr>
            <a:spLocks noGrp="1"/>
          </p:cNvSpPr>
          <p:nvPr>
            <p:ph type="title"/>
          </p:nvPr>
        </p:nvSpPr>
        <p:spPr>
          <a:xfrm>
            <a:off x="152400" y="2667000"/>
            <a:ext cx="4289708" cy="3313176"/>
          </a:xfrm>
        </p:spPr>
        <p:txBody>
          <a:bodyPr>
            <a:normAutofit/>
          </a:bodyPr>
          <a:lstStyle/>
          <a:p>
            <a:r>
              <a:rPr lang="en-US" sz="5000" dirty="0">
                <a:latin typeface="+mj-lt"/>
                <a:cs typeface="Rockwell"/>
              </a:rPr>
              <a:t>DELIVERABLE</a:t>
            </a:r>
            <a:r>
              <a:rPr lang="en-US" sz="5000" spc="-85" dirty="0">
                <a:latin typeface="+mj-lt"/>
                <a:cs typeface="Rockwell"/>
              </a:rPr>
              <a:t>  7</a:t>
            </a:r>
            <a:br>
              <a:rPr lang="en-US" sz="5000" dirty="0">
                <a:latin typeface="+mj-lt"/>
                <a:cs typeface="Rockwell"/>
              </a:rPr>
            </a:br>
            <a:endParaRPr lang="en-US" sz="5000" dirty="0"/>
          </a:p>
        </p:txBody>
      </p:sp>
      <p:sp>
        <p:nvSpPr>
          <p:cNvPr id="5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F3018F4-6BC5-4FE0-A192-077EA47AC4CD}"/>
              </a:ext>
            </a:extLst>
          </p:cNvPr>
          <p:cNvSpPr>
            <a:spLocks noGrp="1"/>
          </p:cNvSpPr>
          <p:nvPr>
            <p:ph type="body" idx="1"/>
          </p:nvPr>
        </p:nvSpPr>
        <p:spPr>
          <a:xfrm>
            <a:off x="4965754" y="609600"/>
            <a:ext cx="3834384" cy="5903976"/>
          </a:xfrm>
        </p:spPr>
        <p:txBody>
          <a:bodyPr anchor="ctr">
            <a:normAutofit/>
          </a:bodyPr>
          <a:lstStyle/>
          <a:p>
            <a:pPr marL="12700">
              <a:lnSpc>
                <a:spcPct val="90000"/>
              </a:lnSpc>
              <a:spcBef>
                <a:spcPts val="1400"/>
              </a:spcBef>
              <a:buClr>
                <a:srgbClr val="9E3611"/>
              </a:buClr>
              <a:buSzPct val="85000"/>
              <a:tabLst>
                <a:tab pos="195580" algn="l"/>
              </a:tabLst>
            </a:pPr>
            <a:r>
              <a:rPr lang="en-US" sz="1700" b="1" spc="-85" dirty="0">
                <a:latin typeface="+mj-lt"/>
              </a:rPr>
              <a:t> </a:t>
            </a:r>
            <a:r>
              <a:rPr lang="en-US" sz="2000" b="1" spc="-85" dirty="0">
                <a:latin typeface="+mj-lt"/>
              </a:rPr>
              <a:t>A</a:t>
            </a:r>
            <a:r>
              <a:rPr lang="en-US" sz="2000" b="1" dirty="0">
                <a:latin typeface="+mj-lt"/>
              </a:rPr>
              <a:t>GEN</a:t>
            </a:r>
            <a:r>
              <a:rPr lang="en-US" sz="2000" b="1" spc="-40" dirty="0">
                <a:latin typeface="+mj-lt"/>
              </a:rPr>
              <a:t>D</a:t>
            </a:r>
            <a:r>
              <a:rPr lang="en-US" sz="2000" b="1" dirty="0">
                <a:latin typeface="+mj-lt"/>
              </a:rPr>
              <a:t>A</a:t>
            </a:r>
            <a:endParaRPr lang="en-US" dirty="0">
              <a:cs typeface="Rockwell"/>
            </a:endParaRPr>
          </a:p>
          <a:p>
            <a:pPr marL="241300" indent="-228600">
              <a:lnSpc>
                <a:spcPct val="90000"/>
              </a:lnSpc>
              <a:spcBef>
                <a:spcPts val="1295"/>
              </a:spcBef>
              <a:buClr>
                <a:srgbClr val="9E3611"/>
              </a:buClr>
              <a:buSzPct val="85000"/>
              <a:buFont typeface="+mj-lt"/>
              <a:buAutoNum type="arabicPeriod"/>
              <a:tabLst>
                <a:tab pos="195580" algn="l"/>
              </a:tabLst>
            </a:pPr>
            <a:r>
              <a:rPr lang="en-US" spc="-15" dirty="0"/>
              <a:t>Sprint 6 Recap</a:t>
            </a:r>
          </a:p>
          <a:p>
            <a:pPr marL="298450" indent="-285750">
              <a:lnSpc>
                <a:spcPct val="90000"/>
              </a:lnSpc>
              <a:spcBef>
                <a:spcPts val="1295"/>
              </a:spcBef>
              <a:buClr>
                <a:srgbClr val="9E3611"/>
              </a:buClr>
              <a:buSzPct val="85000"/>
              <a:buFontTx/>
              <a:buChar char="-"/>
              <a:tabLst>
                <a:tab pos="195580" algn="l"/>
              </a:tabLst>
            </a:pPr>
            <a:r>
              <a:rPr lang="en-US" spc="-15" dirty="0"/>
              <a:t>Completed tasks &amp; Stories</a:t>
            </a:r>
          </a:p>
          <a:p>
            <a:pPr marL="298450" indent="-285750">
              <a:lnSpc>
                <a:spcPct val="90000"/>
              </a:lnSpc>
              <a:spcBef>
                <a:spcPts val="1295"/>
              </a:spcBef>
              <a:buClr>
                <a:srgbClr val="9E3611"/>
              </a:buClr>
              <a:buSzPct val="85000"/>
              <a:buFontTx/>
              <a:buChar char="-"/>
              <a:tabLst>
                <a:tab pos="195580" algn="l"/>
              </a:tabLst>
            </a:pPr>
            <a:r>
              <a:rPr lang="en-US" spc="-15" dirty="0"/>
              <a:t>Sprint 6 Screenshots</a:t>
            </a:r>
          </a:p>
          <a:p>
            <a:pPr marL="12700">
              <a:lnSpc>
                <a:spcPct val="90000"/>
              </a:lnSpc>
              <a:spcBef>
                <a:spcPts val="1295"/>
              </a:spcBef>
              <a:buClr>
                <a:srgbClr val="9E3611"/>
              </a:buClr>
              <a:buSzPct val="85000"/>
              <a:tabLst>
                <a:tab pos="195580" algn="l"/>
              </a:tabLst>
            </a:pPr>
            <a:r>
              <a:rPr lang="en-US" spc="-15" dirty="0">
                <a:solidFill>
                  <a:schemeClr val="accent6">
                    <a:lumMod val="50000"/>
                  </a:schemeClr>
                </a:solidFill>
              </a:rPr>
              <a:t>2</a:t>
            </a:r>
            <a:r>
              <a:rPr lang="en-US" spc="-15" dirty="0">
                <a:solidFill>
                  <a:schemeClr val="accent6">
                    <a:lumMod val="75000"/>
                  </a:schemeClr>
                </a:solidFill>
              </a:rPr>
              <a:t>. </a:t>
            </a:r>
            <a:r>
              <a:rPr lang="en-US" spc="-15" dirty="0"/>
              <a:t>Sprint 7 Deliverables</a:t>
            </a:r>
          </a:p>
          <a:p>
            <a:pPr marL="298450" indent="-285750">
              <a:lnSpc>
                <a:spcPct val="90000"/>
              </a:lnSpc>
              <a:spcBef>
                <a:spcPts val="1300"/>
              </a:spcBef>
              <a:buClr>
                <a:srgbClr val="9E3611"/>
              </a:buClr>
              <a:buSzPct val="85000"/>
              <a:buFontTx/>
              <a:buChar char="-"/>
              <a:tabLst>
                <a:tab pos="195580" algn="l"/>
              </a:tabLst>
            </a:pPr>
            <a:r>
              <a:rPr lang="en-US" spc="-15" dirty="0"/>
              <a:t>Completed tasks &amp; Stories</a:t>
            </a:r>
          </a:p>
          <a:p>
            <a:pPr marL="298450" indent="-285750">
              <a:lnSpc>
                <a:spcPct val="90000"/>
              </a:lnSpc>
              <a:spcBef>
                <a:spcPts val="1300"/>
              </a:spcBef>
              <a:buClr>
                <a:srgbClr val="9E3611"/>
              </a:buClr>
              <a:buSzPct val="85000"/>
              <a:buFontTx/>
              <a:buChar char="-"/>
              <a:tabLst>
                <a:tab pos="195580" algn="l"/>
              </a:tabLst>
            </a:pPr>
            <a:r>
              <a:rPr lang="en-US" spc="-15" dirty="0"/>
              <a:t>Sprint 7 Screenshots</a:t>
            </a:r>
          </a:p>
          <a:p>
            <a:pPr marL="298450" indent="-285750">
              <a:lnSpc>
                <a:spcPct val="90000"/>
              </a:lnSpc>
              <a:spcBef>
                <a:spcPts val="1300"/>
              </a:spcBef>
              <a:buClr>
                <a:srgbClr val="9E3611"/>
              </a:buClr>
              <a:buSzPct val="85000"/>
              <a:buFontTx/>
              <a:buChar char="-"/>
              <a:tabLst>
                <a:tab pos="195580" algn="l"/>
              </a:tabLst>
            </a:pPr>
            <a:r>
              <a:rPr lang="en-US" spc="-15" dirty="0"/>
              <a:t>Sprint 7 Burndown</a:t>
            </a:r>
          </a:p>
          <a:p>
            <a:pPr marL="12700">
              <a:lnSpc>
                <a:spcPct val="90000"/>
              </a:lnSpc>
              <a:spcBef>
                <a:spcPts val="1300"/>
              </a:spcBef>
              <a:buClr>
                <a:srgbClr val="9E3611"/>
              </a:buClr>
              <a:buSzPct val="85000"/>
              <a:tabLst>
                <a:tab pos="195580" algn="l"/>
              </a:tabLst>
            </a:pPr>
            <a:r>
              <a:rPr lang="en-US" spc="-15" dirty="0">
                <a:solidFill>
                  <a:schemeClr val="accent6">
                    <a:lumMod val="50000"/>
                  </a:schemeClr>
                </a:solidFill>
              </a:rPr>
              <a:t>3. </a:t>
            </a:r>
            <a:r>
              <a:rPr lang="en-US" spc="-15" dirty="0"/>
              <a:t>Product Backlog</a:t>
            </a:r>
          </a:p>
          <a:p>
            <a:pPr marL="12700">
              <a:lnSpc>
                <a:spcPct val="90000"/>
              </a:lnSpc>
              <a:spcBef>
                <a:spcPts val="1300"/>
              </a:spcBef>
              <a:buClr>
                <a:srgbClr val="9E3611"/>
              </a:buClr>
              <a:buSzPct val="85000"/>
              <a:tabLst>
                <a:tab pos="195580" algn="l"/>
              </a:tabLst>
            </a:pPr>
            <a:r>
              <a:rPr lang="en-US" spc="-140" dirty="0">
                <a:solidFill>
                  <a:schemeClr val="accent6">
                    <a:lumMod val="50000"/>
                  </a:schemeClr>
                </a:solidFill>
                <a:cs typeface="Rockwell"/>
              </a:rPr>
              <a:t>4. </a:t>
            </a:r>
            <a:r>
              <a:rPr lang="en-US" spc="-140" dirty="0">
                <a:cs typeface="Rockwell"/>
              </a:rPr>
              <a:t>T</a:t>
            </a:r>
            <a:r>
              <a:rPr lang="en-US" spc="-35" dirty="0">
                <a:cs typeface="Rockwell"/>
              </a:rPr>
              <a:t>es</a:t>
            </a:r>
            <a:r>
              <a:rPr lang="en-US" spc="-5" dirty="0">
                <a:cs typeface="Rockwell"/>
              </a:rPr>
              <a:t>t</a:t>
            </a:r>
            <a:r>
              <a:rPr lang="en-US" spc="-80" dirty="0">
                <a:cs typeface="Rockwell"/>
              </a:rPr>
              <a:t> </a:t>
            </a:r>
            <a:r>
              <a:rPr lang="en-US" spc="-15" dirty="0">
                <a:cs typeface="Rockwell"/>
              </a:rPr>
              <a:t>C</a:t>
            </a:r>
            <a:r>
              <a:rPr lang="en-US" spc="-5" dirty="0">
                <a:cs typeface="Rockwell"/>
              </a:rPr>
              <a:t>a</a:t>
            </a:r>
            <a:r>
              <a:rPr lang="en-US" spc="-15" dirty="0">
                <a:cs typeface="Rockwell"/>
              </a:rPr>
              <a:t>s</a:t>
            </a:r>
            <a:r>
              <a:rPr lang="en-US" spc="-10" dirty="0">
                <a:cs typeface="Rockwell"/>
              </a:rPr>
              <a:t>es</a:t>
            </a:r>
          </a:p>
          <a:p>
            <a:pPr marL="12700">
              <a:lnSpc>
                <a:spcPct val="90000"/>
              </a:lnSpc>
              <a:spcBef>
                <a:spcPts val="1300"/>
              </a:spcBef>
              <a:buClr>
                <a:srgbClr val="9E3611"/>
              </a:buClr>
              <a:buSzPct val="85000"/>
              <a:tabLst>
                <a:tab pos="195580" algn="l"/>
              </a:tabLst>
            </a:pPr>
            <a:endParaRPr lang="en-US" sz="1700" spc="-10" dirty="0">
              <a:cs typeface="Rockwell"/>
            </a:endParaRPr>
          </a:p>
          <a:p>
            <a:pPr>
              <a:lnSpc>
                <a:spcPct val="90000"/>
              </a:lnSpc>
            </a:pPr>
            <a:endParaRPr lang="en-US" sz="1700" dirty="0"/>
          </a:p>
        </p:txBody>
      </p:sp>
      <p:sp>
        <p:nvSpPr>
          <p:cNvPr id="5" name="TextBox 4">
            <a:extLst>
              <a:ext uri="{FF2B5EF4-FFF2-40B4-BE49-F238E27FC236}">
                <a16:creationId xmlns:a16="http://schemas.microsoft.com/office/drawing/2014/main" id="{35DC9F8E-C336-46AE-8119-07F0130D807F}"/>
              </a:ext>
            </a:extLst>
          </p:cNvPr>
          <p:cNvSpPr txBox="1"/>
          <p:nvPr/>
        </p:nvSpPr>
        <p:spPr>
          <a:xfrm>
            <a:off x="8126358" y="1664161"/>
            <a:ext cx="2998842" cy="2005677"/>
          </a:xfrm>
          <a:prstGeom prst="rect">
            <a:avLst/>
          </a:prstGeom>
          <a:noFill/>
        </p:spPr>
        <p:txBody>
          <a:bodyPr wrap="square" rtlCol="0">
            <a:spAutoFit/>
          </a:bodyPr>
          <a:lstStyle/>
          <a:p>
            <a:pPr marL="12700">
              <a:lnSpc>
                <a:spcPct val="90000"/>
              </a:lnSpc>
              <a:spcBef>
                <a:spcPts val="1300"/>
              </a:spcBef>
              <a:buClr>
                <a:srgbClr val="9E3611"/>
              </a:buClr>
              <a:buSzPct val="85000"/>
              <a:tabLst>
                <a:tab pos="195580" algn="l"/>
              </a:tabLst>
            </a:pPr>
            <a:r>
              <a:rPr lang="en-US" spc="-10" dirty="0">
                <a:solidFill>
                  <a:schemeClr val="accent6">
                    <a:lumMod val="50000"/>
                  </a:schemeClr>
                </a:solidFill>
                <a:cs typeface="Rockwell"/>
              </a:rPr>
              <a:t>5. </a:t>
            </a:r>
            <a:r>
              <a:rPr lang="en-US" spc="-10" dirty="0">
                <a:cs typeface="Rockwell"/>
              </a:rPr>
              <a:t>Project Demo</a:t>
            </a:r>
          </a:p>
          <a:p>
            <a:pPr marL="12700">
              <a:lnSpc>
                <a:spcPct val="90000"/>
              </a:lnSpc>
              <a:spcBef>
                <a:spcPts val="1300"/>
              </a:spcBef>
              <a:buClr>
                <a:srgbClr val="9E3611"/>
              </a:buClr>
              <a:buSzPct val="85000"/>
              <a:tabLst>
                <a:tab pos="195580" algn="l"/>
              </a:tabLst>
            </a:pPr>
            <a:r>
              <a:rPr lang="en-US" spc="-10" dirty="0">
                <a:solidFill>
                  <a:schemeClr val="accent6">
                    <a:lumMod val="50000"/>
                  </a:schemeClr>
                </a:solidFill>
                <a:cs typeface="Rockwell"/>
              </a:rPr>
              <a:t>6.</a:t>
            </a:r>
            <a:r>
              <a:rPr lang="en-US" spc="-10" dirty="0">
                <a:cs typeface="Rockwell"/>
              </a:rPr>
              <a:t> Sprint Retrospective</a:t>
            </a:r>
          </a:p>
          <a:p>
            <a:pPr marL="12700">
              <a:lnSpc>
                <a:spcPct val="90000"/>
              </a:lnSpc>
              <a:spcBef>
                <a:spcPts val="1300"/>
              </a:spcBef>
              <a:buClr>
                <a:srgbClr val="9E3611"/>
              </a:buClr>
              <a:buSzPct val="85000"/>
              <a:tabLst>
                <a:tab pos="195580" algn="l"/>
              </a:tabLst>
            </a:pPr>
            <a:r>
              <a:rPr lang="en-US" spc="-10" dirty="0">
                <a:solidFill>
                  <a:schemeClr val="accent6">
                    <a:lumMod val="50000"/>
                  </a:schemeClr>
                </a:solidFill>
                <a:cs typeface="Rockwell"/>
              </a:rPr>
              <a:t>7. </a:t>
            </a:r>
            <a:r>
              <a:rPr lang="en-US" spc="-10" dirty="0">
                <a:cs typeface="Rockwell"/>
              </a:rPr>
              <a:t>What’s coming up ?</a:t>
            </a:r>
          </a:p>
          <a:p>
            <a:pPr marL="12700">
              <a:lnSpc>
                <a:spcPct val="90000"/>
              </a:lnSpc>
              <a:spcBef>
                <a:spcPts val="1300"/>
              </a:spcBef>
              <a:buClr>
                <a:srgbClr val="9E3611"/>
              </a:buClr>
              <a:buSzPct val="85000"/>
              <a:tabLst>
                <a:tab pos="195580" algn="l"/>
              </a:tabLst>
            </a:pPr>
            <a:r>
              <a:rPr lang="en-US" spc="-10" dirty="0">
                <a:solidFill>
                  <a:schemeClr val="accent6">
                    <a:lumMod val="50000"/>
                  </a:schemeClr>
                </a:solidFill>
                <a:cs typeface="Rockwell"/>
              </a:rPr>
              <a:t>8. </a:t>
            </a:r>
            <a:r>
              <a:rPr lang="en-US" spc="-10" dirty="0">
                <a:cs typeface="Rockwell"/>
              </a:rPr>
              <a:t>Future Scope</a:t>
            </a:r>
          </a:p>
          <a:p>
            <a:pPr marL="12700">
              <a:lnSpc>
                <a:spcPct val="90000"/>
              </a:lnSpc>
              <a:spcBef>
                <a:spcPts val="1300"/>
              </a:spcBef>
              <a:buClr>
                <a:srgbClr val="9E3611"/>
              </a:buClr>
              <a:buSzPct val="85000"/>
              <a:tabLst>
                <a:tab pos="195580" algn="l"/>
              </a:tabLst>
            </a:pPr>
            <a:r>
              <a:rPr lang="en-US" spc="-10" dirty="0">
                <a:solidFill>
                  <a:schemeClr val="accent6">
                    <a:lumMod val="50000"/>
                  </a:schemeClr>
                </a:solidFill>
                <a:cs typeface="Rockwell"/>
              </a:rPr>
              <a:t>9. </a:t>
            </a:r>
            <a:r>
              <a:rPr lang="en-US" spc="-10" dirty="0">
                <a:cs typeface="Rockwell"/>
              </a:rPr>
              <a:t>Project Links.</a:t>
            </a:r>
          </a:p>
        </p:txBody>
      </p:sp>
    </p:spTree>
    <p:extLst>
      <p:ext uri="{BB962C8B-B14F-4D97-AF65-F5344CB8AC3E}">
        <p14:creationId xmlns:p14="http://schemas.microsoft.com/office/powerpoint/2010/main" val="335517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Google Shape;375;p18"/>
          <p:cNvSpPr txBox="1">
            <a:spLocks noGrp="1"/>
          </p:cNvSpPr>
          <p:nvPr>
            <p:ph type="title"/>
          </p:nvPr>
        </p:nvSpPr>
        <p:spPr>
          <a:xfrm>
            <a:off x="5410200" y="428933"/>
            <a:ext cx="6672072" cy="1783080"/>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000"/>
              <a:buFont typeface="Arial"/>
              <a:buNone/>
            </a:pPr>
            <a:r>
              <a:rPr lang="en-US" sz="5400" dirty="0">
                <a:latin typeface="+mj-lt"/>
              </a:rPr>
              <a:t>Future Scope?</a:t>
            </a:r>
          </a:p>
        </p:txBody>
      </p:sp>
      <p:pic>
        <p:nvPicPr>
          <p:cNvPr id="378" name="Picture 377" descr="Light bulb on yellow background with sketched light beams and cord">
            <a:extLst>
              <a:ext uri="{FF2B5EF4-FFF2-40B4-BE49-F238E27FC236}">
                <a16:creationId xmlns:a16="http://schemas.microsoft.com/office/drawing/2014/main" id="{845263C0-BDBB-4E06-8249-657DB78DC711}"/>
              </a:ext>
            </a:extLst>
          </p:cNvPr>
          <p:cNvPicPr>
            <a:picLocks noChangeAspect="1"/>
          </p:cNvPicPr>
          <p:nvPr/>
        </p:nvPicPr>
        <p:blipFill rotWithShape="1">
          <a:blip r:embed="rId3"/>
          <a:srcRect l="51543" r="669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Google Shape;376;p18"/>
          <p:cNvSpPr txBox="1">
            <a:spLocks noGrp="1"/>
          </p:cNvSpPr>
          <p:nvPr>
            <p:ph type="body" idx="1"/>
          </p:nvPr>
        </p:nvSpPr>
        <p:spPr>
          <a:xfrm>
            <a:off x="5297762" y="2706624"/>
            <a:ext cx="6251110" cy="3483864"/>
          </a:xfrm>
          <a:prstGeom prst="rect">
            <a:avLst/>
          </a:prstGeom>
        </p:spPr>
        <p:txBody>
          <a:bodyPr spcFirstLastPara="1" lIns="91425" tIns="45700" rIns="91425" bIns="45700" anchorCtr="0">
            <a:normAutofit/>
          </a:bodyPr>
          <a:lstStyle/>
          <a:p>
            <a:pPr marL="228600" lvl="0" indent="-228600" rtl="0">
              <a:spcBef>
                <a:spcPts val="1000"/>
              </a:spcBef>
              <a:spcAft>
                <a:spcPts val="0"/>
              </a:spcAft>
              <a:buClr>
                <a:schemeClr val="dk1"/>
              </a:buClr>
              <a:buSzPts val="2400"/>
              <a:buChar char="•"/>
            </a:pPr>
            <a:endParaRPr lang="en-US" sz="2200" dirty="0"/>
          </a:p>
          <a:p>
            <a:pPr marL="228600" lvl="0" indent="-228600" rtl="0">
              <a:spcBef>
                <a:spcPts val="1000"/>
              </a:spcBef>
              <a:spcAft>
                <a:spcPts val="0"/>
              </a:spcAft>
              <a:buClr>
                <a:schemeClr val="dk1"/>
              </a:buClr>
              <a:buSzPts val="2400"/>
              <a:buChar char="•"/>
            </a:pPr>
            <a:r>
              <a:rPr lang="en-US" sz="2200" dirty="0"/>
              <a:t>Migrating and managing entire tool on cloud platform. </a:t>
            </a:r>
          </a:p>
          <a:p>
            <a:pPr marL="228600" lvl="0" indent="-228600" rtl="0">
              <a:spcBef>
                <a:spcPts val="1000"/>
              </a:spcBef>
              <a:spcAft>
                <a:spcPts val="0"/>
              </a:spcAft>
              <a:buClr>
                <a:schemeClr val="dk1"/>
              </a:buClr>
              <a:buSzPts val="2400"/>
              <a:buChar char="•"/>
            </a:pPr>
            <a:r>
              <a:rPr lang="en-US" sz="2200" dirty="0"/>
              <a:t>Hosting Attendance Automation System tool on an entirely separate setup build for the application.</a:t>
            </a:r>
          </a:p>
          <a:p>
            <a:pPr marL="228600" indent="-228600" rtl="0">
              <a:spcBef>
                <a:spcPts val="1000"/>
              </a:spcBef>
              <a:buClr>
                <a:schemeClr val="dk1"/>
              </a:buClr>
              <a:buSzPts val="2400"/>
              <a:buFontTx/>
              <a:buChar char="•"/>
            </a:pPr>
            <a:r>
              <a:rPr lang="en-US" sz="2200" dirty="0"/>
              <a:t>Integrating Automation Attendance System tool to a mobile application and enhancing to cater future needs.</a:t>
            </a:r>
          </a:p>
        </p:txBody>
      </p:sp>
    </p:spTree>
    <p:extLst>
      <p:ext uri="{BB962C8B-B14F-4D97-AF65-F5344CB8AC3E}">
        <p14:creationId xmlns:p14="http://schemas.microsoft.com/office/powerpoint/2010/main" val="4040955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object 7"/>
          <p:cNvSpPr txBox="1"/>
          <p:nvPr/>
        </p:nvSpPr>
        <p:spPr>
          <a:xfrm>
            <a:off x="243121" y="2099551"/>
            <a:ext cx="6705600" cy="4555083"/>
          </a:xfrm>
          <a:prstGeom prst="rect">
            <a:avLst/>
          </a:prstGeom>
        </p:spPr>
        <p:txBody>
          <a:bodyPr vert="horz" lIns="91440" tIns="45720" rIns="91440" bIns="45720" rtlCol="0">
            <a:normAutofit/>
          </a:bodyPr>
          <a:lstStyle/>
          <a:p>
            <a:pPr marL="12700" marR="5080" indent="-228600">
              <a:lnSpc>
                <a:spcPct val="90000"/>
              </a:lnSpc>
              <a:spcBef>
                <a:spcPts val="2495"/>
              </a:spcBef>
              <a:buFont typeface="Arial" panose="020B0604020202020204" pitchFamily="34" charset="0"/>
              <a:buChar char="•"/>
            </a:pPr>
            <a:r>
              <a:rPr lang="en-US" sz="2400" b="1" dirty="0"/>
              <a:t>Tech Paper Link :</a:t>
            </a:r>
            <a:br>
              <a:rPr lang="en-US" sz="2400" b="1" dirty="0"/>
            </a:br>
            <a:r>
              <a:rPr lang="en-US" sz="2200" b="1" dirty="0"/>
              <a:t> </a:t>
            </a:r>
            <a:r>
              <a:rPr lang="en-US" sz="2200" b="1" dirty="0">
                <a:hlinkClick r:id="rId2">
                  <a:extLst>
                    <a:ext uri="{A12FA001-AC4F-418D-AE19-62706E023703}">
                      <ahyp:hlinkClr xmlns:ahyp="http://schemas.microsoft.com/office/drawing/2018/hyperlinkcolor" val="tx"/>
                    </a:ext>
                  </a:extLst>
                </a:hlinkClick>
              </a:rPr>
              <a:t>https://github.com/ashishpulluri/AttendanceAutomationSystem/blob/main/Deliverable-7-TechPaper.docx</a:t>
            </a:r>
            <a:endParaRPr lang="en-US" sz="2200" b="1" dirty="0"/>
          </a:p>
          <a:p>
            <a:pPr marL="12700" marR="5080" indent="-228600">
              <a:lnSpc>
                <a:spcPct val="90000"/>
              </a:lnSpc>
              <a:spcBef>
                <a:spcPts val="2495"/>
              </a:spcBef>
              <a:buFont typeface="Arial" panose="020B0604020202020204" pitchFamily="34" charset="0"/>
              <a:buChar char="•"/>
            </a:pPr>
            <a:r>
              <a:rPr lang="en-US" sz="2400" b="1" dirty="0"/>
              <a:t>Git Hub Link :</a:t>
            </a:r>
          </a:p>
          <a:p>
            <a:pPr marR="5080">
              <a:lnSpc>
                <a:spcPct val="90000"/>
              </a:lnSpc>
              <a:spcBef>
                <a:spcPts val="2495"/>
              </a:spcBef>
            </a:pPr>
            <a:r>
              <a:rPr lang="en-US" sz="2200" b="1" dirty="0">
                <a:hlinkClick r:id="rId3">
                  <a:extLst>
                    <a:ext uri="{A12FA001-AC4F-418D-AE19-62706E023703}">
                      <ahyp:hlinkClr xmlns:ahyp="http://schemas.microsoft.com/office/drawing/2018/hyperlinkcolor" val="tx"/>
                    </a:ext>
                  </a:extLst>
                </a:hlinkClick>
              </a:rPr>
              <a:t>HTTPS://GITHUB.COM/ASHISHPULLURI/ATTENDANCEAUTOMATI  ONSYSTEM/WIKI/ATTENDANCE-AUTOMATION-SYSTEM#TEAM-2</a:t>
            </a:r>
            <a:endParaRPr lang="en-US" sz="2200" b="1" dirty="0"/>
          </a:p>
        </p:txBody>
      </p:sp>
      <p:sp>
        <p:nvSpPr>
          <p:cNvPr id="16"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pSp>
        <p:nvGrpSpPr>
          <p:cNvPr id="2" name="object 2"/>
          <p:cNvGrpSpPr/>
          <p:nvPr/>
        </p:nvGrpSpPr>
        <p:grpSpPr>
          <a:xfrm>
            <a:off x="7887178" y="1262438"/>
            <a:ext cx="3781050" cy="3689138"/>
            <a:chOff x="10354437" y="5218556"/>
            <a:chExt cx="1504568" cy="1467994"/>
          </a:xfrm>
        </p:grpSpPr>
        <p:pic>
          <p:nvPicPr>
            <p:cNvPr id="3" name="object 3"/>
            <p:cNvPicPr/>
            <p:nvPr/>
          </p:nvPicPr>
          <p:blipFill>
            <a:blip r:embed="rId4" cstate="print"/>
            <a:stretch>
              <a:fillRect/>
            </a:stretch>
          </p:blipFill>
          <p:spPr>
            <a:xfrm>
              <a:off x="11401805" y="6229350"/>
              <a:ext cx="457200" cy="457200"/>
            </a:xfrm>
            <a:prstGeom prst="rect">
              <a:avLst/>
            </a:prstGeom>
          </p:spPr>
        </p:pic>
        <p:sp>
          <p:nvSpPr>
            <p:cNvPr id="4" name="object 4"/>
            <p:cNvSpPr/>
            <p:nvPr/>
          </p:nvSpPr>
          <p:spPr>
            <a:xfrm>
              <a:off x="11431142"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sp>
          <p:nvSpPr>
            <p:cNvPr id="6" name="object 6"/>
            <p:cNvSpPr/>
            <p:nvPr/>
          </p:nvSpPr>
          <p:spPr>
            <a:xfrm>
              <a:off x="10354437" y="5218556"/>
              <a:ext cx="866140" cy="866140"/>
            </a:xfrm>
            <a:custGeom>
              <a:avLst/>
              <a:gdLst/>
              <a:ahLst/>
              <a:cxnLst/>
              <a:rect l="l" t="t" r="r" b="b"/>
              <a:pathLst>
                <a:path w="866140" h="866139">
                  <a:moveTo>
                    <a:pt x="0" y="432943"/>
                  </a:moveTo>
                  <a:lnTo>
                    <a:pt x="2540" y="385775"/>
                  </a:lnTo>
                  <a:lnTo>
                    <a:pt x="10033" y="340106"/>
                  </a:lnTo>
                  <a:lnTo>
                    <a:pt x="22098" y="296164"/>
                  </a:lnTo>
                  <a:lnTo>
                    <a:pt x="38481" y="254127"/>
                  </a:lnTo>
                  <a:lnTo>
                    <a:pt x="59055" y="214376"/>
                  </a:lnTo>
                  <a:lnTo>
                    <a:pt x="83566" y="177292"/>
                  </a:lnTo>
                  <a:lnTo>
                    <a:pt x="111506" y="142875"/>
                  </a:lnTo>
                  <a:lnTo>
                    <a:pt x="142875" y="111506"/>
                  </a:lnTo>
                  <a:lnTo>
                    <a:pt x="177292" y="83566"/>
                  </a:lnTo>
                  <a:lnTo>
                    <a:pt x="214376" y="59055"/>
                  </a:lnTo>
                  <a:lnTo>
                    <a:pt x="254127" y="38481"/>
                  </a:lnTo>
                  <a:lnTo>
                    <a:pt x="296164" y="22098"/>
                  </a:lnTo>
                  <a:lnTo>
                    <a:pt x="340106" y="10033"/>
                  </a:lnTo>
                  <a:lnTo>
                    <a:pt x="385826" y="2540"/>
                  </a:lnTo>
                  <a:lnTo>
                    <a:pt x="432943" y="0"/>
                  </a:lnTo>
                  <a:lnTo>
                    <a:pt x="480060" y="2540"/>
                  </a:lnTo>
                  <a:lnTo>
                    <a:pt x="525780" y="10033"/>
                  </a:lnTo>
                  <a:lnTo>
                    <a:pt x="569722" y="22098"/>
                  </a:lnTo>
                  <a:lnTo>
                    <a:pt x="611759" y="38481"/>
                  </a:lnTo>
                  <a:lnTo>
                    <a:pt x="651383" y="59055"/>
                  </a:lnTo>
                  <a:lnTo>
                    <a:pt x="688594" y="83566"/>
                  </a:lnTo>
                  <a:lnTo>
                    <a:pt x="723011" y="111506"/>
                  </a:lnTo>
                  <a:lnTo>
                    <a:pt x="754380" y="142875"/>
                  </a:lnTo>
                  <a:lnTo>
                    <a:pt x="782320" y="177292"/>
                  </a:lnTo>
                  <a:lnTo>
                    <a:pt x="806831" y="214376"/>
                  </a:lnTo>
                  <a:lnTo>
                    <a:pt x="827405" y="254127"/>
                  </a:lnTo>
                  <a:lnTo>
                    <a:pt x="843788" y="296164"/>
                  </a:lnTo>
                  <a:lnTo>
                    <a:pt x="855853" y="340106"/>
                  </a:lnTo>
                  <a:lnTo>
                    <a:pt x="863346" y="385775"/>
                  </a:lnTo>
                  <a:lnTo>
                    <a:pt x="865886" y="432943"/>
                  </a:lnTo>
                  <a:lnTo>
                    <a:pt x="863346" y="480110"/>
                  </a:lnTo>
                  <a:lnTo>
                    <a:pt x="855853" y="525818"/>
                  </a:lnTo>
                  <a:lnTo>
                    <a:pt x="843788" y="569785"/>
                  </a:lnTo>
                  <a:lnTo>
                    <a:pt x="827405" y="611759"/>
                  </a:lnTo>
                  <a:lnTo>
                    <a:pt x="806831" y="651459"/>
                  </a:lnTo>
                  <a:lnTo>
                    <a:pt x="782320" y="688632"/>
                  </a:lnTo>
                  <a:lnTo>
                    <a:pt x="754380" y="723023"/>
                  </a:lnTo>
                  <a:lnTo>
                    <a:pt x="723011" y="754341"/>
                  </a:lnTo>
                  <a:lnTo>
                    <a:pt x="688594" y="782358"/>
                  </a:lnTo>
                  <a:lnTo>
                    <a:pt x="651383" y="806780"/>
                  </a:lnTo>
                  <a:lnTo>
                    <a:pt x="611759" y="827354"/>
                  </a:lnTo>
                  <a:lnTo>
                    <a:pt x="569722" y="843813"/>
                  </a:lnTo>
                  <a:lnTo>
                    <a:pt x="525780" y="855903"/>
                  </a:lnTo>
                  <a:lnTo>
                    <a:pt x="480060" y="863346"/>
                  </a:lnTo>
                  <a:lnTo>
                    <a:pt x="432943" y="865886"/>
                  </a:lnTo>
                  <a:lnTo>
                    <a:pt x="385826" y="863346"/>
                  </a:lnTo>
                  <a:lnTo>
                    <a:pt x="340106" y="855903"/>
                  </a:lnTo>
                  <a:lnTo>
                    <a:pt x="296164" y="843813"/>
                  </a:lnTo>
                  <a:lnTo>
                    <a:pt x="254127" y="827354"/>
                  </a:lnTo>
                  <a:lnTo>
                    <a:pt x="214376" y="806780"/>
                  </a:lnTo>
                  <a:lnTo>
                    <a:pt x="177292" y="782358"/>
                  </a:lnTo>
                  <a:lnTo>
                    <a:pt x="142875" y="754341"/>
                  </a:lnTo>
                  <a:lnTo>
                    <a:pt x="111506" y="723023"/>
                  </a:lnTo>
                  <a:lnTo>
                    <a:pt x="83566" y="688632"/>
                  </a:lnTo>
                  <a:lnTo>
                    <a:pt x="59055" y="651459"/>
                  </a:lnTo>
                  <a:lnTo>
                    <a:pt x="38481" y="611759"/>
                  </a:lnTo>
                  <a:lnTo>
                    <a:pt x="22098" y="569785"/>
                  </a:lnTo>
                  <a:lnTo>
                    <a:pt x="10033" y="525818"/>
                  </a:lnTo>
                  <a:lnTo>
                    <a:pt x="2540" y="480110"/>
                  </a:lnTo>
                  <a:lnTo>
                    <a:pt x="0" y="432943"/>
                  </a:lnTo>
                  <a:close/>
                </a:path>
              </a:pathLst>
            </a:custGeom>
            <a:ln w="25400">
              <a:solidFill>
                <a:srgbClr val="FFFFFF"/>
              </a:solidFill>
            </a:ln>
          </p:spPr>
          <p:txBody>
            <a:bodyPr wrap="square" lIns="0" tIns="0" rIns="0" bIns="0" rtlCol="0"/>
            <a:lstStyle/>
            <a:p>
              <a:endParaRPr/>
            </a:p>
          </p:txBody>
        </p:sp>
      </p:grpSp>
      <p:sp>
        <p:nvSpPr>
          <p:cNvPr id="11" name="TextBox 10">
            <a:extLst>
              <a:ext uri="{FF2B5EF4-FFF2-40B4-BE49-F238E27FC236}">
                <a16:creationId xmlns:a16="http://schemas.microsoft.com/office/drawing/2014/main" id="{743F4025-A720-4C92-B6CC-C752E0277FA5}"/>
              </a:ext>
            </a:extLst>
          </p:cNvPr>
          <p:cNvSpPr txBox="1"/>
          <p:nvPr/>
        </p:nvSpPr>
        <p:spPr>
          <a:xfrm>
            <a:off x="254409" y="619413"/>
            <a:ext cx="4834095" cy="769441"/>
          </a:xfrm>
          <a:prstGeom prst="rect">
            <a:avLst/>
          </a:prstGeom>
          <a:noFill/>
        </p:spPr>
        <p:txBody>
          <a:bodyPr wrap="square" rtlCol="0">
            <a:spAutoFit/>
          </a:bodyPr>
          <a:lstStyle/>
          <a:p>
            <a:r>
              <a:rPr lang="en-US" sz="4400" dirty="0">
                <a:latin typeface="+mj-lt"/>
              </a:rPr>
              <a:t>Project Links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 name="Rectangle 56">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8">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TextBox 10">
            <a:extLst>
              <a:ext uri="{FF2B5EF4-FFF2-40B4-BE49-F238E27FC236}">
                <a16:creationId xmlns:a16="http://schemas.microsoft.com/office/drawing/2014/main" id="{AC7723CC-A891-49FD-9039-867606C9D033}"/>
              </a:ext>
            </a:extLst>
          </p:cNvPr>
          <p:cNvSpPr txBox="1"/>
          <p:nvPr/>
        </p:nvSpPr>
        <p:spPr>
          <a:xfrm>
            <a:off x="9494921" y="5702718"/>
            <a:ext cx="2705100" cy="556800"/>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4000" u="sng" kern="1200" dirty="0">
                <a:solidFill>
                  <a:schemeClr val="tx2"/>
                </a:solidFill>
                <a:latin typeface="+mj-lt"/>
                <a:ea typeface="+mj-ea"/>
                <a:cs typeface="+mj-cs"/>
              </a:rPr>
              <a:t>Thank You</a:t>
            </a:r>
          </a:p>
        </p:txBody>
      </p:sp>
      <p:grpSp>
        <p:nvGrpSpPr>
          <p:cNvPr id="61" name="Group 60">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62" name="Freeform: Shape 61">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28A76DCB-D380-46D8-BCFA-25A9F2216E9E}"/>
              </a:ext>
            </a:extLst>
          </p:cNvPr>
          <p:cNvSpPr txBox="1"/>
          <p:nvPr/>
        </p:nvSpPr>
        <p:spPr>
          <a:xfrm>
            <a:off x="1295400" y="2641149"/>
            <a:ext cx="10439400" cy="3019887"/>
          </a:xfrm>
          <a:prstGeom prst="rect">
            <a:avLst/>
          </a:prstGeom>
        </p:spPr>
        <p:txBody>
          <a:bodyPr vert="horz" lIns="91440" tIns="45720" rIns="91440" bIns="45720" rtlCol="0" anchor="ctr">
            <a:normAutofit/>
          </a:bodyPr>
          <a:lstStyle/>
          <a:p>
            <a:pPr>
              <a:lnSpc>
                <a:spcPct val="90000"/>
              </a:lnSpc>
              <a:spcAft>
                <a:spcPts val="600"/>
              </a:spcAft>
            </a:pPr>
            <a:r>
              <a:rPr lang="en-US" sz="2000" b="0" i="1" dirty="0">
                <a:solidFill>
                  <a:schemeClr val="tx2"/>
                </a:solidFill>
                <a:effectLst/>
              </a:rPr>
              <a:t>"The golden rule for every businessman is this: Put yourself in your customer’s place.“    </a:t>
            </a:r>
          </a:p>
          <a:p>
            <a:pPr>
              <a:lnSpc>
                <a:spcPct val="90000"/>
              </a:lnSpc>
              <a:spcAft>
                <a:spcPts val="600"/>
              </a:spcAft>
            </a:pPr>
            <a:r>
              <a:rPr lang="en-US" sz="2000" b="1" dirty="0">
                <a:solidFill>
                  <a:schemeClr val="tx2"/>
                </a:solidFill>
              </a:rPr>
              <a:t> </a:t>
            </a:r>
            <a:r>
              <a:rPr lang="en-US" sz="2000" b="1" i="0" dirty="0">
                <a:solidFill>
                  <a:schemeClr val="tx2"/>
                </a:solidFill>
                <a:effectLst/>
              </a:rPr>
              <a:t>- Orison Swett Marden</a:t>
            </a:r>
            <a:endParaRPr lang="en-US" sz="20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85CB6AF-FA89-4B88-8782-80F0E5D4AEA5}"/>
              </a:ext>
            </a:extLst>
          </p:cNvPr>
          <p:cNvSpPr txBox="1"/>
          <p:nvPr/>
        </p:nvSpPr>
        <p:spPr>
          <a:xfrm>
            <a:off x="638881" y="417576"/>
            <a:ext cx="10909640" cy="14874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latin typeface="+mj-lt"/>
                <a:ea typeface="+mj-ea"/>
                <a:cs typeface="+mj-cs"/>
              </a:rPr>
              <a:t>SPRINT 6 Recap</a:t>
            </a:r>
          </a:p>
        </p:txBody>
      </p:sp>
      <p:sp>
        <p:nvSpPr>
          <p:cNvPr id="12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object 2"/>
          <p:cNvGrpSpPr/>
          <p:nvPr/>
        </p:nvGrpSpPr>
        <p:grpSpPr>
          <a:xfrm>
            <a:off x="11401806" y="6229350"/>
            <a:ext cx="457200" cy="457200"/>
            <a:chOff x="11401806" y="6229350"/>
            <a:chExt cx="457200" cy="457200"/>
          </a:xfrm>
        </p:grpSpPr>
        <p:pic>
          <p:nvPicPr>
            <p:cNvPr id="3" name="object 3"/>
            <p:cNvPicPr/>
            <p:nvPr/>
          </p:nvPicPr>
          <p:blipFill>
            <a:blip r:embed="rId2" cstate="print"/>
            <a:stretch>
              <a:fillRect/>
            </a:stretch>
          </p:blipFill>
          <p:spPr>
            <a:xfrm>
              <a:off x="11401806" y="6229350"/>
              <a:ext cx="457200" cy="457200"/>
            </a:xfrm>
            <a:prstGeom prst="rect">
              <a:avLst/>
            </a:prstGeom>
          </p:spPr>
        </p:pic>
        <p:sp>
          <p:nvSpPr>
            <p:cNvPr id="4" name="object 4"/>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grpSp>
      <p:graphicFrame>
        <p:nvGraphicFramePr>
          <p:cNvPr id="5" name="Table 4">
            <a:extLst>
              <a:ext uri="{FF2B5EF4-FFF2-40B4-BE49-F238E27FC236}">
                <a16:creationId xmlns:a16="http://schemas.microsoft.com/office/drawing/2014/main" id="{93E587F9-5480-4C2E-AA6A-A8490BE99E3A}"/>
              </a:ext>
            </a:extLst>
          </p:cNvPr>
          <p:cNvGraphicFramePr>
            <a:graphicFrameLocks noGrp="1"/>
          </p:cNvGraphicFramePr>
          <p:nvPr>
            <p:extLst>
              <p:ext uri="{D42A27DB-BD31-4B8C-83A1-F6EECF244321}">
                <p14:modId xmlns:p14="http://schemas.microsoft.com/office/powerpoint/2010/main" val="3618927227"/>
              </p:ext>
            </p:extLst>
          </p:nvPr>
        </p:nvGraphicFramePr>
        <p:xfrm>
          <a:off x="228601" y="2057400"/>
          <a:ext cx="11698937" cy="3810001"/>
        </p:xfrm>
        <a:graphic>
          <a:graphicData uri="http://schemas.openxmlformats.org/drawingml/2006/table">
            <a:tbl>
              <a:tblPr>
                <a:tableStyleId>{5C22544A-7EE6-4342-B048-85BDC9FD1C3A}</a:tableStyleId>
              </a:tblPr>
              <a:tblGrid>
                <a:gridCol w="1742869">
                  <a:extLst>
                    <a:ext uri="{9D8B030D-6E8A-4147-A177-3AD203B41FA5}">
                      <a16:colId xmlns:a16="http://schemas.microsoft.com/office/drawing/2014/main" val="3391733721"/>
                    </a:ext>
                  </a:extLst>
                </a:gridCol>
                <a:gridCol w="6258130">
                  <a:extLst>
                    <a:ext uri="{9D8B030D-6E8A-4147-A177-3AD203B41FA5}">
                      <a16:colId xmlns:a16="http://schemas.microsoft.com/office/drawing/2014/main" val="4235899692"/>
                    </a:ext>
                  </a:extLst>
                </a:gridCol>
                <a:gridCol w="1219200">
                  <a:extLst>
                    <a:ext uri="{9D8B030D-6E8A-4147-A177-3AD203B41FA5}">
                      <a16:colId xmlns:a16="http://schemas.microsoft.com/office/drawing/2014/main" val="1868598902"/>
                    </a:ext>
                  </a:extLst>
                </a:gridCol>
                <a:gridCol w="1209242">
                  <a:extLst>
                    <a:ext uri="{9D8B030D-6E8A-4147-A177-3AD203B41FA5}">
                      <a16:colId xmlns:a16="http://schemas.microsoft.com/office/drawing/2014/main" val="229355583"/>
                    </a:ext>
                  </a:extLst>
                </a:gridCol>
                <a:gridCol w="1269496">
                  <a:extLst>
                    <a:ext uri="{9D8B030D-6E8A-4147-A177-3AD203B41FA5}">
                      <a16:colId xmlns:a16="http://schemas.microsoft.com/office/drawing/2014/main" val="2936269062"/>
                    </a:ext>
                  </a:extLst>
                </a:gridCol>
              </a:tblGrid>
              <a:tr h="718943">
                <a:tc>
                  <a:txBody>
                    <a:bodyPr/>
                    <a:lstStyle/>
                    <a:p>
                      <a:pPr marL="0" algn="ctr" fontAlgn="b"/>
                      <a:r>
                        <a:rPr lang="en-US" sz="2000" u="none" strike="noStrike" dirty="0">
                          <a:solidFill>
                            <a:schemeClr val="dk1"/>
                          </a:solidFill>
                          <a:effectLst/>
                          <a:latin typeface="+mn-lt"/>
                          <a:ea typeface="+mn-ea"/>
                          <a:cs typeface="+mn-cs"/>
                        </a:rPr>
                        <a:t>Story Number </a:t>
                      </a:r>
                    </a:p>
                  </a:txBody>
                  <a:tcPr marL="6350" marR="6350" marT="6350" marB="0" anchor="ctr">
                    <a:solidFill>
                      <a:schemeClr val="accent1">
                        <a:lumMod val="20000"/>
                        <a:lumOff val="80000"/>
                      </a:schemeClr>
                    </a:solidFill>
                  </a:tcPr>
                </a:tc>
                <a:tc>
                  <a:txBody>
                    <a:bodyPr/>
                    <a:lstStyle/>
                    <a:p>
                      <a:pPr marL="0" algn="ctr" fontAlgn="b"/>
                      <a:r>
                        <a:rPr lang="en-US" sz="2000" u="none" strike="noStrike" dirty="0">
                          <a:solidFill>
                            <a:schemeClr val="dk1"/>
                          </a:solidFill>
                          <a:effectLst/>
                          <a:latin typeface="+mn-lt"/>
                          <a:ea typeface="+mn-ea"/>
                          <a:cs typeface="+mn-cs"/>
                        </a:rPr>
                        <a:t>Description</a:t>
                      </a:r>
                    </a:p>
                  </a:txBody>
                  <a:tcPr marL="6350" marR="6350" marT="6350" marB="0" anchor="ctr">
                    <a:solidFill>
                      <a:schemeClr val="accent1">
                        <a:lumMod val="20000"/>
                        <a:lumOff val="80000"/>
                      </a:schemeClr>
                    </a:solidFill>
                  </a:tcPr>
                </a:tc>
                <a:tc>
                  <a:txBody>
                    <a:bodyPr/>
                    <a:lstStyle/>
                    <a:p>
                      <a:pPr marL="0" algn="ctr" fontAlgn="b"/>
                      <a:r>
                        <a:rPr lang="en-US" sz="2000" u="none" strike="noStrike">
                          <a:solidFill>
                            <a:schemeClr val="dk1"/>
                          </a:solidFill>
                          <a:effectLst/>
                          <a:latin typeface="+mn-lt"/>
                          <a:ea typeface="+mn-ea"/>
                          <a:cs typeface="+mn-cs"/>
                        </a:rPr>
                        <a:t>Priority</a:t>
                      </a:r>
                    </a:p>
                  </a:txBody>
                  <a:tcPr marL="6350" marR="6350" marT="6350" marB="0" anchor="ctr">
                    <a:solidFill>
                      <a:schemeClr val="accent1">
                        <a:lumMod val="20000"/>
                        <a:lumOff val="80000"/>
                      </a:schemeClr>
                    </a:solidFill>
                  </a:tcPr>
                </a:tc>
                <a:tc>
                  <a:txBody>
                    <a:bodyPr/>
                    <a:lstStyle/>
                    <a:p>
                      <a:pPr marL="0" algn="ctr" fontAlgn="b"/>
                      <a:r>
                        <a:rPr lang="en-US" sz="2000" u="none" strike="noStrike">
                          <a:solidFill>
                            <a:schemeClr val="dk1"/>
                          </a:solidFill>
                          <a:effectLst/>
                          <a:latin typeface="+mn-lt"/>
                          <a:ea typeface="+mn-ea"/>
                          <a:cs typeface="+mn-cs"/>
                        </a:rPr>
                        <a:t>Status </a:t>
                      </a:r>
                    </a:p>
                  </a:txBody>
                  <a:tcPr marL="6350" marR="6350" marT="6350" marB="0" anchor="ctr">
                    <a:solidFill>
                      <a:schemeClr val="accent1">
                        <a:lumMod val="20000"/>
                        <a:lumOff val="80000"/>
                      </a:schemeClr>
                    </a:solidFill>
                  </a:tcPr>
                </a:tc>
                <a:tc>
                  <a:txBody>
                    <a:bodyPr/>
                    <a:lstStyle/>
                    <a:p>
                      <a:pPr marL="0" algn="ctr" fontAlgn="b"/>
                      <a:r>
                        <a:rPr lang="en-US" sz="2000" u="none" strike="noStrike">
                          <a:solidFill>
                            <a:schemeClr val="dk1"/>
                          </a:solidFill>
                          <a:effectLst/>
                          <a:latin typeface="+mn-lt"/>
                          <a:ea typeface="+mn-ea"/>
                          <a:cs typeface="+mn-cs"/>
                        </a:rPr>
                        <a:t>Story Points</a:t>
                      </a:r>
                    </a:p>
                  </a:txBody>
                  <a:tcPr marL="6350" marR="6350" marT="6350" marB="0" anchor="ctr">
                    <a:solidFill>
                      <a:schemeClr val="accent1">
                        <a:lumMod val="20000"/>
                        <a:lumOff val="80000"/>
                      </a:schemeClr>
                    </a:solidFill>
                  </a:tcPr>
                </a:tc>
                <a:extLst>
                  <a:ext uri="{0D108BD9-81ED-4DB2-BD59-A6C34878D82A}">
                    <a16:rowId xmlns:a16="http://schemas.microsoft.com/office/drawing/2014/main" val="1145987292"/>
                  </a:ext>
                </a:extLst>
              </a:tr>
              <a:tr h="1437884">
                <a:tc>
                  <a:txBody>
                    <a:bodyPr/>
                    <a:lstStyle/>
                    <a:p>
                      <a:pPr marL="0" algn="ctr" fontAlgn="b"/>
                      <a:r>
                        <a:rPr lang="en-US" sz="2000" u="none" strike="noStrike">
                          <a:solidFill>
                            <a:schemeClr val="dk1"/>
                          </a:solidFill>
                          <a:effectLst/>
                          <a:latin typeface="+mn-lt"/>
                          <a:ea typeface="+mn-ea"/>
                          <a:cs typeface="+mn-cs"/>
                        </a:rPr>
                        <a:t>US - 12</a:t>
                      </a:r>
                    </a:p>
                  </a:txBody>
                  <a:tcPr marL="6350" marR="6350" marT="6350" marB="0" anchor="ctr">
                    <a:solidFill>
                      <a:schemeClr val="accent1">
                        <a:lumMod val="20000"/>
                        <a:lumOff val="80000"/>
                      </a:schemeClr>
                    </a:solidFill>
                  </a:tcPr>
                </a:tc>
                <a:tc>
                  <a:txBody>
                    <a:bodyPr/>
                    <a:lstStyle/>
                    <a:p>
                      <a:pPr marL="0" algn="ctr" fontAlgn="b"/>
                      <a:r>
                        <a:rPr lang="en-US" sz="2000" u="none" strike="noStrike" dirty="0">
                          <a:solidFill>
                            <a:schemeClr val="dk1"/>
                          </a:solidFill>
                          <a:effectLst/>
                          <a:latin typeface="+mn-lt"/>
                          <a:ea typeface="+mn-ea"/>
                          <a:cs typeface="+mn-cs"/>
                        </a:rPr>
                        <a:t>As a Faculty/Admin, I want the application to detect the students face and display the name of the student present for attendance </a:t>
                      </a:r>
                    </a:p>
                  </a:txBody>
                  <a:tcPr marL="6350" marR="6350" marT="6350" marB="0" anchor="ctr">
                    <a:solidFill>
                      <a:schemeClr val="accent1">
                        <a:lumMod val="20000"/>
                        <a:lumOff val="80000"/>
                      </a:schemeClr>
                    </a:solidFill>
                  </a:tcPr>
                </a:tc>
                <a:tc>
                  <a:txBody>
                    <a:bodyPr/>
                    <a:lstStyle/>
                    <a:p>
                      <a:pPr marL="0" algn="ctr" fontAlgn="b"/>
                      <a:r>
                        <a:rPr lang="en-US" sz="2000" u="none" strike="noStrike">
                          <a:solidFill>
                            <a:schemeClr val="dk1"/>
                          </a:solidFill>
                          <a:effectLst/>
                          <a:latin typeface="+mn-lt"/>
                          <a:ea typeface="+mn-ea"/>
                          <a:cs typeface="+mn-cs"/>
                        </a:rPr>
                        <a:t>Highest</a:t>
                      </a:r>
                    </a:p>
                  </a:txBody>
                  <a:tcPr marL="6350" marR="6350" marT="6350" marB="0" anchor="ctr">
                    <a:solidFill>
                      <a:schemeClr val="accent1">
                        <a:lumMod val="20000"/>
                        <a:lumOff val="80000"/>
                      </a:schemeClr>
                    </a:solidFill>
                  </a:tcPr>
                </a:tc>
                <a:tc>
                  <a:txBody>
                    <a:bodyPr/>
                    <a:lstStyle/>
                    <a:p>
                      <a:pPr marL="0" algn="ctr" fontAlgn="b"/>
                      <a:r>
                        <a:rPr lang="en-US" sz="2000" u="none" strike="noStrike" dirty="0">
                          <a:solidFill>
                            <a:schemeClr val="dk1"/>
                          </a:solidFill>
                          <a:effectLst/>
                          <a:latin typeface="+mn-lt"/>
                          <a:ea typeface="+mn-ea"/>
                          <a:cs typeface="+mn-cs"/>
                        </a:rPr>
                        <a:t>Completed </a:t>
                      </a:r>
                    </a:p>
                  </a:txBody>
                  <a:tcPr marL="6350" marR="6350" marT="6350" marB="0" anchor="ctr">
                    <a:solidFill>
                      <a:schemeClr val="accent1">
                        <a:lumMod val="20000"/>
                        <a:lumOff val="80000"/>
                      </a:schemeClr>
                    </a:solidFill>
                  </a:tcPr>
                </a:tc>
                <a:tc>
                  <a:txBody>
                    <a:bodyPr/>
                    <a:lstStyle/>
                    <a:p>
                      <a:pPr marL="0" algn="ctr" fontAlgn="b"/>
                      <a:r>
                        <a:rPr lang="en-US" sz="2000" u="none" strike="noStrike" dirty="0">
                          <a:solidFill>
                            <a:schemeClr val="dk1"/>
                          </a:solidFill>
                          <a:effectLst/>
                          <a:latin typeface="+mn-lt"/>
                          <a:ea typeface="+mn-ea"/>
                          <a:cs typeface="+mn-cs"/>
                        </a:rPr>
                        <a:t>8</a:t>
                      </a:r>
                    </a:p>
                  </a:txBody>
                  <a:tcPr marL="6350" marR="6350" marT="6350" marB="0" anchor="ctr">
                    <a:solidFill>
                      <a:schemeClr val="accent1">
                        <a:lumMod val="20000"/>
                        <a:lumOff val="80000"/>
                      </a:schemeClr>
                    </a:solidFill>
                  </a:tcPr>
                </a:tc>
                <a:extLst>
                  <a:ext uri="{0D108BD9-81ED-4DB2-BD59-A6C34878D82A}">
                    <a16:rowId xmlns:a16="http://schemas.microsoft.com/office/drawing/2014/main" val="1016611723"/>
                  </a:ext>
                </a:extLst>
              </a:tr>
              <a:tr h="1653174">
                <a:tc>
                  <a:txBody>
                    <a:bodyPr/>
                    <a:lstStyle/>
                    <a:p>
                      <a:pPr marL="0" algn="ctr" fontAlgn="b"/>
                      <a:r>
                        <a:rPr lang="en-US" sz="2000" u="none" strike="noStrike">
                          <a:solidFill>
                            <a:schemeClr val="dk1"/>
                          </a:solidFill>
                          <a:effectLst/>
                          <a:latin typeface="+mn-lt"/>
                          <a:ea typeface="+mn-ea"/>
                          <a:cs typeface="+mn-cs"/>
                        </a:rPr>
                        <a:t>US - 13 </a:t>
                      </a:r>
                    </a:p>
                  </a:txBody>
                  <a:tcPr marL="6350" marR="6350" marT="6350" marB="0" anchor="ctr">
                    <a:solidFill>
                      <a:schemeClr val="accent1">
                        <a:lumMod val="20000"/>
                        <a:lumOff val="80000"/>
                      </a:schemeClr>
                    </a:solidFill>
                  </a:tcPr>
                </a:tc>
                <a:tc>
                  <a:txBody>
                    <a:bodyPr/>
                    <a:lstStyle/>
                    <a:p>
                      <a:pPr marL="0" algn="ctr" fontAlgn="b"/>
                      <a:r>
                        <a:rPr lang="en-US" sz="2000" u="none" strike="noStrike" dirty="0">
                          <a:solidFill>
                            <a:schemeClr val="dk1"/>
                          </a:solidFill>
                          <a:effectLst/>
                          <a:latin typeface="+mn-lt"/>
                          <a:ea typeface="+mn-ea"/>
                          <a:cs typeface="+mn-cs"/>
                        </a:rPr>
                        <a:t>As an Admin, I should be able to access and view students on</a:t>
                      </a:r>
                      <a:br>
                        <a:rPr lang="en-US" sz="2000" u="none" strike="noStrike" dirty="0">
                          <a:solidFill>
                            <a:schemeClr val="dk1"/>
                          </a:solidFill>
                          <a:effectLst/>
                          <a:latin typeface="+mn-lt"/>
                          <a:ea typeface="+mn-ea"/>
                          <a:cs typeface="+mn-cs"/>
                        </a:rPr>
                      </a:br>
                      <a:r>
                        <a:rPr lang="en-US" sz="2000" u="none" strike="noStrike" dirty="0">
                          <a:solidFill>
                            <a:schemeClr val="dk1"/>
                          </a:solidFill>
                          <a:effectLst/>
                          <a:latin typeface="+mn-lt"/>
                          <a:ea typeface="+mn-ea"/>
                          <a:cs typeface="+mn-cs"/>
                        </a:rPr>
                        <a:t>GUI console after login </a:t>
                      </a:r>
                    </a:p>
                  </a:txBody>
                  <a:tcPr marL="6350" marR="6350" marT="6350" marB="0" anchor="ctr">
                    <a:solidFill>
                      <a:schemeClr val="accent1">
                        <a:lumMod val="20000"/>
                        <a:lumOff val="80000"/>
                      </a:schemeClr>
                    </a:solidFill>
                  </a:tcPr>
                </a:tc>
                <a:tc>
                  <a:txBody>
                    <a:bodyPr/>
                    <a:lstStyle/>
                    <a:p>
                      <a:pPr marL="0" algn="ctr" fontAlgn="b"/>
                      <a:r>
                        <a:rPr lang="en-US" sz="2000" u="none" strike="noStrike" dirty="0">
                          <a:solidFill>
                            <a:schemeClr val="dk1"/>
                          </a:solidFill>
                          <a:effectLst/>
                          <a:latin typeface="+mn-lt"/>
                          <a:ea typeface="+mn-ea"/>
                          <a:cs typeface="+mn-cs"/>
                        </a:rPr>
                        <a:t>High</a:t>
                      </a:r>
                    </a:p>
                  </a:txBody>
                  <a:tcPr marL="6350" marR="6350" marT="6350" marB="0" anchor="ctr">
                    <a:solidFill>
                      <a:schemeClr val="accent1">
                        <a:lumMod val="20000"/>
                        <a:lumOff val="80000"/>
                      </a:schemeClr>
                    </a:solidFill>
                  </a:tcPr>
                </a:tc>
                <a:tc>
                  <a:txBody>
                    <a:bodyPr/>
                    <a:lstStyle/>
                    <a:p>
                      <a:pPr marL="0" algn="ctr" fontAlgn="b"/>
                      <a:r>
                        <a:rPr lang="en-US" sz="2000" u="none" strike="noStrike" dirty="0">
                          <a:solidFill>
                            <a:schemeClr val="dk1"/>
                          </a:solidFill>
                          <a:effectLst/>
                          <a:latin typeface="+mn-lt"/>
                          <a:ea typeface="+mn-ea"/>
                          <a:cs typeface="+mn-cs"/>
                        </a:rPr>
                        <a:t>Completed </a:t>
                      </a:r>
                    </a:p>
                  </a:txBody>
                  <a:tcPr marL="6350" marR="6350" marT="6350" marB="0" anchor="ctr">
                    <a:solidFill>
                      <a:schemeClr val="accent1">
                        <a:lumMod val="20000"/>
                        <a:lumOff val="80000"/>
                      </a:schemeClr>
                    </a:solidFill>
                  </a:tcPr>
                </a:tc>
                <a:tc>
                  <a:txBody>
                    <a:bodyPr/>
                    <a:lstStyle/>
                    <a:p>
                      <a:pPr marL="0" algn="ctr" fontAlgn="b"/>
                      <a:r>
                        <a:rPr lang="en-US" sz="2000" u="none" strike="noStrike" dirty="0">
                          <a:solidFill>
                            <a:schemeClr val="dk1"/>
                          </a:solidFill>
                          <a:effectLst/>
                          <a:latin typeface="+mn-lt"/>
                          <a:ea typeface="+mn-ea"/>
                          <a:cs typeface="+mn-cs"/>
                        </a:rPr>
                        <a:t>8</a:t>
                      </a:r>
                    </a:p>
                  </a:txBody>
                  <a:tcPr marL="6350" marR="6350" marT="6350" marB="0" anchor="ctr">
                    <a:solidFill>
                      <a:schemeClr val="accent1">
                        <a:lumMod val="20000"/>
                        <a:lumOff val="80000"/>
                      </a:schemeClr>
                    </a:solidFill>
                  </a:tcPr>
                </a:tc>
                <a:extLst>
                  <a:ext uri="{0D108BD9-81ED-4DB2-BD59-A6C34878D82A}">
                    <a16:rowId xmlns:a16="http://schemas.microsoft.com/office/drawing/2014/main" val="318864408"/>
                  </a:ext>
                </a:extLst>
              </a:tr>
            </a:tbl>
          </a:graphicData>
        </a:graphic>
      </p:graphicFrame>
    </p:spTree>
    <p:extLst>
      <p:ext uri="{BB962C8B-B14F-4D97-AF65-F5344CB8AC3E}">
        <p14:creationId xmlns:p14="http://schemas.microsoft.com/office/powerpoint/2010/main" val="3900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85CB6AF-FA89-4B88-8782-80F0E5D4AEA5}"/>
              </a:ext>
            </a:extLst>
          </p:cNvPr>
          <p:cNvSpPr txBox="1"/>
          <p:nvPr/>
        </p:nvSpPr>
        <p:spPr>
          <a:xfrm>
            <a:off x="638881" y="417576"/>
            <a:ext cx="10909640" cy="14874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latin typeface="+mj-lt"/>
                <a:ea typeface="+mj-ea"/>
                <a:cs typeface="+mj-cs"/>
              </a:rPr>
              <a:t>SPRINT 6 - Demo Screenshot 1</a:t>
            </a:r>
          </a:p>
        </p:txBody>
      </p:sp>
      <p:grpSp>
        <p:nvGrpSpPr>
          <p:cNvPr id="2" name="object 2"/>
          <p:cNvGrpSpPr/>
          <p:nvPr/>
        </p:nvGrpSpPr>
        <p:grpSpPr>
          <a:xfrm>
            <a:off x="11401806" y="6229350"/>
            <a:ext cx="457200" cy="457200"/>
            <a:chOff x="11401806" y="6229350"/>
            <a:chExt cx="457200" cy="457200"/>
          </a:xfrm>
        </p:grpSpPr>
        <p:pic>
          <p:nvPicPr>
            <p:cNvPr id="3" name="object 3"/>
            <p:cNvPicPr/>
            <p:nvPr/>
          </p:nvPicPr>
          <p:blipFill>
            <a:blip r:embed="rId2" cstate="print"/>
            <a:stretch>
              <a:fillRect/>
            </a:stretch>
          </p:blipFill>
          <p:spPr>
            <a:xfrm>
              <a:off x="11401806" y="6229350"/>
              <a:ext cx="457200" cy="457200"/>
            </a:xfrm>
            <a:prstGeom prst="rect">
              <a:avLst/>
            </a:prstGeom>
          </p:spPr>
        </p:pic>
        <p:sp>
          <p:nvSpPr>
            <p:cNvPr id="4" name="object 4"/>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grpSp>
      <p:pic>
        <p:nvPicPr>
          <p:cNvPr id="8" name="Picture 7">
            <a:extLst>
              <a:ext uri="{FF2B5EF4-FFF2-40B4-BE49-F238E27FC236}">
                <a16:creationId xmlns:a16="http://schemas.microsoft.com/office/drawing/2014/main" id="{4DDB44E1-2AC0-E341-9BA9-3646D76F50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828800"/>
            <a:ext cx="4873141" cy="3944222"/>
          </a:xfrm>
          <a:prstGeom prst="rect">
            <a:avLst/>
          </a:prstGeom>
        </p:spPr>
      </p:pic>
      <p:sp>
        <p:nvSpPr>
          <p:cNvPr id="9" name="TextBox 8">
            <a:extLst>
              <a:ext uri="{FF2B5EF4-FFF2-40B4-BE49-F238E27FC236}">
                <a16:creationId xmlns:a16="http://schemas.microsoft.com/office/drawing/2014/main" id="{D3D9100E-55C0-D34E-94A8-6CFAB477569F}"/>
              </a:ext>
            </a:extLst>
          </p:cNvPr>
          <p:cNvSpPr txBox="1"/>
          <p:nvPr/>
        </p:nvSpPr>
        <p:spPr>
          <a:xfrm>
            <a:off x="7010400" y="2543681"/>
            <a:ext cx="3872630" cy="3046988"/>
          </a:xfrm>
          <a:prstGeom prst="rect">
            <a:avLst/>
          </a:prstGeom>
          <a:noFill/>
        </p:spPr>
        <p:txBody>
          <a:bodyPr wrap="square" rtlCol="0">
            <a:spAutoFit/>
          </a:bodyPr>
          <a:lstStyle/>
          <a:p>
            <a:r>
              <a:rPr lang="en-US" sz="2400" dirty="0"/>
              <a:t>- We added a new capability by integrating KNN Machine learning algorithm to our application which will be able to detect the student face registered in the database and display the student’s Name and ID</a:t>
            </a:r>
          </a:p>
        </p:txBody>
      </p:sp>
      <p:sp>
        <p:nvSpPr>
          <p:cNvPr id="5" name="TextBox 4">
            <a:extLst>
              <a:ext uri="{FF2B5EF4-FFF2-40B4-BE49-F238E27FC236}">
                <a16:creationId xmlns:a16="http://schemas.microsoft.com/office/drawing/2014/main" id="{843747FE-C330-7A43-870E-1829E769A331}"/>
              </a:ext>
            </a:extLst>
          </p:cNvPr>
          <p:cNvSpPr txBox="1"/>
          <p:nvPr/>
        </p:nvSpPr>
        <p:spPr>
          <a:xfrm>
            <a:off x="6882945" y="1905000"/>
            <a:ext cx="3245568" cy="369332"/>
          </a:xfrm>
          <a:prstGeom prst="rect">
            <a:avLst/>
          </a:prstGeom>
          <a:noFill/>
        </p:spPr>
        <p:txBody>
          <a:bodyPr wrap="none" rtlCol="0">
            <a:spAutoFit/>
          </a:bodyPr>
          <a:lstStyle/>
          <a:p>
            <a:r>
              <a:rPr lang="en-US" b="1" dirty="0"/>
              <a:t>Capture Attendance Result Page</a:t>
            </a:r>
          </a:p>
        </p:txBody>
      </p:sp>
    </p:spTree>
    <p:extLst>
      <p:ext uri="{BB962C8B-B14F-4D97-AF65-F5344CB8AC3E}">
        <p14:creationId xmlns:p14="http://schemas.microsoft.com/office/powerpoint/2010/main" val="344633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85CB6AF-FA89-4B88-8782-80F0E5D4AEA5}"/>
              </a:ext>
            </a:extLst>
          </p:cNvPr>
          <p:cNvSpPr txBox="1"/>
          <p:nvPr/>
        </p:nvSpPr>
        <p:spPr>
          <a:xfrm>
            <a:off x="638881" y="188976"/>
            <a:ext cx="10909640" cy="14874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latin typeface="+mj-lt"/>
                <a:ea typeface="+mj-ea"/>
                <a:cs typeface="+mj-cs"/>
              </a:rPr>
              <a:t>SPRINT 6 - Demo Screenshot 2</a:t>
            </a:r>
          </a:p>
        </p:txBody>
      </p:sp>
      <p:grpSp>
        <p:nvGrpSpPr>
          <p:cNvPr id="2" name="object 2"/>
          <p:cNvGrpSpPr/>
          <p:nvPr/>
        </p:nvGrpSpPr>
        <p:grpSpPr>
          <a:xfrm>
            <a:off x="11401806" y="6229350"/>
            <a:ext cx="457200" cy="457200"/>
            <a:chOff x="11401806" y="6229350"/>
            <a:chExt cx="457200" cy="457200"/>
          </a:xfrm>
        </p:grpSpPr>
        <p:pic>
          <p:nvPicPr>
            <p:cNvPr id="3" name="object 3"/>
            <p:cNvPicPr/>
            <p:nvPr/>
          </p:nvPicPr>
          <p:blipFill>
            <a:blip r:embed="rId2" cstate="print"/>
            <a:stretch>
              <a:fillRect/>
            </a:stretch>
          </p:blipFill>
          <p:spPr>
            <a:xfrm>
              <a:off x="11401806" y="6229350"/>
              <a:ext cx="457200" cy="457200"/>
            </a:xfrm>
            <a:prstGeom prst="rect">
              <a:avLst/>
            </a:prstGeom>
          </p:spPr>
        </p:pic>
        <p:sp>
          <p:nvSpPr>
            <p:cNvPr id="4" name="object 4"/>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D3D9100E-55C0-D34E-94A8-6CFAB477569F}"/>
              </a:ext>
            </a:extLst>
          </p:cNvPr>
          <p:cNvSpPr txBox="1"/>
          <p:nvPr/>
        </p:nvSpPr>
        <p:spPr>
          <a:xfrm>
            <a:off x="7030019" y="2551837"/>
            <a:ext cx="3561781" cy="3046988"/>
          </a:xfrm>
          <a:prstGeom prst="rect">
            <a:avLst/>
          </a:prstGeom>
          <a:noFill/>
        </p:spPr>
        <p:txBody>
          <a:bodyPr wrap="square" rtlCol="0">
            <a:spAutoFit/>
          </a:bodyPr>
          <a:lstStyle/>
          <a:p>
            <a:r>
              <a:rPr lang="en-US" dirty="0"/>
              <a:t>- </a:t>
            </a:r>
            <a:r>
              <a:rPr lang="en-US" sz="2400" dirty="0"/>
              <a:t>Admin can now view the registered students directly from the GUI console by clicking on view students in admin options page without any need to manually query from the database</a:t>
            </a:r>
          </a:p>
        </p:txBody>
      </p:sp>
      <p:pic>
        <p:nvPicPr>
          <p:cNvPr id="6" name="Picture 5">
            <a:extLst>
              <a:ext uri="{FF2B5EF4-FFF2-40B4-BE49-F238E27FC236}">
                <a16:creationId xmlns:a16="http://schemas.microsoft.com/office/drawing/2014/main" id="{C65E1F9E-67D1-F24D-9A7E-151C521B5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88" y="1676400"/>
            <a:ext cx="5260413" cy="4260850"/>
          </a:xfrm>
          <a:prstGeom prst="rect">
            <a:avLst/>
          </a:prstGeom>
        </p:spPr>
      </p:pic>
      <p:sp>
        <p:nvSpPr>
          <p:cNvPr id="5" name="TextBox 4">
            <a:extLst>
              <a:ext uri="{FF2B5EF4-FFF2-40B4-BE49-F238E27FC236}">
                <a16:creationId xmlns:a16="http://schemas.microsoft.com/office/drawing/2014/main" id="{848D9ED3-97CD-EC4F-A90A-41617DFA01BA}"/>
              </a:ext>
            </a:extLst>
          </p:cNvPr>
          <p:cNvSpPr txBox="1"/>
          <p:nvPr/>
        </p:nvSpPr>
        <p:spPr>
          <a:xfrm>
            <a:off x="7030018" y="1828800"/>
            <a:ext cx="2799781" cy="400110"/>
          </a:xfrm>
          <a:prstGeom prst="rect">
            <a:avLst/>
          </a:prstGeom>
          <a:noFill/>
        </p:spPr>
        <p:txBody>
          <a:bodyPr wrap="square" rtlCol="0">
            <a:spAutoFit/>
          </a:bodyPr>
          <a:lstStyle/>
          <a:p>
            <a:r>
              <a:rPr lang="en-US" sz="2000" b="1" dirty="0"/>
              <a:t>Student Details Page</a:t>
            </a:r>
          </a:p>
        </p:txBody>
      </p:sp>
    </p:spTree>
    <p:extLst>
      <p:ext uri="{BB962C8B-B14F-4D97-AF65-F5344CB8AC3E}">
        <p14:creationId xmlns:p14="http://schemas.microsoft.com/office/powerpoint/2010/main" val="267624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85CB6AF-FA89-4B88-8782-80F0E5D4AEA5}"/>
              </a:ext>
            </a:extLst>
          </p:cNvPr>
          <p:cNvSpPr txBox="1"/>
          <p:nvPr/>
        </p:nvSpPr>
        <p:spPr>
          <a:xfrm>
            <a:off x="638881" y="417576"/>
            <a:ext cx="10909640" cy="14874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latin typeface="+mj-lt"/>
                <a:ea typeface="+mj-ea"/>
                <a:cs typeface="+mj-cs"/>
              </a:rPr>
              <a:t>SPRINT</a:t>
            </a:r>
            <a:r>
              <a:rPr lang="en-US" sz="5400" b="1" kern="1200" dirty="0">
                <a:solidFill>
                  <a:schemeClr val="bg1"/>
                </a:solidFill>
                <a:latin typeface="+mj-lt"/>
                <a:ea typeface="+mj-ea"/>
                <a:cs typeface="+mj-cs"/>
              </a:rPr>
              <a:t> </a:t>
            </a:r>
            <a:r>
              <a:rPr lang="en-US" sz="5400" b="1" dirty="0">
                <a:latin typeface="+mj-lt"/>
                <a:ea typeface="+mj-ea"/>
                <a:cs typeface="+mj-cs"/>
              </a:rPr>
              <a:t>7</a:t>
            </a:r>
            <a:endParaRPr lang="en-US" sz="5400" b="1" kern="1200" dirty="0">
              <a:latin typeface="+mj-lt"/>
              <a:ea typeface="+mj-ea"/>
              <a:cs typeface="+mj-cs"/>
            </a:endParaRPr>
          </a:p>
        </p:txBody>
      </p:sp>
      <p:grpSp>
        <p:nvGrpSpPr>
          <p:cNvPr id="2" name="object 2"/>
          <p:cNvGrpSpPr/>
          <p:nvPr/>
        </p:nvGrpSpPr>
        <p:grpSpPr>
          <a:xfrm>
            <a:off x="11401806" y="6229350"/>
            <a:ext cx="457200" cy="457200"/>
            <a:chOff x="11401806" y="6229350"/>
            <a:chExt cx="457200" cy="457200"/>
          </a:xfrm>
        </p:grpSpPr>
        <p:pic>
          <p:nvPicPr>
            <p:cNvPr id="3" name="object 3"/>
            <p:cNvPicPr/>
            <p:nvPr/>
          </p:nvPicPr>
          <p:blipFill>
            <a:blip r:embed="rId2" cstate="print"/>
            <a:stretch>
              <a:fillRect/>
            </a:stretch>
          </p:blipFill>
          <p:spPr>
            <a:xfrm>
              <a:off x="11401806" y="6229350"/>
              <a:ext cx="457200" cy="457200"/>
            </a:xfrm>
            <a:prstGeom prst="rect">
              <a:avLst/>
            </a:prstGeom>
          </p:spPr>
        </p:pic>
        <p:sp>
          <p:nvSpPr>
            <p:cNvPr id="4" name="object 4"/>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grpSp>
      <p:graphicFrame>
        <p:nvGraphicFramePr>
          <p:cNvPr id="5" name="Table 4">
            <a:extLst>
              <a:ext uri="{FF2B5EF4-FFF2-40B4-BE49-F238E27FC236}">
                <a16:creationId xmlns:a16="http://schemas.microsoft.com/office/drawing/2014/main" id="{48DC300E-4386-4FB3-AD7C-CC81DDB52F18}"/>
              </a:ext>
            </a:extLst>
          </p:cNvPr>
          <p:cNvGraphicFramePr>
            <a:graphicFrameLocks noGrp="1"/>
          </p:cNvGraphicFramePr>
          <p:nvPr>
            <p:extLst>
              <p:ext uri="{D42A27DB-BD31-4B8C-83A1-F6EECF244321}">
                <p14:modId xmlns:p14="http://schemas.microsoft.com/office/powerpoint/2010/main" val="4151989092"/>
              </p:ext>
            </p:extLst>
          </p:nvPr>
        </p:nvGraphicFramePr>
        <p:xfrm>
          <a:off x="304800" y="1752600"/>
          <a:ext cx="11554207" cy="4389839"/>
        </p:xfrm>
        <a:graphic>
          <a:graphicData uri="http://schemas.openxmlformats.org/drawingml/2006/table">
            <a:tbl>
              <a:tblPr>
                <a:tableStyleId>{5C22544A-7EE6-4342-B048-85BDC9FD1C3A}</a:tableStyleId>
              </a:tblPr>
              <a:tblGrid>
                <a:gridCol w="902496">
                  <a:extLst>
                    <a:ext uri="{9D8B030D-6E8A-4147-A177-3AD203B41FA5}">
                      <a16:colId xmlns:a16="http://schemas.microsoft.com/office/drawing/2014/main" val="1850343406"/>
                    </a:ext>
                  </a:extLst>
                </a:gridCol>
                <a:gridCol w="7219969">
                  <a:extLst>
                    <a:ext uri="{9D8B030D-6E8A-4147-A177-3AD203B41FA5}">
                      <a16:colId xmlns:a16="http://schemas.microsoft.com/office/drawing/2014/main" val="4267103911"/>
                    </a:ext>
                  </a:extLst>
                </a:gridCol>
                <a:gridCol w="1021152">
                  <a:extLst>
                    <a:ext uri="{9D8B030D-6E8A-4147-A177-3AD203B41FA5}">
                      <a16:colId xmlns:a16="http://schemas.microsoft.com/office/drawing/2014/main" val="3125708670"/>
                    </a:ext>
                  </a:extLst>
                </a:gridCol>
                <a:gridCol w="1371983">
                  <a:extLst>
                    <a:ext uri="{9D8B030D-6E8A-4147-A177-3AD203B41FA5}">
                      <a16:colId xmlns:a16="http://schemas.microsoft.com/office/drawing/2014/main" val="3888290995"/>
                    </a:ext>
                  </a:extLst>
                </a:gridCol>
                <a:gridCol w="1038607">
                  <a:extLst>
                    <a:ext uri="{9D8B030D-6E8A-4147-A177-3AD203B41FA5}">
                      <a16:colId xmlns:a16="http://schemas.microsoft.com/office/drawing/2014/main" val="3331713493"/>
                    </a:ext>
                  </a:extLst>
                </a:gridCol>
              </a:tblGrid>
              <a:tr h="483691">
                <a:tc>
                  <a:txBody>
                    <a:bodyPr/>
                    <a:lstStyle/>
                    <a:p>
                      <a:pPr algn="ctr" fontAlgn="b"/>
                      <a:r>
                        <a:rPr lang="en-US" sz="2000" u="none" strike="noStrike" dirty="0">
                          <a:effectLst/>
                        </a:rPr>
                        <a:t>Story Number </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Description</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Priority</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Status </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Story Points</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5169651"/>
                  </a:ext>
                </a:extLst>
              </a:tr>
              <a:tr h="1822450">
                <a:tc>
                  <a:txBody>
                    <a:bodyPr/>
                    <a:lstStyle/>
                    <a:p>
                      <a:pPr algn="ctr" fontAlgn="b"/>
                      <a:r>
                        <a:rPr lang="en-US" sz="2000" u="none" strike="noStrike">
                          <a:effectLst/>
                        </a:rPr>
                        <a:t>US - 14</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As a Faculty/Admin, I want to access the options available to either view the current day attendance/ Download consolidated attendance for entire month</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Highest</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Completed</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460379"/>
                  </a:ext>
                </a:extLst>
              </a:tr>
              <a:tr h="967380">
                <a:tc>
                  <a:txBody>
                    <a:bodyPr/>
                    <a:lstStyle/>
                    <a:p>
                      <a:pPr algn="ctr" fontAlgn="b"/>
                      <a:r>
                        <a:rPr lang="en-US" sz="2000" u="none" strike="noStrike" dirty="0">
                          <a:effectLst/>
                        </a:rPr>
                        <a:t>US - 15 </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As a Faculty/ Admin, I want to view attendance reports generated after the student attendance is updated on the GUI Console</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Highest</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Completed </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315870"/>
                  </a:ext>
                </a:extLst>
              </a:tr>
              <a:tr h="984059">
                <a:tc>
                  <a:txBody>
                    <a:bodyPr/>
                    <a:lstStyle/>
                    <a:p>
                      <a:pPr algn="ctr" fontAlgn="b"/>
                      <a:r>
                        <a:rPr lang="en-US" sz="2000" u="none" strike="noStrike">
                          <a:effectLst/>
                        </a:rPr>
                        <a:t>US - 16</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As a Admin/Faculty, I want to download attendance reports once the attendance is captured and submitted</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Highest</a:t>
                      </a:r>
                      <a:endParaRPr lang="en-US" sz="20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Completed</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552264"/>
                  </a:ext>
                </a:extLst>
              </a:tr>
            </a:tbl>
          </a:graphicData>
        </a:graphic>
      </p:graphicFrame>
    </p:spTree>
    <p:extLst>
      <p:ext uri="{BB962C8B-B14F-4D97-AF65-F5344CB8AC3E}">
        <p14:creationId xmlns:p14="http://schemas.microsoft.com/office/powerpoint/2010/main" val="14943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85CB6AF-FA89-4B88-8782-80F0E5D4AEA5}"/>
              </a:ext>
            </a:extLst>
          </p:cNvPr>
          <p:cNvSpPr txBox="1"/>
          <p:nvPr/>
        </p:nvSpPr>
        <p:spPr>
          <a:xfrm>
            <a:off x="638881" y="417576"/>
            <a:ext cx="10909640" cy="14874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latin typeface="+mj-lt"/>
                <a:ea typeface="+mj-ea"/>
                <a:cs typeface="+mj-cs"/>
              </a:rPr>
              <a:t>SPRINT </a:t>
            </a:r>
            <a:r>
              <a:rPr lang="en-US" sz="5400" b="1" dirty="0">
                <a:latin typeface="+mj-lt"/>
                <a:ea typeface="+mj-ea"/>
                <a:cs typeface="+mj-cs"/>
              </a:rPr>
              <a:t>7 -</a:t>
            </a:r>
            <a:r>
              <a:rPr lang="en-US" sz="5400" b="1" kern="1200" dirty="0">
                <a:latin typeface="+mj-lt"/>
                <a:ea typeface="+mj-ea"/>
                <a:cs typeface="+mj-cs"/>
              </a:rPr>
              <a:t> </a:t>
            </a:r>
            <a:r>
              <a:rPr lang="en-US" sz="5400" b="1" dirty="0">
                <a:latin typeface="+mj-lt"/>
                <a:ea typeface="+mj-ea"/>
                <a:cs typeface="+mj-cs"/>
              </a:rPr>
              <a:t>Demo </a:t>
            </a:r>
            <a:r>
              <a:rPr lang="en-US" sz="5400" b="1" kern="1200" dirty="0">
                <a:latin typeface="+mj-lt"/>
                <a:ea typeface="+mj-ea"/>
                <a:cs typeface="+mj-cs"/>
              </a:rPr>
              <a:t>Screenshot 1</a:t>
            </a:r>
          </a:p>
        </p:txBody>
      </p:sp>
      <p:grpSp>
        <p:nvGrpSpPr>
          <p:cNvPr id="2" name="object 2"/>
          <p:cNvGrpSpPr/>
          <p:nvPr/>
        </p:nvGrpSpPr>
        <p:grpSpPr>
          <a:xfrm>
            <a:off x="11401806" y="6229350"/>
            <a:ext cx="457200" cy="457200"/>
            <a:chOff x="11401806" y="6229350"/>
            <a:chExt cx="457200" cy="457200"/>
          </a:xfrm>
        </p:grpSpPr>
        <p:pic>
          <p:nvPicPr>
            <p:cNvPr id="3" name="object 3"/>
            <p:cNvPicPr/>
            <p:nvPr/>
          </p:nvPicPr>
          <p:blipFill>
            <a:blip r:embed="rId2" cstate="print"/>
            <a:stretch>
              <a:fillRect/>
            </a:stretch>
          </p:blipFill>
          <p:spPr>
            <a:xfrm>
              <a:off x="11401806" y="6229350"/>
              <a:ext cx="457200" cy="457200"/>
            </a:xfrm>
            <a:prstGeom prst="rect">
              <a:avLst/>
            </a:prstGeom>
          </p:spPr>
        </p:pic>
        <p:sp>
          <p:nvSpPr>
            <p:cNvPr id="4" name="object 4"/>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grpSp>
      <p:sp>
        <p:nvSpPr>
          <p:cNvPr id="8" name="TextBox 7">
            <a:extLst>
              <a:ext uri="{FF2B5EF4-FFF2-40B4-BE49-F238E27FC236}">
                <a16:creationId xmlns:a16="http://schemas.microsoft.com/office/drawing/2014/main" id="{71087F32-40A8-744D-B601-7F742F165895}"/>
              </a:ext>
            </a:extLst>
          </p:cNvPr>
          <p:cNvSpPr txBox="1"/>
          <p:nvPr/>
        </p:nvSpPr>
        <p:spPr>
          <a:xfrm>
            <a:off x="6969126" y="2959938"/>
            <a:ext cx="4079874" cy="2308324"/>
          </a:xfrm>
          <a:prstGeom prst="rect">
            <a:avLst/>
          </a:prstGeom>
          <a:noFill/>
        </p:spPr>
        <p:txBody>
          <a:bodyPr wrap="square" rtlCol="0">
            <a:spAutoFit/>
          </a:bodyPr>
          <a:lstStyle/>
          <a:p>
            <a:r>
              <a:rPr lang="en-US" dirty="0"/>
              <a:t>- </a:t>
            </a:r>
            <a:r>
              <a:rPr lang="en-US" sz="2400" dirty="0"/>
              <a:t>Admin/Faculty can now access reports option page to view today’s attendance/Download consolidated attendance for the current month or previous months </a:t>
            </a:r>
          </a:p>
        </p:txBody>
      </p:sp>
      <p:pic>
        <p:nvPicPr>
          <p:cNvPr id="6" name="Picture 5">
            <a:extLst>
              <a:ext uri="{FF2B5EF4-FFF2-40B4-BE49-F238E27FC236}">
                <a16:creationId xmlns:a16="http://schemas.microsoft.com/office/drawing/2014/main" id="{8DF12B29-C22C-2A43-89FE-263F3647D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15" y="1895288"/>
            <a:ext cx="5667134" cy="4330883"/>
          </a:xfrm>
          <a:prstGeom prst="rect">
            <a:avLst/>
          </a:prstGeom>
        </p:spPr>
      </p:pic>
      <p:sp>
        <p:nvSpPr>
          <p:cNvPr id="10" name="TextBox 9">
            <a:extLst>
              <a:ext uri="{FF2B5EF4-FFF2-40B4-BE49-F238E27FC236}">
                <a16:creationId xmlns:a16="http://schemas.microsoft.com/office/drawing/2014/main" id="{450BBFF2-2F5A-424E-A1E3-A65D87A1F7D2}"/>
              </a:ext>
            </a:extLst>
          </p:cNvPr>
          <p:cNvSpPr txBox="1"/>
          <p:nvPr/>
        </p:nvSpPr>
        <p:spPr>
          <a:xfrm>
            <a:off x="7103869" y="2057400"/>
            <a:ext cx="3299429" cy="369332"/>
          </a:xfrm>
          <a:prstGeom prst="rect">
            <a:avLst/>
          </a:prstGeom>
          <a:noFill/>
        </p:spPr>
        <p:txBody>
          <a:bodyPr wrap="none" rtlCol="0">
            <a:spAutoFit/>
          </a:bodyPr>
          <a:lstStyle/>
          <a:p>
            <a:r>
              <a:rPr lang="en-US" b="1" dirty="0"/>
              <a:t>Attendance Report Options Page</a:t>
            </a:r>
          </a:p>
        </p:txBody>
      </p:sp>
    </p:spTree>
    <p:extLst>
      <p:ext uri="{BB962C8B-B14F-4D97-AF65-F5344CB8AC3E}">
        <p14:creationId xmlns:p14="http://schemas.microsoft.com/office/powerpoint/2010/main" val="302619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85CB6AF-FA89-4B88-8782-80F0E5D4AEA5}"/>
              </a:ext>
            </a:extLst>
          </p:cNvPr>
          <p:cNvSpPr txBox="1"/>
          <p:nvPr/>
        </p:nvSpPr>
        <p:spPr>
          <a:xfrm>
            <a:off x="638881" y="417576"/>
            <a:ext cx="10909640" cy="14874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latin typeface="+mj-lt"/>
                <a:ea typeface="+mj-ea"/>
                <a:cs typeface="+mj-cs"/>
              </a:rPr>
              <a:t>SPRINT </a:t>
            </a:r>
            <a:r>
              <a:rPr lang="en-US" sz="5400" b="1" dirty="0">
                <a:latin typeface="+mj-lt"/>
                <a:ea typeface="+mj-ea"/>
                <a:cs typeface="+mj-cs"/>
              </a:rPr>
              <a:t>7</a:t>
            </a:r>
            <a:r>
              <a:rPr lang="en-US" sz="5400" b="1" kern="1200" dirty="0">
                <a:latin typeface="+mj-lt"/>
                <a:ea typeface="+mj-ea"/>
                <a:cs typeface="+mj-cs"/>
              </a:rPr>
              <a:t> - Demo Screenshot 2</a:t>
            </a:r>
          </a:p>
        </p:txBody>
      </p:sp>
      <p:grpSp>
        <p:nvGrpSpPr>
          <p:cNvPr id="2" name="object 2"/>
          <p:cNvGrpSpPr/>
          <p:nvPr/>
        </p:nvGrpSpPr>
        <p:grpSpPr>
          <a:xfrm>
            <a:off x="11401806" y="6229350"/>
            <a:ext cx="457200" cy="457200"/>
            <a:chOff x="11401806" y="6229350"/>
            <a:chExt cx="457200" cy="457200"/>
          </a:xfrm>
        </p:grpSpPr>
        <p:pic>
          <p:nvPicPr>
            <p:cNvPr id="3" name="object 3"/>
            <p:cNvPicPr/>
            <p:nvPr/>
          </p:nvPicPr>
          <p:blipFill>
            <a:blip r:embed="rId2" cstate="print"/>
            <a:stretch>
              <a:fillRect/>
            </a:stretch>
          </p:blipFill>
          <p:spPr>
            <a:xfrm>
              <a:off x="11401806" y="6229350"/>
              <a:ext cx="457200" cy="457200"/>
            </a:xfrm>
            <a:prstGeom prst="rect">
              <a:avLst/>
            </a:prstGeom>
          </p:spPr>
        </p:pic>
        <p:sp>
          <p:nvSpPr>
            <p:cNvPr id="4" name="object 4"/>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D3D9100E-55C0-D34E-94A8-6CFAB477569F}"/>
              </a:ext>
            </a:extLst>
          </p:cNvPr>
          <p:cNvSpPr txBox="1"/>
          <p:nvPr/>
        </p:nvSpPr>
        <p:spPr>
          <a:xfrm>
            <a:off x="7030019" y="2979688"/>
            <a:ext cx="4401124" cy="2308324"/>
          </a:xfrm>
          <a:prstGeom prst="rect">
            <a:avLst/>
          </a:prstGeom>
          <a:noFill/>
        </p:spPr>
        <p:txBody>
          <a:bodyPr wrap="square" rtlCol="0">
            <a:spAutoFit/>
          </a:bodyPr>
          <a:lstStyle/>
          <a:p>
            <a:r>
              <a:rPr lang="en-US" dirty="0"/>
              <a:t>- </a:t>
            </a:r>
            <a:r>
              <a:rPr lang="en-US" sz="2400" dirty="0"/>
              <a:t>The Admin/Faculty can now view the attendance report in the GUI Console  immediately once attendance is captured &amp; submitted by faculty by accessing the report options page</a:t>
            </a:r>
          </a:p>
        </p:txBody>
      </p:sp>
      <p:pic>
        <p:nvPicPr>
          <p:cNvPr id="7" name="Picture 6">
            <a:extLst>
              <a:ext uri="{FF2B5EF4-FFF2-40B4-BE49-F238E27FC236}">
                <a16:creationId xmlns:a16="http://schemas.microsoft.com/office/drawing/2014/main" id="{2AC9BA58-E305-4E4D-8A81-2F3BACA25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81" y="1905000"/>
            <a:ext cx="5727700" cy="4457700"/>
          </a:xfrm>
          <a:prstGeom prst="rect">
            <a:avLst/>
          </a:prstGeom>
        </p:spPr>
      </p:pic>
      <p:sp>
        <p:nvSpPr>
          <p:cNvPr id="5" name="TextBox 4">
            <a:extLst>
              <a:ext uri="{FF2B5EF4-FFF2-40B4-BE49-F238E27FC236}">
                <a16:creationId xmlns:a16="http://schemas.microsoft.com/office/drawing/2014/main" id="{D9BBCD5A-7FE4-5640-9CEC-723CA4395982}"/>
              </a:ext>
            </a:extLst>
          </p:cNvPr>
          <p:cNvSpPr txBox="1"/>
          <p:nvPr/>
        </p:nvSpPr>
        <p:spPr>
          <a:xfrm>
            <a:off x="7055419" y="2201014"/>
            <a:ext cx="2971800" cy="400110"/>
          </a:xfrm>
          <a:prstGeom prst="rect">
            <a:avLst/>
          </a:prstGeom>
          <a:noFill/>
        </p:spPr>
        <p:txBody>
          <a:bodyPr wrap="square" rtlCol="0">
            <a:spAutoFit/>
          </a:bodyPr>
          <a:lstStyle/>
          <a:p>
            <a:r>
              <a:rPr lang="en-US" sz="2000" b="1" dirty="0"/>
              <a:t>Attendance Result Page</a:t>
            </a:r>
          </a:p>
        </p:txBody>
      </p:sp>
    </p:spTree>
    <p:extLst>
      <p:ext uri="{BB962C8B-B14F-4D97-AF65-F5344CB8AC3E}">
        <p14:creationId xmlns:p14="http://schemas.microsoft.com/office/powerpoint/2010/main" val="364624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85CB6AF-FA89-4B88-8782-80F0E5D4AEA5}"/>
              </a:ext>
            </a:extLst>
          </p:cNvPr>
          <p:cNvSpPr txBox="1"/>
          <p:nvPr/>
        </p:nvSpPr>
        <p:spPr>
          <a:xfrm>
            <a:off x="641180" y="118776"/>
            <a:ext cx="10909640" cy="14874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kern="1200" dirty="0">
                <a:latin typeface="+mj-lt"/>
                <a:ea typeface="+mj-ea"/>
                <a:cs typeface="+mj-cs"/>
              </a:rPr>
              <a:t>SPRINT </a:t>
            </a:r>
            <a:r>
              <a:rPr lang="en-US" sz="5400" b="1" dirty="0">
                <a:latin typeface="+mj-lt"/>
                <a:ea typeface="+mj-ea"/>
                <a:cs typeface="+mj-cs"/>
              </a:rPr>
              <a:t>7</a:t>
            </a:r>
            <a:r>
              <a:rPr lang="en-US" sz="5400" b="1" kern="1200" dirty="0">
                <a:latin typeface="+mj-lt"/>
                <a:ea typeface="+mj-ea"/>
                <a:cs typeface="+mj-cs"/>
              </a:rPr>
              <a:t> - Demo Screenshot 3</a:t>
            </a:r>
          </a:p>
        </p:txBody>
      </p:sp>
      <p:grpSp>
        <p:nvGrpSpPr>
          <p:cNvPr id="2" name="object 2"/>
          <p:cNvGrpSpPr/>
          <p:nvPr/>
        </p:nvGrpSpPr>
        <p:grpSpPr>
          <a:xfrm>
            <a:off x="11401806" y="6229350"/>
            <a:ext cx="457200" cy="457200"/>
            <a:chOff x="11401806" y="6229350"/>
            <a:chExt cx="457200" cy="457200"/>
          </a:xfrm>
        </p:grpSpPr>
        <p:pic>
          <p:nvPicPr>
            <p:cNvPr id="3" name="object 3"/>
            <p:cNvPicPr/>
            <p:nvPr/>
          </p:nvPicPr>
          <p:blipFill>
            <a:blip r:embed="rId2" cstate="print"/>
            <a:stretch>
              <a:fillRect/>
            </a:stretch>
          </p:blipFill>
          <p:spPr>
            <a:xfrm>
              <a:off x="11401806" y="6229350"/>
              <a:ext cx="457200" cy="457200"/>
            </a:xfrm>
            <a:prstGeom prst="rect">
              <a:avLst/>
            </a:prstGeom>
          </p:spPr>
        </p:pic>
        <p:sp>
          <p:nvSpPr>
            <p:cNvPr id="4" name="object 4"/>
            <p:cNvSpPr/>
            <p:nvPr/>
          </p:nvSpPr>
          <p:spPr>
            <a:xfrm>
              <a:off x="11431143" y="6259448"/>
              <a:ext cx="399415" cy="398780"/>
            </a:xfrm>
            <a:custGeom>
              <a:avLst/>
              <a:gdLst/>
              <a:ahLst/>
              <a:cxnLst/>
              <a:rect l="l" t="t" r="r" b="b"/>
              <a:pathLst>
                <a:path w="399415" h="398779">
                  <a:moveTo>
                    <a:pt x="0" y="199262"/>
                  </a:moveTo>
                  <a:lnTo>
                    <a:pt x="5274" y="153575"/>
                  </a:lnTo>
                  <a:lnTo>
                    <a:pt x="20296" y="111634"/>
                  </a:lnTo>
                  <a:lnTo>
                    <a:pt x="43867" y="74636"/>
                  </a:lnTo>
                  <a:lnTo>
                    <a:pt x="74787" y="43777"/>
                  </a:lnTo>
                  <a:lnTo>
                    <a:pt x="111856" y="20254"/>
                  </a:lnTo>
                  <a:lnTo>
                    <a:pt x="153875" y="5262"/>
                  </a:lnTo>
                  <a:lnTo>
                    <a:pt x="199643" y="0"/>
                  </a:lnTo>
                  <a:lnTo>
                    <a:pt x="245412" y="5262"/>
                  </a:lnTo>
                  <a:lnTo>
                    <a:pt x="287431" y="20254"/>
                  </a:lnTo>
                  <a:lnTo>
                    <a:pt x="324500" y="43777"/>
                  </a:lnTo>
                  <a:lnTo>
                    <a:pt x="355420" y="74636"/>
                  </a:lnTo>
                  <a:lnTo>
                    <a:pt x="378991" y="111634"/>
                  </a:lnTo>
                  <a:lnTo>
                    <a:pt x="394013" y="153575"/>
                  </a:lnTo>
                  <a:lnTo>
                    <a:pt x="399287" y="199262"/>
                  </a:lnTo>
                  <a:lnTo>
                    <a:pt x="394013" y="244950"/>
                  </a:lnTo>
                  <a:lnTo>
                    <a:pt x="378991" y="286891"/>
                  </a:lnTo>
                  <a:lnTo>
                    <a:pt x="355420" y="323889"/>
                  </a:lnTo>
                  <a:lnTo>
                    <a:pt x="324500" y="354748"/>
                  </a:lnTo>
                  <a:lnTo>
                    <a:pt x="287431" y="378271"/>
                  </a:lnTo>
                  <a:lnTo>
                    <a:pt x="245412" y="393263"/>
                  </a:lnTo>
                  <a:lnTo>
                    <a:pt x="199643" y="398525"/>
                  </a:lnTo>
                  <a:lnTo>
                    <a:pt x="153875" y="393263"/>
                  </a:lnTo>
                  <a:lnTo>
                    <a:pt x="111856" y="378271"/>
                  </a:lnTo>
                  <a:lnTo>
                    <a:pt x="74787" y="354748"/>
                  </a:lnTo>
                  <a:lnTo>
                    <a:pt x="43867" y="323889"/>
                  </a:lnTo>
                  <a:lnTo>
                    <a:pt x="20296" y="286891"/>
                  </a:lnTo>
                  <a:lnTo>
                    <a:pt x="5274" y="244950"/>
                  </a:lnTo>
                  <a:lnTo>
                    <a:pt x="0" y="199262"/>
                  </a:lnTo>
                  <a:close/>
                </a:path>
              </a:pathLst>
            </a:custGeom>
            <a:ln w="12700">
              <a:solidFill>
                <a:srgbClr val="FFFFFF"/>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D3D9100E-55C0-D34E-94A8-6CFAB477569F}"/>
              </a:ext>
            </a:extLst>
          </p:cNvPr>
          <p:cNvSpPr txBox="1"/>
          <p:nvPr/>
        </p:nvSpPr>
        <p:spPr>
          <a:xfrm>
            <a:off x="7278637" y="2248641"/>
            <a:ext cx="4554692" cy="4154984"/>
          </a:xfrm>
          <a:prstGeom prst="rect">
            <a:avLst/>
          </a:prstGeom>
          <a:noFill/>
        </p:spPr>
        <p:txBody>
          <a:bodyPr wrap="square" rtlCol="0">
            <a:spAutoFit/>
          </a:bodyPr>
          <a:lstStyle/>
          <a:p>
            <a:pPr marL="342900" indent="-342900">
              <a:buFontTx/>
              <a:buChar char="-"/>
            </a:pPr>
            <a:r>
              <a:rPr lang="en-US" sz="2400" dirty="0"/>
              <a:t>A new capability to download the attendance result in excel format has been added by using OpenPyXl python library which can be used to read/write data to the excel sheets</a:t>
            </a:r>
          </a:p>
          <a:p>
            <a:pPr marL="342900" indent="-342900">
              <a:buFontTx/>
              <a:buChar char="-"/>
            </a:pPr>
            <a:endParaRPr lang="en-US" sz="2400" dirty="0"/>
          </a:p>
          <a:p>
            <a:pPr marL="342900" indent="-342900">
              <a:buFontTx/>
              <a:buChar char="-"/>
            </a:pPr>
            <a:r>
              <a:rPr lang="en-US" sz="2400" dirty="0"/>
              <a:t>The admin and faculty can download the attendance reports generated immediately after attendance is submitted.</a:t>
            </a:r>
          </a:p>
        </p:txBody>
      </p:sp>
      <p:pic>
        <p:nvPicPr>
          <p:cNvPr id="7" name="Picture 6">
            <a:extLst>
              <a:ext uri="{FF2B5EF4-FFF2-40B4-BE49-F238E27FC236}">
                <a16:creationId xmlns:a16="http://schemas.microsoft.com/office/drawing/2014/main" id="{36841AF7-512E-5B4F-9095-6A665830F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89125"/>
            <a:ext cx="6553200" cy="4356100"/>
          </a:xfrm>
          <a:prstGeom prst="rect">
            <a:avLst/>
          </a:prstGeom>
        </p:spPr>
      </p:pic>
      <p:sp>
        <p:nvSpPr>
          <p:cNvPr id="5" name="TextBox 4">
            <a:extLst>
              <a:ext uri="{FF2B5EF4-FFF2-40B4-BE49-F238E27FC236}">
                <a16:creationId xmlns:a16="http://schemas.microsoft.com/office/drawing/2014/main" id="{245C095D-9037-4648-8C63-8D5C7400BD06}"/>
              </a:ext>
            </a:extLst>
          </p:cNvPr>
          <p:cNvSpPr txBox="1"/>
          <p:nvPr/>
        </p:nvSpPr>
        <p:spPr>
          <a:xfrm>
            <a:off x="7293877" y="1720334"/>
            <a:ext cx="3381951" cy="400110"/>
          </a:xfrm>
          <a:prstGeom prst="rect">
            <a:avLst/>
          </a:prstGeom>
          <a:noFill/>
        </p:spPr>
        <p:txBody>
          <a:bodyPr wrap="none" rtlCol="0">
            <a:spAutoFit/>
          </a:bodyPr>
          <a:lstStyle/>
          <a:p>
            <a:r>
              <a:rPr lang="en-US" sz="2000" b="1" dirty="0"/>
              <a:t>Download Attendance Results</a:t>
            </a:r>
          </a:p>
        </p:txBody>
      </p:sp>
    </p:spTree>
    <p:extLst>
      <p:ext uri="{BB962C8B-B14F-4D97-AF65-F5344CB8AC3E}">
        <p14:creationId xmlns:p14="http://schemas.microsoft.com/office/powerpoint/2010/main" val="2844169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99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2395</TotalTime>
  <Words>1785</Words>
  <Application>Microsoft Macintosh PowerPoint</Application>
  <PresentationFormat>Widescreen</PresentationFormat>
  <Paragraphs>525</Paragraphs>
  <Slides>22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Rockwell</vt:lpstr>
      <vt:lpstr>Office Theme</vt:lpstr>
      <vt:lpstr>PowerPoint Presentation</vt:lpstr>
      <vt:lpstr>DELIVERABLE  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Demo</vt:lpstr>
      <vt:lpstr>PowerPoint Presentation</vt:lpstr>
      <vt:lpstr>What’s coming up?</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5</dc:title>
  <dc:creator>Microsoft Office User</dc:creator>
  <cp:lastModifiedBy>Microsoft Office User</cp:lastModifiedBy>
  <cp:revision>108</cp:revision>
  <dcterms:created xsi:type="dcterms:W3CDTF">2021-03-14T13:57:25Z</dcterms:created>
  <dcterms:modified xsi:type="dcterms:W3CDTF">2021-04-13T16:37:47Z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2021-02-23T00:00:00Z</vt:filetime>
  </property>
  <property fmtid="{D5CDD505-2E9C-101B-9397-08002B2CF9AE}" pid="3" name="Creator">
    <vt:lpwstr>Microsoft® PowerPoint® for Microsoft 365</vt:lpwstr>
  </property>
  <property fmtid="{D5CDD505-2E9C-101B-9397-08002B2CF9AE}" pid="4" name="LastSaved">
    <vt:filetime>2021-03-14T00:00:00Z</vt:filetime>
  </property>
</Properties>
</file>