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6" r:id="rId6"/>
    <p:sldId id="290" r:id="rId7"/>
    <p:sldId id="292" r:id="rId8"/>
    <p:sldId id="293" r:id="rId9"/>
    <p:sldId id="261" r:id="rId10"/>
    <p:sldId id="283" r:id="rId11"/>
    <p:sldId id="294" r:id="rId12"/>
    <p:sldId id="262" r:id="rId13"/>
    <p:sldId id="260" r:id="rId14"/>
    <p:sldId id="281" r:id="rId15"/>
  </p:sldIdLst>
  <p:sldSz cx="9144000" cy="5143500" type="screen16x9"/>
  <p:notesSz cx="6858000" cy="9144000"/>
  <p:embeddedFontLst>
    <p:embeddedFont>
      <p:font typeface="Muli" panose="020B060402020202020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FF"/>
    <a:srgbClr val="43C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83710D4-D73B-4826-8CE6-19C0E85E82AE}">
  <a:tblStyle styleId="{383710D4-D73B-4826-8CE6-19C0E85E82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4" autoAdjust="0"/>
  </p:normalViewPr>
  <p:slideViewPr>
    <p:cSldViewPr snapToGrid="0">
      <p:cViewPr varScale="1">
        <p:scale>
          <a:sx n="97" d="100"/>
          <a:sy n="97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Static Code analysis, a type of white-box testing. Just because something works, quality is still an issue.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sonarlint issue, descriptions tells about the problems &amp; also provides example, to correct that issue.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Integration with sonarqube server after 2.0.x version. (Window-&gt;show view-&gt;sonarqube server-&gt;Connect to sonarqube server).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 of this feature is to connect to centralized server. Then rules defined in that server will be applied onto our own localhost.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uniformity for multiple users will be achieved. After binding sonarqube’s server rules are used &amp; after unbinding regular code rules used.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plugin is set to only pick up .html files. You can edit that at the global or project levels: Settings -&gt; Web -&gt; File Suffixes.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Jacoco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plugin is for checking code coverage. Sonarjava new thing as a replacement of those tools mentioned earlier, own checking rules.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69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 of this tool to specify some behavior at runtime that will be desirable, &amp; that behavior has resulted as an effort by the developer.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Special thanks to all the people who made and released these awesome resources for free: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-US" sz="1100" dirty="0"/>
              <a:t>Presentation template by </a:t>
            </a:r>
            <a:r>
              <a:rPr lang="en-US" sz="1100" u="sng" dirty="0" err="1">
                <a:hlinkClick r:id="rId3"/>
              </a:rPr>
              <a:t>SlidesCarnival</a:t>
            </a:r>
            <a:endParaRPr lang="en-US" sz="110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-US" sz="1100" dirty="0">
                <a:solidFill>
                  <a:schemeClr val="lt1"/>
                </a:solidFill>
              </a:rPr>
              <a:t>Photographs by </a:t>
            </a:r>
            <a:r>
              <a:rPr lang="en-US" sz="1100" u="sng" dirty="0">
                <a:solidFill>
                  <a:schemeClr val="lt1"/>
                </a:solidFill>
                <a:hlinkClick r:id="rId4"/>
              </a:rPr>
              <a:t>Death to the Stock Photo</a:t>
            </a:r>
            <a:r>
              <a:rPr lang="en-US" sz="1100" dirty="0">
                <a:solidFill>
                  <a:schemeClr val="lt1"/>
                </a:solidFill>
              </a:rPr>
              <a:t> (</a:t>
            </a:r>
            <a:r>
              <a:rPr lang="en-US" sz="1100" u="sng" dirty="0">
                <a:solidFill>
                  <a:schemeClr val="lt1"/>
                </a:solidFill>
                <a:hlinkClick r:id="rId5"/>
              </a:rPr>
              <a:t>license</a:t>
            </a:r>
            <a:r>
              <a:rPr lang="en-US" sz="1100" dirty="0">
                <a:solidFill>
                  <a:schemeClr val="lt1"/>
                </a:solidFill>
              </a:rPr>
              <a:t>)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➜"/>
            </a:pPr>
            <a:r>
              <a:rPr lang="en-US" sz="1100" dirty="0"/>
              <a:t>White </a:t>
            </a:r>
            <a:r>
              <a:rPr lang="en-US" sz="1100" b="1" dirty="0"/>
              <a:t>#FFFFFF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➜"/>
            </a:pPr>
            <a:r>
              <a:rPr lang="en-US" sz="1100" dirty="0"/>
              <a:t>Blue</a:t>
            </a:r>
            <a:r>
              <a:rPr lang="en-US" sz="1100" b="1" dirty="0"/>
              <a:t> </a:t>
            </a:r>
            <a:r>
              <a:rPr lang="en-US" sz="1100" b="1" dirty="0">
                <a:solidFill>
                  <a:srgbClr val="00B2FF"/>
                </a:solidFill>
              </a:rPr>
              <a:t>#00B2FF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CheckStyle, PMD, CheckerFramework, Findbugs will complement one another with overlapping features.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CheckStyle : Conventions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PMD : Bad Practices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Findbugs : Removal of Potential Bugs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CheckerFramework : Complete bug removal process, verification.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Missing annotations like depreciated, override annotations with their respective @depreciated, @</a:t>
            </a:r>
            <a:r>
              <a:rPr lang="en-US" dirty="0" err="1"/>
              <a:t>inheritDoc</a:t>
            </a:r>
            <a:r>
              <a:rPr lang="en-US" dirty="0"/>
              <a:t> tag.</a:t>
            </a:r>
          </a:p>
          <a:p>
            <a:pPr marL="139700" indent="0">
              <a:buNone/>
            </a:pPr>
            <a:r>
              <a:rPr lang="en-US" dirty="0"/>
              <a:t>Empty sequential blocks in switch case is not checked. Also, curly and braces checks are there.</a:t>
            </a:r>
          </a:p>
          <a:p>
            <a:pPr marL="139700" indent="0">
              <a:buNone/>
            </a:pPr>
            <a:r>
              <a:rPr lang="en-US" dirty="0"/>
              <a:t>Mutable Exceptions, design where all its fields are final, OnTopLevelClass has its own file.</a:t>
            </a:r>
          </a:p>
          <a:p>
            <a:pPr marL="139700" indent="0">
              <a:buNone/>
            </a:pPr>
            <a:r>
              <a:rPr lang="en-US" dirty="0"/>
              <a:t>Covariant Equals : if class override equals method it also implements equals(Object) otherwise unexpected runtime behavior,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 class is used with one of the standard collection classes which expect that the standard </a:t>
            </a:r>
            <a:r>
              <a:rPr lang="en-US" dirty="0"/>
              <a:t>equals(Object)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method is overridden. 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---</a:t>
            </a:r>
          </a:p>
          <a:p>
            <a:pPr marL="139700" indent="0">
              <a:buNone/>
            </a:pPr>
            <a:r>
              <a:rPr lang="en-US" dirty="0"/>
              <a:t>Customize the .xml file let’s say sun_checks.xml, accordingly by removing/commenting &amp; create the jar file.</a:t>
            </a:r>
          </a:p>
        </p:txBody>
      </p:sp>
    </p:spTree>
    <p:extLst>
      <p:ext uri="{BB962C8B-B14F-4D97-AF65-F5344CB8AC3E}">
        <p14:creationId xmlns:p14="http://schemas.microsoft.com/office/powerpoint/2010/main" val="275981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In case of missing rule from our custom xml file, pmd won’t be able to start analysis.</a:t>
            </a:r>
          </a:p>
          <a:p>
            <a:pPr marL="139700" indent="0">
              <a:buNone/>
            </a:pPr>
            <a:r>
              <a:rPr lang="en-US" dirty="0"/>
              <a:t>---</a:t>
            </a:r>
          </a:p>
          <a:p>
            <a:pPr marL="139700" indent="0">
              <a:buNone/>
            </a:pPr>
            <a:r>
              <a:rPr lang="en-US" dirty="0"/>
              <a:t>CLI &amp; Eclipse file analysis needed to be done.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9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From findbugs to spotbugs now.</a:t>
            </a:r>
          </a:p>
          <a:p>
            <a:pPr marL="139700" indent="0">
              <a:buNone/>
            </a:pPr>
            <a:r>
              <a:rPr lang="en-US" dirty="0"/>
              <a:t>Equality criteria has to be on the basis of hashcode.</a:t>
            </a:r>
          </a:p>
          <a:p>
            <a:pPr marL="139700" indent="0">
              <a:buNone/>
            </a:pPr>
            <a:r>
              <a:rPr lang="en-US" dirty="0"/>
              <a:t>Huge scope is covered from bug detection to code practices to some extent.</a:t>
            </a:r>
          </a:p>
        </p:txBody>
      </p:sp>
    </p:spTree>
    <p:extLst>
      <p:ext uri="{BB962C8B-B14F-4D97-AF65-F5344CB8AC3E}">
        <p14:creationId xmlns:p14="http://schemas.microsoft.com/office/powerpoint/2010/main" val="311474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2976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00B2FF"/>
                </a:solidFill>
              </a:defRPr>
            </a:lvl1pPr>
            <a:lvl2pPr lvl="1" algn="ctr">
              <a:buNone/>
              <a:defRPr>
                <a:solidFill>
                  <a:srgbClr val="00B2FF"/>
                </a:solidFill>
              </a:defRPr>
            </a:lvl2pPr>
            <a:lvl3pPr lvl="2" algn="ctr">
              <a:buNone/>
              <a:defRPr>
                <a:solidFill>
                  <a:srgbClr val="00B2FF"/>
                </a:solidFill>
              </a:defRPr>
            </a:lvl3pPr>
            <a:lvl4pPr lvl="3" algn="ctr">
              <a:buNone/>
              <a:defRPr>
                <a:solidFill>
                  <a:srgbClr val="00B2FF"/>
                </a:solidFill>
              </a:defRPr>
            </a:lvl4pPr>
            <a:lvl5pPr lvl="4" algn="ctr">
              <a:buNone/>
              <a:defRPr>
                <a:solidFill>
                  <a:srgbClr val="00B2FF"/>
                </a:solidFill>
              </a:defRPr>
            </a:lvl5pPr>
            <a:lvl6pPr lvl="5" algn="ctr">
              <a:buNone/>
              <a:defRPr>
                <a:solidFill>
                  <a:srgbClr val="00B2FF"/>
                </a:solidFill>
              </a:defRPr>
            </a:lvl6pPr>
            <a:lvl7pPr lvl="6" algn="ctr">
              <a:buNone/>
              <a:defRPr>
                <a:solidFill>
                  <a:srgbClr val="00B2FF"/>
                </a:solidFill>
              </a:defRPr>
            </a:lvl7pPr>
            <a:lvl8pPr lvl="7" algn="ctr">
              <a:buNone/>
              <a:defRPr>
                <a:solidFill>
                  <a:srgbClr val="00B2FF"/>
                </a:solidFill>
              </a:defRPr>
            </a:lvl8pPr>
            <a:lvl9pPr lvl="8" algn="ctr">
              <a:buNone/>
              <a:defRPr>
                <a:solidFill>
                  <a:srgbClr val="00B2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728285" y="1956994"/>
            <a:ext cx="3648000" cy="540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STANDARDS</a:t>
            </a:r>
            <a:br>
              <a:rPr lang="en-US" dirty="0"/>
            </a:br>
            <a:r>
              <a:rPr lang="en-US" dirty="0"/>
              <a:t>CASE STUDY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50287E-DFB4-4017-B080-8D4D7DBDC23C}"/>
              </a:ext>
            </a:extLst>
          </p:cNvPr>
          <p:cNvCxnSpPr/>
          <p:nvPr/>
        </p:nvCxnSpPr>
        <p:spPr>
          <a:xfrm>
            <a:off x="2861187" y="2654708"/>
            <a:ext cx="33626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71DE60-ED53-4C32-9C61-66F6EBE6A585}"/>
              </a:ext>
            </a:extLst>
          </p:cNvPr>
          <p:cNvSpPr txBox="1"/>
          <p:nvPr/>
        </p:nvSpPr>
        <p:spPr>
          <a:xfrm>
            <a:off x="2964425" y="2753031"/>
            <a:ext cx="3156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uli" panose="020B0604020202020204" charset="0"/>
              </a:rPr>
              <a:t>With Open Source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C3B46-7EA3-46E1-B519-12D96CCB4163}"/>
              </a:ext>
            </a:extLst>
          </p:cNvPr>
          <p:cNvSpPr txBox="1"/>
          <p:nvPr/>
        </p:nvSpPr>
        <p:spPr>
          <a:xfrm>
            <a:off x="3067664" y="3311529"/>
            <a:ext cx="315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uli" panose="020B0604020202020204" charset="0"/>
              </a:rPr>
              <a:t>phaonmneal pweor of satitc anlasyis.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EFB4D1-0062-4374-8D02-91A16657A9EF}"/>
              </a:ext>
            </a:extLst>
          </p:cNvPr>
          <p:cNvCxnSpPr>
            <a:cxnSpLocks/>
          </p:cNvCxnSpPr>
          <p:nvPr/>
        </p:nvCxnSpPr>
        <p:spPr>
          <a:xfrm>
            <a:off x="3083171" y="3170524"/>
            <a:ext cx="293941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433A2-6417-4336-A616-DA36AF8FA3DF}"/>
              </a:ext>
            </a:extLst>
          </p:cNvPr>
          <p:cNvSpPr txBox="1"/>
          <p:nvPr/>
        </p:nvSpPr>
        <p:spPr>
          <a:xfrm>
            <a:off x="74670" y="3103625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Runtime</a:t>
            </a:r>
            <a:r>
              <a:rPr lang="en-US" sz="500" b="1" dirty="0">
                <a:solidFill>
                  <a:srgbClr val="00B2FF"/>
                </a:solidFill>
                <a:latin typeface="Muli" panose="020B0604020202020204" charset="0"/>
              </a:rPr>
              <a:t> 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Exception caught at Compile time.</a:t>
            </a:r>
          </a:p>
        </p:txBody>
      </p:sp>
      <p:sp>
        <p:nvSpPr>
          <p:cNvPr id="11" name="Shape 127">
            <a:extLst>
              <a:ext uri="{FF2B5EF4-FFF2-40B4-BE49-F238E27FC236}">
                <a16:creationId xmlns:a16="http://schemas.microsoft.com/office/drawing/2014/main" id="{2E6FEDB3-0F91-448A-BA35-C909960297BF}"/>
              </a:ext>
            </a:extLst>
          </p:cNvPr>
          <p:cNvSpPr txBox="1">
            <a:spLocks/>
          </p:cNvSpPr>
          <p:nvPr/>
        </p:nvSpPr>
        <p:spPr>
          <a:xfrm>
            <a:off x="2732647" y="2147676"/>
            <a:ext cx="4082816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/>
              <a:t>SonarQube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36968-F4D0-4C80-A7E3-C0F66C3DF240}"/>
              </a:ext>
            </a:extLst>
          </p:cNvPr>
          <p:cNvSpPr txBox="1"/>
          <p:nvPr/>
        </p:nvSpPr>
        <p:spPr>
          <a:xfrm>
            <a:off x="74670" y="2007798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CLI usage</a:t>
            </a:r>
          </a:p>
          <a:p>
            <a:pPr lvl="1" algn="just">
              <a:buClr>
                <a:srgbClr val="00B2FF"/>
              </a:buClr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    </a:t>
            </a:r>
            <a:r>
              <a:rPr lang="en-US" b="1" dirty="0">
                <a:solidFill>
                  <a:srgbClr val="00B2FF"/>
                </a:solidFill>
                <a:latin typeface="Muli" panose="020B0604020202020204" charset="0"/>
              </a:rPr>
              <a:t>With javac</a:t>
            </a:r>
          </a:p>
          <a:p>
            <a:pPr algn="just">
              <a:buClr>
                <a:srgbClr val="00B2FF"/>
              </a:buClr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    </a:t>
            </a:r>
            <a:r>
              <a:rPr lang="en-US" b="1" dirty="0">
                <a:solidFill>
                  <a:srgbClr val="00B2FF"/>
                </a:solidFill>
                <a:latin typeface="Muli" panose="020B0604020202020204" charset="0"/>
              </a:rPr>
              <a:t>With jars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</a:t>
            </a:r>
          </a:p>
        </p:txBody>
      </p:sp>
      <p:sp>
        <p:nvSpPr>
          <p:cNvPr id="14" name="Shape 128">
            <a:extLst>
              <a:ext uri="{FF2B5EF4-FFF2-40B4-BE49-F238E27FC236}">
                <a16:creationId xmlns:a16="http://schemas.microsoft.com/office/drawing/2014/main" id="{D556DAA7-6CEC-4568-AE9D-6EA5317F62F6}"/>
              </a:ext>
            </a:extLst>
          </p:cNvPr>
          <p:cNvSpPr txBox="1"/>
          <p:nvPr/>
        </p:nvSpPr>
        <p:spPr>
          <a:xfrm>
            <a:off x="2746817" y="2629501"/>
            <a:ext cx="6088826" cy="16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Unit testing and code coverage by these test cases.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Duplicity, design/architecture &amp; Code Complexity.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Historical Reports for, code quality improvements.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Long reports &amp; time consumption is a disadvantage. But, on the fly feature is a help.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39C52-436F-451A-A960-01F2EE57263E}"/>
              </a:ext>
            </a:extLst>
          </p:cNvPr>
          <p:cNvSpPr txBox="1"/>
          <p:nvPr/>
        </p:nvSpPr>
        <p:spPr>
          <a:xfrm>
            <a:off x="74670" y="4199451"/>
            <a:ext cx="22115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Integration with Jenkins</a:t>
            </a:r>
            <a:r>
              <a:rPr lang="en-US" sz="500" b="1" dirty="0">
                <a:solidFill>
                  <a:srgbClr val="00B2FF"/>
                </a:solidFill>
                <a:latin typeface="Muli" panose="020B0604020202020204" charset="0"/>
              </a:rPr>
              <a:t> 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for</a:t>
            </a:r>
            <a:r>
              <a:rPr lang="en-US" sz="500" b="1" dirty="0">
                <a:solidFill>
                  <a:srgbClr val="00B2FF"/>
                </a:solidFill>
                <a:latin typeface="Muli" panose="020B0604020202020204" charset="0"/>
              </a:rPr>
              <a:t> 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reports.</a:t>
            </a:r>
          </a:p>
        </p:txBody>
      </p:sp>
      <p:sp>
        <p:nvSpPr>
          <p:cNvPr id="16" name="Shape 480">
            <a:extLst>
              <a:ext uri="{FF2B5EF4-FFF2-40B4-BE49-F238E27FC236}">
                <a16:creationId xmlns:a16="http://schemas.microsoft.com/office/drawing/2014/main" id="{1CB6FAAA-B0E6-4087-864D-8D6C17D1D93B}"/>
              </a:ext>
            </a:extLst>
          </p:cNvPr>
          <p:cNvSpPr txBox="1">
            <a:spLocks/>
          </p:cNvSpPr>
          <p:nvPr/>
        </p:nvSpPr>
        <p:spPr>
          <a:xfrm>
            <a:off x="2711381" y="536850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/>
              <a:t>SonarLint &amp; SonarQube</a:t>
            </a:r>
            <a:endParaRPr lang="en-US" sz="2000" dirty="0"/>
          </a:p>
        </p:txBody>
      </p:sp>
      <p:sp>
        <p:nvSpPr>
          <p:cNvPr id="17" name="Shape 128">
            <a:extLst>
              <a:ext uri="{FF2B5EF4-FFF2-40B4-BE49-F238E27FC236}">
                <a16:creationId xmlns:a16="http://schemas.microsoft.com/office/drawing/2014/main" id="{B39000C9-A1DD-46A2-BADD-C2477B39CC38}"/>
              </a:ext>
            </a:extLst>
          </p:cNvPr>
          <p:cNvSpPr txBox="1"/>
          <p:nvPr/>
        </p:nvSpPr>
        <p:spPr>
          <a:xfrm>
            <a:off x="2732647" y="967733"/>
            <a:ext cx="6088826" cy="108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This tool verifies the code, if no error pointed by this tool against particular system then no error exists.</a:t>
            </a:r>
          </a:p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Superior behavior then Findbugs. It is a bug detector not remover.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" name="Shape 480">
            <a:extLst>
              <a:ext uri="{FF2B5EF4-FFF2-40B4-BE49-F238E27FC236}">
                <a16:creationId xmlns:a16="http://schemas.microsoft.com/office/drawing/2014/main" id="{1CB6FAAA-B0E6-4087-864D-8D6C17D1D93B}"/>
              </a:ext>
            </a:extLst>
          </p:cNvPr>
          <p:cNvSpPr txBox="1">
            <a:spLocks/>
          </p:cNvSpPr>
          <p:nvPr/>
        </p:nvSpPr>
        <p:spPr>
          <a:xfrm>
            <a:off x="2746817" y="138772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Static Analysis</a:t>
            </a:r>
          </a:p>
        </p:txBody>
      </p:sp>
      <p:sp>
        <p:nvSpPr>
          <p:cNvPr id="17" name="Shape 128">
            <a:extLst>
              <a:ext uri="{FF2B5EF4-FFF2-40B4-BE49-F238E27FC236}">
                <a16:creationId xmlns:a16="http://schemas.microsoft.com/office/drawing/2014/main" id="{B39000C9-A1DD-46A2-BADD-C2477B39CC38}"/>
              </a:ext>
            </a:extLst>
          </p:cNvPr>
          <p:cNvSpPr txBox="1"/>
          <p:nvPr/>
        </p:nvSpPr>
        <p:spPr>
          <a:xfrm>
            <a:off x="2746817" y="583027"/>
            <a:ext cx="6088826" cy="1235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A violation might not result in failing build or will be an error at all.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Tools are needed to be modified &amp; used according to our need.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Too many rules, lead too much verbose, false positives.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2" name="Shape 480">
            <a:extLst>
              <a:ext uri="{FF2B5EF4-FFF2-40B4-BE49-F238E27FC236}">
                <a16:creationId xmlns:a16="http://schemas.microsoft.com/office/drawing/2014/main" id="{C7E2EC89-B335-4BB6-910A-119E31770560}"/>
              </a:ext>
            </a:extLst>
          </p:cNvPr>
          <p:cNvSpPr txBox="1">
            <a:spLocks/>
          </p:cNvSpPr>
          <p:nvPr/>
        </p:nvSpPr>
        <p:spPr>
          <a:xfrm>
            <a:off x="2746817" y="2011673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Conclusion – Project Specific</a:t>
            </a:r>
          </a:p>
        </p:txBody>
      </p:sp>
      <p:sp>
        <p:nvSpPr>
          <p:cNvPr id="18" name="Shape 128">
            <a:extLst>
              <a:ext uri="{FF2B5EF4-FFF2-40B4-BE49-F238E27FC236}">
                <a16:creationId xmlns:a16="http://schemas.microsoft.com/office/drawing/2014/main" id="{99B13E20-2948-4CB3-8087-0D5913A37E24}"/>
              </a:ext>
            </a:extLst>
          </p:cNvPr>
          <p:cNvSpPr txBox="1"/>
          <p:nvPr/>
        </p:nvSpPr>
        <p:spPr>
          <a:xfrm>
            <a:off x="2746817" y="2455928"/>
            <a:ext cx="6088826" cy="169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Need to check against few coding standards for java and jsp programs.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See the most critical coding properties being it vulnerabilities, bad practices and few potential bugs to detect.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 Verification of code is a plus for static analysis of code.</a:t>
            </a:r>
          </a:p>
        </p:txBody>
      </p:sp>
    </p:spTree>
    <p:extLst>
      <p:ext uri="{BB962C8B-B14F-4D97-AF65-F5344CB8AC3E}">
        <p14:creationId xmlns:p14="http://schemas.microsoft.com/office/powerpoint/2010/main" val="192745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572050" y="0"/>
            <a:ext cx="39999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Shape 164"/>
          <p:cNvSpPr txBox="1">
            <a:spLocks noGrp="1"/>
          </p:cNvSpPr>
          <p:nvPr>
            <p:ph type="ctrTitle" idx="4294967295"/>
          </p:nvPr>
        </p:nvSpPr>
        <p:spPr>
          <a:xfrm>
            <a:off x="2880950" y="2175368"/>
            <a:ext cx="3365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RIGHT CHOICE</a:t>
            </a:r>
            <a:endParaRPr sz="3600" dirty="0"/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2696309" y="3409588"/>
            <a:ext cx="3739660" cy="16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Customized SonarLint with custom rules written on SonarQube CI for standardization.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CheckerFramework type systems for verification of code flaws.</a:t>
            </a:r>
            <a:endParaRPr sz="16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66" name="Shape 166"/>
          <p:cNvGrpSpPr/>
          <p:nvPr/>
        </p:nvGrpSpPr>
        <p:grpSpPr>
          <a:xfrm>
            <a:off x="4212252" y="836317"/>
            <a:ext cx="702681" cy="1114048"/>
            <a:chOff x="6718575" y="2318625"/>
            <a:chExt cx="256950" cy="407375"/>
          </a:xfrm>
        </p:grpSpPr>
        <p:sp>
          <p:nvSpPr>
            <p:cNvPr id="167" name="Shape 1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Quality is never an accident. It is always an intelligent effort.</a:t>
            </a:r>
            <a:r>
              <a:rPr lang="en" dirty="0"/>
              <a:t>”</a:t>
            </a:r>
            <a:endParaRPr dirty="0"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42976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B2FF"/>
                </a:solidFill>
              </a:rPr>
              <a:t>Thanks!</a:t>
            </a:r>
            <a:endParaRPr sz="9600">
              <a:solidFill>
                <a:srgbClr val="00B2FF"/>
              </a:solidFill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sz="24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You can find me at: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linkedin.com/in/ashishrana160796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github.com/ashishrana160796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902775" y="618061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IMPORTANCE</a:t>
            </a:r>
            <a:endParaRPr sz="2400" dirty="0"/>
          </a:p>
        </p:txBody>
      </p:sp>
      <p:sp>
        <p:nvSpPr>
          <p:cNvPr id="128" name="Shape 128"/>
          <p:cNvSpPr txBox="1"/>
          <p:nvPr/>
        </p:nvSpPr>
        <p:spPr>
          <a:xfrm>
            <a:off x="2902774" y="1222734"/>
            <a:ext cx="5849339" cy="88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Time dedicated to testing, debugging &amp; verification is half of entire development cycle.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sz="1200" dirty="0">
              <a:solidFill>
                <a:srgbClr val="43C6F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9F71F-8CE3-4BE6-AA7E-3826BD9488DC}"/>
              </a:ext>
            </a:extLst>
          </p:cNvPr>
          <p:cNvSpPr txBox="1"/>
          <p:nvPr/>
        </p:nvSpPr>
        <p:spPr>
          <a:xfrm>
            <a:off x="175980" y="2791363"/>
            <a:ext cx="2033824" cy="2154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7200" b="1" dirty="0">
                <a:solidFill>
                  <a:srgbClr val="00B2FF"/>
                </a:solidFill>
                <a:latin typeface="Muli" panose="020B0604020202020204" charset="0"/>
              </a:rPr>
              <a:t>100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times expensive fix defect after production.</a:t>
            </a:r>
          </a:p>
          <a:p>
            <a:pPr algn="r"/>
            <a:r>
              <a:rPr lang="en-US" sz="800" b="1" dirty="0">
                <a:solidFill>
                  <a:srgbClr val="00B2FF"/>
                </a:solidFill>
                <a:latin typeface="Muli" panose="020B0604020202020204" charset="0"/>
              </a:rPr>
              <a:t>-IBM SSIR</a:t>
            </a:r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D3D3A5CE-2B3E-4A22-9864-5DC64B377E22}"/>
              </a:ext>
            </a:extLst>
          </p:cNvPr>
          <p:cNvSpPr txBox="1">
            <a:spLocks/>
          </p:cNvSpPr>
          <p:nvPr/>
        </p:nvSpPr>
        <p:spPr>
          <a:xfrm>
            <a:off x="2891886" y="2435974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400" dirty="0"/>
              <a:t>TARGETTED PROBLEMS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8E61DC58-2FED-4B95-BFC1-7AAD48E1BBA3}"/>
              </a:ext>
            </a:extLst>
          </p:cNvPr>
          <p:cNvSpPr txBox="1"/>
          <p:nvPr/>
        </p:nvSpPr>
        <p:spPr>
          <a:xfrm>
            <a:off x="2891885" y="3029761"/>
            <a:ext cx="5849339" cy="209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Already existing large codebase maintenance &amp; improvements.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Consistency in code standards &amp; customizations of code standards.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Identifying possible optimizations &amp; duplication of code.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Verification of code at design level itself with multiple criteria.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Analysis of Code Standardization trends.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dirty="0">
              <a:solidFill>
                <a:srgbClr val="43C6FE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B2FF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ctrTitle" idx="4294967295"/>
          </p:nvPr>
        </p:nvSpPr>
        <p:spPr>
          <a:xfrm>
            <a:off x="740230" y="804096"/>
            <a:ext cx="33644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00B2FF"/>
                </a:solidFill>
              </a:rPr>
              <a:t>Tools</a:t>
            </a:r>
            <a:endParaRPr sz="9600" dirty="0">
              <a:solidFill>
                <a:srgbClr val="00B2FF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876825" y="2307770"/>
            <a:ext cx="2029661" cy="2804081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ToolSet-1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CheckStyle</a:t>
            </a:r>
            <a:r>
              <a:rPr lang="en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Pmd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SpotBugs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CheckerFramework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Alternatives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SonarLint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SonarQube</a:t>
            </a:r>
            <a:endParaRPr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1C989-3C2B-4362-8C1B-060E44DAB540}"/>
              </a:ext>
            </a:extLst>
          </p:cNvPr>
          <p:cNvSpPr txBox="1"/>
          <p:nvPr/>
        </p:nvSpPr>
        <p:spPr>
          <a:xfrm>
            <a:off x="874207" y="1703028"/>
            <a:ext cx="3099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2FF"/>
                </a:solidFill>
              </a:rPr>
              <a:t>With their specialization</a:t>
            </a:r>
          </a:p>
        </p:txBody>
      </p:sp>
      <p:sp>
        <p:nvSpPr>
          <p:cNvPr id="7" name="Shape 138">
            <a:extLst>
              <a:ext uri="{FF2B5EF4-FFF2-40B4-BE49-F238E27FC236}">
                <a16:creationId xmlns:a16="http://schemas.microsoft.com/office/drawing/2014/main" id="{F37C1A42-7CC6-42B1-85A2-48EF0A659B9B}"/>
              </a:ext>
            </a:extLst>
          </p:cNvPr>
          <p:cNvSpPr txBox="1">
            <a:spLocks/>
          </p:cNvSpPr>
          <p:nvPr/>
        </p:nvSpPr>
        <p:spPr>
          <a:xfrm>
            <a:off x="3282567" y="2307771"/>
            <a:ext cx="4065289" cy="2804081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-US" sz="1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ToolSet-1 </a:t>
            </a:r>
          </a:p>
          <a:p>
            <a:endParaRPr lang="en-US" sz="5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For coding standards defined by users.</a:t>
            </a:r>
          </a:p>
          <a:p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Optimizations, Unused &amp; Duplicate Code.</a:t>
            </a:r>
          </a:p>
          <a:p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Potential Bug Detector.</a:t>
            </a:r>
          </a:p>
          <a:p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Code verification to remove runtime errors.</a:t>
            </a:r>
          </a:p>
          <a:p>
            <a:endParaRPr lang="en-US" sz="10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-US" sz="1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Alternatives</a:t>
            </a:r>
          </a:p>
          <a:p>
            <a:endParaRPr lang="en-US" sz="5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Coding Style, bug and code issue detection.</a:t>
            </a:r>
          </a:p>
          <a:p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 generate reports, analyze trends at server.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3016708" y="3159248"/>
            <a:ext cx="3086700" cy="744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Analyze Fundamental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Workings</a:t>
            </a:r>
            <a:endParaRPr sz="1600" dirty="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471055" y="1474841"/>
            <a:ext cx="4158343" cy="11478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to use </a:t>
            </a:r>
            <a:br>
              <a:rPr lang="en-US" dirty="0"/>
            </a:br>
            <a:r>
              <a:rPr lang="en-US" dirty="0"/>
              <a:t>out the following tools ?</a:t>
            </a:r>
            <a:endParaRPr dirty="0"/>
          </a:p>
        </p:txBody>
      </p:sp>
      <p:sp>
        <p:nvSpPr>
          <p:cNvPr id="4" name="Shape 720">
            <a:extLst>
              <a:ext uri="{FF2B5EF4-FFF2-40B4-BE49-F238E27FC236}">
                <a16:creationId xmlns:a16="http://schemas.microsoft.com/office/drawing/2014/main" id="{C543FFCB-3000-4266-B4B8-C6CA2C610252}"/>
              </a:ext>
            </a:extLst>
          </p:cNvPr>
          <p:cNvSpPr/>
          <p:nvPr/>
        </p:nvSpPr>
        <p:spPr>
          <a:xfrm>
            <a:off x="4419132" y="2666457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721">
            <a:extLst>
              <a:ext uri="{FF2B5EF4-FFF2-40B4-BE49-F238E27FC236}">
                <a16:creationId xmlns:a16="http://schemas.microsoft.com/office/drawing/2014/main" id="{3DBFD14A-04F2-44E4-B848-0DA3F71FB07B}"/>
              </a:ext>
            </a:extLst>
          </p:cNvPr>
          <p:cNvSpPr/>
          <p:nvPr/>
        </p:nvSpPr>
        <p:spPr>
          <a:xfrm>
            <a:off x="4419132" y="1381912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16DE-605F-420A-86EC-53B59DF4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775" y="89716"/>
            <a:ext cx="2604890" cy="503100"/>
          </a:xfrm>
        </p:spPr>
        <p:txBody>
          <a:bodyPr/>
          <a:lstStyle/>
          <a:p>
            <a:r>
              <a:rPr lang="en-US" sz="2200" dirty="0"/>
              <a:t>CHECKSTYLE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0547-D9D2-4FF2-B1CB-67778713F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B0829-B96A-4F8C-A5D9-94BD2EA708C7}"/>
              </a:ext>
            </a:extLst>
          </p:cNvPr>
          <p:cNvSpPr txBox="1"/>
          <p:nvPr/>
        </p:nvSpPr>
        <p:spPr>
          <a:xfrm>
            <a:off x="74670" y="3830079"/>
            <a:ext cx="221157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For Class Design,</a:t>
            </a:r>
          </a:p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Method Design,</a:t>
            </a:r>
          </a:p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Code Layout &amp;</a:t>
            </a:r>
          </a:p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Formatting issues.</a:t>
            </a:r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3BB505D6-459D-454E-8E45-55727AD100D5}"/>
              </a:ext>
            </a:extLst>
          </p:cNvPr>
          <p:cNvSpPr txBox="1">
            <a:spLocks/>
          </p:cNvSpPr>
          <p:nvPr/>
        </p:nvSpPr>
        <p:spPr>
          <a:xfrm>
            <a:off x="2902775" y="530719"/>
            <a:ext cx="3813711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Important Functional Checks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0CD102E7-43BE-4FAF-8AD6-6761B064285D}"/>
              </a:ext>
            </a:extLst>
          </p:cNvPr>
          <p:cNvSpPr txBox="1"/>
          <p:nvPr/>
        </p:nvSpPr>
        <p:spPr>
          <a:xfrm>
            <a:off x="2891888" y="917931"/>
            <a:ext cx="5849339" cy="377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Categories Of Checks :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Annotations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related checks like inline annotations, missing annotations.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Block Checks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like nested, empty blocks, empty catch.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Class design checks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 MutableExceptions, OnTopLevelClass.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u="sng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Coding Standards</a:t>
            </a: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Declaration Order, Covariant Equals, EqualAvoidNull, HiddenField, Illegal Catch, MissingSwitchDefault, MutlipleStringLiterals, SimplyBooleanExpression, StringLiteralEquality, SuperFinalize.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Header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define header properties.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Imports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AvoidStarImport, AvoidStaticImport.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Javadoc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checks like AtclauseOrder, JavadocMethod.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6E6CA-094B-4373-AB84-5D7E987C690B}"/>
              </a:ext>
            </a:extLst>
          </p:cNvPr>
          <p:cNvSpPr txBox="1"/>
          <p:nvPr/>
        </p:nvSpPr>
        <p:spPr>
          <a:xfrm>
            <a:off x="74670" y="2799128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Use with :</a:t>
            </a:r>
          </a:p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Command line</a:t>
            </a:r>
          </a:p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Eclipse Plugin </a:t>
            </a:r>
          </a:p>
        </p:txBody>
      </p:sp>
    </p:spTree>
    <p:extLst>
      <p:ext uri="{BB962C8B-B14F-4D97-AF65-F5344CB8AC3E}">
        <p14:creationId xmlns:p14="http://schemas.microsoft.com/office/powerpoint/2010/main" val="208497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16DE-605F-420A-86EC-53B59DF4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775" y="89716"/>
            <a:ext cx="2604890" cy="503100"/>
          </a:xfrm>
        </p:spPr>
        <p:txBody>
          <a:bodyPr/>
          <a:lstStyle/>
          <a:p>
            <a:r>
              <a:rPr lang="en-US" sz="2200" dirty="0"/>
              <a:t>CHECKSTYLE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0547-D9D2-4FF2-B1CB-67778713F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3BB505D6-459D-454E-8E45-55727AD100D5}"/>
              </a:ext>
            </a:extLst>
          </p:cNvPr>
          <p:cNvSpPr txBox="1">
            <a:spLocks/>
          </p:cNvSpPr>
          <p:nvPr/>
        </p:nvSpPr>
        <p:spPr>
          <a:xfrm>
            <a:off x="2902775" y="530719"/>
            <a:ext cx="3813711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Important Functional Checks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0CD102E7-43BE-4FAF-8AD6-6761B064285D}"/>
              </a:ext>
            </a:extLst>
          </p:cNvPr>
          <p:cNvSpPr txBox="1"/>
          <p:nvPr/>
        </p:nvSpPr>
        <p:spPr>
          <a:xfrm>
            <a:off x="2891888" y="917932"/>
            <a:ext cx="5849339" cy="291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Categories Of Checks :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Metric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BooleanExpressionComplexity, DAC, CyclomaticComplexity.</a:t>
            </a:r>
          </a:p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Miscellaneous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Indetations, NewLineEOF.</a:t>
            </a:r>
          </a:p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Modifier checks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ModifierOrder, RedundantModifier.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Naming Conventions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Method, Abbreviations, Static, ConstantName, MemberName, ParameterName.</a:t>
            </a:r>
            <a:endParaRPr lang="en-US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Regexp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regex expression exists.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Sizeviolations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FileLength, LineLength.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Whitespaces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FileTabCharacter.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03B18-0A4D-4B90-ADEC-723CE6A983BF}"/>
              </a:ext>
            </a:extLst>
          </p:cNvPr>
          <p:cNvSpPr txBox="1"/>
          <p:nvPr/>
        </p:nvSpPr>
        <p:spPr>
          <a:xfrm>
            <a:off x="2891888" y="4155196"/>
            <a:ext cx="370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uli" panose="020B0604020202020204" charset="0"/>
              </a:rPr>
              <a:t>Addition/Removal of checks allowed.</a:t>
            </a:r>
          </a:p>
        </p:txBody>
      </p:sp>
    </p:spTree>
    <p:extLst>
      <p:ext uri="{BB962C8B-B14F-4D97-AF65-F5344CB8AC3E}">
        <p14:creationId xmlns:p14="http://schemas.microsoft.com/office/powerpoint/2010/main" val="310245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16DE-605F-420A-86EC-53B59DF4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774" y="381001"/>
            <a:ext cx="3813712" cy="503100"/>
          </a:xfrm>
        </p:spPr>
        <p:txBody>
          <a:bodyPr/>
          <a:lstStyle/>
          <a:p>
            <a:r>
              <a:rPr lang="en-US" sz="2200" dirty="0"/>
              <a:t>PMD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0547-D9D2-4FF2-B1CB-67778713F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B0829-B96A-4F8C-A5D9-94BD2EA708C7}"/>
              </a:ext>
            </a:extLst>
          </p:cNvPr>
          <p:cNvSpPr txBox="1"/>
          <p:nvPr/>
        </p:nvSpPr>
        <p:spPr>
          <a:xfrm>
            <a:off x="74670" y="3351106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Coding Standards</a:t>
            </a:r>
          </a:p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Antipatterns</a:t>
            </a:r>
          </a:p>
          <a:p>
            <a:pPr algn="just"/>
            <a:r>
              <a:rPr lang="en-US" sz="1600" b="1" dirty="0">
                <a:solidFill>
                  <a:srgbClr val="00B2FF"/>
                </a:solidFill>
                <a:latin typeface="Muli" panose="020B0604020202020204" charset="0"/>
              </a:rPr>
              <a:t>CTRL+C/V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detector</a:t>
            </a:r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3BB505D6-459D-454E-8E45-55727AD100D5}"/>
              </a:ext>
            </a:extLst>
          </p:cNvPr>
          <p:cNvSpPr txBox="1">
            <a:spLocks/>
          </p:cNvSpPr>
          <p:nvPr/>
        </p:nvSpPr>
        <p:spPr>
          <a:xfrm>
            <a:off x="2913661" y="1096779"/>
            <a:ext cx="3813711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Important Functional Checks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0CD102E7-43BE-4FAF-8AD6-6761B064285D}"/>
              </a:ext>
            </a:extLst>
          </p:cNvPr>
          <p:cNvSpPr txBox="1"/>
          <p:nvPr/>
        </p:nvSpPr>
        <p:spPr>
          <a:xfrm>
            <a:off x="2902774" y="1592589"/>
            <a:ext cx="6088826" cy="317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</a:rPr>
              <a:t>Common programming flaws like unused variables, empty catch blocks, unnecessary object creation. Additional CPD detector.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</a:rPr>
              <a:t>pmd &amp; cpd are separate tools to be used on command line interface, UI based interaction Eclipse Plugin.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Custom rules additions in our own custom xml files and inclusions of 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Best Practices, Code Style, Design, Documentation, Error Prone, Multithreading, Performance and Security.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Best practices is to use custom rules &amp; Suppress Warnings in code if specific code analysis not needed.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Works for Java as well as for JSPs.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6E6CA-094B-4373-AB84-5D7E987C690B}"/>
              </a:ext>
            </a:extLst>
          </p:cNvPr>
          <p:cNvSpPr txBox="1"/>
          <p:nvPr/>
        </p:nvSpPr>
        <p:spPr>
          <a:xfrm>
            <a:off x="74670" y="2320155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Use with :</a:t>
            </a:r>
          </a:p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Command line</a:t>
            </a:r>
          </a:p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Eclipse Plugin </a:t>
            </a:r>
          </a:p>
        </p:txBody>
      </p:sp>
    </p:spTree>
    <p:extLst>
      <p:ext uri="{BB962C8B-B14F-4D97-AF65-F5344CB8AC3E}">
        <p14:creationId xmlns:p14="http://schemas.microsoft.com/office/powerpoint/2010/main" val="424507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16DE-605F-420A-86EC-53B59DF4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774" y="381001"/>
            <a:ext cx="3813712" cy="503100"/>
          </a:xfrm>
        </p:spPr>
        <p:txBody>
          <a:bodyPr/>
          <a:lstStyle/>
          <a:p>
            <a:r>
              <a:rPr lang="en-US" sz="2200" dirty="0"/>
              <a:t>SPOTBUGS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0547-D9D2-4FF2-B1CB-67778713F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B0829-B96A-4F8C-A5D9-94BD2EA708C7}"/>
              </a:ext>
            </a:extLst>
          </p:cNvPr>
          <p:cNvSpPr txBox="1"/>
          <p:nvPr/>
        </p:nvSpPr>
        <p:spPr>
          <a:xfrm>
            <a:off x="74670" y="3351106"/>
            <a:ext cx="22115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Potential Bugs</a:t>
            </a:r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3BB505D6-459D-454E-8E45-55727AD100D5}"/>
              </a:ext>
            </a:extLst>
          </p:cNvPr>
          <p:cNvSpPr txBox="1">
            <a:spLocks/>
          </p:cNvSpPr>
          <p:nvPr/>
        </p:nvSpPr>
        <p:spPr>
          <a:xfrm>
            <a:off x="2913661" y="1096779"/>
            <a:ext cx="3813711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Important Functional Checks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0CD102E7-43BE-4FAF-8AD6-6761B064285D}"/>
              </a:ext>
            </a:extLst>
          </p:cNvPr>
          <p:cNvSpPr txBox="1"/>
          <p:nvPr/>
        </p:nvSpPr>
        <p:spPr>
          <a:xfrm>
            <a:off x="2881258" y="1592589"/>
            <a:ext cx="6088826" cy="317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Bad Practice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 like include hashcode &amp; equals method.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Comparison of String using == or !=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 Class define hashCode() but not uses equals() from Object. Or vice-versa.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Class name capital, confusing method names differ only in capitalization.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Correctness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 non-null fields null, infinite loops, method argument might be null, Invalid Min &amp; Max method combination.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u="sng" dirty="0">
              <a:solidFill>
                <a:schemeClr val="bg1"/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Other categories are multithreaded, vulnerability, performance, security, dodgy code. 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6E6CA-094B-4373-AB84-5D7E987C690B}"/>
              </a:ext>
            </a:extLst>
          </p:cNvPr>
          <p:cNvSpPr txBox="1"/>
          <p:nvPr/>
        </p:nvSpPr>
        <p:spPr>
          <a:xfrm>
            <a:off x="74670" y="2320155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Use with :</a:t>
            </a:r>
          </a:p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Command line</a:t>
            </a:r>
          </a:p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Eclipse Plugin </a:t>
            </a:r>
          </a:p>
        </p:txBody>
      </p:sp>
    </p:spTree>
    <p:extLst>
      <p:ext uri="{BB962C8B-B14F-4D97-AF65-F5344CB8AC3E}">
        <p14:creationId xmlns:p14="http://schemas.microsoft.com/office/powerpoint/2010/main" val="428751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902775" y="110983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CheckerFramework Type Analysis </a:t>
            </a:r>
            <a:endParaRPr sz="2000" dirty="0"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970DA-E513-4D6D-BC69-21434A9CEDAA}"/>
              </a:ext>
            </a:extLst>
          </p:cNvPr>
          <p:cNvSpPr txBox="1"/>
          <p:nvPr/>
        </p:nvSpPr>
        <p:spPr>
          <a:xfrm>
            <a:off x="74670" y="3103625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Runtime</a:t>
            </a:r>
            <a:r>
              <a:rPr lang="en-US" sz="500" b="1" dirty="0">
                <a:solidFill>
                  <a:srgbClr val="00B2FF"/>
                </a:solidFill>
                <a:latin typeface="Muli" panose="020B0604020202020204" charset="0"/>
              </a:rPr>
              <a:t> 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Exception caught at Compile time.</a:t>
            </a:r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FDF6A52F-B126-450A-BB54-074884FAB66D}"/>
              </a:ext>
            </a:extLst>
          </p:cNvPr>
          <p:cNvSpPr txBox="1">
            <a:spLocks/>
          </p:cNvSpPr>
          <p:nvPr/>
        </p:nvSpPr>
        <p:spPr>
          <a:xfrm>
            <a:off x="2913408" y="1636753"/>
            <a:ext cx="4082816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/>
              <a:t>Important General Type Systems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B796E35E-9504-47EB-8E43-F9B902FF412D}"/>
              </a:ext>
            </a:extLst>
          </p:cNvPr>
          <p:cNvSpPr txBox="1"/>
          <p:nvPr/>
        </p:nvSpPr>
        <p:spPr>
          <a:xfrm>
            <a:off x="3055174" y="476864"/>
            <a:ext cx="6088826" cy="108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This tool verifies the code, if no error pointed by this tool against particular system then no error exists.</a:t>
            </a:r>
          </a:p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Superior behavior then Findbugs. It is a bug detector not remover.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B0864-EB84-46D6-847C-5B142BF097B0}"/>
              </a:ext>
            </a:extLst>
          </p:cNvPr>
          <p:cNvSpPr txBox="1"/>
          <p:nvPr/>
        </p:nvSpPr>
        <p:spPr>
          <a:xfrm>
            <a:off x="74670" y="2007798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CLI usage</a:t>
            </a:r>
          </a:p>
          <a:p>
            <a:pPr lvl="1" algn="just">
              <a:buClr>
                <a:srgbClr val="00B2FF"/>
              </a:buClr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    </a:t>
            </a:r>
            <a:r>
              <a:rPr lang="en-US" b="1" dirty="0">
                <a:solidFill>
                  <a:srgbClr val="00B2FF"/>
                </a:solidFill>
                <a:latin typeface="Muli" panose="020B0604020202020204" charset="0"/>
              </a:rPr>
              <a:t>With javac</a:t>
            </a:r>
          </a:p>
          <a:p>
            <a:pPr algn="just">
              <a:buClr>
                <a:srgbClr val="00B2FF"/>
              </a:buClr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    </a:t>
            </a:r>
            <a:r>
              <a:rPr lang="en-US" b="1" dirty="0">
                <a:solidFill>
                  <a:srgbClr val="00B2FF"/>
                </a:solidFill>
                <a:latin typeface="Muli" panose="020B0604020202020204" charset="0"/>
              </a:rPr>
              <a:t>With jars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</a:t>
            </a:r>
          </a:p>
        </p:txBody>
      </p:sp>
      <p:sp>
        <p:nvSpPr>
          <p:cNvPr id="11" name="Shape 128">
            <a:extLst>
              <a:ext uri="{FF2B5EF4-FFF2-40B4-BE49-F238E27FC236}">
                <a16:creationId xmlns:a16="http://schemas.microsoft.com/office/drawing/2014/main" id="{BC7593D5-1CC3-46DE-925A-B4FB152693CC}"/>
              </a:ext>
            </a:extLst>
          </p:cNvPr>
          <p:cNvSpPr txBox="1"/>
          <p:nvPr/>
        </p:nvSpPr>
        <p:spPr>
          <a:xfrm>
            <a:off x="3002009" y="2044148"/>
            <a:ext cx="6088826" cy="26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Nullness Checker 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verifies for NullPointerExceptions, Initialization and raw types errors. It also consist of MapKeyChecker. 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Interning Checker 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verifies at all places correct use ‘==’ is there instead of equals().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Lock Checker 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for checking concurrency errors and check guards.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Tainting Checker 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for checking untrusted SQL queries doesn’t get parsed.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I18n Format Checker 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for checking that formatted strings are correctly formed.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Regex Checker 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valid regex expression are checked.</a:t>
            </a:r>
            <a:endParaRPr lang="en-US" b="1" dirty="0">
              <a:solidFill>
                <a:schemeClr val="bg1"/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8599B-DDFF-4A30-AB60-C5CF02F82457}"/>
              </a:ext>
            </a:extLst>
          </p:cNvPr>
          <p:cNvSpPr txBox="1"/>
          <p:nvPr/>
        </p:nvSpPr>
        <p:spPr>
          <a:xfrm>
            <a:off x="74670" y="4199451"/>
            <a:ext cx="22115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Annotations are required for this.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1349</Words>
  <Application>Microsoft Office PowerPoint</Application>
  <PresentationFormat>On-screen Show (16:9)</PresentationFormat>
  <Paragraphs>190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Muli</vt:lpstr>
      <vt:lpstr>Georgia</vt:lpstr>
      <vt:lpstr>Banquo template</vt:lpstr>
      <vt:lpstr>CODING STANDARDS CASE STUDY</vt:lpstr>
      <vt:lpstr>IMPORTANCE</vt:lpstr>
      <vt:lpstr>Tools</vt:lpstr>
      <vt:lpstr>What to use  out the following tools ?</vt:lpstr>
      <vt:lpstr>CHECKSTYLE</vt:lpstr>
      <vt:lpstr>CHECKSTYLE</vt:lpstr>
      <vt:lpstr>PMD</vt:lpstr>
      <vt:lpstr>SPOTBUGS</vt:lpstr>
      <vt:lpstr>CheckerFramework Type Analysis </vt:lpstr>
      <vt:lpstr>PowerPoint Presentation</vt:lpstr>
      <vt:lpstr>PowerPoint Presentation</vt:lpstr>
      <vt:lpstr>RIGHT CHOICE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STANDARDS CASE STUDY</dc:title>
  <dc:creator>Rana, Ashish (GE Digital)</dc:creator>
  <cp:lastModifiedBy>Rana, Ashish (GE Digital)</cp:lastModifiedBy>
  <cp:revision>76</cp:revision>
  <dcterms:modified xsi:type="dcterms:W3CDTF">2018-07-10T13:43:58Z</dcterms:modified>
</cp:coreProperties>
</file>