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9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4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5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1357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05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20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0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70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2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1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0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5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6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8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1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4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822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78426"/>
            <a:ext cx="7772400" cy="2922024"/>
          </a:xfrm>
        </p:spPr>
        <p:txBody>
          <a:bodyPr>
            <a:noAutofit/>
          </a:bodyPr>
          <a:lstStyle/>
          <a:p>
            <a:r>
              <a:rPr sz="4800" dirty="0">
                <a:latin typeface="Georgia" panose="02040502050405020303" pitchFamily="18" charset="0"/>
              </a:rPr>
              <a:t>Mobile Sales Performance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24748"/>
            <a:ext cx="7086600" cy="1814052"/>
          </a:xfrm>
        </p:spPr>
        <p:txBody>
          <a:bodyPr/>
          <a:lstStyle/>
          <a:p>
            <a:r>
              <a:rPr dirty="0"/>
              <a:t>Key Insights &amp; Trends</a:t>
            </a:r>
          </a:p>
          <a:p>
            <a:r>
              <a:rPr dirty="0"/>
              <a:t>📊 Period: Current Year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dirty="0">
                <a:latin typeface="Georgia" panose="02040502050405020303" pitchFamily="18" charset="0"/>
              </a:rPr>
              <a:t>Key Takeaways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latin typeface="Georgia" panose="02040502050405020303" pitchFamily="18" charset="0"/>
              </a:rPr>
              <a:t>Focus on Apple, Samsung, and OnePlus for driving premium sales.</a:t>
            </a:r>
          </a:p>
          <a:p>
            <a:r>
              <a:rPr dirty="0">
                <a:latin typeface="Georgia" panose="02040502050405020303" pitchFamily="18" charset="0"/>
              </a:rPr>
              <a:t>Boost sales in low-performing months (Feb, Sep) via promotions.</a:t>
            </a:r>
          </a:p>
          <a:p>
            <a:r>
              <a:rPr dirty="0">
                <a:latin typeface="Georgia" panose="02040502050405020303" pitchFamily="18" charset="0"/>
              </a:rPr>
              <a:t>Target Thursday dip with midweek offers.</a:t>
            </a:r>
          </a:p>
          <a:p>
            <a:r>
              <a:rPr dirty="0">
                <a:latin typeface="Georgia" panose="02040502050405020303" pitchFamily="18" charset="0"/>
              </a:rPr>
              <a:t>Leverage digital payments further, especially UPI.</a:t>
            </a:r>
          </a:p>
          <a:p>
            <a:r>
              <a:rPr dirty="0">
                <a:latin typeface="Georgia" panose="02040502050405020303" pitchFamily="18" charset="0"/>
              </a:rPr>
              <a:t>Investigate causes of poor customer ratings and improve after-sales service.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81C34-8E83-5EFE-81E8-9339F352A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8950-CAB7-1F3D-4717-AC82EFF0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32" y="2286000"/>
            <a:ext cx="8229600" cy="189271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latin typeface="Georgia" panose="02040502050405020303" pitchFamily="18" charset="0"/>
              </a:rPr>
              <a:t>END OF PRESENTATION</a:t>
            </a:r>
            <a:endParaRPr sz="4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524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>
                <a:latin typeface="Georgia" panose="02040502050405020303" pitchFamily="18" charset="0"/>
              </a:rPr>
              <a:t>Key Metrics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dirty="0">
                <a:latin typeface="Georgia" panose="02040502050405020303" pitchFamily="18" charset="0"/>
              </a:rPr>
              <a:t>Total Sales: 769M</a:t>
            </a:r>
          </a:p>
          <a:p>
            <a:r>
              <a:rPr dirty="0">
                <a:latin typeface="Georgia" panose="02040502050405020303" pitchFamily="18" charset="0"/>
              </a:rPr>
              <a:t> Total Quantity Sold: 19K</a:t>
            </a:r>
          </a:p>
          <a:p>
            <a:r>
              <a:rPr dirty="0">
                <a:latin typeface="Georgia" panose="02040502050405020303" pitchFamily="18" charset="0"/>
              </a:rPr>
              <a:t> Transactions: 4K</a:t>
            </a:r>
          </a:p>
          <a:p>
            <a:r>
              <a:rPr dirty="0">
                <a:latin typeface="Georgia" panose="02040502050405020303" pitchFamily="18" charset="0"/>
              </a:rPr>
              <a:t> Average Price: 40.11K</a:t>
            </a:r>
          </a:p>
          <a:p>
            <a:endParaRPr dirty="0">
              <a:latin typeface="Georgia" panose="02040502050405020303" pitchFamily="18" charset="0"/>
            </a:endParaRPr>
          </a:p>
          <a:p>
            <a:r>
              <a:rPr dirty="0">
                <a:latin typeface="Georgia" panose="02040502050405020303" pitchFamily="18" charset="0"/>
              </a:rPr>
              <a:t>💡 High-value sales with premium pricing per unit.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>
                <a:latin typeface="Georgia" panose="02040502050405020303" pitchFamily="18" charset="0"/>
              </a:rPr>
              <a:t>Sales by Brand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Georgia" panose="02040502050405020303" pitchFamily="18" charset="0"/>
              </a:rPr>
              <a:t>Apple: 161.6M (783 transactions)</a:t>
            </a:r>
          </a:p>
          <a:p>
            <a:r>
              <a:rPr dirty="0">
                <a:latin typeface="Georgia" panose="02040502050405020303" pitchFamily="18" charset="0"/>
              </a:rPr>
              <a:t>OnePlus: 153.7M (768 transactions)</a:t>
            </a:r>
          </a:p>
          <a:p>
            <a:r>
              <a:rPr dirty="0">
                <a:latin typeface="Georgia" panose="02040502050405020303" pitchFamily="18" charset="0"/>
              </a:rPr>
              <a:t>Samsung: 160.0M (775 transactions)</a:t>
            </a:r>
          </a:p>
          <a:p>
            <a:r>
              <a:rPr dirty="0">
                <a:latin typeface="Georgia" panose="02040502050405020303" pitchFamily="18" charset="0"/>
              </a:rPr>
              <a:t>Vivo: 150.0M (766 transactions)</a:t>
            </a:r>
          </a:p>
          <a:p>
            <a:endParaRPr dirty="0">
              <a:latin typeface="Georgia" panose="02040502050405020303" pitchFamily="18" charset="0"/>
            </a:endParaRPr>
          </a:p>
          <a:p>
            <a:r>
              <a:rPr dirty="0">
                <a:latin typeface="Georgia" panose="02040502050405020303" pitchFamily="18" charset="0"/>
              </a:rPr>
              <a:t>📌 Apple leads in sales, closely followed by Samsung, OnePlus, and Vivo.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>
                <a:latin typeface="Georgia" panose="02040502050405020303" pitchFamily="18" charset="0"/>
              </a:rPr>
              <a:t>Top Mobile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Georgia" panose="02040502050405020303" pitchFamily="18" charset="0"/>
              </a:rPr>
              <a:t>iPhone SE: 60M</a:t>
            </a:r>
          </a:p>
          <a:p>
            <a:r>
              <a:rPr dirty="0">
                <a:latin typeface="Georgia" panose="02040502050405020303" pitchFamily="18" charset="0"/>
              </a:rPr>
              <a:t>OnePlus Nord: 58M</a:t>
            </a:r>
          </a:p>
          <a:p>
            <a:r>
              <a:rPr dirty="0">
                <a:latin typeface="Georgia" panose="02040502050405020303" pitchFamily="18" charset="0"/>
              </a:rPr>
              <a:t>Samsung Galaxy Note 20: 56M</a:t>
            </a:r>
          </a:p>
          <a:p>
            <a:endParaRPr dirty="0">
              <a:latin typeface="Georgia" panose="02040502050405020303" pitchFamily="18" charset="0"/>
            </a:endParaRPr>
          </a:p>
          <a:p>
            <a:r>
              <a:rPr dirty="0">
                <a:latin typeface="Georgia" panose="02040502050405020303" pitchFamily="18" charset="0"/>
              </a:rPr>
              <a:t>💡 Top 3 models contribute significantly to overall sales.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>
                <a:latin typeface="Georgia" panose="02040502050405020303" pitchFamily="18" charset="0"/>
              </a:rPr>
              <a:t>Monthly Quantity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Georgia" panose="02040502050405020303" pitchFamily="18" charset="0"/>
              </a:rPr>
              <a:t>Highest Sales: March (1,696 units), July (1,700 units)</a:t>
            </a:r>
          </a:p>
          <a:p>
            <a:r>
              <a:rPr dirty="0">
                <a:latin typeface="Georgia" panose="02040502050405020303" pitchFamily="18" charset="0"/>
              </a:rPr>
              <a:t>Lowest Sales: February (1,451 units), September (1,521 units)</a:t>
            </a:r>
          </a:p>
          <a:p>
            <a:endParaRPr dirty="0">
              <a:latin typeface="Georgia" panose="02040502050405020303" pitchFamily="18" charset="0"/>
            </a:endParaRPr>
          </a:p>
          <a:p>
            <a:r>
              <a:rPr dirty="0">
                <a:latin typeface="Georgia" panose="02040502050405020303" pitchFamily="18" charset="0"/>
              </a:rPr>
              <a:t>📈 Sales peak mid-year; dip in Q1 and Q3.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>
                <a:latin typeface="Georgia" panose="02040502050405020303" pitchFamily="18" charset="0"/>
              </a:rPr>
              <a:t>Sales by Day of the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Georgia" panose="02040502050405020303" pitchFamily="18" charset="0"/>
              </a:rPr>
              <a:t>Highest: Monday &amp; Friday (~26.4M each)</a:t>
            </a:r>
          </a:p>
          <a:p>
            <a:r>
              <a:rPr dirty="0">
                <a:latin typeface="Georgia" panose="02040502050405020303" pitchFamily="18" charset="0"/>
              </a:rPr>
              <a:t>Lowest: Thursday (23.2M)</a:t>
            </a:r>
          </a:p>
          <a:p>
            <a:endParaRPr dirty="0">
              <a:latin typeface="Georgia" panose="02040502050405020303" pitchFamily="18" charset="0"/>
            </a:endParaRPr>
          </a:p>
          <a:p>
            <a:r>
              <a:rPr dirty="0">
                <a:latin typeface="Georgia" panose="02040502050405020303" pitchFamily="18" charset="0"/>
              </a:rPr>
              <a:t>💡 Week start and end perform best; midweek dips observed.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>
                <a:latin typeface="Georgia" panose="02040502050405020303" pitchFamily="18" charset="0"/>
              </a:rPr>
              <a:t>Sales by Geography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Georgia" panose="02040502050405020303" pitchFamily="18" charset="0"/>
              </a:rPr>
              <a:t>Strong performance in Mumbai, Delhi, Hyderabad, Bangalore, Kolkata</a:t>
            </a:r>
          </a:p>
          <a:p>
            <a:r>
              <a:rPr dirty="0">
                <a:latin typeface="Georgia" panose="02040502050405020303" pitchFamily="18" charset="0"/>
              </a:rPr>
              <a:t>Growth opportunities in tier-2 cities (Lucknow, Indore, Patna, Ranchi).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>
                <a:latin typeface="Georgia" panose="02040502050405020303" pitchFamily="18" charset="0"/>
              </a:rPr>
              <a:t>Customer Ratings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Georgia" panose="02040502050405020303" pitchFamily="18" charset="0"/>
              </a:rPr>
              <a:t>Good: Majority of feedback</a:t>
            </a:r>
          </a:p>
          <a:p>
            <a:r>
              <a:rPr dirty="0">
                <a:latin typeface="Georgia" panose="02040502050405020303" pitchFamily="18" charset="0"/>
              </a:rPr>
              <a:t>Poor: 852 reviews</a:t>
            </a:r>
          </a:p>
          <a:p>
            <a:r>
              <a:rPr dirty="0">
                <a:latin typeface="Georgia" panose="02040502050405020303" pitchFamily="18" charset="0"/>
              </a:rPr>
              <a:t>Average: 652 reviews</a:t>
            </a:r>
          </a:p>
          <a:p>
            <a:endParaRPr dirty="0">
              <a:latin typeface="Georgia" panose="02040502050405020303" pitchFamily="18" charset="0"/>
            </a:endParaRPr>
          </a:p>
          <a:p>
            <a:r>
              <a:rPr dirty="0">
                <a:latin typeface="Georgia" panose="02040502050405020303" pitchFamily="18" charset="0"/>
              </a:rPr>
              <a:t>✅ Positive customer satisfaction, but poor ratings need investigation.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>
                <a:latin typeface="Georgia" panose="02040502050405020303" pitchFamily="18" charset="0"/>
              </a:rPr>
              <a:t>Payment Method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Georgia" panose="02040502050405020303" pitchFamily="18" charset="0"/>
              </a:rPr>
              <a:t>UPI: 24.2%</a:t>
            </a:r>
          </a:p>
          <a:p>
            <a:r>
              <a:rPr dirty="0">
                <a:latin typeface="Georgia" panose="02040502050405020303" pitchFamily="18" charset="0"/>
              </a:rPr>
              <a:t>Debit Card: 26.4%</a:t>
            </a:r>
          </a:p>
          <a:p>
            <a:r>
              <a:rPr dirty="0">
                <a:latin typeface="Georgia" panose="02040502050405020303" pitchFamily="18" charset="0"/>
              </a:rPr>
              <a:t>Credit Card: 24.7%</a:t>
            </a:r>
          </a:p>
          <a:p>
            <a:r>
              <a:rPr dirty="0">
                <a:latin typeface="Georgia" panose="02040502050405020303" pitchFamily="18" charset="0"/>
              </a:rPr>
              <a:t>Cash: 24.7%</a:t>
            </a:r>
          </a:p>
          <a:p>
            <a:endParaRPr dirty="0">
              <a:latin typeface="Georgia" panose="02040502050405020303" pitchFamily="18" charset="0"/>
            </a:endParaRPr>
          </a:p>
          <a:p>
            <a:r>
              <a:rPr dirty="0">
                <a:latin typeface="Georgia" panose="02040502050405020303" pitchFamily="18" charset="0"/>
              </a:rPr>
              <a:t>📊 Balanced mix; debit cards slightly preferred.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14</TotalTime>
  <Words>336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Georgia</vt:lpstr>
      <vt:lpstr>Rockwell</vt:lpstr>
      <vt:lpstr>Damask</vt:lpstr>
      <vt:lpstr>Mobile Sales Performance Dashboard</vt:lpstr>
      <vt:lpstr>Key Metrics Overview</vt:lpstr>
      <vt:lpstr>Sales by Brand</vt:lpstr>
      <vt:lpstr>Top Mobile Models</vt:lpstr>
      <vt:lpstr>Monthly Quantity Trend</vt:lpstr>
      <vt:lpstr>Sales by Day of the Week</vt:lpstr>
      <vt:lpstr>Sales by Geography</vt:lpstr>
      <vt:lpstr>Customer Ratings</vt:lpstr>
      <vt:lpstr>Payment Method Distribution</vt:lpstr>
      <vt:lpstr>Key Takeaways &amp; Recommendations</vt:lpstr>
      <vt:lpstr>END OF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Aashish Rana</cp:lastModifiedBy>
  <cp:revision>4</cp:revision>
  <dcterms:created xsi:type="dcterms:W3CDTF">2013-01-27T09:14:16Z</dcterms:created>
  <dcterms:modified xsi:type="dcterms:W3CDTF">2025-09-25T15:02:29Z</dcterms:modified>
  <cp:category/>
</cp:coreProperties>
</file>