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92" r:id="rId3"/>
    <p:sldId id="296" r:id="rId4"/>
    <p:sldId id="297" r:id="rId5"/>
    <p:sldId id="300" r:id="rId6"/>
    <p:sldId id="299" r:id="rId7"/>
    <p:sldId id="301" r:id="rId8"/>
    <p:sldId id="302" r:id="rId9"/>
    <p:sldId id="303" r:id="rId10"/>
    <p:sldId id="304" r:id="rId11"/>
    <p:sldId id="260" r:id="rId12"/>
    <p:sldId id="257" r:id="rId13"/>
    <p:sldId id="258" r:id="rId14"/>
    <p:sldId id="264" r:id="rId15"/>
    <p:sldId id="266" r:id="rId16"/>
    <p:sldId id="267" r:id="rId17"/>
    <p:sldId id="268" r:id="rId18"/>
    <p:sldId id="269" r:id="rId19"/>
    <p:sldId id="270" r:id="rId20"/>
    <p:sldId id="271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79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9" d="100"/>
          <a:sy n="59" d="100"/>
        </p:scale>
        <p:origin x="-1674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A574-E527-41A5-ACAB-BA3EA9311CC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60A574-E527-41A5-ACAB-BA3EA9311CC8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E6C053-6417-4AC6-8E04-26F252914A2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DevOps?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According to Rundeck&#10;9 9/11/2015&#10;Link to Presentation: Rundeck + Nexus (from Nexus Live on June 5, 2014)&#10;http://www.slide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85344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 and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Developers work with Ops to understand the impact </a:t>
            </a:r>
            <a:r>
              <a:rPr lang="en-US" dirty="0" smtClean="0"/>
              <a:t>of code changes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Developers now work more closely with production-equivalent </a:t>
            </a:r>
            <a:r>
              <a:rPr lang="en-US" dirty="0" smtClean="0"/>
              <a:t>systems</a:t>
            </a:r>
          </a:p>
          <a:p>
            <a:pPr>
              <a:buNone/>
            </a:pPr>
            <a:r>
              <a:rPr lang="en-US" dirty="0" smtClean="0"/>
              <a:t>• Developers </a:t>
            </a:r>
            <a:r>
              <a:rPr lang="en-US" dirty="0"/>
              <a:t>focuses on metrics required by Ops </a:t>
            </a:r>
            <a:r>
              <a:rPr lang="en-US" dirty="0" smtClean="0"/>
              <a:t>team like PSR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Ops now have more clarity on infrastructure </a:t>
            </a:r>
            <a:r>
              <a:rPr lang="en-US" dirty="0" smtClean="0"/>
              <a:t>needs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More automation on </a:t>
            </a:r>
            <a:r>
              <a:rPr lang="en-US" dirty="0" smtClean="0"/>
              <a:t>deployment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Closely monitors the Dev – Test – Prod pipeline </a:t>
            </a:r>
            <a:r>
              <a:rPr lang="en-US" dirty="0" smtClean="0"/>
              <a:t>for each </a:t>
            </a:r>
            <a:r>
              <a:rPr lang="en-US" dirty="0"/>
              <a:t>deployment with immediate </a:t>
            </a:r>
            <a:r>
              <a:rPr lang="en-US" dirty="0" smtClean="0"/>
              <a:t>feedback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Better collaboration and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(a combination of development </a:t>
            </a:r>
            <a:r>
              <a:rPr lang="en-US" dirty="0" smtClean="0"/>
              <a:t>and operations</a:t>
            </a:r>
            <a:r>
              <a:rPr lang="en-US" dirty="0"/>
              <a:t>) is a software </a:t>
            </a:r>
            <a:r>
              <a:rPr lang="en-US" dirty="0" smtClean="0"/>
              <a:t>development method </a:t>
            </a:r>
            <a:r>
              <a:rPr lang="en-US" dirty="0"/>
              <a:t>that stresses communication</a:t>
            </a:r>
            <a:r>
              <a:rPr lang="en-US" dirty="0" smtClean="0"/>
              <a:t>, collaboration </a:t>
            </a:r>
            <a:r>
              <a:rPr lang="en-US" dirty="0"/>
              <a:t>and integration </a:t>
            </a:r>
            <a:r>
              <a:rPr lang="en-US" dirty="0" smtClean="0"/>
              <a:t>between software </a:t>
            </a:r>
            <a:r>
              <a:rPr lang="en-US" dirty="0"/>
              <a:t>developers and </a:t>
            </a:r>
            <a:r>
              <a:rPr lang="en-US" dirty="0" smtClean="0"/>
              <a:t>information technology(IT</a:t>
            </a:r>
            <a:r>
              <a:rPr lang="en-US" dirty="0"/>
              <a:t>) professionals thereby– Enable rapid evolution of products or services– Reduce risk, improve quality across portfolio, </a:t>
            </a:r>
            <a:r>
              <a:rPr lang="en-US" dirty="0" smtClean="0"/>
              <a:t>and reduce </a:t>
            </a:r>
            <a:r>
              <a:rPr lang="en-US" dirty="0"/>
              <a:t>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DevOps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DevOps integration targets product delivery, quality </a:t>
            </a:r>
            <a:r>
              <a:rPr lang="en-US" dirty="0" smtClean="0"/>
              <a:t>testing, feature </a:t>
            </a:r>
            <a:r>
              <a:rPr lang="en-US" dirty="0"/>
              <a:t>development and maintenance releases in order </a:t>
            </a:r>
            <a:r>
              <a:rPr lang="en-US" dirty="0" smtClean="0"/>
              <a:t>to improve </a:t>
            </a:r>
            <a:r>
              <a:rPr lang="en-US" dirty="0"/>
              <a:t>reliability and security and faster development </a:t>
            </a:r>
            <a:r>
              <a:rPr lang="en-US" dirty="0" smtClean="0"/>
              <a:t>and deployment </a:t>
            </a:r>
            <a:r>
              <a:rPr lang="en-US" dirty="0"/>
              <a:t>cycles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adoption of DevOps is being driven by factors such as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Use </a:t>
            </a:r>
            <a:r>
              <a:rPr lang="en-US" dirty="0"/>
              <a:t>of agile and other development processes </a:t>
            </a:r>
            <a:r>
              <a:rPr lang="en-US" dirty="0" smtClean="0"/>
              <a:t>and methodologies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Demand for an increased rate of production releases </a:t>
            </a:r>
            <a:r>
              <a:rPr lang="en-US" dirty="0" smtClean="0"/>
              <a:t>from application </a:t>
            </a:r>
            <a:r>
              <a:rPr lang="en-US" dirty="0"/>
              <a:t>and business </a:t>
            </a:r>
            <a:r>
              <a:rPr lang="en-US" dirty="0" smtClean="0"/>
              <a:t>stakeholders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Wide availability of virtualized and cloud </a:t>
            </a:r>
            <a:r>
              <a:rPr lang="en-US" dirty="0" smtClean="0"/>
              <a:t>infrastructure from </a:t>
            </a:r>
            <a:r>
              <a:rPr lang="en-US" dirty="0"/>
              <a:t>internal and external </a:t>
            </a:r>
            <a:r>
              <a:rPr lang="en-US" dirty="0" smtClean="0"/>
              <a:t>providers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Increased usage of data center automation </a:t>
            </a:r>
            <a:r>
              <a:rPr lang="en-US" dirty="0" smtClean="0"/>
              <a:t>and configuration </a:t>
            </a:r>
            <a:r>
              <a:rPr lang="en-US" dirty="0"/>
              <a:t>management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7772400" cy="1470025"/>
          </a:xfrm>
        </p:spPr>
        <p:txBody>
          <a:bodyPr/>
          <a:lstStyle/>
          <a:p>
            <a:r>
              <a:rPr lang="en-US" dirty="0" smtClean="0"/>
              <a:t>WHY DevOps?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3810000"/>
          </a:xfrm>
        </p:spPr>
        <p:txBody>
          <a:bodyPr/>
          <a:lstStyle/>
          <a:p>
            <a:pPr algn="l"/>
            <a:r>
              <a:rPr lang="en-US" dirty="0" smtClean="0"/>
              <a:t>A culture and mindset for collaborating between developers and Operations.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To Overcome Delivery </a:t>
            </a:r>
            <a:r>
              <a:rPr lang="en-US" dirty="0"/>
              <a:t>Challenges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Why DevOps? – Delivery Challenges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delivery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Release management– Better understanding of risks, dependencies</a:t>
            </a:r>
            <a:r>
              <a:rPr lang="en-US" dirty="0" smtClean="0"/>
              <a:t>, compliance issues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Release/Deployment coordination– Better tracking of discrete activities, faster </a:t>
            </a:r>
            <a:r>
              <a:rPr lang="en-US" dirty="0" smtClean="0"/>
              <a:t>escalation of </a:t>
            </a:r>
            <a:r>
              <a:rPr lang="en-US" dirty="0"/>
              <a:t>issues, documented process control and </a:t>
            </a:r>
            <a:r>
              <a:rPr lang="en-US" dirty="0" smtClean="0"/>
              <a:t>granular reporting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Release/Deployment Automation– Usually have existing automation but want to </a:t>
            </a:r>
            <a:r>
              <a:rPr lang="en-US" dirty="0" smtClean="0"/>
              <a:t>flexibly manage </a:t>
            </a:r>
            <a:r>
              <a:rPr lang="en-US" dirty="0"/>
              <a:t>and drive this automation that can be </a:t>
            </a:r>
            <a:r>
              <a:rPr lang="en-US" dirty="0" smtClean="0"/>
              <a:t>invoked by </a:t>
            </a:r>
            <a:r>
              <a:rPr lang="en-US" dirty="0"/>
              <a:t>non-operations resources in specific non-production environments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over come the Gap?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Agile Development– Addresses the gap between customer requirements </a:t>
            </a:r>
            <a:r>
              <a:rPr lang="en-US" dirty="0" smtClean="0"/>
              <a:t>and dev </a:t>
            </a:r>
            <a:r>
              <a:rPr lang="en-US" dirty="0"/>
              <a:t>+ testing teams– Cross-functional teams to design, develop, and </a:t>
            </a:r>
            <a:r>
              <a:rPr lang="en-US" dirty="0" smtClean="0"/>
              <a:t>test features/stories prioritized </a:t>
            </a:r>
            <a:r>
              <a:rPr lang="en-US" dirty="0"/>
              <a:t>by the PO (Customer)– Focuses more on functional and non-functional </a:t>
            </a:r>
            <a:r>
              <a:rPr lang="en-US" dirty="0" smtClean="0"/>
              <a:t>readiness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DevOps– Addresses the gap between dev + testing and Ops– Automated release management– Focuses on functional and non-functional plus </a:t>
            </a:r>
            <a:r>
              <a:rPr lang="en-US" dirty="0" smtClean="0"/>
              <a:t>operational and </a:t>
            </a:r>
            <a:r>
              <a:rPr lang="en-US" dirty="0"/>
              <a:t>business readiness– Intensifies reusability and automation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610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C:\Users\adeym\Desktop\devops-from-the-ground-up-23-638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4066237" cy="5943600"/>
          </a:xfrm>
          <a:prstGeom prst="rect">
            <a:avLst/>
          </a:prstGeom>
          <a:noFill/>
        </p:spPr>
      </p:pic>
      <p:pic>
        <p:nvPicPr>
          <p:cNvPr id="50179" name="Picture 3" descr="C:\Users\adeym\Desktop\devops-from-the-ground-up-24-63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914400"/>
            <a:ext cx="4800600" cy="5943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1" y="533400"/>
            <a:ext cx="80772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Technical Capabilities of DevOps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Integrate the code changes by each </a:t>
            </a:r>
            <a:r>
              <a:rPr lang="en-US" dirty="0" smtClean="0"/>
              <a:t>developer so </a:t>
            </a:r>
            <a:r>
              <a:rPr lang="en-US" dirty="0"/>
              <a:t>that the main branch remains up-to-date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124200"/>
            <a:ext cx="8686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Continuous Delivery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Taking each CI build and run </a:t>
            </a:r>
            <a:r>
              <a:rPr lang="en-US" sz="2400" dirty="0" smtClean="0"/>
              <a:t>it through deployment </a:t>
            </a:r>
            <a:r>
              <a:rPr lang="en-US" sz="2400" dirty="0"/>
              <a:t>procedures on production </a:t>
            </a:r>
            <a:r>
              <a:rPr lang="en-US" sz="2400" dirty="0" smtClean="0"/>
              <a:t>or production-equivalent environments.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0"/>
            <a:ext cx="8229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Continuous Testing and continuous Monitoring</a:t>
            </a:r>
            <a:endParaRPr lang="en-US" sz="2000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8153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505200"/>
            <a:ext cx="84582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Infrastructure as code and build &amp; delivery pipeline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886200"/>
            <a:ext cx="8839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371600"/>
            <a:ext cx="7772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856488"/>
          </a:xfrm>
        </p:spPr>
        <p:txBody>
          <a:bodyPr/>
          <a:lstStyle/>
          <a:p>
            <a:r>
              <a:rPr lang="en-US" dirty="0" smtClean="0"/>
              <a:t>Organizational Change</a:t>
            </a:r>
            <a:endParaRPr 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Develop and test in an environment similar </a:t>
            </a:r>
            <a:r>
              <a:rPr lang="en-US" dirty="0" smtClean="0"/>
              <a:t>to production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Deploy builds </a:t>
            </a:r>
            <a:r>
              <a:rPr lang="en-US" dirty="0" smtClean="0"/>
              <a:t>frequently</a:t>
            </a:r>
          </a:p>
          <a:p>
            <a:pPr>
              <a:buNone/>
            </a:pPr>
            <a:r>
              <a:rPr lang="en-US" dirty="0" smtClean="0"/>
              <a:t>• </a:t>
            </a:r>
            <a:r>
              <a:rPr lang="en-US" dirty="0"/>
              <a:t>Validate operation quality continuously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loud Hosted EnvironmentsCloud Hosted EnvironmentsThe Variants of Continuous Delivery1. Deploy to Dev, QA and Prod hosted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8458200" cy="51720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devops-and-continuous-delivery-reference-architectures-including-nexus-and-other-popular-tools-2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1" y="762000"/>
            <a:ext cx="8839199" cy="5562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2. Deploy to Dev, QA and Prod hosted on PhysicalServers (no Cloud)AssetLibraryAssetLibrary AssetLibraryAssetLibraryThe Var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87630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loud Hosted EnvironmentsCloud Hosted Environments3. Deploy to Dev and QA hosted on Private orPublic Cloud. Prod is on-pr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0"/>
            <a:ext cx="8763000" cy="5562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Provider IIIProvider IIIProvider IIProvider IIProvider IProvider I4. Full Software Supply Chain with in-house oroutsourced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82296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Continuous Delivery Adoption Maturity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85800"/>
            <a:ext cx="8686800" cy="541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ontinuous Delivery flowArtifact LibraryArtifact LibraryCloud Platform ProviderCloud Platform ProviderAutomation Agent(ex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077200" cy="4562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DevOps Tool ChainApplication Release ManagementCloud ProvisioningApplication Deployment Automation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79248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Application Release ManagementCloud ProvisioningApplication Deployment AutomationDevOps Tool Chain - ImplementationsRation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2000"/>
            <a:ext cx="8382000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IBM DevOps for Mobile ApplicationsFeedbackFeedbackApplication Deploy for Mobile• Automates deployments of multi-tier appli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8486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Architectures</a:t>
            </a:r>
            <a:endParaRPr lang="en-US" dirty="0"/>
          </a:p>
        </p:txBody>
      </p:sp>
      <p:pic>
        <p:nvPicPr>
          <p:cNvPr id="51204" name="Picture 4" descr="According to Cardlife&#10;40 9/11/2015&#10;Link to Blog: How I use Rundeck, Python Fabric, Ansible and Chef to provide automated 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8451273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685801"/>
            <a:ext cx="82295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According to Cisco&#10;3 9/11/2015&#10;Link to Presentation: Enabling DevOps in a SDN World&#10;http://www.slideshare.net/CiscoDevNet/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4676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According to Adobe&#10;4 9/11/2015&#10;Link to Presentation: Master Chef class: learn how to quickly cook delightful CQ/AEM infra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8915400" cy="571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1143001"/>
            <a:ext cx="7848600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According to IBM&#10;6 9/11/2015&#10;Link to Blog: DevOps Best Practice - Establishing a “Single Source of Truth”&#10;https://www.ibm.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8382000" cy="5867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109</TotalTime>
  <Words>442</Words>
  <Application>Microsoft Office PowerPoint</Application>
  <PresentationFormat>On-screen Show (4:3)</PresentationFormat>
  <Paragraphs>41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Flow</vt:lpstr>
      <vt:lpstr>Slide 1</vt:lpstr>
      <vt:lpstr>Slide 2</vt:lpstr>
      <vt:lpstr>Slide 3</vt:lpstr>
      <vt:lpstr>Reference Architectures</vt:lpstr>
      <vt:lpstr>Slide 5</vt:lpstr>
      <vt:lpstr>Slide 6</vt:lpstr>
      <vt:lpstr>Slide 7</vt:lpstr>
      <vt:lpstr>Slide 8</vt:lpstr>
      <vt:lpstr>Slide 9</vt:lpstr>
      <vt:lpstr>Slide 10</vt:lpstr>
      <vt:lpstr>DEV and OPS</vt:lpstr>
      <vt:lpstr>What is DevOps?</vt:lpstr>
      <vt:lpstr>What is DevOps ?</vt:lpstr>
      <vt:lpstr>WHY DevOps?</vt:lpstr>
      <vt:lpstr>Slide 15</vt:lpstr>
      <vt:lpstr>Top 3 delivery challenges</vt:lpstr>
      <vt:lpstr>Slide 17</vt:lpstr>
      <vt:lpstr>How to over come the Gap?</vt:lpstr>
      <vt:lpstr>Slide 19</vt:lpstr>
      <vt:lpstr>Slide 20</vt:lpstr>
      <vt:lpstr>Key Technical Capabilities of DevOps</vt:lpstr>
      <vt:lpstr>Continuous Integration</vt:lpstr>
      <vt:lpstr> Continuous Delivery</vt:lpstr>
      <vt:lpstr>Continuous Testing and continuous Monitoring</vt:lpstr>
      <vt:lpstr>Infrastructure as code and build &amp; delivery pipeline</vt:lpstr>
      <vt:lpstr>Slide 26</vt:lpstr>
      <vt:lpstr>Organizational Change</vt:lpstr>
      <vt:lpstr>Principles of DevOps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DevOps?</dc:title>
  <dc:creator>Mony Adey</dc:creator>
  <cp:lastModifiedBy>Mony Adey</cp:lastModifiedBy>
  <cp:revision>12</cp:revision>
  <dcterms:created xsi:type="dcterms:W3CDTF">2015-10-15T19:59:37Z</dcterms:created>
  <dcterms:modified xsi:type="dcterms:W3CDTF">2015-10-15T21:48:54Z</dcterms:modified>
</cp:coreProperties>
</file>