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59" r:id="rId5"/>
    <p:sldId id="260" r:id="rId6"/>
    <p:sldId id="261" r:id="rId7"/>
    <p:sldId id="265" r:id="rId8"/>
    <p:sldId id="266" r:id="rId9"/>
    <p:sldId id="267" r:id="rId10"/>
    <p:sldId id="268" r:id="rId11"/>
    <p:sldId id="269" r:id="rId12"/>
    <p:sldId id="273" r:id="rId13"/>
    <p:sldId id="274" r:id="rId14"/>
    <p:sldId id="272" r:id="rId15"/>
    <p:sldId id="275" r:id="rId16"/>
    <p:sldId id="270" r:id="rId17"/>
    <p:sldId id="271" r:id="rId18"/>
    <p:sldId id="276" r:id="rId19"/>
    <p:sldId id="277" r:id="rId20"/>
    <p:sldId id="278" r:id="rId21"/>
    <p:sldId id="279" r:id="rId22"/>
    <p:sldId id="262"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4277" autoAdjust="0"/>
  </p:normalViewPr>
  <p:slideViewPr>
    <p:cSldViewPr snapToGrid="0">
      <p:cViewPr varScale="1">
        <p:scale>
          <a:sx n="108" d="100"/>
          <a:sy n="108"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2672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E9EA22-AE23-443C-8944-13633D635596}" type="datetimeFigureOut">
              <a:rPr lang="en-IN" smtClean="0"/>
              <a:t>12/03/20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391768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18864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908119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68395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E9EA22-AE23-443C-8944-13633D635596}" type="datetimeFigureOut">
              <a:rPr lang="en-IN" smtClean="0"/>
              <a:t>12/03/20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944916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E9EA22-AE23-443C-8944-13633D635596}" type="datetimeFigureOut">
              <a:rPr lang="en-IN" smtClean="0"/>
              <a:t>12/03/20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17018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587804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411751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03961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E9EA22-AE23-443C-8944-13633D635596}" type="datetimeFigureOut">
              <a:rPr lang="en-IN" smtClean="0"/>
              <a:t>12/03/20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67015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9EA22-AE23-443C-8944-13633D635596}" type="datetimeFigureOut">
              <a:rPr lang="en-IN" smtClean="0"/>
              <a:t>12/03/20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27302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9EA22-AE23-443C-8944-13633D635596}" type="datetimeFigureOut">
              <a:rPr lang="en-IN" smtClean="0"/>
              <a:t>12/03/20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191577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E9EA22-AE23-443C-8944-13633D635596}" type="datetimeFigureOut">
              <a:rPr lang="en-IN" smtClean="0"/>
              <a:t>12/03/20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406619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9EA22-AE23-443C-8944-13633D635596}" type="datetimeFigureOut">
              <a:rPr lang="en-IN" smtClean="0"/>
              <a:t>12/03/20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149225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E9EA22-AE23-443C-8944-13633D635596}" type="datetimeFigureOut">
              <a:rPr lang="en-IN" smtClean="0"/>
              <a:t>12/03/20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105623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E9EA22-AE23-443C-8944-13633D635596}" type="datetimeFigureOut">
              <a:rPr lang="en-IN" smtClean="0"/>
              <a:t>12/03/20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5D01E-1CE6-4403-B378-BEDAEA24BCF8}" type="slidenum">
              <a:rPr lang="en-IN" smtClean="0"/>
              <a:t>‹#›</a:t>
            </a:fld>
            <a:endParaRPr lang="en-IN"/>
          </a:p>
        </p:txBody>
      </p:sp>
    </p:spTree>
    <p:extLst>
      <p:ext uri="{BB962C8B-B14F-4D97-AF65-F5344CB8AC3E}">
        <p14:creationId xmlns:p14="http://schemas.microsoft.com/office/powerpoint/2010/main" val="38994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E9EA22-AE23-443C-8944-13633D635596}" type="datetimeFigureOut">
              <a:rPr lang="en-IN" smtClean="0"/>
              <a:t>12/03/20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885D01E-1CE6-4403-B378-BEDAEA24BCF8}" type="slidenum">
              <a:rPr lang="en-IN" smtClean="0"/>
              <a:t>‹#›</a:t>
            </a:fld>
            <a:endParaRPr lang="en-IN"/>
          </a:p>
        </p:txBody>
      </p:sp>
    </p:spTree>
    <p:extLst>
      <p:ext uri="{BB962C8B-B14F-4D97-AF65-F5344CB8AC3E}">
        <p14:creationId xmlns:p14="http://schemas.microsoft.com/office/powerpoint/2010/main" val="1732595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5CD-6E0E-434A-AFEB-58EEB4DBA6E4}"/>
              </a:ext>
            </a:extLst>
          </p:cNvPr>
          <p:cNvSpPr>
            <a:spLocks noGrp="1"/>
          </p:cNvSpPr>
          <p:nvPr>
            <p:ph type="ctrTitle"/>
          </p:nvPr>
        </p:nvSpPr>
        <p:spPr>
          <a:xfrm>
            <a:off x="6453382" y="1678588"/>
            <a:ext cx="4798142" cy="3153753"/>
          </a:xfrm>
        </p:spPr>
        <p:txBody>
          <a:bodyPr>
            <a:normAutofit/>
          </a:bodyPr>
          <a:lstStyle/>
          <a:p>
            <a:r>
              <a:rPr lang="en-IN" sz="6000" dirty="0">
                <a:solidFill>
                  <a:srgbClr val="EBEBEB"/>
                </a:solidFill>
                <a:latin typeface="Times New Roman" panose="02020603050405020304" pitchFamily="18" charset="0"/>
                <a:cs typeface="Times New Roman" panose="02020603050405020304" pitchFamily="18" charset="0"/>
              </a:rPr>
              <a:t>Voice E-mail System for Blind People</a:t>
            </a:r>
          </a:p>
        </p:txBody>
      </p:sp>
      <p:sp>
        <p:nvSpPr>
          <p:cNvPr id="3" name="Subtitle 2">
            <a:extLst>
              <a:ext uri="{FF2B5EF4-FFF2-40B4-BE49-F238E27FC236}">
                <a16:creationId xmlns:a16="http://schemas.microsoft.com/office/drawing/2014/main" id="{79BD8044-4645-4485-A68F-E8BECF6B85B7}"/>
              </a:ext>
            </a:extLst>
          </p:cNvPr>
          <p:cNvSpPr>
            <a:spLocks noGrp="1"/>
          </p:cNvSpPr>
          <p:nvPr>
            <p:ph type="subTitle" idx="1"/>
          </p:nvPr>
        </p:nvSpPr>
        <p:spPr>
          <a:xfrm>
            <a:off x="6744929" y="4591665"/>
            <a:ext cx="4798142" cy="1622322"/>
          </a:xfrm>
        </p:spPr>
        <p:txBody>
          <a:bodyPr>
            <a:normAutofit/>
          </a:bodyPr>
          <a:lstStyle/>
          <a:p>
            <a:endParaRPr lang="en-IN" dirty="0"/>
          </a:p>
          <a:p>
            <a:endParaRPr lang="en-IN" dirty="0"/>
          </a:p>
        </p:txBody>
      </p:sp>
      <p:pic>
        <p:nvPicPr>
          <p:cNvPr id="7" name="Graphic 6" descr="Email">
            <a:extLst>
              <a:ext uri="{FF2B5EF4-FFF2-40B4-BE49-F238E27FC236}">
                <a16:creationId xmlns:a16="http://schemas.microsoft.com/office/drawing/2014/main" id="{3131C61C-1465-4282-83E2-92BD6410F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881370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2354-BA20-4EF3-9B8D-A9CD9DDD2C86}"/>
              </a:ext>
            </a:extLst>
          </p:cNvPr>
          <p:cNvSpPr>
            <a:spLocks noGrp="1"/>
          </p:cNvSpPr>
          <p:nvPr>
            <p:ph type="title"/>
          </p:nvPr>
        </p:nvSpPr>
        <p:spPr>
          <a:xfrm>
            <a:off x="1154954" y="1079686"/>
            <a:ext cx="8761413" cy="706964"/>
          </a:xfrm>
        </p:spPr>
        <p:txBody>
          <a:bodyPr/>
          <a:lstStyle/>
          <a:p>
            <a:r>
              <a:rPr lang="en-IN" sz="4000" dirty="0">
                <a:latin typeface="Times New Roman" panose="02020603050405020304" pitchFamily="18" charset="0"/>
                <a:cs typeface="Times New Roman" panose="02020603050405020304" pitchFamily="18" charset="0"/>
              </a:rPr>
              <a:t>Reading unread emails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BE57CD-9782-45E3-BF3E-7E66AAB2D850}"/>
              </a:ext>
            </a:extLst>
          </p:cNvPr>
          <p:cNvSpPr>
            <a:spLocks noGrp="1"/>
          </p:cNvSpPr>
          <p:nvPr>
            <p:ph idx="1"/>
          </p:nvPr>
        </p:nvSpPr>
        <p:spPr>
          <a:xfrm>
            <a:off x="1154954" y="2815535"/>
            <a:ext cx="8825659" cy="3416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From the main menu, by saying the keyword</a:t>
            </a:r>
            <a:r>
              <a:rPr lang="en-IN" sz="2400" b="1" dirty="0">
                <a:latin typeface="Times New Roman" panose="02020603050405020304" pitchFamily="18" charset="0"/>
                <a:cs typeface="Times New Roman" panose="02020603050405020304" pitchFamily="18" charset="0"/>
              </a:rPr>
              <a:t> READ </a:t>
            </a:r>
            <a:r>
              <a:rPr lang="en-IN" sz="2400" dirty="0">
                <a:latin typeface="Times New Roman" panose="02020603050405020304" pitchFamily="18" charset="0"/>
                <a:cs typeface="Times New Roman" panose="02020603050405020304" pitchFamily="18" charset="0"/>
              </a:rPr>
              <a:t>we can come to this module. At the first step it will Check the Gmail account for an unread emails with the help of IMAPLIB library in python.</a:t>
            </a:r>
          </a:p>
          <a:p>
            <a:pPr marL="0" indent="0">
              <a:buNone/>
            </a:pPr>
            <a:r>
              <a:rPr lang="en-IN" sz="2400" dirty="0">
                <a:latin typeface="Times New Roman" panose="02020603050405020304" pitchFamily="18" charset="0"/>
                <a:cs typeface="Times New Roman" panose="02020603050405020304" pitchFamily="18" charset="0"/>
              </a:rPr>
              <a:t>After checking the Gmail it will tell the count of the number of unread emails present in the Gmail account then it will read out the details like Sender, Subject and Message of each mail.</a:t>
            </a:r>
            <a:endParaRPr lang="en-IN" sz="2400" dirty="0"/>
          </a:p>
        </p:txBody>
      </p:sp>
    </p:spTree>
    <p:extLst>
      <p:ext uri="{BB962C8B-B14F-4D97-AF65-F5344CB8AC3E}">
        <p14:creationId xmlns:p14="http://schemas.microsoft.com/office/powerpoint/2010/main" val="275595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A445-CF1D-477B-BA92-CACDE620D90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Searching for name related emails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224A76-1AE7-44EF-94D1-91E59D222F0A}"/>
              </a:ext>
            </a:extLst>
          </p:cNvPr>
          <p:cNvSpPr>
            <a:spLocks noGrp="1"/>
          </p:cNvSpPr>
          <p:nvPr>
            <p:ph idx="1"/>
          </p:nvPr>
        </p:nvSpPr>
        <p:spPr>
          <a:xfrm>
            <a:off x="1154954" y="2828787"/>
            <a:ext cx="8825659" cy="3416300"/>
          </a:xfrm>
        </p:spPr>
        <p:txBody>
          <a:bodyPr/>
          <a:lstStyle/>
          <a:p>
            <a:pPr marL="0" indent="0">
              <a:buNone/>
            </a:pPr>
            <a:r>
              <a:rPr lang="en-IN" sz="2400" dirty="0">
                <a:latin typeface="Times New Roman" panose="02020603050405020304" pitchFamily="18" charset="0"/>
                <a:cs typeface="Times New Roman" panose="02020603050405020304" pitchFamily="18" charset="0"/>
              </a:rPr>
              <a:t>From the main menu, by saying the keyword</a:t>
            </a:r>
            <a:r>
              <a:rPr lang="en-IN" sz="2400" b="1" dirty="0">
                <a:latin typeface="Times New Roman" panose="02020603050405020304" pitchFamily="18" charset="0"/>
                <a:cs typeface="Times New Roman" panose="02020603050405020304" pitchFamily="18" charset="0"/>
              </a:rPr>
              <a:t> READ </a:t>
            </a:r>
            <a:r>
              <a:rPr lang="en-IN" sz="2400" dirty="0">
                <a:latin typeface="Times New Roman" panose="02020603050405020304" pitchFamily="18" charset="0"/>
                <a:cs typeface="Times New Roman" panose="02020603050405020304" pitchFamily="18" charset="0"/>
              </a:rPr>
              <a:t>we can come to this module. At the first step it will ask us the username for which the server has to search for the mails. It verifies the username and tells us the number of emails then from the Gmail account and then it displays the username relates emails with the help of IMAPLIB library in python.</a:t>
            </a:r>
          </a:p>
          <a:p>
            <a:pPr marL="0" indent="0">
              <a:buNone/>
            </a:pPr>
            <a:endParaRPr lang="en-IN" dirty="0"/>
          </a:p>
        </p:txBody>
      </p:sp>
    </p:spTree>
    <p:extLst>
      <p:ext uri="{BB962C8B-B14F-4D97-AF65-F5344CB8AC3E}">
        <p14:creationId xmlns:p14="http://schemas.microsoft.com/office/powerpoint/2010/main" val="182417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5DD34B-BD66-4B5D-948B-2DC923D20F7A}"/>
              </a:ext>
            </a:extLst>
          </p:cNvPr>
          <p:cNvSpPr txBox="1"/>
          <p:nvPr/>
        </p:nvSpPr>
        <p:spPr>
          <a:xfrm>
            <a:off x="940904" y="728870"/>
            <a:ext cx="4333461"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Activity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BD72FB-238A-47D0-AECA-3286C65D0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133" y="537759"/>
            <a:ext cx="6106377" cy="5782482"/>
          </a:xfrm>
          <a:prstGeom prst="rect">
            <a:avLst/>
          </a:prstGeom>
        </p:spPr>
      </p:pic>
    </p:spTree>
    <p:extLst>
      <p:ext uri="{BB962C8B-B14F-4D97-AF65-F5344CB8AC3E}">
        <p14:creationId xmlns:p14="http://schemas.microsoft.com/office/powerpoint/2010/main" val="334653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E64CC-FE06-4587-B488-26481108D0AA}"/>
              </a:ext>
            </a:extLst>
          </p:cNvPr>
          <p:cNvSpPr txBox="1"/>
          <p:nvPr/>
        </p:nvSpPr>
        <p:spPr>
          <a:xfrm>
            <a:off x="848138" y="742122"/>
            <a:ext cx="2491409"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Class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0BF264-3C46-47D3-8A5C-A7F4C1EE5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47" y="1399892"/>
            <a:ext cx="5010849" cy="4058216"/>
          </a:xfrm>
          <a:prstGeom prst="rect">
            <a:avLst/>
          </a:prstGeom>
        </p:spPr>
      </p:pic>
    </p:spTree>
    <p:extLst>
      <p:ext uri="{BB962C8B-B14F-4D97-AF65-F5344CB8AC3E}">
        <p14:creationId xmlns:p14="http://schemas.microsoft.com/office/powerpoint/2010/main" val="353148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12B90-9A17-4115-ACBD-C9E57EF6EA92}"/>
              </a:ext>
            </a:extLst>
          </p:cNvPr>
          <p:cNvSpPr txBox="1"/>
          <p:nvPr/>
        </p:nvSpPr>
        <p:spPr>
          <a:xfrm>
            <a:off x="841197" y="808383"/>
            <a:ext cx="327328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Sequence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BEA503-DF6A-424A-9F9C-E149A788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970" y="1030514"/>
            <a:ext cx="6530296" cy="5019103"/>
          </a:xfrm>
          <a:prstGeom prst="rect">
            <a:avLst/>
          </a:prstGeom>
        </p:spPr>
      </p:pic>
    </p:spTree>
    <p:extLst>
      <p:ext uri="{BB962C8B-B14F-4D97-AF65-F5344CB8AC3E}">
        <p14:creationId xmlns:p14="http://schemas.microsoft.com/office/powerpoint/2010/main" val="388448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AA42EF-EE24-4E48-B9ED-08A0EE095E51}"/>
              </a:ext>
            </a:extLst>
          </p:cNvPr>
          <p:cNvSpPr txBox="1"/>
          <p:nvPr/>
        </p:nvSpPr>
        <p:spPr>
          <a:xfrm>
            <a:off x="972457" y="899886"/>
            <a:ext cx="264160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Use-Case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5BE5A0E-88C8-4750-857F-620A51501CE7}"/>
              </a:ext>
            </a:extLst>
          </p:cNvPr>
          <p:cNvPicPr>
            <a:picLocks noChangeAspect="1"/>
          </p:cNvPicPr>
          <p:nvPr/>
        </p:nvPicPr>
        <p:blipFill rotWithShape="1">
          <a:blip r:embed="rId2"/>
          <a:srcRect l="22206" t="30576" r="32840" b="31749"/>
          <a:stretch/>
        </p:blipFill>
        <p:spPr>
          <a:xfrm>
            <a:off x="3506777" y="2054087"/>
            <a:ext cx="6974705" cy="3286539"/>
          </a:xfrm>
          <a:prstGeom prst="rect">
            <a:avLst/>
          </a:prstGeom>
        </p:spPr>
      </p:pic>
    </p:spTree>
    <p:extLst>
      <p:ext uri="{BB962C8B-B14F-4D97-AF65-F5344CB8AC3E}">
        <p14:creationId xmlns:p14="http://schemas.microsoft.com/office/powerpoint/2010/main" val="251530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8C27-B8D7-4961-A03A-72CBFC532F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Code :</a:t>
            </a:r>
          </a:p>
        </p:txBody>
      </p:sp>
      <p:sp>
        <p:nvSpPr>
          <p:cNvPr id="3" name="Content Placeholder 2">
            <a:extLst>
              <a:ext uri="{FF2B5EF4-FFF2-40B4-BE49-F238E27FC236}">
                <a16:creationId xmlns:a16="http://schemas.microsoft.com/office/drawing/2014/main" id="{824CE4CE-6D4D-47D0-962B-165E72D1CFC4}"/>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try:</a:t>
            </a:r>
          </a:p>
          <a:p>
            <a:pPr marL="0" indent="0">
              <a:buNone/>
            </a:pPr>
            <a:r>
              <a:rPr lang="en-IN" dirty="0">
                <a:latin typeface="Times New Roman" panose="02020603050405020304" pitchFamily="18" charset="0"/>
                <a:cs typeface="Times New Roman" panose="02020603050405020304" pitchFamily="18" charset="0"/>
              </a:rPr>
              <a:t>    username=voice('enter a username')</a:t>
            </a:r>
          </a:p>
          <a:p>
            <a:pPr marL="0" indent="0">
              <a:buNone/>
            </a:pPr>
            <a:r>
              <a:rPr lang="en-IN" dirty="0">
                <a:latin typeface="Times New Roman" panose="02020603050405020304" pitchFamily="18" charset="0"/>
                <a:cs typeface="Times New Roman" panose="02020603050405020304" pitchFamily="18" charset="0"/>
              </a:rPr>
              <a:t>    password=voice('enter password')</a:t>
            </a:r>
          </a:p>
          <a:p>
            <a:pPr marL="0" indent="0">
              <a:buNone/>
            </a:pPr>
            <a:r>
              <a:rPr lang="en-IN" dirty="0">
                <a:latin typeface="Times New Roman" panose="02020603050405020304" pitchFamily="18" charset="0"/>
                <a:cs typeface="Times New Roman" panose="02020603050405020304" pitchFamily="18" charset="0"/>
              </a:rPr>
              <a:t>    server = smtplib.SMTP_SSL(smtp_ssl_host, smtp_ssl_port)</a:t>
            </a:r>
          </a:p>
          <a:p>
            <a:pPr marL="0" indent="0">
              <a:buNone/>
            </a:pPr>
            <a:r>
              <a:rPr lang="en-IN" dirty="0">
                <a:latin typeface="Times New Roman" panose="02020603050405020304" pitchFamily="18" charset="0"/>
                <a:cs typeface="Times New Roman" panose="02020603050405020304" pitchFamily="18" charset="0"/>
              </a:rPr>
              <a:t>    z=</a:t>
            </a:r>
            <a:r>
              <a:rPr lang="en-IN" dirty="0" err="1">
                <a:latin typeface="Times New Roman" panose="02020603050405020304" pitchFamily="18" charset="0"/>
                <a:cs typeface="Times New Roman" panose="02020603050405020304" pitchFamily="18" charset="0"/>
              </a:rPr>
              <a:t>server.login</a:t>
            </a:r>
            <a:r>
              <a:rPr lang="en-IN" dirty="0">
                <a:latin typeface="Times New Roman" panose="02020603050405020304" pitchFamily="18" charset="0"/>
                <a:cs typeface="Times New Roman" panose="02020603050405020304" pitchFamily="18" charset="0"/>
              </a:rPr>
              <a:t>(username, password)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server.quit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except:</a:t>
            </a:r>
          </a:p>
          <a:p>
            <a:pPr marL="0" indent="0">
              <a:buNone/>
            </a:pPr>
            <a:r>
              <a:rPr lang="en-IN" dirty="0">
                <a:latin typeface="Times New Roman" panose="02020603050405020304" pitchFamily="18" charset="0"/>
                <a:cs typeface="Times New Roman" panose="02020603050405020304" pitchFamily="18" charset="0"/>
              </a:rPr>
              <a:t>    speakout('Login Failed please try again later')</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sys.exit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speakout('Login Successful')</a:t>
            </a:r>
          </a:p>
        </p:txBody>
      </p:sp>
    </p:spTree>
    <p:extLst>
      <p:ext uri="{BB962C8B-B14F-4D97-AF65-F5344CB8AC3E}">
        <p14:creationId xmlns:p14="http://schemas.microsoft.com/office/powerpoint/2010/main" val="407599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C11A-3B0E-4267-8AA1-02744786FF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Code :</a:t>
            </a:r>
            <a:endParaRPr lang="en-IN" dirty="0"/>
          </a:p>
        </p:txBody>
      </p:sp>
      <p:sp>
        <p:nvSpPr>
          <p:cNvPr id="3" name="Content Placeholder 2">
            <a:extLst>
              <a:ext uri="{FF2B5EF4-FFF2-40B4-BE49-F238E27FC236}">
                <a16:creationId xmlns:a16="http://schemas.microsoft.com/office/drawing/2014/main" id="{1BD81F2E-041B-4C9E-AFF5-4D9524C18528}"/>
              </a:ext>
            </a:extLst>
          </p:cNvPr>
          <p:cNvSpPr>
            <a:spLocks noGrp="1"/>
          </p:cNvSpPr>
          <p:nvPr>
            <p:ph idx="1"/>
          </p:nvPr>
        </p:nvSpPr>
        <p:spPr/>
        <p:txBody>
          <a:bodyPr>
            <a:normAutofit fontScale="25000" lnSpcReduction="20000"/>
          </a:bodyPr>
          <a:lstStyle/>
          <a:p>
            <a:pPr marL="0" indent="0">
              <a:buNone/>
            </a:pPr>
            <a:r>
              <a:rPr lang="en-IN" sz="6400" dirty="0">
                <a:latin typeface="Times New Roman" panose="02020603050405020304" pitchFamily="18" charset="0"/>
                <a:cs typeface="Times New Roman" panose="02020603050405020304" pitchFamily="18" charset="0"/>
              </a:rPr>
              <a:t>def search(</a:t>
            </a:r>
            <a:r>
              <a:rPr lang="en-IN" sz="6400" dirty="0" err="1">
                <a:latin typeface="Times New Roman" panose="02020603050405020304" pitchFamily="18" charset="0"/>
                <a:cs typeface="Times New Roman" panose="02020603050405020304" pitchFamily="18" charset="0"/>
              </a:rPr>
              <a:t>username,password</a:t>
            </a:r>
            <a:r>
              <a:rPr lang="en-IN" sz="6400" dirty="0">
                <a:latin typeface="Times New Roman" panose="02020603050405020304" pitchFamily="18" charset="0"/>
                <a:cs typeface="Times New Roman" panose="02020603050405020304" pitchFamily="18" charset="0"/>
              </a:rPr>
              <a:t>):</a:t>
            </a:r>
          </a:p>
          <a:p>
            <a:pPr marL="0" indent="0">
              <a:buNone/>
            </a:pPr>
            <a:r>
              <a:rPr lang="en-IN" sz="6400" dirty="0">
                <a:latin typeface="Times New Roman" panose="02020603050405020304" pitchFamily="18" charset="0"/>
                <a:cs typeface="Times New Roman" panose="02020603050405020304" pitchFamily="18" charset="0"/>
              </a:rPr>
              <a:t>    search=voice('enter a username to search mails')</a:t>
            </a:r>
          </a:p>
          <a:p>
            <a:pPr marL="0" indent="0">
              <a:buNone/>
            </a:pPr>
            <a:r>
              <a:rPr lang="en-IN" sz="6400" dirty="0">
                <a:latin typeface="Times New Roman" panose="02020603050405020304" pitchFamily="18" charset="0"/>
                <a:cs typeface="Times New Roman" panose="02020603050405020304" pitchFamily="18" charset="0"/>
              </a:rPr>
              <a:t>    count=0</a:t>
            </a:r>
          </a:p>
          <a:p>
            <a:pPr marL="0" indent="0">
              <a:buNone/>
            </a:pP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imapper</a:t>
            </a:r>
            <a:r>
              <a:rPr lang="en-IN" sz="6400" dirty="0">
                <a:latin typeface="Times New Roman" panose="02020603050405020304" pitchFamily="18" charset="0"/>
                <a:cs typeface="Times New Roman" panose="02020603050405020304" pitchFamily="18" charset="0"/>
              </a:rPr>
              <a:t> = </a:t>
            </a:r>
            <a:r>
              <a:rPr lang="en-IN" sz="6400" dirty="0" err="1">
                <a:latin typeface="Times New Roman" panose="02020603050405020304" pitchFamily="18" charset="0"/>
                <a:cs typeface="Times New Roman" panose="02020603050405020304" pitchFamily="18" charset="0"/>
              </a:rPr>
              <a:t>easyimap.connect</a:t>
            </a:r>
            <a:r>
              <a:rPr lang="en-IN" sz="6400" dirty="0">
                <a:latin typeface="Times New Roman" panose="02020603050405020304" pitchFamily="18" charset="0"/>
                <a:cs typeface="Times New Roman" panose="02020603050405020304" pitchFamily="18" charset="0"/>
              </a:rPr>
              <a:t>('</a:t>
            </a:r>
            <a:r>
              <a:rPr lang="en-IN" sz="6400" dirty="0" err="1">
                <a:latin typeface="Times New Roman" panose="02020603050405020304" pitchFamily="18" charset="0"/>
                <a:cs typeface="Times New Roman" panose="02020603050405020304" pitchFamily="18" charset="0"/>
              </a:rPr>
              <a:t>imap.gmail.com',username</a:t>
            </a:r>
            <a:r>
              <a:rPr lang="en-IN" sz="6400" dirty="0">
                <a:latin typeface="Times New Roman" panose="02020603050405020304" pitchFamily="18" charset="0"/>
                <a:cs typeface="Times New Roman" panose="02020603050405020304" pitchFamily="18" charset="0"/>
              </a:rPr>
              <a:t>, password)</a:t>
            </a:r>
          </a:p>
          <a:p>
            <a:pPr marL="0" indent="0">
              <a:buNone/>
            </a:pPr>
            <a:r>
              <a:rPr lang="en-IN" sz="6400" dirty="0">
                <a:latin typeface="Times New Roman" panose="02020603050405020304" pitchFamily="18" charset="0"/>
                <a:cs typeface="Times New Roman" panose="02020603050405020304" pitchFamily="18" charset="0"/>
              </a:rPr>
              <a:t>    for </a:t>
            </a:r>
            <a:r>
              <a:rPr lang="en-IN" sz="6400" dirty="0" err="1">
                <a:latin typeface="Times New Roman" panose="02020603050405020304" pitchFamily="18" charset="0"/>
                <a:cs typeface="Times New Roman" panose="02020603050405020304" pitchFamily="18" charset="0"/>
              </a:rPr>
              <a:t>mail_id</a:t>
            </a:r>
            <a:r>
              <a:rPr lang="en-IN" sz="6400" dirty="0">
                <a:latin typeface="Times New Roman" panose="02020603050405020304" pitchFamily="18" charset="0"/>
                <a:cs typeface="Times New Roman" panose="02020603050405020304" pitchFamily="18" charset="0"/>
              </a:rPr>
              <a:t> in </a:t>
            </a:r>
            <a:r>
              <a:rPr lang="en-IN" sz="6400" dirty="0" err="1">
                <a:latin typeface="Times New Roman" panose="02020603050405020304" pitchFamily="18" charset="0"/>
                <a:cs typeface="Times New Roman" panose="02020603050405020304" pitchFamily="18" charset="0"/>
              </a:rPr>
              <a:t>imapper.listids</a:t>
            </a:r>
            <a:r>
              <a:rPr lang="en-IN" sz="6400" dirty="0">
                <a:latin typeface="Times New Roman" panose="02020603050405020304" pitchFamily="18" charset="0"/>
                <a:cs typeface="Times New Roman" panose="02020603050405020304" pitchFamily="18" charset="0"/>
              </a:rPr>
              <a:t>(limit=5):</a:t>
            </a:r>
          </a:p>
          <a:p>
            <a:pPr marL="0" indent="0">
              <a:buNone/>
            </a:pPr>
            <a:r>
              <a:rPr lang="en-IN" sz="6400" dirty="0">
                <a:latin typeface="Times New Roman" panose="02020603050405020304" pitchFamily="18" charset="0"/>
                <a:cs typeface="Times New Roman" panose="02020603050405020304" pitchFamily="18" charset="0"/>
              </a:rPr>
              <a:t>        mail = </a:t>
            </a:r>
            <a:r>
              <a:rPr lang="en-IN" sz="6400" dirty="0" err="1">
                <a:latin typeface="Times New Roman" panose="02020603050405020304" pitchFamily="18" charset="0"/>
                <a:cs typeface="Times New Roman" panose="02020603050405020304" pitchFamily="18" charset="0"/>
              </a:rPr>
              <a:t>imapper.mail</a:t>
            </a:r>
            <a:r>
              <a:rPr lang="en-IN" sz="6400" dirty="0">
                <a:latin typeface="Times New Roman" panose="02020603050405020304" pitchFamily="18" charset="0"/>
                <a:cs typeface="Times New Roman" panose="02020603050405020304" pitchFamily="18" charset="0"/>
              </a:rPr>
              <a:t>(</a:t>
            </a:r>
            <a:r>
              <a:rPr lang="en-IN" sz="6400" dirty="0" err="1">
                <a:latin typeface="Times New Roman" panose="02020603050405020304" pitchFamily="18" charset="0"/>
                <a:cs typeface="Times New Roman" panose="02020603050405020304" pitchFamily="18" charset="0"/>
              </a:rPr>
              <a:t>mail_id</a:t>
            </a:r>
            <a:r>
              <a:rPr lang="en-IN" sz="6400" dirty="0">
                <a:latin typeface="Times New Roman" panose="02020603050405020304" pitchFamily="18" charset="0"/>
                <a:cs typeface="Times New Roman" panose="02020603050405020304" pitchFamily="18" charset="0"/>
              </a:rPr>
              <a:t>)</a:t>
            </a:r>
          </a:p>
          <a:p>
            <a:pPr marL="0" indent="0">
              <a:buNone/>
            </a:pPr>
            <a:r>
              <a:rPr lang="en-IN" sz="6400" dirty="0">
                <a:latin typeface="Times New Roman" panose="02020603050405020304" pitchFamily="18" charset="0"/>
                <a:cs typeface="Times New Roman" panose="02020603050405020304" pitchFamily="18" charset="0"/>
              </a:rPr>
              <a:t>        if(</a:t>
            </a:r>
            <a:r>
              <a:rPr lang="en-IN" sz="6400" dirty="0" err="1">
                <a:latin typeface="Times New Roman" panose="02020603050405020304" pitchFamily="18" charset="0"/>
                <a:cs typeface="Times New Roman" panose="02020603050405020304" pitchFamily="18" charset="0"/>
              </a:rPr>
              <a:t>mail.from_addr.find</a:t>
            </a:r>
            <a:r>
              <a:rPr lang="en-IN" sz="6400" dirty="0">
                <a:latin typeface="Times New Roman" panose="02020603050405020304" pitchFamily="18" charset="0"/>
                <a:cs typeface="Times New Roman" panose="02020603050405020304" pitchFamily="18" charset="0"/>
              </a:rPr>
              <a:t>(search)!=-1):</a:t>
            </a:r>
          </a:p>
          <a:p>
            <a:pPr marL="0" indent="0">
              <a:buNone/>
            </a:pPr>
            <a:r>
              <a:rPr lang="en-IN" sz="6400" dirty="0">
                <a:latin typeface="Times New Roman" panose="02020603050405020304" pitchFamily="18" charset="0"/>
                <a:cs typeface="Times New Roman" panose="02020603050405020304" pitchFamily="18" charset="0"/>
              </a:rPr>
              <a:t>            count=count+1</a:t>
            </a:r>
          </a:p>
          <a:p>
            <a:pPr marL="0" indent="0">
              <a:buNone/>
            </a:pPr>
            <a:r>
              <a:rPr lang="en-IN" sz="6400" dirty="0">
                <a:latin typeface="Times New Roman" panose="02020603050405020304" pitchFamily="18" charset="0"/>
                <a:cs typeface="Times New Roman" panose="02020603050405020304" pitchFamily="18" charset="0"/>
              </a:rPr>
              <a:t>    print(count)</a:t>
            </a:r>
          </a:p>
          <a:p>
            <a:pPr marL="0" indent="0">
              <a:buNone/>
            </a:pPr>
            <a:r>
              <a:rPr lang="en-IN" sz="6400" dirty="0">
                <a:latin typeface="Times New Roman" panose="02020603050405020304" pitchFamily="18" charset="0"/>
                <a:cs typeface="Times New Roman" panose="02020603050405020304" pitchFamily="18" charset="0"/>
              </a:rPr>
              <a:t>    speakout('You have')</a:t>
            </a:r>
          </a:p>
          <a:p>
            <a:pPr marL="0" indent="0">
              <a:buNone/>
            </a:pPr>
            <a:r>
              <a:rPr lang="en-IN" sz="6400" dirty="0">
                <a:latin typeface="Times New Roman" panose="02020603050405020304" pitchFamily="18" charset="0"/>
                <a:cs typeface="Times New Roman" panose="02020603050405020304" pitchFamily="18" charset="0"/>
              </a:rPr>
              <a:t>    speakout(count)</a:t>
            </a:r>
          </a:p>
          <a:p>
            <a:pPr marL="0" indent="0">
              <a:buNone/>
            </a:pPr>
            <a:r>
              <a:rPr lang="en-IN" sz="6400" dirty="0">
                <a:latin typeface="Times New Roman" panose="02020603050405020304" pitchFamily="18" charset="0"/>
                <a:cs typeface="Times New Roman" panose="02020603050405020304" pitchFamily="18" charset="0"/>
              </a:rPr>
              <a:t>    speakout('emails with given username')</a:t>
            </a:r>
          </a:p>
          <a:p>
            <a:pPr marL="0" indent="0">
              <a:buNone/>
            </a:pPr>
            <a:r>
              <a:rPr lang="en-IN" sz="64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57036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6B94-A8DF-4FC2-AFFB-250D533BBAA9}"/>
              </a:ext>
            </a:extLst>
          </p:cNvPr>
          <p:cNvSpPr>
            <a:spLocks noGrp="1"/>
          </p:cNvSpPr>
          <p:nvPr>
            <p:ph type="ctrTitle"/>
          </p:nvPr>
        </p:nvSpPr>
        <p:spPr>
          <a:xfrm>
            <a:off x="1256555" y="741796"/>
            <a:ext cx="8825658" cy="861420"/>
          </a:xfrm>
        </p:spPr>
        <p:txBody>
          <a:bodyPr/>
          <a:lstStyle/>
          <a:p>
            <a:r>
              <a:rPr lang="en-US" sz="3600" dirty="0">
                <a:latin typeface="Times New Roman" panose="02020603050405020304" pitchFamily="18" charset="0"/>
                <a:cs typeface="Times New Roman" panose="02020603050405020304" pitchFamily="18" charset="0"/>
              </a:rPr>
              <a:t>Output screens</a:t>
            </a:r>
            <a:endParaRPr lang="en-IN"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B5B8D1A-E34F-4E9B-B034-A4740D700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155" y="2506662"/>
            <a:ext cx="61245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63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0">
            <a:extLst>
              <a:ext uri="{FF2B5EF4-FFF2-40B4-BE49-F238E27FC236}">
                <a16:creationId xmlns:a16="http://schemas.microsoft.com/office/drawing/2014/main" id="{5055BDBD-1D99-4398-8A0C-0AFDC969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20" t="40720" r="43530" b="17818"/>
          <a:stretch>
            <a:fillRect/>
          </a:stretch>
        </p:blipFill>
        <p:spPr bwMode="auto">
          <a:xfrm>
            <a:off x="832077" y="3193143"/>
            <a:ext cx="7579473" cy="280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4">
            <a:extLst>
              <a:ext uri="{FF2B5EF4-FFF2-40B4-BE49-F238E27FC236}">
                <a16:creationId xmlns:a16="http://schemas.microsoft.com/office/drawing/2014/main" id="{ED657234-5D95-42BA-B31C-2DCF078C8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48" t="61319" r="62814" b="22324"/>
          <a:stretch>
            <a:fillRect/>
          </a:stretch>
        </p:blipFill>
        <p:spPr bwMode="auto">
          <a:xfrm>
            <a:off x="832077" y="1020763"/>
            <a:ext cx="60388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88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D3DE-DB05-4156-A915-4CC04B3686D4}"/>
              </a:ext>
            </a:extLst>
          </p:cNvPr>
          <p:cNvSpPr>
            <a:spLocks noGrp="1"/>
          </p:cNvSpPr>
          <p:nvPr>
            <p:ph type="title"/>
          </p:nvPr>
        </p:nvSpPr>
        <p:spPr/>
        <p:txBody>
          <a:bodyPr/>
          <a:lstStyle/>
          <a:p>
            <a:r>
              <a:rPr lang="en-IN" sz="5400"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4078C-75EF-4045-9CBC-C88BC3C0A73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Email system using speech recognition could potentially serve as an efficient input method for mailing devices for blind.</a:t>
            </a:r>
          </a:p>
          <a:p>
            <a:r>
              <a:rPr lang="en-IN" sz="2400" dirty="0">
                <a:latin typeface="Times New Roman" panose="02020603050405020304" pitchFamily="18" charset="0"/>
                <a:cs typeface="Times New Roman" panose="02020603050405020304" pitchFamily="18" charset="0"/>
              </a:rPr>
              <a:t>The application will be a Interface for visually impaired persons using IVR- Interactive voice response.</a:t>
            </a:r>
          </a:p>
          <a:p>
            <a:r>
              <a:rPr lang="en-IN" sz="2400" dirty="0">
                <a:latin typeface="Times New Roman" panose="02020603050405020304" pitchFamily="18" charset="0"/>
                <a:cs typeface="Times New Roman" panose="02020603050405020304" pitchFamily="18" charset="0"/>
              </a:rPr>
              <a:t>Thus enabling everyone to control their mail accounts using their voice only and to be able to read, send, and perform all the other useful tasks. The system will prompt the user with voice commands to perform certain action and the user will respond to the same. </a:t>
            </a:r>
          </a:p>
        </p:txBody>
      </p:sp>
    </p:spTree>
    <p:extLst>
      <p:ext uri="{BB962C8B-B14F-4D97-AF65-F5344CB8AC3E}">
        <p14:creationId xmlns:p14="http://schemas.microsoft.com/office/powerpoint/2010/main" val="1548824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3" name="Rectangle 72">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77" name="Freeform: Shape 76">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3074" name="Picture 12">
            <a:extLst>
              <a:ext uri="{FF2B5EF4-FFF2-40B4-BE49-F238E27FC236}">
                <a16:creationId xmlns:a16="http://schemas.microsoft.com/office/drawing/2014/main" id="{E2FB4F37-294C-4D48-8823-CE9F6B426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26" t="47173" r="50372" b="12112"/>
          <a:stretch>
            <a:fillRect/>
          </a:stretch>
        </p:blipFill>
        <p:spPr bwMode="auto">
          <a:xfrm>
            <a:off x="3008758" y="1160200"/>
            <a:ext cx="8539776" cy="45375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32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3" name="Rectangle 72">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77" name="Freeform: Shape 76">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4098" name="Picture 13">
            <a:extLst>
              <a:ext uri="{FF2B5EF4-FFF2-40B4-BE49-F238E27FC236}">
                <a16:creationId xmlns:a16="http://schemas.microsoft.com/office/drawing/2014/main" id="{475A3781-2C37-4F80-90EE-F5ED55155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22" t="28012" r="43323" b="11745"/>
          <a:stretch>
            <a:fillRect/>
          </a:stretch>
        </p:blipFill>
        <p:spPr bwMode="auto">
          <a:xfrm>
            <a:off x="3147614" y="643466"/>
            <a:ext cx="8262064" cy="5571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97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80C4-251C-4133-86FB-93A98A6C2AB5}"/>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15AD6E5-8E21-42DB-81FD-698DF47E8EF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It is basically designed to help handicapped people, who face difficulties in accessing the computer system.</a:t>
            </a:r>
          </a:p>
          <a:p>
            <a:r>
              <a:rPr lang="en-IN" sz="2400" dirty="0">
                <a:latin typeface="Times New Roman" panose="02020603050405020304" pitchFamily="18" charset="0"/>
                <a:cs typeface="Times New Roman" panose="02020603050405020304" pitchFamily="18" charset="0"/>
              </a:rPr>
              <a:t>Voice mail architecture helps blind people to access e-mail. It basically describes the voice mail architecture that can be used by blind people to access their e-mails.</a:t>
            </a:r>
          </a:p>
          <a:p>
            <a:r>
              <a:rPr lang="en-IN" sz="2400" dirty="0">
                <a:latin typeface="Times New Roman" panose="02020603050405020304" pitchFamily="18" charset="0"/>
                <a:cs typeface="Times New Roman" panose="02020603050405020304" pitchFamily="18" charset="0"/>
              </a:rPr>
              <a:t>This architecture will also reduce cognitive load taken by blind to remember and type characters using the keyboard.</a:t>
            </a:r>
          </a:p>
        </p:txBody>
      </p:sp>
    </p:spTree>
    <p:extLst>
      <p:ext uri="{BB962C8B-B14F-4D97-AF65-F5344CB8AC3E}">
        <p14:creationId xmlns:p14="http://schemas.microsoft.com/office/powerpoint/2010/main" val="204405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EEB6B-9D99-4EA7-BD99-34B66CD7A6E5}"/>
              </a:ext>
            </a:extLst>
          </p:cNvPr>
          <p:cNvSpPr>
            <a:spLocks noGrp="1"/>
          </p:cNvSpPr>
          <p:nvPr>
            <p:ph type="ctrTitle"/>
          </p:nvPr>
        </p:nvSpPr>
        <p:spPr>
          <a:xfrm>
            <a:off x="1446503" y="1582899"/>
            <a:ext cx="8825658" cy="2677648"/>
          </a:xfrm>
        </p:spPr>
        <p:txBody>
          <a:bodyPr/>
          <a:lstStyle/>
          <a:p>
            <a:r>
              <a:rPr lang="en-IN" sz="7200" dirty="0">
                <a:latin typeface="Times New Roman" panose="02020603050405020304" pitchFamily="18" charset="0"/>
                <a:cs typeface="Times New Roman" panose="02020603050405020304" pitchFamily="18" charset="0"/>
              </a:rPr>
              <a:t>Thank You…</a:t>
            </a:r>
          </a:p>
        </p:txBody>
      </p:sp>
      <p:sp>
        <p:nvSpPr>
          <p:cNvPr id="5" name="Subtitle 4">
            <a:extLst>
              <a:ext uri="{FF2B5EF4-FFF2-40B4-BE49-F238E27FC236}">
                <a16:creationId xmlns:a16="http://schemas.microsoft.com/office/drawing/2014/main" id="{2BBA831F-3A87-4F08-BA73-1B38D6892336}"/>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58908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55A4-4B80-466F-943C-46F1A78E68E9}"/>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Abstract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8C2BB-15D0-4291-ABAA-21932C211157}"/>
              </a:ext>
            </a:extLst>
          </p:cNvPr>
          <p:cNvSpPr>
            <a:spLocks noGrp="1"/>
          </p:cNvSpPr>
          <p:nvPr>
            <p:ph idx="1"/>
          </p:nvPr>
        </p:nvSpPr>
        <p:spPr/>
        <p:txBody>
          <a:bodyPr>
            <a:normAutofit fontScale="85000" lnSpcReduction="10000"/>
          </a:bodyPr>
          <a:lstStyle/>
          <a:p>
            <a:pPr marL="0" indent="0">
              <a:buNone/>
            </a:pPr>
            <a:r>
              <a:rPr lang="en-IN" sz="2400" dirty="0">
                <a:latin typeface="Times New Roman" panose="02020603050405020304" pitchFamily="18" charset="0"/>
                <a:cs typeface="Times New Roman" panose="02020603050405020304" pitchFamily="18" charset="0"/>
              </a:rPr>
              <a:t>The visually challenged people find it very difficult to access the technology because of the fact that using them requires visual perception. Even though many new advancements have been implemented to help them use the computers efficiently no user who is visually challenged can use this technology as efficiently as a normal user can do that. Unlike normal users they require some practice for using the available technologies. This approach aims at developing an email system that will help even a visually impaired person to use the services for communication without prior training. This system will also reduce cognitive load taken by blind to remember and type characters using keyboard. The system will be keyboard independent and will work only on mouse operation and speech recognition. The system is completely based on interactive voice response (IVR) which will make it user friendly and efficient to use.</a:t>
            </a:r>
          </a:p>
          <a:p>
            <a:endParaRPr lang="en-IN" dirty="0"/>
          </a:p>
        </p:txBody>
      </p:sp>
    </p:spTree>
    <p:extLst>
      <p:ext uri="{BB962C8B-B14F-4D97-AF65-F5344CB8AC3E}">
        <p14:creationId xmlns:p14="http://schemas.microsoft.com/office/powerpoint/2010/main" val="73798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2EBE-1384-4FFD-9F1D-DA46648FA55A}"/>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44DC144-01AF-414A-A170-72EF723B41C8}"/>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existing email systems don’t provide any means Talkback service. So, they cannot be used by visually challenged people. </a:t>
            </a:r>
          </a:p>
          <a:p>
            <a:r>
              <a:rPr lang="en-IN" sz="2400" dirty="0">
                <a:latin typeface="Times New Roman" panose="02020603050405020304" pitchFamily="18" charset="0"/>
                <a:cs typeface="Times New Roman" panose="02020603050405020304" pitchFamily="18" charset="0"/>
              </a:rPr>
              <a:t>As visually challenged people do not prefer to have laptops and desktops, the use of such developed system are very limited. </a:t>
            </a:r>
          </a:p>
          <a:p>
            <a:r>
              <a:rPr lang="en-IN" sz="2400" dirty="0">
                <a:latin typeface="Times New Roman" panose="02020603050405020304" pitchFamily="18" charset="0"/>
                <a:cs typeface="Times New Roman" panose="02020603050405020304" pitchFamily="18" charset="0"/>
              </a:rPr>
              <a:t>Even if the Braille keyboard is used, they have to remember the complex keyboard.</a:t>
            </a:r>
            <a:endParaRPr lang="en-IN" dirty="0"/>
          </a:p>
        </p:txBody>
      </p:sp>
    </p:spTree>
    <p:extLst>
      <p:ext uri="{BB962C8B-B14F-4D97-AF65-F5344CB8AC3E}">
        <p14:creationId xmlns:p14="http://schemas.microsoft.com/office/powerpoint/2010/main" val="347150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A8CE-2F20-4A4B-87F1-992D5E003C54}"/>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CDE9130-9174-4630-B8FD-986D843A33C0}"/>
              </a:ext>
            </a:extLst>
          </p:cNvPr>
          <p:cNvSpPr>
            <a:spLocks noGrp="1"/>
          </p:cNvSpPr>
          <p:nvPr>
            <p:ph idx="1"/>
          </p:nvPr>
        </p:nvSpPr>
        <p:spPr/>
        <p:txBody>
          <a:bodyPr>
            <a:normAutofit/>
          </a:bodyPr>
          <a:lstStyle/>
          <a:p>
            <a:pPr lvl="1"/>
            <a:r>
              <a:rPr lang="en-IN" sz="2400" dirty="0">
                <a:latin typeface="Times New Roman" panose="02020603050405020304" pitchFamily="18" charset="0"/>
                <a:cs typeface="Times New Roman" panose="02020603050405020304" pitchFamily="18" charset="0"/>
              </a:rPr>
              <a:t>The key opinion kept into consideration while developing the proposed system was accessibility not the look and feel. Such applications will be used efficiently by anyone whether he is able or disable. </a:t>
            </a:r>
          </a:p>
          <a:p>
            <a:pPr lvl="1"/>
            <a:r>
              <a:rPr lang="en-IN" sz="2400" dirty="0">
                <a:latin typeface="Times New Roman" panose="02020603050405020304" pitchFamily="18" charset="0"/>
                <a:cs typeface="Times New Roman" panose="02020603050405020304" pitchFamily="18" charset="0"/>
              </a:rPr>
              <a:t>Unlike the existing systems which focuses more on GUI friendliness of normal user, our system covers the basic  expectations of both normal as well as visually impaired group. </a:t>
            </a:r>
          </a:p>
        </p:txBody>
      </p:sp>
    </p:spTree>
    <p:extLst>
      <p:ext uri="{BB962C8B-B14F-4D97-AF65-F5344CB8AC3E}">
        <p14:creationId xmlns:p14="http://schemas.microsoft.com/office/powerpoint/2010/main" val="23088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12CF-670C-4619-91DF-3190A7B1F059}"/>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22DDD67F-4694-4421-884C-3E875199A406}"/>
              </a:ext>
            </a:extLst>
          </p:cNvPr>
          <p:cNvSpPr>
            <a:spLocks noGrp="1"/>
          </p:cNvSpPr>
          <p:nvPr>
            <p:ph idx="1"/>
          </p:nvPr>
        </p:nvSpPr>
        <p:spPr/>
        <p:txBody>
          <a:bodyPr>
            <a:normAutofit fontScale="77500" lnSpcReduction="20000"/>
          </a:bodyPr>
          <a:lstStyle/>
          <a:p>
            <a:r>
              <a:rPr lang="en-IN" sz="2600" dirty="0">
                <a:latin typeface="Times New Roman" panose="02020603050405020304" pitchFamily="18" charset="0"/>
                <a:cs typeface="Times New Roman" panose="02020603050405020304" pitchFamily="18" charset="0"/>
              </a:rPr>
              <a:t> System          : Intel Core i5 2.20 GHz</a:t>
            </a:r>
          </a:p>
          <a:p>
            <a:r>
              <a:rPr lang="en-IN" sz="2600" dirty="0">
                <a:latin typeface="Times New Roman" panose="02020603050405020304" pitchFamily="18" charset="0"/>
                <a:cs typeface="Times New Roman" panose="02020603050405020304" pitchFamily="18" charset="0"/>
              </a:rPr>
              <a:t> Hard Disk      :    1 TB</a:t>
            </a:r>
          </a:p>
          <a:p>
            <a:r>
              <a:rPr lang="en-IN" sz="2600" dirty="0">
                <a:latin typeface="Times New Roman" panose="02020603050405020304" pitchFamily="18" charset="0"/>
                <a:cs typeface="Times New Roman" panose="02020603050405020304" pitchFamily="18" charset="0"/>
              </a:rPr>
              <a:t> RAM              :    8Gb</a:t>
            </a:r>
          </a:p>
          <a:p>
            <a:r>
              <a:rPr lang="en-IN" sz="2600" dirty="0">
                <a:latin typeface="Times New Roman" panose="02020603050405020304" pitchFamily="18" charset="0"/>
                <a:cs typeface="Times New Roman" panose="02020603050405020304" pitchFamily="18" charset="0"/>
              </a:rPr>
              <a:t> Operating System   :  Windows 10 </a:t>
            </a:r>
          </a:p>
          <a:p>
            <a:r>
              <a:rPr lang="en-IN" sz="2600" dirty="0">
                <a:latin typeface="Times New Roman" panose="02020603050405020304" pitchFamily="18" charset="0"/>
                <a:cs typeface="Times New Roman" panose="02020603050405020304" pitchFamily="18" charset="0"/>
              </a:rPr>
              <a:t>Gmail Account</a:t>
            </a:r>
            <a:endParaRPr lang="en-IN" sz="23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Some libraries required from Python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SMTP</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Text_to_Speech conversion, Speech_to_text conversion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Word Recognition, easyMapper</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6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5EF3-41A0-49CE-8629-CA0F5F91EA72}"/>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4F5747E9-E2DE-41D1-8898-0C8E3A851469}"/>
              </a:ext>
            </a:extLst>
          </p:cNvPr>
          <p:cNvSpPr>
            <a:spLocks noGrp="1"/>
          </p:cNvSpPr>
          <p:nvPr>
            <p:ph idx="1"/>
          </p:nvPr>
        </p:nvSpPr>
        <p:spPr/>
        <p:txBody>
          <a:bodyPr>
            <a:normAutofit/>
          </a:bodyPr>
          <a:lstStyle/>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There are 4 Main Modules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Authentication</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Sending an email</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Reading unread emails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Searching for name related emails</a:t>
            </a:r>
          </a:p>
        </p:txBody>
      </p:sp>
    </p:spTree>
    <p:extLst>
      <p:ext uri="{BB962C8B-B14F-4D97-AF65-F5344CB8AC3E}">
        <p14:creationId xmlns:p14="http://schemas.microsoft.com/office/powerpoint/2010/main" val="413073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3178-9CBE-4F45-81F3-2381477FA324}"/>
              </a:ext>
            </a:extLst>
          </p:cNvPr>
          <p:cNvSpPr>
            <a:spLocks noGrp="1"/>
          </p:cNvSpPr>
          <p:nvPr>
            <p:ph type="title"/>
          </p:nvPr>
        </p:nvSpPr>
        <p:spPr>
          <a:xfrm>
            <a:off x="1154954" y="589354"/>
            <a:ext cx="8761413" cy="706964"/>
          </a:xfrm>
        </p:spPr>
        <p:txBody>
          <a:bodyPr/>
          <a:lstStyle/>
          <a:p>
            <a:br>
              <a:rPr lang="en-IN" sz="4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Authentication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491BC3-8816-4003-9000-64CE8E2660F6}"/>
              </a:ext>
            </a:extLst>
          </p:cNvPr>
          <p:cNvSpPr>
            <a:spLocks noGrp="1"/>
          </p:cNvSpPr>
          <p:nvPr>
            <p:ph idx="1"/>
          </p:nvPr>
        </p:nvSpPr>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In this module, user is asked his username and password.</a:t>
            </a:r>
          </a:p>
          <a:p>
            <a:pPr marL="0" indent="0">
              <a:buNone/>
            </a:pPr>
            <a:r>
              <a:rPr lang="en-IN" sz="2400" dirty="0">
                <a:latin typeface="Times New Roman" panose="02020603050405020304" pitchFamily="18" charset="0"/>
                <a:cs typeface="Times New Roman" panose="02020603050405020304" pitchFamily="18" charset="0"/>
              </a:rPr>
              <a:t>Once we say the username it will ask us to confirm the username that we said.</a:t>
            </a:r>
          </a:p>
          <a:p>
            <a:pPr marL="0" indent="0">
              <a:buNone/>
            </a:pPr>
            <a:r>
              <a:rPr lang="en-IN" sz="2400" dirty="0">
                <a:latin typeface="Times New Roman" panose="02020603050405020304" pitchFamily="18" charset="0"/>
                <a:cs typeface="Times New Roman" panose="02020603050405020304" pitchFamily="18" charset="0"/>
              </a:rPr>
              <a:t>Same functionality also with the password.</a:t>
            </a:r>
          </a:p>
          <a:p>
            <a:pPr marL="0" indent="0">
              <a:buNone/>
            </a:pPr>
            <a:r>
              <a:rPr lang="en-IN" sz="2400" dirty="0">
                <a:latin typeface="Times New Roman" panose="02020603050405020304" pitchFamily="18" charset="0"/>
                <a:cs typeface="Times New Roman" panose="02020603050405020304" pitchFamily="18" charset="0"/>
              </a:rPr>
              <a:t>Then it connects to the server through SMTP server host and authenticates this username and password.</a:t>
            </a:r>
          </a:p>
          <a:p>
            <a:pPr marL="0" indent="0">
              <a:buNone/>
            </a:pPr>
            <a:r>
              <a:rPr lang="en-IN" sz="2400" dirty="0">
                <a:latin typeface="Times New Roman" panose="02020603050405020304" pitchFamily="18" charset="0"/>
                <a:cs typeface="Times New Roman" panose="02020603050405020304" pitchFamily="18" charset="0"/>
              </a:rPr>
              <a:t>If both are matched then login successful message is said.</a:t>
            </a:r>
          </a:p>
          <a:p>
            <a:pPr marL="0" indent="0">
              <a:buNone/>
            </a:pPr>
            <a:r>
              <a:rPr lang="en-IN" sz="2400" dirty="0">
                <a:latin typeface="Times New Roman" panose="02020603050405020304" pitchFamily="18" charset="0"/>
                <a:cs typeface="Times New Roman" panose="02020603050405020304" pitchFamily="18" charset="0"/>
              </a:rPr>
              <a:t>Else it will say login failed and will exit the console interface.</a:t>
            </a:r>
          </a:p>
        </p:txBody>
      </p:sp>
    </p:spTree>
    <p:extLst>
      <p:ext uri="{BB962C8B-B14F-4D97-AF65-F5344CB8AC3E}">
        <p14:creationId xmlns:p14="http://schemas.microsoft.com/office/powerpoint/2010/main" val="206836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A00C-4A76-43C1-955F-1DE4B8DE7FC2}"/>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Sending an Email</a:t>
            </a:r>
          </a:p>
        </p:txBody>
      </p:sp>
      <p:sp>
        <p:nvSpPr>
          <p:cNvPr id="3" name="Content Placeholder 2">
            <a:extLst>
              <a:ext uri="{FF2B5EF4-FFF2-40B4-BE49-F238E27FC236}">
                <a16:creationId xmlns:a16="http://schemas.microsoft.com/office/drawing/2014/main" id="{F1162915-6071-4592-B8EF-7F1C8A433CE7}"/>
              </a:ext>
            </a:extLst>
          </p:cNvPr>
          <p:cNvSpPr>
            <a:spLocks noGrp="1"/>
          </p:cNvSpPr>
          <p:nvPr>
            <p:ph idx="1"/>
          </p:nvPr>
        </p:nvSpPr>
        <p:spPr>
          <a:xfrm>
            <a:off x="1154954" y="2749274"/>
            <a:ext cx="8825659" cy="3416300"/>
          </a:xfrm>
        </p:spPr>
        <p:txBody>
          <a:bodyPr/>
          <a:lstStyle/>
          <a:p>
            <a:pPr marL="0" indent="0">
              <a:buNone/>
            </a:pPr>
            <a:r>
              <a:rPr lang="en-IN" sz="2400" dirty="0">
                <a:latin typeface="Times New Roman" panose="02020603050405020304" pitchFamily="18" charset="0"/>
                <a:cs typeface="Times New Roman" panose="02020603050405020304" pitchFamily="18" charset="0"/>
              </a:rPr>
              <a:t>From the main menu, by saying the keyword</a:t>
            </a:r>
            <a:r>
              <a:rPr lang="en-IN" sz="2400" b="1" dirty="0">
                <a:latin typeface="Times New Roman" panose="02020603050405020304" pitchFamily="18" charset="0"/>
                <a:cs typeface="Times New Roman" panose="02020603050405020304" pitchFamily="18" charset="0"/>
              </a:rPr>
              <a:t> SEND </a:t>
            </a:r>
            <a:r>
              <a:rPr lang="en-IN" sz="2400" dirty="0">
                <a:latin typeface="Times New Roman" panose="02020603050405020304" pitchFamily="18" charset="0"/>
                <a:cs typeface="Times New Roman" panose="02020603050405020304" pitchFamily="18" charset="0"/>
              </a:rPr>
              <a:t>we can come to this module. In this module, at the first step it will ask the details of the recipient And again it will verify the email address of the recipient. Then it will prompt to say the subject of the email. Then it will prompt to the body of the email. In this process if any network issues takes places it will say that </a:t>
            </a:r>
            <a:r>
              <a:rPr lang="en-IN" sz="2400" b="1" dirty="0">
                <a:latin typeface="Times New Roman" panose="02020603050405020304" pitchFamily="18" charset="0"/>
                <a:cs typeface="Times New Roman" panose="02020603050405020304" pitchFamily="18" charset="0"/>
              </a:rPr>
              <a:t>Message is not sent </a:t>
            </a:r>
            <a:r>
              <a:rPr lang="en-IN" sz="2400" dirty="0">
                <a:latin typeface="Times New Roman" panose="02020603050405020304" pitchFamily="18" charset="0"/>
                <a:cs typeface="Times New Roman" panose="02020603050405020304" pitchFamily="18" charset="0"/>
              </a:rPr>
              <a:t>otherwise it will say  </a:t>
            </a:r>
            <a:r>
              <a:rPr lang="en-IN" sz="2400" b="1" dirty="0">
                <a:latin typeface="Times New Roman" panose="02020603050405020304" pitchFamily="18" charset="0"/>
                <a:cs typeface="Times New Roman" panose="02020603050405020304" pitchFamily="18" charset="0"/>
              </a:rPr>
              <a:t>Message successfully sent</a:t>
            </a:r>
            <a:r>
              <a:rPr lang="en-IN" sz="2400" dirty="0">
                <a:latin typeface="Times New Roman" panose="02020603050405020304" pitchFamily="18" charset="0"/>
                <a:cs typeface="Times New Roman" panose="02020603050405020304" pitchFamily="18" charset="0"/>
              </a:rPr>
              <a:t>. This module is done with SMTP server.</a:t>
            </a:r>
          </a:p>
        </p:txBody>
      </p:sp>
    </p:spTree>
    <p:extLst>
      <p:ext uri="{BB962C8B-B14F-4D97-AF65-F5344CB8AC3E}">
        <p14:creationId xmlns:p14="http://schemas.microsoft.com/office/powerpoint/2010/main" val="2999763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14</TotalTime>
  <Words>1064</Words>
  <Application>Microsoft Macintosh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Ion Boardroom</vt:lpstr>
      <vt:lpstr>Voice E-mail System for Blind People</vt:lpstr>
      <vt:lpstr>Introduction </vt:lpstr>
      <vt:lpstr>Abstract</vt:lpstr>
      <vt:lpstr>Existing System</vt:lpstr>
      <vt:lpstr>Proposed System</vt:lpstr>
      <vt:lpstr>System Requirements</vt:lpstr>
      <vt:lpstr>Modules</vt:lpstr>
      <vt:lpstr> Authentication</vt:lpstr>
      <vt:lpstr>Sending an Email</vt:lpstr>
      <vt:lpstr>Reading unread emails </vt:lpstr>
      <vt:lpstr>Searching for name related emails </vt:lpstr>
      <vt:lpstr>PowerPoint Presentation</vt:lpstr>
      <vt:lpstr>PowerPoint Presentation</vt:lpstr>
      <vt:lpstr>PowerPoint Presentation</vt:lpstr>
      <vt:lpstr>PowerPoint Presentation</vt:lpstr>
      <vt:lpstr>Sample Code :</vt:lpstr>
      <vt:lpstr>Sample Code :</vt:lpstr>
      <vt:lpstr>Output screens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E-mail System for Blind People</dc:title>
  <dc:creator>ASHISH ROCKER</dc:creator>
  <cp:lastModifiedBy>ASHISH ROCKER</cp:lastModifiedBy>
  <cp:revision>2</cp:revision>
  <dcterms:created xsi:type="dcterms:W3CDTF">2019-09-17T14:00:35Z</dcterms:created>
  <dcterms:modified xsi:type="dcterms:W3CDTF">2020-03-12T15:48:01Z</dcterms:modified>
</cp:coreProperties>
</file>