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565" r:id="rId2"/>
    <p:sldId id="717" r:id="rId3"/>
    <p:sldId id="607" r:id="rId4"/>
    <p:sldId id="725" r:id="rId5"/>
    <p:sldId id="726" r:id="rId6"/>
    <p:sldId id="718" r:id="rId7"/>
    <p:sldId id="724" r:id="rId8"/>
    <p:sldId id="719" r:id="rId9"/>
    <p:sldId id="720" r:id="rId10"/>
    <p:sldId id="728" r:id="rId11"/>
    <p:sldId id="729" r:id="rId12"/>
    <p:sldId id="730" r:id="rId13"/>
    <p:sldId id="723" r:id="rId14"/>
    <p:sldId id="546" r:id="rId15"/>
    <p:sldId id="551" r:id="rId16"/>
    <p:sldId id="5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BE28"/>
    <a:srgbClr val="747678"/>
    <a:srgbClr val="E37222"/>
    <a:srgbClr val="DFDF00"/>
    <a:srgbClr val="007E7A"/>
    <a:srgbClr val="00B0CA"/>
    <a:srgbClr val="BB133E"/>
    <a:srgbClr val="3D7EDB"/>
    <a:srgbClr val="EDB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1" autoAdjust="0"/>
    <p:restoredTop sz="86029" autoAdjust="0"/>
  </p:normalViewPr>
  <p:slideViewPr>
    <p:cSldViewPr snapToGrid="0">
      <p:cViewPr varScale="1">
        <p:scale>
          <a:sx n="137" d="100"/>
          <a:sy n="137" d="100"/>
        </p:scale>
        <p:origin x="7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B1110-1D90-4E3C-9512-35AEC8A060B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BA283-4B2B-456E-A45F-1AF29AE3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A283-4B2B-456E-A45F-1AF29AE3D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163E-8018-4A5A-AB11-1BDC1C9B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AE49-C229-4955-A08A-4500D3A2F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C6CF-E6F4-428F-B18D-C02B761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9CF4-2262-4E2A-8F6D-88A8F459610E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5D1B-BF15-42B9-A8F1-BF79D078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9CE9-712D-4013-8537-1D1C7DE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3A2-351F-4CF6-8089-1EB0A8F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78B28-52D1-4C8B-B2D4-14E93C8E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D13E-0742-481F-8997-6A7D660F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16A3-499B-4BFF-8CA3-0736FC0C2944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85F5-025B-467D-A7AA-486B039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337D-3018-41D2-A2CA-95E4F137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13533-F484-4B68-AC1A-F8C34E57C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4528E-15E4-4D6B-B87E-9E642EB2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516A-A40E-4C92-AF41-D3152CDD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CA3-37D3-47C5-B2F9-7B9A9AE4D5A2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F3FA-2D11-41E0-A858-449DA1A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4819-6B80-4222-89DA-91CC6D52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0E2D-03E4-4C51-AC37-C07800CF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67C9-A5F2-41FF-BA19-F50B097F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4A76-3660-4AAB-9C96-406F2EAC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50D8-6A77-4A03-9AD8-3E2088BDDA5C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A7EA-D523-4295-BAEB-2F1E971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F69C-8C2C-4D5A-A966-E7C72FAB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6EA6-F50C-4DC2-99C2-0218AD12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35CD-CC8F-43D0-9606-3C9D4A9B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D83D-74A9-4324-A057-C37B7A71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E2D-DC96-4382-8317-75B1135E2FB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F7F5-9230-4ECB-B730-487FF30D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A5B2-BB74-407A-A0E3-01E63875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3294-4346-43A7-B8C4-C7D7527F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F445-3B12-4F4A-895D-9712F385F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DBD11-0830-4C04-9697-5912F862B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C03A-5EA3-4023-9B76-177FAF23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0DAB-0765-419B-A711-4ACEE53AE840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5441-F863-4EE1-84A6-0BB1E91D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A902-E759-4086-A301-54CF1179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B0EC-4AB8-4092-A79D-71EF5020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782B-8E0A-43F5-B5FA-41B87E12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E6438-3D01-4BDF-AFF3-4EC583BE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387A1-ED74-45D7-A766-CDD50A9C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130B-CC09-4FDB-8C41-20A74A207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B264D-1C82-4D7A-B9F1-1BEB9DAB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9D07-8E10-4550-928C-B4A51495943E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2019D-C74D-4DE8-871C-556EF53E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D64-7BDD-4067-BF1A-5DAD661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48B5-E27A-4C00-9321-1375F5C3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6FDC-E645-47DC-A4EE-68AB9155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2E7E-C716-4BF9-A0AC-02FBC6EDDB2F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D913D-89CD-42B3-B489-3C28357C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BC781-B2A4-42CA-A986-F97E4DF3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5D06-C6CE-4DF8-A016-540742C0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0A3-4CA4-4E72-B1C5-87AC9963B238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13DEE-92FC-4DF3-AB54-A8B6C074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E854-D7E3-48DF-B372-4EF87936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107F-DF1C-47B0-88C8-A3E9F19A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49F-DE34-4CC0-874A-9C36E60B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D731-EAA6-42E9-9C4F-735E2FEA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C5B3-86C7-417D-BBB7-3E926C00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FACF-4188-4FC3-BCD6-334146AE5247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C663-273F-4AEE-8E3D-85967409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4FC2E-DE5A-470F-A2D4-A6E2DDA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8047-9F98-4F88-9B1D-B7F64611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01293-78F3-43AC-82A7-D9BF507A6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CADA-A1C0-43CF-B42D-2AE4B233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1FE7-3633-4CCC-9855-D9E28246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665E-4E5A-4EA2-89DE-9AF87C739E8A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98BD-252D-4481-9371-A585105C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45860-70DF-46C8-AC14-C3B8A75C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CCD44-AE54-4189-A3EF-4AA85B98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85D6-241C-4F3C-8983-2282CC07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FA68-9B49-4E77-8565-6E86A030B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0A81-B388-4A18-B46A-0C4D5FE2405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0F76-27EF-4061-B82D-A4D85147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188E-A2BC-441F-A42A-52274C0A5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1605-7599-46F8-B1EA-3F8C8C3F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8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7F672D1-A0BB-467F-BEF1-1CB92BE5934F}"/>
              </a:ext>
            </a:extLst>
          </p:cNvPr>
          <p:cNvSpPr txBox="1">
            <a:spLocks/>
          </p:cNvSpPr>
          <p:nvPr/>
        </p:nvSpPr>
        <p:spPr>
          <a:xfrm>
            <a:off x="490223" y="4662048"/>
            <a:ext cx="11101710" cy="75247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 kern="1200" cap="none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Supervised Learning Classification Model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3BA7C5-5DFD-4A31-AE5B-40E973EA8328}"/>
              </a:ext>
            </a:extLst>
          </p:cNvPr>
          <p:cNvSpPr txBox="1">
            <a:spLocks/>
          </p:cNvSpPr>
          <p:nvPr/>
        </p:nvSpPr>
        <p:spPr bwMode="auto">
          <a:xfrm>
            <a:off x="516890" y="5259281"/>
            <a:ext cx="66595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ts val="1825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Arial" charset="0"/>
                <a:cs typeface="Arial" pitchFamily="34" charset="0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Arial" charset="0"/>
                <a:cs typeface="Arial" pitchFamily="34" charset="0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Arial" charset="0"/>
                <a:cs typeface="Arial" pitchFamily="34" charset="0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Arial" charset="0"/>
                <a:cs typeface="Arial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CA" altLang="pt-B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924C205-8EC5-4D46-BF34-FB1A13709972}"/>
              </a:ext>
            </a:extLst>
          </p:cNvPr>
          <p:cNvSpPr txBox="1">
            <a:spLocks/>
          </p:cNvSpPr>
          <p:nvPr/>
        </p:nvSpPr>
        <p:spPr bwMode="auto">
          <a:xfrm>
            <a:off x="587932" y="5980176"/>
            <a:ext cx="66595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25"/>
              </a:spcBef>
              <a:buFont typeface="Arial" panose="020B0604020202020204" pitchFamily="34" charset="0"/>
              <a:defRPr>
                <a:solidFill>
                  <a:srgbClr val="74767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Aft>
                <a:spcPct val="0"/>
              </a:spcAft>
            </a:pPr>
            <a:r>
              <a:rPr lang="en-CA" altLang="pt-BR" sz="1600" b="1" kern="0" dirty="0">
                <a:solidFill>
                  <a:schemeClr val="tx1"/>
                </a:solidFill>
              </a:rPr>
              <a:t>Ashish Kumar				 </a:t>
            </a:r>
            <a:r>
              <a:rPr lang="en-CA" altLang="pt-BR" sz="1600" kern="0" dirty="0">
                <a:solidFill>
                  <a:schemeClr val="tx1"/>
                </a:solidFill>
              </a:rPr>
              <a:t>February 2,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DBB5043C-03D9-47FE-9980-D7EEFCA2F7E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7932" y="5198130"/>
                <a:ext cx="6659563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825"/>
                  </a:spcBef>
                  <a:buFont typeface="Arial" panose="020B0604020202020204" pitchFamily="34" charset="0"/>
                  <a:defRPr>
                    <a:solidFill>
                      <a:srgbClr val="747678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457200" fontAlgn="base">
                  <a:spcAft>
                    <a:spcPct val="0"/>
                  </a:spcAft>
                </a:pPr>
                <a:r>
                  <a:rPr lang="en-CA" altLang="pt-BR" sz="1600" kern="0" dirty="0">
                    <a:solidFill>
                      <a:schemeClr val="tx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CA" altLang="pt-BR" sz="1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altLang="pt-BR" sz="1600" kern="0" dirty="0">
                    <a:solidFill>
                      <a:schemeClr val="tx1"/>
                    </a:solidFill>
                  </a:rPr>
                  <a:t> Process </a:t>
                </a:r>
                <a14:m>
                  <m:oMath xmlns:m="http://schemas.openxmlformats.org/officeDocument/2006/math">
                    <m:r>
                      <a:rPr lang="en-CA" altLang="pt-BR" sz="1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altLang="pt-BR" sz="1600" kern="0" dirty="0">
                    <a:solidFill>
                      <a:schemeClr val="tx1"/>
                    </a:solidFill>
                  </a:rPr>
                  <a:t> Learn </a:t>
                </a:r>
                <a14:m>
                  <m:oMath xmlns:m="http://schemas.openxmlformats.org/officeDocument/2006/math">
                    <m:r>
                      <a:rPr lang="en-CA" altLang="pt-BR" sz="1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altLang="pt-BR" sz="1600" kern="0" dirty="0">
                    <a:solidFill>
                      <a:schemeClr val="tx1"/>
                    </a:solidFill>
                  </a:rPr>
                  <a:t> Predict </a:t>
                </a:r>
              </a:p>
            </p:txBody>
          </p:sp>
        </mc:Choice>
        <mc:Fallback xmlns=""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DBB5043C-03D9-47FE-9980-D7EEFCA2F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932" y="5198130"/>
                <a:ext cx="6659563" cy="341313"/>
              </a:xfrm>
              <a:prstGeom prst="rect">
                <a:avLst/>
              </a:prstGeom>
              <a:blipFill>
                <a:blip r:embed="rId2"/>
                <a:stretch>
                  <a:fillRect l="-457" t="-5357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9D4A54-3B68-4D7F-B0B0-1B0152C2B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2" b="15161"/>
          <a:stretch/>
        </p:blipFill>
        <p:spPr>
          <a:xfrm>
            <a:off x="0" y="0"/>
            <a:ext cx="12192000" cy="42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5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2C434D5-5FD8-4646-A3B1-CEC4B67670F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Results and Discussion</a:t>
            </a:r>
          </a:p>
        </p:txBody>
      </p: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E6CED836-9E73-4B1B-83F7-20FB80CC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1AD03-7260-4BB3-A307-D5DC28047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8990"/>
              </p:ext>
            </p:extLst>
          </p:nvPr>
        </p:nvGraphicFramePr>
        <p:xfrm>
          <a:off x="779721" y="1753793"/>
          <a:ext cx="10178903" cy="43513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03904">
                  <a:extLst>
                    <a:ext uri="{9D8B030D-6E8A-4147-A177-3AD203B41FA5}">
                      <a16:colId xmlns:a16="http://schemas.microsoft.com/office/drawing/2014/main" val="2244289378"/>
                    </a:ext>
                  </a:extLst>
                </a:gridCol>
                <a:gridCol w="1262500">
                  <a:extLst>
                    <a:ext uri="{9D8B030D-6E8A-4147-A177-3AD203B41FA5}">
                      <a16:colId xmlns:a16="http://schemas.microsoft.com/office/drawing/2014/main" val="33276765"/>
                    </a:ext>
                  </a:extLst>
                </a:gridCol>
                <a:gridCol w="1262500">
                  <a:extLst>
                    <a:ext uri="{9D8B030D-6E8A-4147-A177-3AD203B41FA5}">
                      <a16:colId xmlns:a16="http://schemas.microsoft.com/office/drawing/2014/main" val="2477440242"/>
                    </a:ext>
                  </a:extLst>
                </a:gridCol>
                <a:gridCol w="1262500">
                  <a:extLst>
                    <a:ext uri="{9D8B030D-6E8A-4147-A177-3AD203B41FA5}">
                      <a16:colId xmlns:a16="http://schemas.microsoft.com/office/drawing/2014/main" val="3625369910"/>
                    </a:ext>
                  </a:extLst>
                </a:gridCol>
                <a:gridCol w="1262500">
                  <a:extLst>
                    <a:ext uri="{9D8B030D-6E8A-4147-A177-3AD203B41FA5}">
                      <a16:colId xmlns:a16="http://schemas.microsoft.com/office/drawing/2014/main" val="2274701619"/>
                    </a:ext>
                  </a:extLst>
                </a:gridCol>
                <a:gridCol w="2524999">
                  <a:extLst>
                    <a:ext uri="{9D8B030D-6E8A-4147-A177-3AD203B41FA5}">
                      <a16:colId xmlns:a16="http://schemas.microsoft.com/office/drawing/2014/main" val="3462397677"/>
                    </a:ext>
                  </a:extLst>
                </a:gridCol>
              </a:tblGrid>
              <a:tr h="7456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Class_N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Precision, Recall, 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Class_Y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Precision, Recall, 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Avg: Precision, Recall, 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Avg: Precision, Recall, F1-Score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308812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Nearest Neighbors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0.80 , 0.41 , 0.55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0.78 , 0.95 , 0.86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0.79 , 0.68 , 0.70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0.79 , 0.78 , 0.76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293714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0.70 , 0.50 , 0.58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0.80 , 0.90 , 0.85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0.75 , 0.70 , 0.72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0.77 , 0.78 , 0.76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596740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0.82 , 0.29 , 0.43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0.75 , 0.97 , 0.85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0.78 , 0.63 , 0.64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0.77 , 0.76 , 0.71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19300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0.86 , 0.47 , 0.61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0.80 , 0.97 , 0.87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0.83 , 0.72 , 0.74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0.82 , 0.81 , 0.79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16602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Xtreme Gradient Boosting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0.70 , 0.48 , 0.57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0.79 , 0.91 , 0.85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0.75 , 0.69 , 0.71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0.76 , 0.77 , 0.76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0005067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0.50 , 0.55 , 0.53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0.79 , 0.75 , 0.77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0.64 , 0.65 , 0.65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0.70 , 0.69 , 0.69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930757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0.67 , 0.36 , 0.47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0.76 , 0.92 , 0.83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0.71 , 0.64 , 0.65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0.73 , 0.74 , 0.72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756237"/>
                  </a:ext>
                </a:extLst>
              </a:tr>
              <a:tr h="4507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0.76 , 0.14 , 0.23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0.71 , 0.98 , 0.83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0.74 , 0.56 , 0.53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0.73 , 0.72 , 0.64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0786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A8E737-DBB8-4C48-8568-957FEF1090BD}"/>
              </a:ext>
            </a:extLst>
          </p:cNvPr>
          <p:cNvSpPr txBox="1"/>
          <p:nvPr/>
        </p:nvSpPr>
        <p:spPr>
          <a:xfrm>
            <a:off x="4572000" y="1227939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Test Statistics</a:t>
            </a:r>
          </a:p>
        </p:txBody>
      </p:sp>
    </p:spTree>
    <p:extLst>
      <p:ext uri="{BB962C8B-B14F-4D97-AF65-F5344CB8AC3E}">
        <p14:creationId xmlns:p14="http://schemas.microsoft.com/office/powerpoint/2010/main" val="11115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2C434D5-5FD8-4646-A3B1-CEC4B67670F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Results and Discussion</a:t>
            </a:r>
          </a:p>
        </p:txBody>
      </p: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E6CED836-9E73-4B1B-83F7-20FB80CC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8E737-DBB8-4C48-8568-957FEF1090BD}"/>
              </a:ext>
            </a:extLst>
          </p:cNvPr>
          <p:cNvSpPr txBox="1"/>
          <p:nvPr/>
        </p:nvSpPr>
        <p:spPr>
          <a:xfrm>
            <a:off x="4572000" y="122793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Feature Importance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A3909C-D3E3-44AA-97EB-0560447EF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696194" y="2138239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2C434D5-5FD8-4646-A3B1-CEC4B67670F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Results and Discussion</a:t>
            </a:r>
          </a:p>
        </p:txBody>
      </p: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E6CED836-9E73-4B1B-83F7-20FB80CC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8E737-DBB8-4C48-8568-957FEF1090BD}"/>
              </a:ext>
            </a:extLst>
          </p:cNvPr>
          <p:cNvSpPr txBox="1"/>
          <p:nvPr/>
        </p:nvSpPr>
        <p:spPr>
          <a:xfrm>
            <a:off x="4306754" y="1080976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Visualization of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2548A-B880-44B4-B338-909AB0CA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63" y="1660093"/>
            <a:ext cx="8506046" cy="4372898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925612-76C5-49D6-9AB3-1A4D9BF1E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32174"/>
              </p:ext>
            </p:extLst>
          </p:nvPr>
        </p:nvGraphicFramePr>
        <p:xfrm>
          <a:off x="5588885" y="6181999"/>
          <a:ext cx="7953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ackager Shell Object" showAsIcon="1" r:id="rId5" imgW="795240" imgH="529200" progId="Package">
                  <p:embed/>
                </p:oleObj>
              </mc:Choice>
              <mc:Fallback>
                <p:oleObj name="Packager Shell Object" showAsIcon="1" r:id="rId5" imgW="7952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885" y="6181999"/>
                        <a:ext cx="795337" cy="528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0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A00E530-74FE-4426-B35A-5BF2141C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1F8D-DDF2-4DDE-87AC-5E96BA25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3705"/>
            <a:ext cx="10515600" cy="3103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306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417A13D-10EC-42C3-A043-96FF9670F951}"/>
              </a:ext>
            </a:extLst>
          </p:cNvPr>
          <p:cNvSpPr txBox="1">
            <a:spLocks/>
          </p:cNvSpPr>
          <p:nvPr/>
        </p:nvSpPr>
        <p:spPr bwMode="auto">
          <a:xfrm>
            <a:off x="569914" y="2108201"/>
            <a:ext cx="11110562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825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n-US" altLang="pt-BR" dirty="0">
              <a:solidFill>
                <a:srgbClr val="007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6660F-6B30-42C7-A53A-CAA12D1D2197}"/>
              </a:ext>
            </a:extLst>
          </p:cNvPr>
          <p:cNvSpPr/>
          <p:nvPr/>
        </p:nvSpPr>
        <p:spPr>
          <a:xfrm>
            <a:off x="935663" y="4561778"/>
            <a:ext cx="1541721" cy="1499191"/>
          </a:xfrm>
          <a:prstGeom prst="rect">
            <a:avLst/>
          </a:prstGeom>
          <a:solidFill>
            <a:srgbClr val="007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1DACB-68FD-4331-A15F-BE47AD73D6F2}"/>
              </a:ext>
            </a:extLst>
          </p:cNvPr>
          <p:cNvSpPr/>
          <p:nvPr/>
        </p:nvSpPr>
        <p:spPr>
          <a:xfrm>
            <a:off x="5354334" y="4561778"/>
            <a:ext cx="1541721" cy="14991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8CBF8-6296-4869-9894-25D0CB8190C1}"/>
              </a:ext>
            </a:extLst>
          </p:cNvPr>
          <p:cNvSpPr/>
          <p:nvPr/>
        </p:nvSpPr>
        <p:spPr>
          <a:xfrm>
            <a:off x="7580085" y="4558799"/>
            <a:ext cx="1541721" cy="1499191"/>
          </a:xfrm>
          <a:prstGeom prst="rect">
            <a:avLst/>
          </a:prstGeom>
          <a:solidFill>
            <a:srgbClr val="EDB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60E01-9ACA-4BF7-B52F-58155A2CDC99}"/>
              </a:ext>
            </a:extLst>
          </p:cNvPr>
          <p:cNvSpPr/>
          <p:nvPr/>
        </p:nvSpPr>
        <p:spPr>
          <a:xfrm>
            <a:off x="7488864" y="1498325"/>
            <a:ext cx="1541721" cy="1499191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34AD88-F455-4BCA-92B2-85DE06F82463}"/>
              </a:ext>
            </a:extLst>
          </p:cNvPr>
          <p:cNvSpPr/>
          <p:nvPr/>
        </p:nvSpPr>
        <p:spPr>
          <a:xfrm>
            <a:off x="9773005" y="4558798"/>
            <a:ext cx="1541721" cy="1499191"/>
          </a:xfrm>
          <a:prstGeom prst="rect">
            <a:avLst/>
          </a:prstGeom>
          <a:solidFill>
            <a:srgbClr val="BB1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E0DAC-CB22-4F60-9B4D-A1CB4003052F}"/>
              </a:ext>
            </a:extLst>
          </p:cNvPr>
          <p:cNvSpPr/>
          <p:nvPr/>
        </p:nvSpPr>
        <p:spPr>
          <a:xfrm>
            <a:off x="3108504" y="1498322"/>
            <a:ext cx="1541721" cy="1499191"/>
          </a:xfrm>
          <a:prstGeom prst="rect">
            <a:avLst/>
          </a:prstGeom>
          <a:solidFill>
            <a:srgbClr val="3D7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E9283-862B-438D-9191-5E395CF91E30}"/>
              </a:ext>
            </a:extLst>
          </p:cNvPr>
          <p:cNvSpPr/>
          <p:nvPr/>
        </p:nvSpPr>
        <p:spPr>
          <a:xfrm>
            <a:off x="3161414" y="4558800"/>
            <a:ext cx="1541721" cy="1499191"/>
          </a:xfrm>
          <a:prstGeom prst="rect">
            <a:avLst/>
          </a:prstGeom>
          <a:solidFill>
            <a:srgbClr val="00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128A64-B567-49DB-A95B-5275C322FCCB}"/>
              </a:ext>
            </a:extLst>
          </p:cNvPr>
          <p:cNvSpPr/>
          <p:nvPr/>
        </p:nvSpPr>
        <p:spPr>
          <a:xfrm>
            <a:off x="949644" y="1498321"/>
            <a:ext cx="1541721" cy="1499191"/>
          </a:xfrm>
          <a:prstGeom prst="rect">
            <a:avLst/>
          </a:prstGeom>
          <a:solidFill>
            <a:srgbClr val="69B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7797B-44EA-42DD-B686-9C7ECAA63C2D}"/>
              </a:ext>
            </a:extLst>
          </p:cNvPr>
          <p:cNvSpPr/>
          <p:nvPr/>
        </p:nvSpPr>
        <p:spPr>
          <a:xfrm>
            <a:off x="5330004" y="1498323"/>
            <a:ext cx="1541721" cy="1499191"/>
          </a:xfrm>
          <a:prstGeom prst="rect">
            <a:avLst/>
          </a:prstGeom>
          <a:solidFill>
            <a:srgbClr val="D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33FB3-3EE0-4367-BD36-BA8429DA0A22}"/>
              </a:ext>
            </a:extLst>
          </p:cNvPr>
          <p:cNvSpPr txBox="1"/>
          <p:nvPr/>
        </p:nvSpPr>
        <p:spPr>
          <a:xfrm>
            <a:off x="876982" y="777658"/>
            <a:ext cx="349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380E6-1440-421D-BFF1-41453A770DCC}"/>
              </a:ext>
            </a:extLst>
          </p:cNvPr>
          <p:cNvSpPr/>
          <p:nvPr/>
        </p:nvSpPr>
        <p:spPr>
          <a:xfrm>
            <a:off x="9773004" y="1498322"/>
            <a:ext cx="1541721" cy="1499191"/>
          </a:xfrm>
          <a:prstGeom prst="rect">
            <a:avLst/>
          </a:prstGeom>
          <a:solidFill>
            <a:srgbClr val="74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3405F-8D81-48E6-B722-775DDD8ECA8C}"/>
              </a:ext>
            </a:extLst>
          </p:cNvPr>
          <p:cNvSpPr txBox="1"/>
          <p:nvPr/>
        </p:nvSpPr>
        <p:spPr>
          <a:xfrm>
            <a:off x="876981" y="3915308"/>
            <a:ext cx="3496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8739C-1FF3-4EF3-A327-1D61BC0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CaixaDeTexto 2">
            <a:extLst>
              <a:ext uri="{FF2B5EF4-FFF2-40B4-BE49-F238E27FC236}">
                <a16:creationId xmlns:a16="http://schemas.microsoft.com/office/drawing/2014/main" id="{D61AF721-1101-4225-8E57-93EF4B10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" y="6540500"/>
            <a:ext cx="140294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825"/>
              </a:spcBef>
              <a:buFont typeface="Arial" panose="020B0604020202020204" pitchFamily="34" charset="0"/>
              <a:defRPr>
                <a:solidFill>
                  <a:srgbClr val="74767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pt-BR" sz="900" kern="0" dirty="0">
                <a:solidFill>
                  <a:schemeClr val="bg1">
                    <a:lumMod val="95000"/>
                  </a:schemeClr>
                </a:solidFill>
              </a:rPr>
              <a:t>Confidential</a:t>
            </a:r>
            <a:r>
              <a:rPr lang="pt-BR" altLang="pt-BR" sz="900" kern="0" dirty="0">
                <a:solidFill>
                  <a:schemeClr val="bg1">
                    <a:lumMod val="95000"/>
                  </a:schemeClr>
                </a:solidFill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787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2">
            <a:extLst>
              <a:ext uri="{FF2B5EF4-FFF2-40B4-BE49-F238E27FC236}">
                <a16:creationId xmlns:a16="http://schemas.microsoft.com/office/drawing/2014/main" id="{49A34AAB-764D-4D9F-A742-D6192BFF2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" y="6540500"/>
            <a:ext cx="140294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825"/>
              </a:spcBef>
              <a:buFont typeface="Arial" panose="020B0604020202020204" pitchFamily="34" charset="0"/>
              <a:defRPr>
                <a:solidFill>
                  <a:srgbClr val="74767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pt-BR" sz="900" kern="0" dirty="0">
                <a:solidFill>
                  <a:schemeClr val="bg1">
                    <a:lumMod val="95000"/>
                  </a:schemeClr>
                </a:solidFill>
              </a:rPr>
              <a:t>Confidential</a:t>
            </a:r>
            <a:r>
              <a:rPr lang="pt-BR" altLang="pt-BR" sz="900" kern="0" dirty="0">
                <a:solidFill>
                  <a:schemeClr val="bg1">
                    <a:lumMod val="95000"/>
                  </a:schemeClr>
                </a:solidFill>
              </a:rPr>
              <a:t> Information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417A13D-10EC-42C3-A043-96FF9670F951}"/>
              </a:ext>
            </a:extLst>
          </p:cNvPr>
          <p:cNvSpPr txBox="1">
            <a:spLocks/>
          </p:cNvSpPr>
          <p:nvPr/>
        </p:nvSpPr>
        <p:spPr bwMode="auto">
          <a:xfrm>
            <a:off x="569914" y="2108201"/>
            <a:ext cx="11110562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825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n-US" altLang="pt-BR" dirty="0">
              <a:solidFill>
                <a:srgbClr val="007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C6799-0037-4490-953F-A219A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58800" y="573089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Dark Background</a:t>
            </a:r>
          </a:p>
        </p:txBody>
      </p:sp>
    </p:spTree>
    <p:extLst>
      <p:ext uri="{BB962C8B-B14F-4D97-AF65-F5344CB8AC3E}">
        <p14:creationId xmlns:p14="http://schemas.microsoft.com/office/powerpoint/2010/main" val="16918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2">
            <a:extLst>
              <a:ext uri="{FF2B5EF4-FFF2-40B4-BE49-F238E27FC236}">
                <a16:creationId xmlns:a16="http://schemas.microsoft.com/office/drawing/2014/main" id="{49A34AAB-764D-4D9F-A742-D6192BFF2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" y="6540500"/>
            <a:ext cx="140294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825"/>
              </a:spcBef>
              <a:buFont typeface="Arial" panose="020B0604020202020204" pitchFamily="34" charset="0"/>
              <a:defRPr>
                <a:solidFill>
                  <a:srgbClr val="74767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pt-BR" sz="900" kern="0" dirty="0">
                <a:solidFill>
                  <a:srgbClr val="77787A"/>
                </a:solidFill>
              </a:rPr>
              <a:t>Confidential</a:t>
            </a:r>
            <a:r>
              <a:rPr lang="pt-BR" altLang="pt-BR" sz="900" kern="0" dirty="0"/>
              <a:t> Information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417A13D-10EC-42C3-A043-96FF9670F951}"/>
              </a:ext>
            </a:extLst>
          </p:cNvPr>
          <p:cNvSpPr txBox="1">
            <a:spLocks/>
          </p:cNvSpPr>
          <p:nvPr/>
        </p:nvSpPr>
        <p:spPr bwMode="auto">
          <a:xfrm>
            <a:off x="569914" y="2108201"/>
            <a:ext cx="11110562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825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n-US" altLang="pt-BR" dirty="0">
              <a:solidFill>
                <a:srgbClr val="007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C6799-0037-4490-953F-A219A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05-7599-46F8-B1EA-3F8C8C3F34CD}" type="slidenum">
              <a:rPr lang="en-US" smtClean="0">
                <a:solidFill>
                  <a:srgbClr val="747678"/>
                </a:solidFill>
              </a:rPr>
              <a:t>16</a:t>
            </a:fld>
            <a:endParaRPr lang="en-US" dirty="0">
              <a:solidFill>
                <a:srgbClr val="747678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58800" y="573089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latin typeface="Arial" charset="0"/>
                <a:ea typeface="ＭＳ Ｐゴシック" charset="0"/>
                <a:cs typeface="Arial" charset="0"/>
              </a:rPr>
              <a:t>Light Background</a:t>
            </a:r>
          </a:p>
        </p:txBody>
      </p:sp>
    </p:spTree>
    <p:extLst>
      <p:ext uri="{BB962C8B-B14F-4D97-AF65-F5344CB8AC3E}">
        <p14:creationId xmlns:p14="http://schemas.microsoft.com/office/powerpoint/2010/main" val="31121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417A13D-10EC-42C3-A043-96FF9670F951}"/>
              </a:ext>
            </a:extLst>
          </p:cNvPr>
          <p:cNvSpPr txBox="1">
            <a:spLocks/>
          </p:cNvSpPr>
          <p:nvPr/>
        </p:nvSpPr>
        <p:spPr bwMode="auto">
          <a:xfrm>
            <a:off x="569914" y="2108201"/>
            <a:ext cx="11110562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825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rgbClr val="747678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n-US" altLang="pt-BR" dirty="0">
              <a:solidFill>
                <a:srgbClr val="007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58800" y="573089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Outline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5A78EE-600D-4BA8-AAA3-D129EB64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5"/>
            <a:ext cx="10515600" cy="497771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Data Details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Coding Ideology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and Discussion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ECABA93-6F92-420E-B474-B30F7058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5389" y="6486005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FEC6-1AC7-4503-8E01-F0D1F798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9908886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seems to be about people data.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rows were assumed to be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not time series (stationarity doesn’t need to be checked)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 560 records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is (N – 184 , Y – 398)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column is assumed to be index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Input Data Details</a:t>
            </a:r>
            <a:endParaRPr lang="en-CA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1874B3-B4AD-4D73-8748-1F635CE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42B0F-B9B3-41DD-A86A-439143A4E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36185"/>
              </p:ext>
            </p:extLst>
          </p:nvPr>
        </p:nvGraphicFramePr>
        <p:xfrm>
          <a:off x="952187" y="4057808"/>
          <a:ext cx="10737195" cy="20231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15813">
                  <a:extLst>
                    <a:ext uri="{9D8B030D-6E8A-4147-A177-3AD203B41FA5}">
                      <a16:colId xmlns:a16="http://schemas.microsoft.com/office/drawing/2014/main" val="3588951568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590848505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4150050213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3296177885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1079385980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3045434738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734147988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2756087438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3918876685"/>
                    </a:ext>
                  </a:extLst>
                </a:gridCol>
                <a:gridCol w="713187">
                  <a:extLst>
                    <a:ext uri="{9D8B030D-6E8A-4147-A177-3AD203B41FA5}">
                      <a16:colId xmlns:a16="http://schemas.microsoft.com/office/drawing/2014/main" val="4152472723"/>
                    </a:ext>
                  </a:extLst>
                </a:gridCol>
                <a:gridCol w="718439">
                  <a:extLst>
                    <a:ext uri="{9D8B030D-6E8A-4147-A177-3AD203B41FA5}">
                      <a16:colId xmlns:a16="http://schemas.microsoft.com/office/drawing/2014/main" val="225531929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452408597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3691643425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1574567569"/>
                    </a:ext>
                  </a:extLst>
                </a:gridCol>
                <a:gridCol w="715813">
                  <a:extLst>
                    <a:ext uri="{9D8B030D-6E8A-4147-A177-3AD203B41FA5}">
                      <a16:colId xmlns:a16="http://schemas.microsoft.com/office/drawing/2014/main" val="36136967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342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2541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51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14583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99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09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Urban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286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56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Semiurban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53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1742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Semiurban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69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Semiurban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12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FEC6-1AC7-4503-8E01-F0D1F798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10250913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Frequency plot of categorical variables reveals that: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observations are for male who are graduate and lives in semiurban locality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Targets are not distributed equally in the observations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features seems redundant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Data Exploration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1874B3-B4AD-4D73-8748-1F635CE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FDCE629-312F-4FA9-AC3F-95C784A4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79835"/>
            <a:ext cx="8899450" cy="29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FEC6-1AC7-4503-8E01-F0D1F798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10250913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Frequency plot of continuous variables reveals that: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1, 9 and 11 seems to be categorical variables but already encoded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5 and 6 seems to have some outlier and skewed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features seems redundant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Data Exploration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1874B3-B4AD-4D73-8748-1F635CE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E4CF8B9-827B-4933-8395-1D14F635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62" y="3110058"/>
            <a:ext cx="10008781" cy="3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A8D8C5D-318B-43C7-B3F6-A1EA27AB3B4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Data Exploration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D526AD62-8FA0-401D-9F8E-29287564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4F0A1A-7D03-4994-86E4-4B474BD6D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1"/>
          <a:stretch/>
        </p:blipFill>
        <p:spPr>
          <a:xfrm>
            <a:off x="1551765" y="2701850"/>
            <a:ext cx="9088469" cy="336875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ACA057C-6EBC-4BB8-96A1-6F00DDA2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10250913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Correlation plot reveals that: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11 and 2 are identical (highly correlated)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4 and 12 are also identical (highly correlated)</a:t>
            </a:r>
          </a:p>
        </p:txBody>
      </p:sp>
    </p:spTree>
    <p:extLst>
      <p:ext uri="{BB962C8B-B14F-4D97-AF65-F5344CB8AC3E}">
        <p14:creationId xmlns:p14="http://schemas.microsoft.com/office/powerpoint/2010/main" val="179924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FEC6-1AC7-4503-8E01-F0D1F798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9746340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rows where any feature is not available was dropped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2, 5, 6, 7, 8, 9, 11 was assumed as continuous variables as observed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0, 1, 3, 4, 10, 12 was assumed to be categorical variables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Continuous variables were checked and replaced for non-float values via regex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Continuous variables were converted to numeric data types and then rows were dropped where all features were not available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dataset shape is 428 with target distribution of N – 134, Y – 294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Finally remove highly correlated features 11 and 12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2C2A47A-7053-485A-A9ED-5B95456D6B8A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Preprocessing Data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1874B3-B4AD-4D73-8748-1F635CE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B293E-D060-4763-99AC-538C1A06A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61312"/>
              </p:ext>
            </p:extLst>
          </p:nvPr>
        </p:nvGraphicFramePr>
        <p:xfrm>
          <a:off x="629509" y="4340783"/>
          <a:ext cx="10991370" cy="2286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32758">
                  <a:extLst>
                    <a:ext uri="{9D8B030D-6E8A-4147-A177-3AD203B41FA5}">
                      <a16:colId xmlns:a16="http://schemas.microsoft.com/office/drawing/2014/main" val="57560650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1883885660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784829733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880454405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963922228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4023737429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4164259386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3407163652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684349176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453093580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3426524282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2148115410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395021672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3037062957"/>
                    </a:ext>
                  </a:extLst>
                </a:gridCol>
                <a:gridCol w="732758">
                  <a:extLst>
                    <a:ext uri="{9D8B030D-6E8A-4147-A177-3AD203B41FA5}">
                      <a16:colId xmlns:a16="http://schemas.microsoft.com/office/drawing/2014/main" val="98380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feature_12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75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3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unique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90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top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Graduate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Semiurban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42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freq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362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0.792056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5429.023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1599.143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145.6963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342.5327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0.845794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0.792056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057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1.029419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5738.449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2713.845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81.98727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65.7784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0.361568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1.029419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378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310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2942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24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3901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987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156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81000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33837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02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3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2C434D5-5FD8-4646-A3B1-CEC4B67670F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Model Selection</a:t>
            </a:r>
          </a:p>
        </p:txBody>
      </p: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E6CED836-9E73-4B1B-83F7-20FB80CC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413784F7-D332-4D3B-8B82-00AE1F93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25" y="1145382"/>
            <a:ext cx="5162382" cy="561568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Eight different models were trained and tested: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Nearest Neighbors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Xtreme Gradient Boosting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model was selected based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accuracy for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Simplicity of the model (since training sample size is very small)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selected model was Support Vector Machines Classifier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models hyperparameters were tuned via grid search with cross-validation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FA06BE-05F7-409B-8714-42DDEE3DE7A8}"/>
              </a:ext>
            </a:extLst>
          </p:cNvPr>
          <p:cNvGrpSpPr/>
          <p:nvPr/>
        </p:nvGrpSpPr>
        <p:grpSpPr>
          <a:xfrm>
            <a:off x="9332464" y="166855"/>
            <a:ext cx="2659279" cy="2611246"/>
            <a:chOff x="768508" y="2022096"/>
            <a:chExt cx="5132420" cy="46536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067E20-858E-4FA4-B508-8C18C90EDA2A}"/>
                </a:ext>
              </a:extLst>
            </p:cNvPr>
            <p:cNvGrpSpPr/>
            <p:nvPr/>
          </p:nvGrpSpPr>
          <p:grpSpPr>
            <a:xfrm>
              <a:off x="768508" y="2022096"/>
              <a:ext cx="5132420" cy="3513071"/>
              <a:chOff x="7541846" y="256200"/>
              <a:chExt cx="3346513" cy="231624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03112C8-7799-4FB3-B301-E3F98615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065" t="9181" b="6526"/>
              <a:stretch/>
            </p:blipFill>
            <p:spPr>
              <a:xfrm>
                <a:off x="7541846" y="256200"/>
                <a:ext cx="3346513" cy="146147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A23D433-F5A4-4075-BAB2-C845A576D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1846" y="1717676"/>
                <a:ext cx="3346513" cy="854772"/>
              </a:xfrm>
              <a:prstGeom prst="rect">
                <a:avLst/>
              </a:prstGeom>
            </p:spPr>
          </p:pic>
        </p:grpSp>
        <p:pic>
          <p:nvPicPr>
            <p:cNvPr id="41" name="Picture 40" descr="4 things you need to know about AI: accuracy, precision, recall and F1  scores">
              <a:extLst>
                <a:ext uri="{FF2B5EF4-FFF2-40B4-BE49-F238E27FC236}">
                  <a16:creationId xmlns:a16="http://schemas.microsoft.com/office/drawing/2014/main" id="{EF175198-8A0B-44F7-84F4-CA81DD84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08" y="5535168"/>
              <a:ext cx="5132420" cy="11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B8631F-EBEF-4F39-9B6C-6610A523F2FC}"/>
              </a:ext>
            </a:extLst>
          </p:cNvPr>
          <p:cNvGrpSpPr/>
          <p:nvPr/>
        </p:nvGrpSpPr>
        <p:grpSpPr>
          <a:xfrm>
            <a:off x="6648268" y="2878132"/>
            <a:ext cx="5368391" cy="3076357"/>
            <a:chOff x="228600" y="1145382"/>
            <a:chExt cx="8782050" cy="546996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C4FB325-45CC-4F6B-9D2C-AD6094682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45382"/>
              <a:ext cx="8782050" cy="546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7">
              <a:extLst>
                <a:ext uri="{FF2B5EF4-FFF2-40B4-BE49-F238E27FC236}">
                  <a16:creationId xmlns:a16="http://schemas.microsoft.com/office/drawing/2014/main" id="{EE5152F0-FD24-4884-9E72-D3528A0E1B44}"/>
                </a:ext>
              </a:extLst>
            </p:cNvPr>
            <p:cNvSpPr txBox="1"/>
            <p:nvPr/>
          </p:nvSpPr>
          <p:spPr>
            <a:xfrm>
              <a:off x="5743575" y="416242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For class Positive</a:t>
              </a: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:a16="http://schemas.microsoft.com/office/drawing/2014/main" id="{B6063199-0AF4-425B-8EBC-E045588AF0C4}"/>
              </a:ext>
            </a:extLst>
          </p:cNvPr>
          <p:cNvSpPr txBox="1"/>
          <p:nvPr/>
        </p:nvSpPr>
        <p:spPr>
          <a:xfrm>
            <a:off x="7560704" y="6015431"/>
            <a:ext cx="44559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https://towardsdatascience.com/should-i-look-at-precision-recall-or-specificity-sensitivity-3946158aace1</a:t>
            </a:r>
          </a:p>
        </p:txBody>
      </p:sp>
    </p:spTree>
    <p:extLst>
      <p:ext uri="{BB962C8B-B14F-4D97-AF65-F5344CB8AC3E}">
        <p14:creationId xmlns:p14="http://schemas.microsoft.com/office/powerpoint/2010/main" val="396324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2C434D5-5FD8-4646-A3B1-CEC4B67670F4}"/>
              </a:ext>
            </a:extLst>
          </p:cNvPr>
          <p:cNvSpPr txBox="1">
            <a:spLocks/>
          </p:cNvSpPr>
          <p:nvPr/>
        </p:nvSpPr>
        <p:spPr>
          <a:xfrm>
            <a:off x="561007" y="231217"/>
            <a:ext cx="11128375" cy="1144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CA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Coding Ideology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320718-23C3-41C7-A7F7-DB82C0F47B41}"/>
              </a:ext>
            </a:extLst>
          </p:cNvPr>
          <p:cNvGrpSpPr/>
          <p:nvPr/>
        </p:nvGrpSpPr>
        <p:grpSpPr>
          <a:xfrm>
            <a:off x="711200" y="1176670"/>
            <a:ext cx="5977467" cy="5423250"/>
            <a:chOff x="711200" y="1176670"/>
            <a:chExt cx="5977467" cy="5423250"/>
          </a:xfrm>
        </p:grpSpPr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6E038DC7-9D09-4016-86CC-485F844F0515}"/>
                </a:ext>
              </a:extLst>
            </p:cNvPr>
            <p:cNvSpPr txBox="1">
              <a:spLocks/>
            </p:cNvSpPr>
            <p:nvPr/>
          </p:nvSpPr>
          <p:spPr>
            <a:xfrm>
              <a:off x="711200" y="1176670"/>
              <a:ext cx="5977467" cy="5423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599" indent="-228599" algn="l" defTabSz="91439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99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99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99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98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97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97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97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96" indent="-228599" algn="l" defTabSz="914399" rtl="0" eaLnBrk="1" latinLnBrk="0" hangingPunct="1">
                <a:lnSpc>
                  <a:spcPct val="90000"/>
                </a:lnSpc>
                <a:spcBef>
                  <a:spcPts val="501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model is coded using object-oriented programming (OOP)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Everything ( data reading, model building, plotting, etc.) is coded as classes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Inheritance is a key element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Easy to find bugs 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Easy to add additional features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Use of efficient data structure using dictionaries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Explicit return type definitions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No hard coding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Easy to modify the code for different use cases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Pythonic coding to have least amount of code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Methods /Functions to avoid redundant codes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Logging is key to finding run-time issues</a:t>
              </a:r>
            </a:p>
          </p:txBody>
        </p:sp>
        <p:pic>
          <p:nvPicPr>
            <p:cNvPr id="13" name="Graphic 12" descr="Ladybug with solid fill">
              <a:extLst>
                <a:ext uri="{FF2B5EF4-FFF2-40B4-BE49-F238E27FC236}">
                  <a16:creationId xmlns:a16="http://schemas.microsoft.com/office/drawing/2014/main" id="{40E23CEE-9791-468F-B475-6573BA82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91367" y="2546511"/>
              <a:ext cx="358726" cy="358726"/>
            </a:xfrm>
            <a:prstGeom prst="rect">
              <a:avLst/>
            </a:prstGeom>
          </p:spPr>
        </p:pic>
        <p:pic>
          <p:nvPicPr>
            <p:cNvPr id="15" name="Graphic 14" descr="Storytelling with solid fill">
              <a:extLst>
                <a:ext uri="{FF2B5EF4-FFF2-40B4-BE49-F238E27FC236}">
                  <a16:creationId xmlns:a16="http://schemas.microsoft.com/office/drawing/2014/main" id="{92CF35A2-9EED-4822-B13D-4F268140F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27103" y="3065908"/>
              <a:ext cx="357554" cy="357554"/>
            </a:xfrm>
            <a:prstGeom prst="rect">
              <a:avLst/>
            </a:prstGeom>
          </p:spPr>
        </p:pic>
        <p:pic>
          <p:nvPicPr>
            <p:cNvPr id="16" name="Graphic 15" descr="Confused person with solid fill">
              <a:extLst>
                <a:ext uri="{FF2B5EF4-FFF2-40B4-BE49-F238E27FC236}">
                  <a16:creationId xmlns:a16="http://schemas.microsoft.com/office/drawing/2014/main" id="{85CE1E1A-ECA3-4665-9E54-11DA641A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3244" y="3372665"/>
              <a:ext cx="357554" cy="357554"/>
            </a:xfrm>
            <a:prstGeom prst="rect">
              <a:avLst/>
            </a:prstGeom>
          </p:spPr>
        </p:pic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CDE1D99-C4DE-4637-AD72-329A3B1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46318"/>
            <a:ext cx="2743201" cy="365125"/>
          </a:xfrm>
        </p:spPr>
        <p:txBody>
          <a:bodyPr/>
          <a:lstStyle/>
          <a:p>
            <a:fld id="{D1721605-7599-46F8-B1EA-3F8C8C3F34C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C25B6-DAAF-4BF6-941C-D662AA8F2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9328" y="1102020"/>
            <a:ext cx="5302059" cy="46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BE28"/>
      </a:accent1>
      <a:accent2>
        <a:srgbClr val="3D7EDB"/>
      </a:accent2>
      <a:accent3>
        <a:srgbClr val="DFDF00"/>
      </a:accent3>
      <a:accent4>
        <a:srgbClr val="E37222"/>
      </a:accent4>
      <a:accent5>
        <a:srgbClr val="747678"/>
      </a:accent5>
      <a:accent6>
        <a:srgbClr val="00B0C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1046</Words>
  <Application>Microsoft Office PowerPoint</Application>
  <PresentationFormat>Widescreen</PresentationFormat>
  <Paragraphs>404</Paragraphs>
  <Slides>16</Slides>
  <Notes>12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709</cp:revision>
  <dcterms:created xsi:type="dcterms:W3CDTF">2020-09-28T14:23:51Z</dcterms:created>
  <dcterms:modified xsi:type="dcterms:W3CDTF">2022-02-03T03:47:26Z</dcterms:modified>
</cp:coreProperties>
</file>