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6" r:id="rId1"/>
  </p:sldMasterIdLst>
  <p:notesMasterIdLst>
    <p:notesMasterId r:id="rId20"/>
  </p:notesMasterIdLst>
  <p:sldIdLst>
    <p:sldId id="259" r:id="rId2"/>
    <p:sldId id="260" r:id="rId3"/>
    <p:sldId id="261" r:id="rId4"/>
    <p:sldId id="262" r:id="rId5"/>
    <p:sldId id="263" r:id="rId6"/>
    <p:sldId id="257" r:id="rId7"/>
    <p:sldId id="258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3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DCAA49-F5EF-4A47-BF67-3F5FB8690537}">
          <p14:sldIdLst>
            <p14:sldId id="259"/>
            <p14:sldId id="260"/>
            <p14:sldId id="261"/>
            <p14:sldId id="262"/>
            <p14:sldId id="263"/>
            <p14:sldId id="257"/>
            <p14:sldId id="258"/>
            <p14:sldId id="264"/>
          </p14:sldIdLst>
        </p14:section>
        <p14:section name="Untitled Section" id="{99DB4A6E-E75B-4EAF-B3DA-3970B7031FDF}">
          <p14:sldIdLst>
            <p14:sldId id="265"/>
            <p14:sldId id="266"/>
            <p14:sldId id="268"/>
            <p14:sldId id="267"/>
            <p14:sldId id="269"/>
            <p14:sldId id="270"/>
            <p14:sldId id="271"/>
            <p14:sldId id="273"/>
            <p14:sldId id="272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4473F-865F-4AAD-8CA9-ACD30F6BD28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CC78-462C-4AD6-89F2-F17E0FAF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4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3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5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58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1632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11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1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01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04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5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7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6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9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6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2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3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2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11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6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4a"/><Relationship Id="rId2" Type="http://schemas.microsoft.com/office/2007/relationships/media" Target="../media/media5.m4a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2" Type="http://schemas.microsoft.com/office/2007/relationships/media" Target="../media/media6.m4a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m4a"/><Relationship Id="rId2" Type="http://schemas.microsoft.com/office/2007/relationships/media" Target="../media/media7.m4a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419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Mathematics I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36914"/>
            <a:ext cx="8946541" cy="48332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AIT 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Mr. </a:t>
            </a:r>
            <a:r>
              <a:rPr lang="en-US" sz="3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Vitthal</a:t>
            </a:r>
            <a:r>
              <a:rPr lang="en-US" sz="3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Hivrale</a:t>
            </a:r>
            <a:endParaRPr lang="en-US" sz="3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Assistant Professor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Mathematics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913">
        <p14:reveal/>
      </p:transition>
    </mc:Choice>
    <mc:Fallback xmlns="">
      <p:transition spd="slow" advTm="39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92027"/>
          </a:xfrm>
        </p:spPr>
        <p:txBody>
          <a:bodyPr/>
          <a:lstStyle/>
          <a:p>
            <a:r>
              <a:rPr lang="en-US" dirty="0" smtClean="0"/>
              <a:t>Why is continuity necessary?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227910"/>
            <a:ext cx="9840847" cy="4990010"/>
          </a:xfrm>
          <a:ln>
            <a:solidFill>
              <a:srgbClr val="FFC00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      </a:t>
            </a:r>
            <a:r>
              <a:rPr lang="en-US" sz="2400" dirty="0" smtClean="0"/>
              <a:t>Y-Axis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														</a:t>
            </a:r>
            <a:r>
              <a:rPr lang="en-US" sz="3600" b="1" dirty="0" smtClean="0">
                <a:solidFill>
                  <a:srgbClr val="7030A0"/>
                </a:solidFill>
              </a:rPr>
              <a:t>f(a)  = f(b)</a:t>
            </a:r>
          </a:p>
          <a:p>
            <a:r>
              <a:rPr lang="en-US" dirty="0" smtClean="0"/>
              <a:t>           </a:t>
            </a:r>
          </a:p>
          <a:p>
            <a:endParaRPr lang="en-US" dirty="0"/>
          </a:p>
          <a:p>
            <a:r>
              <a:rPr lang="en-US" dirty="0" smtClean="0"/>
              <a:t>                              x = a		  x = c			     x = b</a:t>
            </a:r>
            <a:endParaRPr lang="en-US" dirty="0"/>
          </a:p>
          <a:p>
            <a:pPr marL="3657600" lvl="8" indent="0">
              <a:buNone/>
            </a:pPr>
            <a:r>
              <a:rPr lang="en-US" dirty="0" smtClean="0"/>
              <a:t>                                                                                  </a:t>
            </a:r>
            <a:r>
              <a:rPr lang="en-US" sz="2400" dirty="0" smtClean="0"/>
              <a:t>X-Axis</a:t>
            </a:r>
          </a:p>
          <a:p>
            <a:pPr marL="3657600" lvl="8" indent="0">
              <a:buNone/>
            </a:pPr>
            <a:endParaRPr lang="en-US" sz="2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15291" y="1901984"/>
            <a:ext cx="26126" cy="3688919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44286" y="4885509"/>
            <a:ext cx="7319554" cy="21772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91394" y="4754880"/>
            <a:ext cx="0" cy="28738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52309" y="4763589"/>
            <a:ext cx="0" cy="28738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991394" y="2886891"/>
            <a:ext cx="1423852" cy="1593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415248" y="3004457"/>
            <a:ext cx="1537063" cy="13302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15246" y="2886891"/>
            <a:ext cx="0" cy="198648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95944"/>
            <a:ext cx="9404723" cy="757648"/>
          </a:xfrm>
        </p:spPr>
        <p:txBody>
          <a:bodyPr/>
          <a:lstStyle/>
          <a:p>
            <a:r>
              <a:rPr lang="en-US" dirty="0"/>
              <a:t>Why is differentiability necessary?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227909"/>
            <a:ext cx="11234057" cy="5486399"/>
          </a:xfrm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      </a:t>
            </a:r>
            <a:r>
              <a:rPr lang="en-US" sz="2400" dirty="0" smtClean="0"/>
              <a:t>Y-Axis</a:t>
            </a:r>
          </a:p>
          <a:p>
            <a:endParaRPr lang="en-US" dirty="0"/>
          </a:p>
          <a:p>
            <a:endParaRPr lang="en-US" dirty="0" smtClean="0"/>
          </a:p>
          <a:p>
            <a:pPr lvl="8"/>
            <a:r>
              <a:rPr lang="en-US" dirty="0" smtClean="0"/>
              <a:t>                                                                  </a:t>
            </a:r>
            <a:r>
              <a:rPr lang="en-US" sz="3200" b="1" dirty="0">
                <a:solidFill>
                  <a:srgbClr val="7030A0"/>
                </a:solidFill>
              </a:rPr>
              <a:t>f(a)  = f(b)</a:t>
            </a:r>
            <a:endParaRPr lang="en-US" sz="3200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														</a:t>
            </a:r>
            <a:endParaRPr lang="en-US" sz="3600" b="1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   																</a:t>
            </a:r>
            <a:r>
              <a:rPr lang="en-US" dirty="0"/>
              <a:t> X-Axis</a:t>
            </a:r>
            <a:r>
              <a:rPr lang="en-US" dirty="0" smtClean="0"/>
              <a:t>        </a:t>
            </a:r>
          </a:p>
          <a:p>
            <a:endParaRPr lang="en-US" dirty="0"/>
          </a:p>
          <a:p>
            <a:r>
              <a:rPr lang="en-US" dirty="0" smtClean="0"/>
              <a:t>                              x = a		  x = c			     x = b</a:t>
            </a:r>
            <a:endParaRPr lang="en-US" dirty="0"/>
          </a:p>
          <a:p>
            <a:pPr marL="3657600" lvl="8" indent="0">
              <a:buNone/>
            </a:pPr>
            <a:endParaRPr lang="en-US" sz="2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15291" y="1901984"/>
            <a:ext cx="26126" cy="3688919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44286" y="4885509"/>
            <a:ext cx="7319554" cy="21772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91394" y="4754880"/>
            <a:ext cx="0" cy="2873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52309" y="4763589"/>
            <a:ext cx="0" cy="2873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/>
          <p:cNvSpPr/>
          <p:nvPr/>
        </p:nvSpPr>
        <p:spPr>
          <a:xfrm>
            <a:off x="2960914" y="2773679"/>
            <a:ext cx="2960915" cy="211183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0"/>
          </p:cNvCxnSpPr>
          <p:nvPr/>
        </p:nvCxnSpPr>
        <p:spPr>
          <a:xfrm flipH="1">
            <a:off x="4410892" y="2773679"/>
            <a:ext cx="30480" cy="2246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41372" y="4763589"/>
            <a:ext cx="0" cy="2873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9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46111" y="91440"/>
                <a:ext cx="9404723" cy="809897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 Verify Rolle’s Theorem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+16</m:t>
                    </m:r>
                  </m:oMath>
                </a14:m>
                <a:r>
                  <a:rPr lang="en-US" sz="2400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[3,7]. Then find </a:t>
                </a:r>
                <a:r>
                  <a:rPr lang="en-US" sz="2400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c </a:t>
                </a:r>
                <a:r>
                  <a:rPr lang="en-US" sz="2400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6111" y="91440"/>
                <a:ext cx="9404723" cy="809897"/>
              </a:xfrm>
              <a:blipFill>
                <a:blip r:embed="rId2"/>
                <a:stretch>
                  <a:fillRect l="-1037" t="-6015" b="-18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6111" y="1214846"/>
                <a:ext cx="11123523" cy="5329645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				</a:t>
                </a:r>
                <a:r>
                  <a:rPr lang="en-US" sz="2600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1. Verify the conditions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Continuity</a:t>
                </a:r>
                <a:r>
                  <a:rPr 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Polynomial functions are continuous over all real no.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Differentiability </a:t>
                </a:r>
                <a:r>
                  <a:rPr 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Since polynomial function is always differentiable.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Equal End Points </a:t>
                </a:r>
                <a:r>
                  <a:rPr 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 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At x = 3 </a:t>
                </a:r>
                <a:r>
                  <a:rPr 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𝟏𝟎</m:t>
                    </m:r>
                    <m:d>
                      <m:d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US" sz="2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=&gt;   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600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At x = 7  </a:t>
                </a:r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r>
                      <a:rPr lang="en-US" sz="26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  <m:sup>
                            <m:r>
                              <a:rPr lang="en-US" sz="2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sz="2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𝟏𝟎</m:t>
                    </m:r>
                    <m:d>
                      <m:d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r>
                      <a:rPr lang="en-US" sz="26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US" sz="2600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=&gt;   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r>
                      <a:rPr lang="en-US" sz="2600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600" b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1" y="1214846"/>
                <a:ext cx="11123523" cy="5329645"/>
              </a:xfrm>
              <a:blipFill>
                <a:blip r:embed="rId3"/>
                <a:stretch>
                  <a:fillRect l="-1315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 Diagonal Corner Rectangle 4"/>
              <p:cNvSpPr/>
              <p:nvPr/>
            </p:nvSpPr>
            <p:spPr>
              <a:xfrm>
                <a:off x="9879873" y="4127861"/>
                <a:ext cx="2220686" cy="836023"/>
              </a:xfrm>
              <a:prstGeom prst="round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(7)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ound Diagonal Corner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873" y="4127861"/>
                <a:ext cx="2220686" cy="836023"/>
              </a:xfrm>
              <a:prstGeom prst="round2Diag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9379131" y="4206239"/>
            <a:ext cx="339634" cy="679269"/>
          </a:xfrm>
          <a:prstGeom prst="rightBrac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1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796834"/>
                <a:ext cx="8946541" cy="5451565"/>
              </a:xfrm>
            </p:spPr>
            <p:txBody>
              <a:bodyPr>
                <a:normAutofit/>
              </a:bodyPr>
              <a:lstStyle/>
              <a:p>
                <a:pPr marL="1714500" lvl="4" indent="0">
                  <a:buNone/>
                </a:pPr>
                <a:r>
                  <a:rPr lang="en-US" sz="3200" b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Step 2. Finding x </a:t>
                </a:r>
                <a:r>
                  <a:rPr lang="en-US" sz="3200" b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s.t.</a:t>
                </a:r>
                <a:r>
                  <a:rPr lang="en-US" sz="3200" b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3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32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3200" b="1" dirty="0">
                    <a:solidFill>
                      <a:schemeClr val="accent3">
                        <a:lumMod val="75000"/>
                      </a:schemeClr>
                    </a:solidFill>
                  </a:rPr>
                  <a:t>Now finding derivative</a:t>
                </a:r>
                <a:r>
                  <a:rPr lang="en-US" sz="3200" b="1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b="1" dirty="0">
                    <a:solidFill>
                      <a:schemeClr val="accent3">
                        <a:lumMod val="7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3200" b="1" dirty="0">
                    <a:solidFill>
                      <a:schemeClr val="accent3">
                        <a:lumMod val="75000"/>
                      </a:schemeClr>
                    </a:solidFill>
                  </a:rPr>
                  <a:t>Finding x </a:t>
                </a:r>
                <a:r>
                  <a:rPr lang="en-US" sz="3200" b="1" dirty="0"/>
                  <a:t>: Now we want to find x such that</a:t>
                </a:r>
                <a:r>
                  <a:rPr lang="en-US" sz="3200" b="1" dirty="0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>
                    <a:solidFill>
                      <a:schemeClr val="accent3">
                        <a:lumMod val="75000"/>
                      </a:schemeClr>
                    </a:solidFill>
                  </a:rPr>
                  <a:t>			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chemeClr val="accent3">
                        <a:lumMod val="75000"/>
                      </a:schemeClr>
                    </a:solidFill>
                  </a:rPr>
                  <a:t>	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b="1" dirty="0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chemeClr val="accent3">
                        <a:lumMod val="75000"/>
                      </a:schemeClr>
                    </a:solidFill>
                  </a:rPr>
                  <a:t>	=&gt;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3200" b="1" dirty="0">
                    <a:solidFill>
                      <a:schemeClr val="accent3">
                        <a:lumMod val="75000"/>
                      </a:schemeClr>
                    </a:solidFill>
                  </a:rPr>
                  <a:t>.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796834"/>
                <a:ext cx="8946541" cy="5451565"/>
              </a:xfrm>
              <a:blipFill>
                <a:blip r:embed="rId2"/>
                <a:stretch>
                  <a:fillRect l="-1226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73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74220" y="152272"/>
                <a:ext cx="9404723" cy="827442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Q. </a:t>
                </a:r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Rolle’s Theorem </a:t>
                </a:r>
                <a:r>
                  <a:rPr lang="en-US" sz="2400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following functions on given intervals. </a:t>
                </a:r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find </a:t>
                </a:r>
                <a:r>
                  <a:rPr lang="en-US" sz="2400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</a:t>
                </a:r>
                <a:r>
                  <a:rPr lang="en-US" sz="2400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74220" y="152272"/>
                <a:ext cx="9404723" cy="827442"/>
              </a:xfrm>
              <a:blipFill>
                <a:blip r:embed="rId2"/>
                <a:stretch>
                  <a:fillRect l="-972" t="-6618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2334" y="1645921"/>
                <a:ext cx="10306594" cy="46111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   		</a:t>
                </a:r>
                <a:r>
                  <a:rPr lang="en-US" sz="32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                 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		for interval  [1, 4].</a:t>
                </a: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  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     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on interval [2, 3].</a:t>
                </a:r>
              </a:p>
              <a:p>
                <a:pPr marL="0" indent="0">
                  <a:buNone/>
                </a:pPr>
                <a:endParaRPr 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 = |x</a:t>
                </a:r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sz="3200" b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interval [-2,2]</a:t>
                </a:r>
                <a:endParaRPr lang="en-US" sz="32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334" y="1645921"/>
                <a:ext cx="10306594" cy="4611187"/>
              </a:xfrm>
              <a:blipFill>
                <a:blip r:embed="rId3"/>
                <a:stretch>
                  <a:fillRect l="-1538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>
            <a:off x="2142310" y="1972491"/>
            <a:ext cx="862148" cy="1227909"/>
          </a:xfrm>
          <a:prstGeom prst="lef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" y="222069"/>
            <a:ext cx="10411097" cy="809897"/>
          </a:xfrm>
        </p:spPr>
        <p:txBody>
          <a:bodyPr/>
          <a:lstStyle/>
          <a:p>
            <a:pPr algn="ctr"/>
            <a:r>
              <a:rPr lang="en-US" sz="3600" b="1" dirty="0" err="1" smtClean="0">
                <a:solidFill>
                  <a:srgbClr val="FFFF00"/>
                </a:solidFill>
              </a:rPr>
              <a:t>Langrange’s</a:t>
            </a:r>
            <a:r>
              <a:rPr lang="en-US" sz="3600" b="1" dirty="0" smtClean="0">
                <a:solidFill>
                  <a:srgbClr val="FFFF00"/>
                </a:solidFill>
              </a:rPr>
              <a:t> Mean Value Theorem (LMVT)</a:t>
            </a:r>
            <a:endParaRPr lang="en-US" sz="36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0160" y="2103120"/>
                <a:ext cx="9196251" cy="4145279"/>
              </a:xfrm>
            </p:spPr>
            <p:txBody>
              <a:bodyPr/>
              <a:lstStyle/>
              <a:p>
                <a:r>
                  <a:rPr lang="en-US" dirty="0" smtClean="0"/>
                  <a:t>Also known as MVT.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chemeClr val="bg1"/>
                    </a:solidFill>
                  </a:rPr>
                  <a:t>Statement : 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Suppose f(x) is continuous on [a, b] and differentiable on (</a:t>
                </a:r>
                <a:r>
                  <a:rPr lang="en-US" b="1" dirty="0" err="1" smtClean="0"/>
                  <a:t>a,b</a:t>
                </a:r>
                <a:r>
                  <a:rPr lang="en-US" b="1" dirty="0" smtClean="0"/>
                  <a:t>), then there exists at least one value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1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 such that </a:t>
                </a:r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b="1" dirty="0" smtClean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sz="3200" b="1" dirty="0" smtClean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2103120"/>
                <a:ext cx="9196251" cy="4145279"/>
              </a:xfrm>
              <a:blipFill>
                <a:blip r:embed="rId2"/>
                <a:stretch>
                  <a:fillRect l="-994" t="-735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0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95944"/>
            <a:ext cx="9404723" cy="7576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Graphical Interpretation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6754" y="953592"/>
                <a:ext cx="11234057" cy="5904408"/>
              </a:xfrm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     </a:t>
                </a:r>
                <a:r>
                  <a:rPr lang="en-US" sz="2400" dirty="0" smtClean="0"/>
                  <a:t>Y-Axis											Line whose slope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														     </a:t>
                </a:r>
                <a:r>
                  <a:rPr lang="en-US" sz="2300" dirty="0" smtClean="0"/>
                  <a:t>Tangent </a:t>
                </a:r>
                <a:r>
                  <a:rPr lang="en-US" sz="2300" dirty="0"/>
                  <a:t>whose slope is f’(c)</a:t>
                </a:r>
              </a:p>
              <a:p>
                <a:pPr marL="0" indent="0">
                  <a:buNone/>
                </a:pPr>
                <a:endParaRPr lang="en-US" sz="36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																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																</a:t>
                </a:r>
                <a:r>
                  <a:rPr lang="en-US" dirty="0"/>
                  <a:t> X-Axis </a:t>
                </a:r>
                <a:r>
                  <a:rPr lang="en-US" dirty="0" smtClean="0"/>
                  <a:t>                           					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        	x = a		                  x = c</a:t>
                </a:r>
                <a:r>
                  <a:rPr lang="en-US" dirty="0"/>
                  <a:t> </a:t>
                </a:r>
                <a:r>
                  <a:rPr lang="en-US" dirty="0" smtClean="0"/>
                  <a:t>     x = b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	Here we can observe the dotted line and the black line are parallel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Therefore 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sz="24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en-US" sz="24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4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754" y="953592"/>
                <a:ext cx="11234057" cy="5904408"/>
              </a:xfrm>
              <a:blipFill>
                <a:blip r:embed="rId2"/>
                <a:stretch>
                  <a:fillRect t="-309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515291" y="1901984"/>
            <a:ext cx="26126" cy="3688919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44286" y="4885509"/>
            <a:ext cx="7319554" cy="21772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91394" y="4754880"/>
            <a:ext cx="0" cy="2873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19445" y="4772299"/>
            <a:ext cx="0" cy="2873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56217" y="4776655"/>
            <a:ext cx="0" cy="2873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 rot="686660">
            <a:off x="2685394" y="2266131"/>
            <a:ext cx="3816677" cy="1458399"/>
          </a:xfrm>
          <a:custGeom>
            <a:avLst/>
            <a:gdLst>
              <a:gd name="connsiteX0" fmla="*/ 0 w 4113086"/>
              <a:gd name="connsiteY0" fmla="*/ 0 h 1734042"/>
              <a:gd name="connsiteX1" fmla="*/ 992777 w 4113086"/>
              <a:gd name="connsiteY1" fmla="*/ 1058091 h 1734042"/>
              <a:gd name="connsiteX2" fmla="*/ 2926080 w 4113086"/>
              <a:gd name="connsiteY2" fmla="*/ 300446 h 1734042"/>
              <a:gd name="connsiteX3" fmla="*/ 3971108 w 4113086"/>
              <a:gd name="connsiteY3" fmla="*/ 1541417 h 1734042"/>
              <a:gd name="connsiteX4" fmla="*/ 4075611 w 4113086"/>
              <a:gd name="connsiteY4" fmla="*/ 1711234 h 173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3086" h="1734042">
                <a:moveTo>
                  <a:pt x="0" y="0"/>
                </a:moveTo>
                <a:cubicBezTo>
                  <a:pt x="252548" y="504008"/>
                  <a:pt x="505097" y="1008017"/>
                  <a:pt x="992777" y="1058091"/>
                </a:cubicBezTo>
                <a:cubicBezTo>
                  <a:pt x="1480457" y="1108165"/>
                  <a:pt x="2429692" y="219892"/>
                  <a:pt x="2926080" y="300446"/>
                </a:cubicBezTo>
                <a:cubicBezTo>
                  <a:pt x="3422468" y="381000"/>
                  <a:pt x="3779520" y="1306286"/>
                  <a:pt x="3971108" y="1541417"/>
                </a:cubicBezTo>
                <a:cubicBezTo>
                  <a:pt x="4162696" y="1776548"/>
                  <a:pt x="4119153" y="1743891"/>
                  <a:pt x="4075611" y="1711234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47973" y="1864551"/>
            <a:ext cx="3451425" cy="2186692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79669" y="1637214"/>
            <a:ext cx="3393208" cy="21923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25589" y="2785904"/>
            <a:ext cx="130628" cy="2229395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590903" y="2232949"/>
            <a:ext cx="1293223" cy="3574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252651" y="1606399"/>
            <a:ext cx="2913330" cy="36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/>
          <p:cNvSpPr/>
          <p:nvPr/>
        </p:nvSpPr>
        <p:spPr>
          <a:xfrm>
            <a:off x="5478828" y="2688351"/>
            <a:ext cx="124820" cy="1146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6236713" y="3990176"/>
            <a:ext cx="109445" cy="13593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2785292" y="1825777"/>
            <a:ext cx="124820" cy="1146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3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3" grpId="0" animBg="1"/>
      <p:bldP spid="44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78426" y="0"/>
                <a:ext cx="9372408" cy="634181"/>
              </a:xfrm>
            </p:spPr>
            <p:txBody>
              <a:bodyPr/>
              <a:lstStyle/>
              <a:p>
                <a:pPr algn="ctr"/>
                <a:r>
                  <a:rPr lang="en-US" sz="32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Q. </a:t>
                </a:r>
                <a:r>
                  <a:rPr lang="en-US" sz="3200" b="1" dirty="0">
                    <a:solidFill>
                      <a:schemeClr val="accent3">
                        <a:lumMod val="75000"/>
                      </a:schemeClr>
                    </a:solidFill>
                  </a:rPr>
                  <a:t>Verify </a:t>
                </a:r>
                <a:r>
                  <a:rPr lang="en-US" sz="32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LMVT for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accent3">
                        <a:lumMod val="75000"/>
                      </a:schemeClr>
                    </a:solidFill>
                  </a:rPr>
                  <a:t> on </a:t>
                </a:r>
                <a:r>
                  <a:rPr lang="en-US" sz="32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[1,3]. 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8426" y="0"/>
                <a:ext cx="9372408" cy="634181"/>
              </a:xfrm>
              <a:blipFill>
                <a:blip r:embed="rId2"/>
                <a:stretch>
                  <a:fillRect t="-12500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899652"/>
                <a:ext cx="10998926" cy="568402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ANSWER				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accent3">
                        <a:lumMod val="75000"/>
                      </a:schemeClr>
                    </a:solidFill>
                  </a:rPr>
                  <a:t>	</a:t>
                </a:r>
                <a:r>
                  <a:rPr lang="en-US" sz="28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						</a:t>
                </a:r>
                <a:r>
                  <a:rPr lang="en-US" sz="2400" b="1" dirty="0" smtClean="0">
                    <a:solidFill>
                      <a:schemeClr val="bg1"/>
                    </a:solidFill>
                  </a:rPr>
                  <a:t>Step 1 : Verify two conditions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Continuity </a:t>
                </a:r>
                <a:r>
                  <a:rPr lang="en-US" sz="2400" b="1" dirty="0" smtClean="0"/>
                  <a:t>: f(x) polynomial function so continuous on [1,3].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Differentiability </a:t>
                </a:r>
                <a:r>
                  <a:rPr lang="en-US" sz="2400" b="1" dirty="0" smtClean="0"/>
                  <a:t>: </a:t>
                </a:r>
                <a:r>
                  <a:rPr lang="en-US" sz="2400" b="1" dirty="0"/>
                  <a:t>f(x) polynomial function so </a:t>
                </a:r>
                <a:r>
                  <a:rPr lang="en-US" sz="2400" b="1" dirty="0" smtClean="0"/>
                  <a:t>differentiable on (1,3).</a:t>
                </a:r>
                <a:endParaRPr lang="en-US" sz="24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By LMVT </a:t>
                </a:r>
                <a:r>
                  <a:rPr lang="en-US" sz="2400" b="1" dirty="0" smtClean="0"/>
                  <a:t>: There exists at least a c belonging to (1, 3) such that.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</a:rPr>
                  <a:t>	</a:t>
                </a:r>
                <a:r>
                  <a:rPr lang="en-US" sz="2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 =&gt;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   -----</a:t>
                </a:r>
                <a:r>
                  <a:rPr lang="en-US" sz="2400" b="1" dirty="0" smtClean="0">
                    <a:solidFill>
                      <a:schemeClr val="accent3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  (1)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2400" b="1" dirty="0" smtClean="0">
                    <a:solidFill>
                      <a:schemeClr val="accent3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						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Step </a:t>
                </a:r>
                <a:r>
                  <a:rPr lang="en-US" sz="2400" b="1" dirty="0" smtClean="0">
                    <a:solidFill>
                      <a:schemeClr val="bg1"/>
                    </a:solidFill>
                  </a:rPr>
                  <a:t>2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: </a:t>
                </a:r>
                <a:r>
                  <a:rPr lang="en-US" sz="2400" b="1" dirty="0" smtClean="0">
                    <a:solidFill>
                      <a:schemeClr val="bg1"/>
                    </a:solidFill>
                  </a:rPr>
                  <a:t>Finding ‘c’</a:t>
                </a:r>
                <a:endParaRPr lang="en-US" sz="2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457200" indent="-457200">
                  <a:buAutoNum type="arabicPeriod" startAt="4"/>
                </a:pPr>
                <a:r>
                  <a:rPr lang="en-US" sz="2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f’(c)</a:t>
                </a:r>
                <a:r>
                  <a:rPr lang="en-US" sz="2400" b="1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 </a:t>
                </a:r>
                <a:r>
                  <a:rPr lang="en-US" sz="2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 smtClean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457200" indent="-457200">
                  <a:buAutoNum type="arabicPeriod" startAt="4"/>
                </a:pP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</a:rPr>
                  <a:t>f</a:t>
                </a:r>
                <a:r>
                  <a:rPr lang="en-US" sz="2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(3)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= 3(3-2)  </a:t>
                </a:r>
                <a:r>
                  <a:rPr lang="en-US" sz="2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=&gt;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 f(3) = 3.</a:t>
                </a:r>
              </a:p>
              <a:p>
                <a:pPr marL="457200" indent="-457200">
                  <a:buFont typeface="Wingdings 3" charset="2"/>
                  <a:buAutoNum type="arabicPeriod" startAt="4"/>
                </a:pPr>
                <a:r>
                  <a:rPr lang="en-US" sz="2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f(1) </a:t>
                </a:r>
                <a:r>
                  <a:rPr lang="en-US" sz="2400" b="1" dirty="0"/>
                  <a:t>: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= </a:t>
                </a:r>
                <a:r>
                  <a:rPr lang="en-US" sz="2400" b="1" dirty="0" smtClean="0"/>
                  <a:t>1(1-2</a:t>
                </a:r>
                <a:r>
                  <a:rPr lang="en-US" sz="2400" b="1" dirty="0"/>
                  <a:t>)  </a:t>
                </a: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</a:rPr>
                  <a:t>=&gt;</a:t>
                </a:r>
                <a:r>
                  <a:rPr lang="en-US" sz="2400" b="1" dirty="0"/>
                  <a:t>  f(3) = </a:t>
                </a:r>
                <a:r>
                  <a:rPr lang="en-US" sz="2400" b="1" dirty="0" smtClean="0"/>
                  <a:t>-1.</a:t>
                </a:r>
              </a:p>
              <a:p>
                <a:pPr marL="2628900" lvl="6" indent="0">
                  <a:buNone/>
                </a:pPr>
                <a:r>
                  <a:rPr lang="en-US" sz="1800" b="1" dirty="0" smtClean="0"/>
                  <a:t>		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from equation (1</a:t>
                </a:r>
                <a:r>
                  <a:rPr lang="en-US" sz="2400" b="1" dirty="0" smtClean="0">
                    <a:solidFill>
                      <a:schemeClr val="bg1"/>
                    </a:solidFill>
                  </a:rPr>
                  <a:t>)</a:t>
                </a:r>
                <a:endParaRPr lang="en-US" sz="2400" b="1" dirty="0"/>
              </a:p>
              <a:p>
                <a:pPr marL="457200" indent="-457200">
                  <a:buFont typeface="Wingdings 3" charset="2"/>
                  <a:buAutoNum type="arabicPeriod" startAt="4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dirty="0" smtClean="0"/>
                  <a:t>   </a:t>
                </a:r>
              </a:p>
              <a:p>
                <a:pPr marL="457200" indent="-457200">
                  <a:buFont typeface="Wingdings 3" charset="2"/>
                  <a:buAutoNum type="arabicPeriod" startAt="4"/>
                </a:pPr>
                <a:r>
                  <a:rPr lang="en-US" sz="2400" b="1" dirty="0" smtClean="0"/>
                  <a:t> </a:t>
                </a:r>
                <a:r>
                  <a:rPr lang="en-US" sz="2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=&gt;</a:t>
                </a:r>
                <a:r>
                  <a:rPr lang="en-US" sz="2400" b="1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dirty="0" smtClean="0"/>
                  <a:t> </a:t>
                </a:r>
              </a:p>
              <a:p>
                <a:pPr marL="457200" indent="-457200">
                  <a:buFont typeface="Wingdings 3" charset="2"/>
                  <a:buAutoNum type="arabicPeriod" startAt="4"/>
                </a:pPr>
                <a:r>
                  <a:rPr lang="en-US" sz="2400" b="1" dirty="0" smtClean="0"/>
                  <a:t> </a:t>
                </a:r>
                <a:r>
                  <a:rPr lang="en-US" sz="2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=&gt;</a:t>
                </a:r>
                <a:r>
                  <a:rPr lang="en-US" sz="2400" b="1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b="1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 =&gt;  f’(c) = 2.  </a:t>
                </a:r>
              </a:p>
              <a:p>
                <a:pPr marL="1714500" lvl="4" indent="0">
                  <a:buNone/>
                </a:pPr>
                <a:r>
                  <a:rPr lang="en-US" sz="1800" b="1" dirty="0"/>
                  <a:t>	</a:t>
                </a:r>
                <a:r>
                  <a:rPr lang="en-US" sz="1800" b="1" dirty="0" smtClean="0"/>
                  <a:t>			</a:t>
                </a:r>
                <a:endParaRPr lang="en-US" sz="2400" b="1" dirty="0" smtClean="0">
                  <a:solidFill>
                    <a:schemeClr val="bg1"/>
                  </a:solidFill>
                </a:endParaRPr>
              </a:p>
              <a:p>
                <a:pPr marL="1714500" lvl="4" indent="0">
                  <a:buNone/>
                </a:pPr>
                <a:endParaRPr lang="en-US" sz="2400" b="1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457200" indent="-457200">
                  <a:buAutoNum type="arabicPeriod" startAt="4"/>
                </a:pPr>
                <a:endParaRPr lang="en-US" sz="24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899652"/>
                <a:ext cx="10998926" cy="5684028"/>
              </a:xfrm>
              <a:blipFill>
                <a:blip r:embed="rId3"/>
                <a:stretch>
                  <a:fillRect l="-721" t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11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334" y="712711"/>
            <a:ext cx="10044492" cy="827442"/>
          </a:xfrm>
        </p:spPr>
        <p:txBody>
          <a:bodyPr/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Q.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LMVT for following functions on given intervals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2334" y="2300748"/>
                <a:ext cx="10306594" cy="395636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interval  [a, 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]. Find the value of a so that LMVT is satisfied at x=2.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interval [1, 5].</a:t>
                </a:r>
                <a:endPara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334" y="2300748"/>
                <a:ext cx="10306594" cy="3956360"/>
              </a:xfrm>
              <a:blipFill>
                <a:blip r:embed="rId2"/>
                <a:stretch>
                  <a:fillRect l="-533" t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8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044" y="250723"/>
            <a:ext cx="8911687" cy="7079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 Semester Structure </a:t>
            </a: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44" y="1312606"/>
            <a:ext cx="9556787" cy="5392994"/>
          </a:xfr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211">
        <p14:reveal/>
      </p:transition>
    </mc:Choice>
    <mc:Fallback xmlns="">
      <p:transition spd="slow" advTm="12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16" y="262262"/>
            <a:ext cx="9155307" cy="74558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16" y="1150373"/>
            <a:ext cx="9704729" cy="5555227"/>
          </a:xfr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9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875">
        <p14:reveal/>
      </p:transition>
    </mc:Choice>
    <mc:Fallback xmlns="">
      <p:transition spd="slow" advTm="8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133" y="365761"/>
            <a:ext cx="9197510" cy="81592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Contents</a:t>
            </a: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2" y="1181687"/>
            <a:ext cx="10427110" cy="5523913"/>
          </a:xfr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3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609">
        <p14:reveal/>
      </p:transition>
    </mc:Choice>
    <mc:Fallback xmlns="">
      <p:transition spd="slow" advTm="160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427" y="441230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sz="4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br>
              <a:rPr lang="en-US" sz="4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Calculus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427" y="2220685"/>
            <a:ext cx="8915400" cy="365335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to cover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Rolle’s Theorem and Mean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Taylor's Series and Maclaurin's Series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Indeterminate Forms of Limits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296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877">
        <p14:reveal/>
      </p:transition>
    </mc:Choice>
    <mc:Fallback xmlns="">
      <p:transition spd="slow" advTm="28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268" y="413554"/>
            <a:ext cx="8911687" cy="8000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896" y="1331184"/>
            <a:ext cx="8915400" cy="360584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students familiarize with concepts and techniques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Calculus.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students will be able to learn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theorems and its generalizations leading to Taylors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Maclaurin’s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series useful in the analysis of engineering problems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712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827">
        <p14:reveal/>
      </p:transition>
    </mc:Choice>
    <mc:Fallback xmlns="">
      <p:transition spd="slow" advTm="182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mute="1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31" y="465781"/>
            <a:ext cx="9404723" cy="89275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Rolle’s Theorem</a:t>
            </a: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082" y="19050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f(x)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is a function that satisfies all of the following.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continuous on the closed interval 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differentiable on the open interval 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f(a) = f(b)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number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such that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a&lt;c&lt;b 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′(c)=0. Or, in other words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has a critical point in 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925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99">
        <p14:reveal/>
      </p:transition>
    </mc:Choice>
    <mc:Fallback xmlns="">
      <p:transition spd="slow" advTm="30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600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Graph of y= sin x +1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13093"/>
            <a:ext cx="10243505" cy="5107577"/>
          </a:xfrm>
        </p:spPr>
      </p:pic>
    </p:spTree>
    <p:extLst>
      <p:ext uri="{BB962C8B-B14F-4D97-AF65-F5344CB8AC3E}">
        <p14:creationId xmlns:p14="http://schemas.microsoft.com/office/powerpoint/2010/main" val="296785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794" y="0"/>
            <a:ext cx="4428309" cy="125403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Always exists such tangents</a:t>
            </a:r>
            <a:r>
              <a:rPr lang="en-US" sz="2400" dirty="0" smtClean="0">
                <a:solidFill>
                  <a:schemeClr val="bg1"/>
                </a:solidFill>
              </a:rPr>
              <a:t> 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74321" y="1058091"/>
            <a:ext cx="12305211" cy="54210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Y-AXIS 							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                                               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f(a) = f(b)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                                                (a, f(a))                          (b, f(b))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                                               X=a                                           x= b                              																				     X-AXIS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08762" y="1414052"/>
            <a:ext cx="65314" cy="473528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75210" y="5531551"/>
            <a:ext cx="967957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2207627" y="1444205"/>
            <a:ext cx="7346736" cy="3113097"/>
          </a:xfrm>
          <a:custGeom>
            <a:avLst/>
            <a:gdLst>
              <a:gd name="connsiteX0" fmla="*/ 0 w 7346736"/>
              <a:gd name="connsiteY0" fmla="*/ 2496527 h 3113097"/>
              <a:gd name="connsiteX1" fmla="*/ 169818 w 7346736"/>
              <a:gd name="connsiteY1" fmla="*/ 2209144 h 3113097"/>
              <a:gd name="connsiteX2" fmla="*/ 169818 w 7346736"/>
              <a:gd name="connsiteY2" fmla="*/ 2209144 h 3113097"/>
              <a:gd name="connsiteX3" fmla="*/ 522515 w 7346736"/>
              <a:gd name="connsiteY3" fmla="*/ 1882573 h 3113097"/>
              <a:gd name="connsiteX4" fmla="*/ 1724298 w 7346736"/>
              <a:gd name="connsiteY4" fmla="*/ 2587967 h 3113097"/>
              <a:gd name="connsiteX5" fmla="*/ 3892732 w 7346736"/>
              <a:gd name="connsiteY5" fmla="*/ 1522 h 3113097"/>
              <a:gd name="connsiteX6" fmla="*/ 7249886 w 7346736"/>
              <a:gd name="connsiteY6" fmla="*/ 3005979 h 3113097"/>
              <a:gd name="connsiteX7" fmla="*/ 7249886 w 7346736"/>
              <a:gd name="connsiteY7" fmla="*/ 3005979 h 3113097"/>
              <a:gd name="connsiteX8" fmla="*/ 7341326 w 7346736"/>
              <a:gd name="connsiteY8" fmla="*/ 3110482 h 3113097"/>
              <a:gd name="connsiteX9" fmla="*/ 7328263 w 7346736"/>
              <a:gd name="connsiteY9" fmla="*/ 3071293 h 311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6736" h="3113097">
                <a:moveTo>
                  <a:pt x="0" y="2496527"/>
                </a:moveTo>
                <a:lnTo>
                  <a:pt x="169818" y="2209144"/>
                </a:lnTo>
                <a:lnTo>
                  <a:pt x="169818" y="2209144"/>
                </a:lnTo>
                <a:cubicBezTo>
                  <a:pt x="228601" y="2154715"/>
                  <a:pt x="263435" y="1819436"/>
                  <a:pt x="522515" y="1882573"/>
                </a:cubicBezTo>
                <a:cubicBezTo>
                  <a:pt x="781595" y="1945710"/>
                  <a:pt x="1162595" y="2901475"/>
                  <a:pt x="1724298" y="2587967"/>
                </a:cubicBezTo>
                <a:cubicBezTo>
                  <a:pt x="2286001" y="2274459"/>
                  <a:pt x="2971801" y="-68147"/>
                  <a:pt x="3892732" y="1522"/>
                </a:cubicBezTo>
                <a:cubicBezTo>
                  <a:pt x="4813663" y="71191"/>
                  <a:pt x="7249886" y="3005979"/>
                  <a:pt x="7249886" y="3005979"/>
                </a:cubicBezTo>
                <a:lnTo>
                  <a:pt x="7249886" y="3005979"/>
                </a:lnTo>
                <a:cubicBezTo>
                  <a:pt x="7265126" y="3023396"/>
                  <a:pt x="7328263" y="3099596"/>
                  <a:pt x="7341326" y="3110482"/>
                </a:cubicBezTo>
                <a:cubicBezTo>
                  <a:pt x="7354389" y="3121368"/>
                  <a:pt x="7341326" y="3096330"/>
                  <a:pt x="7328263" y="307129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297680" y="5432795"/>
            <a:ext cx="1" cy="1538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97680" y="3605349"/>
            <a:ext cx="0" cy="1306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8765175" y="5401362"/>
            <a:ext cx="26129" cy="216732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8765175" y="3605349"/>
            <a:ext cx="13064" cy="12573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163921" y="1444205"/>
            <a:ext cx="5786845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>
            <a:off x="5708469" y="718457"/>
            <a:ext cx="522514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5|0.3|0.3|0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91A67547F76D46AEA3869BB532ABF2" ma:contentTypeVersion="10" ma:contentTypeDescription="Create a new document." ma:contentTypeScope="" ma:versionID="03d7d5b25d657550befdef7991fec87b">
  <xsd:schema xmlns:xsd="http://www.w3.org/2001/XMLSchema" xmlns:xs="http://www.w3.org/2001/XMLSchema" xmlns:p="http://schemas.microsoft.com/office/2006/metadata/properties" xmlns:ns2="0a8d6c7a-a749-42d9-af64-47e7bd87b170" targetNamespace="http://schemas.microsoft.com/office/2006/metadata/properties" ma:root="true" ma:fieldsID="09075a020dbc3b51337a5309e614037f" ns2:_="">
    <xsd:import namespace="0a8d6c7a-a749-42d9-af64-47e7bd87b1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d6c7a-a749-42d9-af64-47e7bd87b1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63E4C2-335A-4BAE-B3D5-938D84446C20}"/>
</file>

<file path=customXml/itemProps2.xml><?xml version="1.0" encoding="utf-8"?>
<ds:datastoreItem xmlns:ds="http://schemas.openxmlformats.org/officeDocument/2006/customXml" ds:itemID="{D8F811AD-4D41-4DEC-AADB-EC1ED9759471}"/>
</file>

<file path=customXml/itemProps3.xml><?xml version="1.0" encoding="utf-8"?>
<ds:datastoreItem xmlns:ds="http://schemas.openxmlformats.org/officeDocument/2006/customXml" ds:itemID="{8FC1C209-FF5E-4866-9BE3-62FD46F428D0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994</TotalTime>
  <Words>230</Words>
  <Application>Microsoft Office PowerPoint</Application>
  <PresentationFormat>Widescreen</PresentationFormat>
  <Paragraphs>131</Paragraphs>
  <Slides>18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Ion</vt:lpstr>
      <vt:lpstr>Engineering Mathematics I</vt:lpstr>
      <vt:lpstr>FE Semester Structure </vt:lpstr>
      <vt:lpstr>Course Objectives</vt:lpstr>
      <vt:lpstr>Course Contents</vt:lpstr>
      <vt:lpstr>Unit I Differential Calculus </vt:lpstr>
      <vt:lpstr>Objectives</vt:lpstr>
      <vt:lpstr>Rolle’s Theorem</vt:lpstr>
      <vt:lpstr>Graph of y= sin x +1</vt:lpstr>
      <vt:lpstr> Always exists such tangents                            </vt:lpstr>
      <vt:lpstr>Why is continuity necessary?</vt:lpstr>
      <vt:lpstr>Why is differentiability necessary?</vt:lpstr>
      <vt:lpstr>Q. Verify Rolle’s Theorem for f(x)=x^2-10x+16 on [3,7]. Then find point c where f^′ (c)=0.</vt:lpstr>
      <vt:lpstr>PowerPoint Presentation</vt:lpstr>
      <vt:lpstr>Q. Verify Rolle’s Theorem for following functions on given intervals. Then find point c where f^′ (c)=0.</vt:lpstr>
      <vt:lpstr>Langrange’s Mean Value Theorem (LMVT)</vt:lpstr>
      <vt:lpstr>Graphical Interpretation</vt:lpstr>
      <vt:lpstr>Q. Verify LMVT for f(x)=x(x-2) on [1,3]. </vt:lpstr>
      <vt:lpstr>Q. Verify LMVT for following functions on given intervals.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</dc:title>
  <dc:creator>Admin1</dc:creator>
  <cp:lastModifiedBy>Windows User</cp:lastModifiedBy>
  <cp:revision>135</cp:revision>
  <dcterms:created xsi:type="dcterms:W3CDTF">2020-10-29T05:28:01Z</dcterms:created>
  <dcterms:modified xsi:type="dcterms:W3CDTF">2020-11-09T17:54:31Z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0x010100CF91A67547F76D46AEA3869BB532ABF2</vt:lpwstr>
  </property>
</Properties>
</file>