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0"/>
  </p:notesMasterIdLst>
  <p:sldIdLst>
    <p:sldId id="264" r:id="rId5"/>
    <p:sldId id="265" r:id="rId6"/>
    <p:sldId id="266" r:id="rId7"/>
    <p:sldId id="256" r:id="rId8"/>
    <p:sldId id="257" r:id="rId9"/>
    <p:sldId id="260" r:id="rId10"/>
    <p:sldId id="259" r:id="rId11"/>
    <p:sldId id="258" r:id="rId12"/>
    <p:sldId id="261" r:id="rId13"/>
    <p:sldId id="262" r:id="rId14"/>
    <p:sldId id="263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FB5FC-F3F7-4F51-AC7F-058B36DD1D2F}" v="2" dt="2021-02-19T05:15:59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7139 PRADEEP JOSHI" userId="S::pradeepjoshi_20024@aitpune.edu.in::5a24a294-af07-4f15-8166-da56c933c141" providerId="AD" clId="Web-{317FB5FC-F3F7-4F51-AC7F-058B36DD1D2F}"/>
    <pc:docChg chg="modSld">
      <pc:chgData name="7139 PRADEEP JOSHI" userId="S::pradeepjoshi_20024@aitpune.edu.in::5a24a294-af07-4f15-8166-da56c933c141" providerId="AD" clId="Web-{317FB5FC-F3F7-4F51-AC7F-058B36DD1D2F}" dt="2021-02-19T05:15:59.440" v="1" actId="1076"/>
      <pc:docMkLst>
        <pc:docMk/>
      </pc:docMkLst>
      <pc:sldChg chg="modSp">
        <pc:chgData name="7139 PRADEEP JOSHI" userId="S::pradeepjoshi_20024@aitpune.edu.in::5a24a294-af07-4f15-8166-da56c933c141" providerId="AD" clId="Web-{317FB5FC-F3F7-4F51-AC7F-058B36DD1D2F}" dt="2021-02-19T05:15:59.440" v="1" actId="1076"/>
        <pc:sldMkLst>
          <pc:docMk/>
          <pc:sldMk cId="3964416175" sldId="263"/>
        </pc:sldMkLst>
        <pc:spChg chg="mod">
          <ac:chgData name="7139 PRADEEP JOSHI" userId="S::pradeepjoshi_20024@aitpune.edu.in::5a24a294-af07-4f15-8166-da56c933c141" providerId="AD" clId="Web-{317FB5FC-F3F7-4F51-AC7F-058B36DD1D2F}" dt="2021-02-19T05:15:59.440" v="1" actId="1076"/>
          <ac:spMkLst>
            <pc:docMk/>
            <pc:sldMk cId="3964416175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303CC-6DCB-4B60-9EAC-81AAF506806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873A5-0163-4692-B699-7CF5EAC8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873A5-0163-4692-B699-7CF5EAC81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873A5-0163-4692-B699-7CF5EAC81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4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45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C4C8D1-76CD-47B7-A067-DFAE9E442AE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47C0-5A26-4BD8-A470-C917B57D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60960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62000"/>
            <a:ext cx="10590906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 Taylor Series is an expansion of some function into an 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sum of terms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	term has a larger exponent like x, x</a:t>
            </a:r>
            <a:r>
              <a:rPr lang="en-US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	</a:t>
            </a:r>
            <a:r>
              <a:rPr lang="en-US" b="1" dirty="0">
                <a:solidFill>
                  <a:srgbClr val="FFFF00"/>
                </a:solidFill>
              </a:rPr>
              <a:t>Does it really work?</a:t>
            </a:r>
            <a:endParaRPr lang="en-US" sz="21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05699"/>
                  </p:ext>
                </p:extLst>
              </p:nvPr>
            </p:nvGraphicFramePr>
            <p:xfrm>
              <a:off x="1131091" y="2121281"/>
              <a:ext cx="8128000" cy="2755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577064558"/>
                        </a:ext>
                      </a:extLst>
                    </a:gridCol>
                  </a:tblGrid>
                  <a:tr h="275551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Example:            </a:t>
                          </a:r>
                        </a:p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 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Taylor Series for e</a:t>
                          </a:r>
                          <a:r>
                            <a:rPr lang="en-US" sz="2000" baseline="30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sz="24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1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24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+…+</m:t>
                                </m:r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1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24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+… 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2000" b="1" i="0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says that the function: e</a:t>
                          </a:r>
                          <a:r>
                            <a:rPr lang="en-US" sz="2000" b="1" i="0" kern="1200" baseline="300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US" sz="2000" b="1" i="0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2000" b="1" i="0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is equal to the infinite sum of terms: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sz="2000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+… </m:t>
                              </m:r>
                            </m:oMath>
                          </a14:m>
                          <a:r>
                            <a:rPr lang="en-US" sz="2000" b="1" i="0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etc.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1525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05699"/>
                  </p:ext>
                </p:extLst>
              </p:nvPr>
            </p:nvGraphicFramePr>
            <p:xfrm>
              <a:off x="1131091" y="2121281"/>
              <a:ext cx="8128000" cy="2755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577064558"/>
                        </a:ext>
                      </a:extLst>
                    </a:gridCol>
                  </a:tblGrid>
                  <a:tr h="2755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" t="-1104" r="-375" b="-1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152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03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83" y="106354"/>
            <a:ext cx="9404723" cy="58637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on Taylor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0583" y="845128"/>
                <a:ext cx="11144108" cy="566650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Q.2 Expand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power of (x+2), by using Taylors Theorem.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since we are supposed to expand in powers of (x+2), we have to use Taylors series.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Taylors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we have to just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"(−2)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′′′(−2)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plug into above series.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Lets find that in table.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the answer is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−38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45</m:t>
                    </m:r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(−40)</m:t>
                    </m:r>
                    <m:f>
                      <m:f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18</m:t>
                    </m:r>
                    <m:f>
                      <m:f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</m:oMath>
                </a14:m>
                <a:endParaRPr lang="en-US" i="1" dirty="0">
                  <a:solidFill>
                    <a:srgbClr val="FFFF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=&gt;		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−38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45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−20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required answer.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83" y="845128"/>
                <a:ext cx="11144108" cy="5666508"/>
              </a:xfrm>
              <a:blipFill>
                <a:blip r:embed="rId2"/>
                <a:stretch>
                  <a:fillRect l="-492" t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630041"/>
                  </p:ext>
                </p:extLst>
              </p:nvPr>
            </p:nvGraphicFramePr>
            <p:xfrm>
              <a:off x="826656" y="3110346"/>
              <a:ext cx="6724071" cy="1504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8493">
                      <a:extLst>
                        <a:ext uri="{9D8B030D-6E8A-4147-A177-3AD203B41FA5}">
                          <a16:colId xmlns:a16="http://schemas.microsoft.com/office/drawing/2014/main" val="716374760"/>
                        </a:ext>
                      </a:extLst>
                    </a:gridCol>
                    <a:gridCol w="3935578">
                      <a:extLst>
                        <a:ext uri="{9D8B030D-6E8A-4147-A177-3AD203B41FA5}">
                          <a16:colId xmlns:a16="http://schemas.microsoft.com/office/drawing/2014/main" val="1219159147"/>
                        </a:ext>
                      </a:extLst>
                    </a:gridCol>
                  </a:tblGrid>
                  <a:tr h="368288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𝐟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-38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815537"/>
                      </a:ext>
                    </a:extLst>
                  </a:tr>
                  <a:tr h="38042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𝐟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𝟗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75196"/>
                      </a:ext>
                    </a:extLst>
                  </a:tr>
                  <a:tr h="36721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𝐟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"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𝟏𝟖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)=−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695759"/>
                      </a:ext>
                    </a:extLst>
                  </a:tr>
                  <a:tr h="36721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𝐟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′′′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045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630041"/>
                  </p:ext>
                </p:extLst>
              </p:nvPr>
            </p:nvGraphicFramePr>
            <p:xfrm>
              <a:off x="826656" y="3110346"/>
              <a:ext cx="6724071" cy="1504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8493">
                      <a:extLst>
                        <a:ext uri="{9D8B030D-6E8A-4147-A177-3AD203B41FA5}">
                          <a16:colId xmlns:a16="http://schemas.microsoft.com/office/drawing/2014/main" val="716374760"/>
                        </a:ext>
                      </a:extLst>
                    </a:gridCol>
                    <a:gridCol w="3935578">
                      <a:extLst>
                        <a:ext uri="{9D8B030D-6E8A-4147-A177-3AD203B41FA5}">
                          <a16:colId xmlns:a16="http://schemas.microsoft.com/office/drawing/2014/main" val="121915914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" t="-8197" r="-14192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053" t="-8197" r="-619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815537"/>
                      </a:ext>
                    </a:extLst>
                  </a:tr>
                  <a:tr h="3841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" t="-104762" r="-141921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053" t="-104762" r="-619" b="-2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75196"/>
                      </a:ext>
                    </a:extLst>
                  </a:tr>
                  <a:tr h="3807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" t="-204762" r="-14192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053" t="-204762" r="-619" b="-1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695759"/>
                      </a:ext>
                    </a:extLst>
                  </a:tr>
                  <a:tr h="3672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" t="-320000" r="-141921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053" t="-320000" r="-619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0458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58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7091"/>
            <a:ext cx="10589925" cy="1939635"/>
          </a:xfrm>
        </p:spPr>
        <p:txBody>
          <a:bodyPr/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490412"/>
                <a:ext cx="11845636" cy="4489554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Q.3 Using Taylors Theorem, express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2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2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2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ascending powers of x.</a:t>
                </a:r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5+4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h = x and a = -1.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Taylor Series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)+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rgbClr val="FFFF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b="1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r>
                      <m:rPr>
                        <m:nor/>
                      </m:rPr>
                      <a:rPr 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′′′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=5+4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′′′′(−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b="1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𝒆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𝒒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find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′′′(−1)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′′′′(−1)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490412"/>
                <a:ext cx="11845636" cy="4489554"/>
              </a:xfrm>
              <a:blipFill>
                <a:blip r:embed="rId2"/>
                <a:stretch>
                  <a:fillRect l="-309" t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983782"/>
                  </p:ext>
                </p:extLst>
              </p:nvPr>
            </p:nvGraphicFramePr>
            <p:xfrm>
              <a:off x="646111" y="124691"/>
              <a:ext cx="10589925" cy="2188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89925">
                      <a:extLst>
                        <a:ext uri="{9D8B030D-6E8A-4147-A177-3AD203B41FA5}">
                          <a16:colId xmlns:a16="http://schemas.microsoft.com/office/drawing/2014/main" val="2189702980"/>
                        </a:ext>
                      </a:extLst>
                    </a:gridCol>
                  </a:tblGrid>
                  <a:tr h="987558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1" i="1" cap="none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1" i="1" cap="none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sz="2000" b="1" i="1" cap="none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b="1" i="1" cap="none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′′(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)+</m:t>
                                </m:r>
                                <m:f>
                                  <m:fPr>
                                    <m:ctrlP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1" i="1" cap="none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)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2000" b="1" i="0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000" b="1" i="0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1" i="0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2000" b="1" i="0" cap="none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′′′</m:t>
                                </m:r>
                                <m:d>
                                  <m:d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+…+</m:t>
                                </m:r>
                                <m:f>
                                  <m:fPr>
                                    <m:ctrlP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1" i="1" cap="none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1" i="1" cap="none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1" i="1" cap="none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sz="2000" b="1" i="1" cap="none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b="1" i="1" cap="none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+…</m:t>
                                </m:r>
                              </m:oMath>
                            </m:oMathPara>
                          </a14:m>
                          <a:endParaRPr lang="en-US" sz="2000" b="1" i="1" cap="none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150988"/>
                      </a:ext>
                    </a:extLst>
                  </a:tr>
                  <a:tr h="378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Make substitution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sz="20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=&gt;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US" sz="20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957224"/>
                      </a:ext>
                    </a:extLst>
                  </a:tr>
                  <a:tr h="725675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  <m:sSup>
                                  <m:sSup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cap="none" smtClean="0">
                                    <a:solidFill>
                                      <a:srgbClr val="00206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cap="none" smtClean="0">
                                    <a:solidFill>
                                      <a:srgbClr val="00206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cap="none" smtClean="0">
                                    <a:solidFill>
                                      <a:srgbClr val="00206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)+</m:t>
                                </m:r>
                                <m:f>
                                  <m:fPr>
                                    <m:ctrlP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1" i="1" cap="none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2000" b="1" i="0" cap="none" smtClean="0">
                                            <a:solidFill>
                                              <a:srgbClr val="002060"/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000" b="1" i="0" cap="none" smtClean="0">
                                        <a:solidFill>
                                          <a:srgbClr val="00206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1" i="0" cap="none">
                                        <a:solidFill>
                                          <a:srgbClr val="00206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2000" b="1" i="0" cap="none">
                                    <a:solidFill>
                                      <a:srgbClr val="00206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cap="none" smtClean="0">
                                    <a:solidFill>
                                      <a:srgbClr val="00206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′′′</m:t>
                                </m:r>
                                <m:d>
                                  <m:dPr>
                                    <m:ctrlPr>
                                      <a:rPr lang="en-US" sz="2000" b="1" i="1" cap="non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+…+</m:t>
                                </m:r>
                                <m:f>
                                  <m:fPr>
                                    <m:ctrlP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1" i="1" cap="none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b="1" i="1" cap="none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cap="non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000" b="1" i="1" cap="non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+…</m:t>
                                </m:r>
                              </m:oMath>
                            </m:oMathPara>
                          </a14:m>
                          <a:endParaRPr lang="en-US" sz="2000" b="1" i="1" cap="none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4829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983782"/>
                  </p:ext>
                </p:extLst>
              </p:nvPr>
            </p:nvGraphicFramePr>
            <p:xfrm>
              <a:off x="646111" y="124691"/>
              <a:ext cx="10589925" cy="2188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899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89702980"/>
                        </a:ext>
                      </a:extLst>
                    </a:gridCol>
                  </a:tblGrid>
                  <a:tr h="10330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8" t="-588" r="-230" b="-11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461509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8" t="-263077" r="-230" b="-19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98957224"/>
                      </a:ext>
                    </a:extLst>
                  </a:tr>
                  <a:tr h="759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8" t="-188800" r="-230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548291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441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>
              <a:xfrm>
                <a:off x="881019" y="4081387"/>
                <a:ext cx="9404723" cy="1986903"/>
              </a:xfrm>
            </p:spPr>
            <p:txBody>
              <a:bodyPr/>
              <a:lstStyle/>
              <a:p>
                <a:pPr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=13+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(24)</m:t>
                      </m:r>
                    </m:oMath>
                  </m:oMathPara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−21</m:t>
                    </m:r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+19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−7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required answer.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1019" y="4081387"/>
                <a:ext cx="9404723" cy="1986903"/>
              </a:xfrm>
              <a:blipFill>
                <a:blip r:embed="rId2"/>
                <a:stretch>
                  <a:fillRect l="-1038" t="-2462" b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0755195"/>
                  </p:ext>
                </p:extLst>
              </p:nvPr>
            </p:nvGraphicFramePr>
            <p:xfrm>
              <a:off x="1260764" y="286435"/>
              <a:ext cx="8783781" cy="2966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9243">
                      <a:extLst>
                        <a:ext uri="{9D8B030D-6E8A-4147-A177-3AD203B41FA5}">
                          <a16:colId xmlns:a16="http://schemas.microsoft.com/office/drawing/2014/main" val="3082644238"/>
                        </a:ext>
                      </a:extLst>
                    </a:gridCol>
                    <a:gridCol w="3324538">
                      <a:extLst>
                        <a:ext uri="{9D8B030D-6E8A-4147-A177-3AD203B41FA5}">
                          <a16:colId xmlns:a16="http://schemas.microsoft.com/office/drawing/2014/main" val="1864264583"/>
                        </a:ext>
                      </a:extLst>
                    </a:gridCol>
                  </a:tblGrid>
                  <a:tr h="357330">
                    <a:tc>
                      <a:txBody>
                        <a:bodyPr/>
                        <a:lstStyle/>
                        <a:p>
                          <a:pPr>
                            <a:buFont typeface="Symbol" panose="05050102010706020507" pitchFamily="18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425994"/>
                      </a:ext>
                    </a:extLst>
                  </a:tr>
                  <a:tr h="6253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𝟖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p>
                                    <m:r>
                                      <a:rPr lang="en-US" sz="24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06980"/>
                      </a:ext>
                    </a:extLst>
                  </a:tr>
                  <a:tr h="6253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′(−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221418"/>
                      </a:ext>
                    </a:extLst>
                  </a:tr>
                  <a:tr h="6253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961410"/>
                      </a:ext>
                    </a:extLst>
                  </a:tr>
                  <a:tr h="6253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′′′′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′′′(−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L="119295" marR="119295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3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0755195"/>
                  </p:ext>
                </p:extLst>
              </p:nvPr>
            </p:nvGraphicFramePr>
            <p:xfrm>
              <a:off x="1260764" y="286435"/>
              <a:ext cx="8783781" cy="2966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9243">
                      <a:extLst>
                        <a:ext uri="{9D8B030D-6E8A-4147-A177-3AD203B41FA5}">
                          <a16:colId xmlns:a16="http://schemas.microsoft.com/office/drawing/2014/main" val="3082644238"/>
                        </a:ext>
                      </a:extLst>
                    </a:gridCol>
                    <a:gridCol w="3324538">
                      <a:extLst>
                        <a:ext uri="{9D8B030D-6E8A-4147-A177-3AD203B41FA5}">
                          <a16:colId xmlns:a16="http://schemas.microsoft.com/office/drawing/2014/main" val="1864264583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12" t="-1299" r="-61384" b="-5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64286" t="-1299" r="-733" b="-5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425994"/>
                      </a:ext>
                    </a:extLst>
                  </a:tr>
                  <a:tr h="62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12" t="-76471" r="-61384" b="-30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64286" t="-76471" r="-733" b="-304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06980"/>
                      </a:ext>
                    </a:extLst>
                  </a:tr>
                  <a:tr h="62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12" t="-174757" r="-61384" b="-2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64286" t="-174757" r="-733" b="-20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221418"/>
                      </a:ext>
                    </a:extLst>
                  </a:tr>
                  <a:tr h="62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12" t="-274757" r="-61384" b="-1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64286" t="-274757" r="-733" b="-10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961410"/>
                      </a:ext>
                    </a:extLst>
                  </a:tr>
                  <a:tr h="62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12" t="-374757" r="-61384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95" marR="119295">
                        <a:blipFill>
                          <a:blip r:embed="rId3"/>
                          <a:stretch>
                            <a:fillRect l="-164286" t="-374757" r="-733" b="-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3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83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5130" y="147918"/>
                <a:ext cx="9404723" cy="586373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Q.4 Using Taylors Theorem, to find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25.15</m:t>
                        </m:r>
                      </m:e>
                    </m:rad>
                  </m:oMath>
                </a14:m>
                <a:r>
                  <a:rPr lang="en-US" sz="28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28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130" y="147918"/>
                <a:ext cx="9404723" cy="586373"/>
              </a:xfrm>
              <a:blipFill>
                <a:blip r:embed="rId2"/>
                <a:stretch>
                  <a:fillRect l="-1361" t="-2083" b="-2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928" y="900546"/>
                <a:ext cx="11804072" cy="5708072"/>
              </a:xfrm>
            </p:spPr>
            <p:txBody>
              <a:bodyPr>
                <a:normAutofit/>
              </a:bodyPr>
              <a:lstStyle/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FF00"/>
                  </a:solidFill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Taylors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</m:d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)+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2400" b="1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r>
                      <m:rPr>
                        <m:nor/>
                      </m:rPr>
                      <a:rPr 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′′′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25.15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25+0.15</m:t>
                        </m:r>
                      </m:e>
                    </m:ra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=0.15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=0.0225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=0.003375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25+0.15</m:t>
                        </m:r>
                      </m:e>
                    </m:ra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8" y="900546"/>
                <a:ext cx="11804072" cy="5708072"/>
              </a:xfrm>
              <a:blipFill rotWithShape="0">
                <a:blip r:embed="rId3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93272"/>
                  </p:ext>
                </p:extLst>
              </p:nvPr>
            </p:nvGraphicFramePr>
            <p:xfrm>
              <a:off x="5541454" y="3422073"/>
              <a:ext cx="5491018" cy="27491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603325797"/>
                        </a:ext>
                      </a:extLst>
                    </a:gridCol>
                    <a:gridCol w="3052618">
                      <a:extLst>
                        <a:ext uri="{9D8B030D-6E8A-4147-A177-3AD203B41FA5}">
                          <a16:colId xmlns:a16="http://schemas.microsoft.com/office/drawing/2014/main" val="4253702736"/>
                        </a:ext>
                      </a:extLst>
                    </a:gridCol>
                  </a:tblGrid>
                  <a:tr h="3328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666730"/>
                      </a:ext>
                    </a:extLst>
                  </a:tr>
                  <a:tr h="5276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856167"/>
                      </a:ext>
                    </a:extLst>
                  </a:tr>
                  <a:tr h="7685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=0.002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4875"/>
                      </a:ext>
                    </a:extLst>
                  </a:tr>
                  <a:tr h="7685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25000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=0.00012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20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93272"/>
                  </p:ext>
                </p:extLst>
              </p:nvPr>
            </p:nvGraphicFramePr>
            <p:xfrm>
              <a:off x="5541454" y="3422073"/>
              <a:ext cx="5491018" cy="27491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603325797"/>
                        </a:ext>
                      </a:extLst>
                    </a:gridCol>
                    <a:gridCol w="3052618">
                      <a:extLst>
                        <a:ext uri="{9D8B030D-6E8A-4147-A177-3AD203B41FA5}">
                          <a16:colId xmlns:a16="http://schemas.microsoft.com/office/drawing/2014/main" val="4253702736"/>
                        </a:ext>
                      </a:extLst>
                    </a:gridCol>
                  </a:tblGrid>
                  <a:tr h="381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" t="-1587" r="-126250" b="-6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240" t="-1587" r="-798" b="-6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66673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" t="-64646" r="-126250" b="-294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240" t="-64646" r="-798" b="-294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856167"/>
                      </a:ext>
                    </a:extLst>
                  </a:tr>
                  <a:tr h="8811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" t="-112414" r="-126250" b="-10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240" t="-112414" r="-798" b="-1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4875"/>
                      </a:ext>
                    </a:extLst>
                  </a:tr>
                  <a:tr h="8811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" t="-212414" r="-126250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240" t="-212414" r="-798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20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28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9785" y="1346336"/>
                <a:ext cx="8946541" cy="4195481"/>
              </a:xfrm>
            </p:spPr>
            <p:txBody>
              <a:bodyPr>
                <a:normAutofit/>
              </a:bodyPr>
              <a:lstStyle/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25+0.15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0.15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0.0225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0.002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0.003375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0.00012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=5+0.015−0.0000225+0.00000006705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= 5.014977567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5.0149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785" y="1346336"/>
                <a:ext cx="8946541" cy="4195481"/>
              </a:xfrm>
              <a:blipFill>
                <a:blip r:embed="rId2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4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021" y="1401755"/>
            <a:ext cx="9675524" cy="31702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0" b="1" i="1" dirty="0">
                <a:ln w="222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5000" b="1" i="1" dirty="0">
              <a:ln w="22225">
                <a:solidFill>
                  <a:schemeClr val="accent3">
                    <a:lumMod val="75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21" y="0"/>
            <a:ext cx="9404723" cy="720436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try 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2618" y="886691"/>
                <a:ext cx="11028218" cy="56110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e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for x=2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Well, we already know the answer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 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= 2.71828... × 2.71828... = 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7.389056...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let's try more and more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terms of our infinite series:</a:t>
                </a:r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8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starts out really badly,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it then gets better and better!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18" y="886691"/>
                <a:ext cx="11028218" cy="5611091"/>
              </a:xfrm>
              <a:blipFill>
                <a:blip r:embed="rId2"/>
                <a:stretch>
                  <a:fillRect l="-829"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6723"/>
                  </p:ext>
                </p:extLst>
              </p:nvPr>
            </p:nvGraphicFramePr>
            <p:xfrm>
              <a:off x="5250873" y="720436"/>
              <a:ext cx="6289963" cy="5943599"/>
            </p:xfrm>
            <a:graphic>
              <a:graphicData uri="http://schemas.openxmlformats.org/drawingml/2006/table">
                <a:tbl>
                  <a:tblPr/>
                  <a:tblGrid>
                    <a:gridCol w="4502727">
                      <a:extLst>
                        <a:ext uri="{9D8B030D-6E8A-4147-A177-3AD203B41FA5}">
                          <a16:colId xmlns:a16="http://schemas.microsoft.com/office/drawing/2014/main" val="1778931830"/>
                        </a:ext>
                      </a:extLst>
                    </a:gridCol>
                    <a:gridCol w="1787236">
                      <a:extLst>
                        <a:ext uri="{9D8B030D-6E8A-4147-A177-3AD203B41FA5}">
                          <a16:colId xmlns:a16="http://schemas.microsoft.com/office/drawing/2014/main" val="944269915"/>
                        </a:ext>
                      </a:extLst>
                    </a:gridCol>
                  </a:tblGrid>
                  <a:tr h="41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Terms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Result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9529667"/>
                      </a:ext>
                    </a:extLst>
                  </a:tr>
                  <a:tr h="41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1+2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</a:rPr>
                            <a:t>3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5340564"/>
                      </a:ext>
                    </a:extLst>
                  </a:tr>
                  <a:tr h="7265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1+2+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5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5728156"/>
                      </a:ext>
                    </a:extLst>
                  </a:tr>
                  <a:tr h="7286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1+2+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</a:rPr>
                            <a:t>6.3333...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814892"/>
                      </a:ext>
                    </a:extLst>
                  </a:tr>
                  <a:tr h="7286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1+2+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25162040"/>
                      </a:ext>
                    </a:extLst>
                  </a:tr>
                  <a:tr h="7330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1+2+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7.2666...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181202"/>
                      </a:ext>
                    </a:extLst>
                  </a:tr>
                  <a:tr h="7330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1+2+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7.3555...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0899033"/>
                      </a:ext>
                    </a:extLst>
                  </a:tr>
                  <a:tr h="7330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1+2+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6!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7.3809...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990707"/>
                      </a:ext>
                    </a:extLst>
                  </a:tr>
                  <a:tr h="7265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1+2+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6!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7!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7.3873..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4819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6723"/>
                  </p:ext>
                </p:extLst>
              </p:nvPr>
            </p:nvGraphicFramePr>
            <p:xfrm>
              <a:off x="5250873" y="720436"/>
              <a:ext cx="6289963" cy="5943599"/>
            </p:xfrm>
            <a:graphic>
              <a:graphicData uri="http://schemas.openxmlformats.org/drawingml/2006/table">
                <a:tbl>
                  <a:tblPr/>
                  <a:tblGrid>
                    <a:gridCol w="4502727">
                      <a:extLst>
                        <a:ext uri="{9D8B030D-6E8A-4147-A177-3AD203B41FA5}">
                          <a16:colId xmlns:a16="http://schemas.microsoft.com/office/drawing/2014/main" val="1778931830"/>
                        </a:ext>
                      </a:extLst>
                    </a:gridCol>
                    <a:gridCol w="1787236">
                      <a:extLst>
                        <a:ext uri="{9D8B030D-6E8A-4147-A177-3AD203B41FA5}">
                          <a16:colId xmlns:a16="http://schemas.microsoft.com/office/drawing/2014/main" val="944269915"/>
                        </a:ext>
                      </a:extLst>
                    </a:gridCol>
                  </a:tblGrid>
                  <a:tr h="41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Terms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Result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9529667"/>
                      </a:ext>
                    </a:extLst>
                  </a:tr>
                  <a:tr h="41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1+2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</a:rPr>
                            <a:t>3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5340564"/>
                      </a:ext>
                    </a:extLst>
                  </a:tr>
                  <a:tr h="7265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15966" r="-39783" b="-605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5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5728156"/>
                      </a:ext>
                    </a:extLst>
                  </a:tr>
                  <a:tr h="728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14167" r="-3978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</a:rPr>
                            <a:t>6.3333...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814892"/>
                      </a:ext>
                    </a:extLst>
                  </a:tr>
                  <a:tr h="728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314167" r="-397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25162040"/>
                      </a:ext>
                    </a:extLst>
                  </a:tr>
                  <a:tr h="7330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414167" r="-3978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7.2666...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181202"/>
                      </a:ext>
                    </a:extLst>
                  </a:tr>
                  <a:tr h="7330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514167" r="-3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7.3555...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0899033"/>
                      </a:ext>
                    </a:extLst>
                  </a:tr>
                  <a:tr h="7330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609091" r="-39783" b="-98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7.3809...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990707"/>
                      </a:ext>
                    </a:extLst>
                  </a:tr>
                  <a:tr h="7265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721008" r="-39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</a:rPr>
                            <a:t>7.3873..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48195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64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96982"/>
            <a:ext cx="9404723" cy="678874"/>
          </a:xfrm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Approximations</a:t>
            </a:r>
            <a:b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256" y="900547"/>
                <a:ext cx="11720946" cy="5320144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use the first few terms of a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Taylor Series to get an approximate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for a function.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we show better and better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approximations for 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cos(x)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red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is 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cos(x)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blue is the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6" y="900547"/>
                <a:ext cx="11720946" cy="5320144"/>
              </a:xfrm>
              <a:blipFill>
                <a:blip r:embed="rId2"/>
                <a:stretch>
                  <a:fillRect l="-520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64303"/>
                  </p:ext>
                </p:extLst>
              </p:nvPr>
            </p:nvGraphicFramePr>
            <p:xfrm>
              <a:off x="4419600" y="207817"/>
              <a:ext cx="7661564" cy="6597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295">
                      <a:extLst>
                        <a:ext uri="{9D8B030D-6E8A-4147-A177-3AD203B41FA5}">
                          <a16:colId xmlns:a16="http://schemas.microsoft.com/office/drawing/2014/main" val="2950302679"/>
                        </a:ext>
                      </a:extLst>
                    </a:gridCol>
                    <a:gridCol w="4864269">
                      <a:extLst>
                        <a:ext uri="{9D8B030D-6E8A-4147-A177-3AD203B41FA5}">
                          <a16:colId xmlns:a16="http://schemas.microsoft.com/office/drawing/2014/main" val="636522209"/>
                        </a:ext>
                      </a:extLst>
                    </a:gridCol>
                  </a:tblGrid>
                  <a:tr h="1607128">
                    <a:tc>
                      <a:txBody>
                        <a:bodyPr/>
                        <a:lstStyle/>
                        <a:p>
                          <a:endParaRPr lang="en-US" sz="2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b="1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220"/>
                      </a:ext>
                    </a:extLst>
                  </a:tr>
                  <a:tr h="1607128">
                    <a:tc>
                      <a:txBody>
                        <a:bodyPr/>
                        <a:lstStyle/>
                        <a:p>
                          <a:endParaRPr lang="en-US" sz="2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2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2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sz="2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2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sz="2200" b="1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972911"/>
                      </a:ext>
                    </a:extLst>
                  </a:tr>
                  <a:tr h="1607128">
                    <a:tc>
                      <a:txBody>
                        <a:bodyPr/>
                        <a:lstStyle/>
                        <a:p>
                          <a:endParaRPr lang="en-US" sz="2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2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sz="2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2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2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2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sz="2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en-US" sz="2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b="1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4317799"/>
                      </a:ext>
                    </a:extLst>
                  </a:tr>
                  <a:tr h="1607128">
                    <a:tc>
                      <a:txBody>
                        <a:bodyPr/>
                        <a:lstStyle/>
                        <a:p>
                          <a:endParaRPr lang="en-US" sz="2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sz="20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sz="20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200" b="1" dirty="0"/>
                            <a:t> 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478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64303"/>
                  </p:ext>
                </p:extLst>
              </p:nvPr>
            </p:nvGraphicFramePr>
            <p:xfrm>
              <a:off x="4419600" y="207817"/>
              <a:ext cx="7661564" cy="6597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295">
                      <a:extLst>
                        <a:ext uri="{9D8B030D-6E8A-4147-A177-3AD203B41FA5}">
                          <a16:colId xmlns:a16="http://schemas.microsoft.com/office/drawing/2014/main" val="2950302679"/>
                        </a:ext>
                      </a:extLst>
                    </a:gridCol>
                    <a:gridCol w="4864269">
                      <a:extLst>
                        <a:ext uri="{9D8B030D-6E8A-4147-A177-3AD203B41FA5}">
                          <a16:colId xmlns:a16="http://schemas.microsoft.com/office/drawing/2014/main" val="636522209"/>
                        </a:ext>
                      </a:extLst>
                    </a:gridCol>
                  </a:tblGrid>
                  <a:tr h="1607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" t="-379" r="-174728" b="-312500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6220"/>
                      </a:ext>
                    </a:extLst>
                  </a:tr>
                  <a:tr h="1776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" t="-91065" r="-174728" b="-18350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972911"/>
                      </a:ext>
                    </a:extLst>
                  </a:tr>
                  <a:tr h="1607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" t="-210606" r="-174728" b="-10227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4317799"/>
                      </a:ext>
                    </a:extLst>
                  </a:tr>
                  <a:tr h="1607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" t="-310606" r="-174728" b="-227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47845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45" y="207816"/>
            <a:ext cx="5149318" cy="65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227" y="270164"/>
            <a:ext cx="8825658" cy="57496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Taylor and Maclaurin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4183" y="969818"/>
                <a:ext cx="10640290" cy="588818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600" b="1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Taylor Series: </a:t>
                </a:r>
              </a:p>
              <a:p>
                <a:r>
                  <a:rPr lang="en-US" sz="2200" b="1" cap="non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function of x </a:t>
                </a:r>
                <a:r>
                  <a:rPr lang="en-US" sz="2200" b="1" cap="none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sz="2200" b="1" cap="non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 can be expressed in ascending powers of x, where f(x) and its successive derivatives are finite.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sSup>
                        <m:sSupPr>
                          <m:ctrlP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1" i="1" cap="non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 cap="non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sz="2600" b="1" i="1" cap="non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1" i="1" cap="non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m:rPr>
                          <m:nor/>
                        </m:rPr>
                        <a:rPr lang="en-US" sz="2600" b="1" i="0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′′(</m:t>
                      </m:r>
                      <m:r>
                        <m:rPr>
                          <m:nor/>
                        </m:rPr>
                        <a:rPr lang="en-US" sz="2600" b="1" i="0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600" b="1" i="0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1" i="1" cap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6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6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6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en-US" sz="26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600" b="1" i="0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nor/>
                            </m:rPr>
                            <a:rPr lang="en-US" sz="2600" b="1" i="0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2600" b="1" i="0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m:rPr>
                          <m:nor/>
                        </m:rPr>
                        <a:rPr lang="en-US" sz="2600" b="1" i="0" cap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600" b="1" i="0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1" i="1" cap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1" i="1" cap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 cap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sz="2600" b="1" i="1" cap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1" i="1" cap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d>
                        <m:dPr>
                          <m:ctrlP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sz="2600" b="1" i="1" cap="non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b="1" i="1" cap="non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600" b="1" cap="none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plug </a:t>
                </a:r>
                <a14:m>
                  <m:oMath xmlns:m="http://schemas.openxmlformats.org/officeDocument/2006/math">
                    <m:r>
                      <a:rPr lang="en-US" sz="2600" b="1" i="1" cap="none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2600" b="1" i="1" cap="none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1" i="1" cap="none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600" b="1" cap="none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above series.</a:t>
                </a:r>
              </a:p>
              <a:p>
                <a:pPr algn="ctr"/>
                <a:endParaRPr lang="en-US" sz="2600" b="1" cap="none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b="1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Maclaurin Series:</a:t>
                </a:r>
              </a:p>
              <a:p>
                <a:pPr algn="just"/>
                <a:r>
                  <a:rPr lang="en-US" sz="2200" b="1" cap="non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function of x </a:t>
                </a:r>
                <a:r>
                  <a:rPr lang="en-US" sz="2200" b="1" cap="none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sz="2200" b="1" cap="non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 can be expressed in ascending powers of x, where f(x) and its successive derivatives are finite.</a:t>
                </a:r>
              </a:p>
              <a:p>
                <a:pPr algn="just"/>
                <a:endParaRPr lang="en-US" b="1" cap="non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600" b="1" i="1" cap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1" i="1" cap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600" b="1" i="1" cap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600" b="1" i="1" cap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600" b="1" i="1" cap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1" i="1" cap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1" i="1" cap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600" b="1" i="1" cap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600" b="1" i="1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600" b="1" i="1" cap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sz="2600" b="1" i="1" cap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′′</m:t>
                      </m:r>
                      <m:sSup>
                        <m:sSupPr>
                          <m:ctrlPr>
                            <a:rPr lang="en-US" sz="28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600" b="1" i="0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</m:t>
                          </m:r>
                          <m:r>
                            <m:rPr>
                              <m:nor/>
                            </m:rPr>
                            <a:rPr lang="en-US" sz="2600" b="1" i="0" cap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2800" b="1" i="1" cap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1" i="1" cap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cap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cap="non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sz="2800" b="1" i="1" cap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sz="28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en-US" sz="2800" b="1" i="1" cap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600" b="1" i="1" cap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en-US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d>
                        <m:dPr>
                          <m:ctrlPr>
                            <a:rPr lang="en-US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sz="2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i="1" cap="non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i="1" cap="none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1" i="1" cap="none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1" i="1" cap="none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1" i="1" cap="none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1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4183" y="969818"/>
                <a:ext cx="10640290" cy="5888182"/>
              </a:xfrm>
              <a:blipFill>
                <a:blip r:embed="rId2"/>
                <a:stretch>
                  <a:fillRect l="-745" t="-1242" r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9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7" y="1"/>
            <a:ext cx="9482798" cy="41563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Standard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836" y="623456"/>
                <a:ext cx="12081164" cy="6234544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To get the series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Lets use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Maclurin’s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Series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(0)+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we have to find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"(0), … ,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Here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endParaRPr lang="en-US" sz="2200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   </a:t>
                </a:r>
                <a:r>
                  <a:rPr lang="en-US" sz="2200" dirty="0">
                    <a:solidFill>
                      <a:schemeClr val="accent3">
                        <a:lumMod val="75000"/>
                      </a:schemeClr>
                    </a:solidFill>
                  </a:rPr>
                  <a:t>There 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 </m:t>
                    </m:r>
                  </m:oMath>
                </a14:m>
                <a:endParaRPr lang="en-US" sz="22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Note: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just replace </a:t>
                </a:r>
                <a:r>
                  <a:rPr lang="en-US" sz="2200" b="1" i="1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sz="2200" b="1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–x</a:t>
                </a:r>
                <a:r>
                  <a:rPr 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above series to get series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p>
                        <m:r>
                          <a:rPr lang="en-US" sz="2200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sup>
                    </m:sSup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2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2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2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 </m:t>
                    </m:r>
                  </m:oMath>
                </a14:m>
                <a:endParaRPr lang="en-US" sz="22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36" y="623456"/>
                <a:ext cx="12081164" cy="6234544"/>
              </a:xfrm>
              <a:blipFill rotWithShape="0"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5197548"/>
                  </p:ext>
                </p:extLst>
              </p:nvPr>
            </p:nvGraphicFramePr>
            <p:xfrm>
              <a:off x="6927273" y="2502863"/>
              <a:ext cx="4758398" cy="2318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1086">
                      <a:extLst>
                        <a:ext uri="{9D8B030D-6E8A-4147-A177-3AD203B41FA5}">
                          <a16:colId xmlns:a16="http://schemas.microsoft.com/office/drawing/2014/main" val="4176897271"/>
                        </a:ext>
                      </a:extLst>
                    </a:gridCol>
                    <a:gridCol w="2747312">
                      <a:extLst>
                        <a:ext uri="{9D8B030D-6E8A-4147-A177-3AD203B41FA5}">
                          <a16:colId xmlns:a16="http://schemas.microsoft.com/office/drawing/2014/main" val="2371312505"/>
                        </a:ext>
                      </a:extLst>
                    </a:gridCol>
                  </a:tblGrid>
                  <a:tr h="3490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006103"/>
                      </a:ext>
                    </a:extLst>
                  </a:tr>
                  <a:tr h="3490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208248"/>
                      </a:ext>
                    </a:extLst>
                  </a:tr>
                  <a:tr h="4741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264324"/>
                      </a:ext>
                    </a:extLst>
                  </a:tr>
                  <a:tr h="3490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−−−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−−−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568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768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5197548"/>
                  </p:ext>
                </p:extLst>
              </p:nvPr>
            </p:nvGraphicFramePr>
            <p:xfrm>
              <a:off x="6927273" y="2502863"/>
              <a:ext cx="4758398" cy="2318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1086">
                      <a:extLst>
                        <a:ext uri="{9D8B030D-6E8A-4147-A177-3AD203B41FA5}">
                          <a16:colId xmlns:a16="http://schemas.microsoft.com/office/drawing/2014/main" val="4176897271"/>
                        </a:ext>
                      </a:extLst>
                    </a:gridCol>
                    <a:gridCol w="2747312">
                      <a:extLst>
                        <a:ext uri="{9D8B030D-6E8A-4147-A177-3AD203B41FA5}">
                          <a16:colId xmlns:a16="http://schemas.microsoft.com/office/drawing/2014/main" val="2371312505"/>
                        </a:ext>
                      </a:extLst>
                    </a:gridCol>
                  </a:tblGrid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" t="-1515" r="-138182" b="-4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2" t="-1515" r="-1109" b="-4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006103"/>
                      </a:ext>
                    </a:extLst>
                  </a:tr>
                  <a:tr h="4076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" t="-100000" r="-138182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2" t="-100000" r="-1109" b="-3880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208248"/>
                      </a:ext>
                    </a:extLst>
                  </a:tr>
                  <a:tr h="70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" t="-114530" r="-138182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2" t="-114530" r="-1109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264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" t="-386154" r="-1381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2" t="-386154" r="-110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568822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" t="-478788" r="-138182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2" t="-478788" r="-110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768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38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0209"/>
            <a:ext cx="9404723" cy="683355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Standard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6948" y="803564"/>
                <a:ext cx="10673052" cy="574963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2.</a:t>
                </a:r>
                <a:r>
                  <a:rPr lang="en-US" sz="2400" b="0" dirty="0">
                    <a:solidFill>
                      <a:schemeClr val="accent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get the series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Lets use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Maclurin’s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Series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(0)+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we have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"(0), … 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There fore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sz="28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2800" b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2800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2800" b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m:rPr>
                        <m:nor/>
                      </m:rPr>
                      <a:rPr lang="en-US" sz="28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2800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US" sz="2800" b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8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 </m:t>
                    </m:r>
                  </m:oMath>
                </a14:m>
                <a:endParaRPr 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948" y="803564"/>
                <a:ext cx="10673052" cy="5749635"/>
              </a:xfrm>
              <a:blipFill>
                <a:blip r:embed="rId3"/>
                <a:stretch>
                  <a:fillRect l="-571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345491"/>
                  </p:ext>
                </p:extLst>
              </p:nvPr>
            </p:nvGraphicFramePr>
            <p:xfrm>
              <a:off x="1331089" y="3020290"/>
              <a:ext cx="8719745" cy="2378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85308">
                      <a:extLst>
                        <a:ext uri="{9D8B030D-6E8A-4147-A177-3AD203B41FA5}">
                          <a16:colId xmlns:a16="http://schemas.microsoft.com/office/drawing/2014/main" val="4176897271"/>
                        </a:ext>
                      </a:extLst>
                    </a:gridCol>
                    <a:gridCol w="5034437">
                      <a:extLst>
                        <a:ext uri="{9D8B030D-6E8A-4147-A177-3AD203B41FA5}">
                          <a16:colId xmlns:a16="http://schemas.microsoft.com/office/drawing/2014/main" val="2371312505"/>
                        </a:ext>
                      </a:extLst>
                    </a:gridCol>
                  </a:tblGrid>
                  <a:tr h="4757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0=1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006103"/>
                      </a:ext>
                    </a:extLst>
                  </a:tr>
                  <a:tr h="4757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0=0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208248"/>
                      </a:ext>
                    </a:extLst>
                  </a:tr>
                  <a:tr h="4756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0=−1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264324"/>
                      </a:ext>
                    </a:extLst>
                  </a:tr>
                  <a:tr h="4757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𝑖𝑣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𝑖𝑣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sz="1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568822"/>
                      </a:ext>
                    </a:extLst>
                  </a:tr>
                  <a:tr h="4757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768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345491"/>
                  </p:ext>
                </p:extLst>
              </p:nvPr>
            </p:nvGraphicFramePr>
            <p:xfrm>
              <a:off x="1331089" y="3020290"/>
              <a:ext cx="8719745" cy="2378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8530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76897271"/>
                        </a:ext>
                      </a:extLst>
                    </a:gridCol>
                    <a:gridCol w="50344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71312505"/>
                        </a:ext>
                      </a:extLst>
                    </a:gridCol>
                  </a:tblGrid>
                  <a:tr h="475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5" t="-1282" r="-137190" b="-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3366" t="-1282" r="-484" b="-4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34006103"/>
                      </a:ext>
                    </a:extLst>
                  </a:tr>
                  <a:tr h="475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5" t="-101282" r="-137190" b="-3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3366" t="-101282" r="-484" b="-3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54208248"/>
                      </a:ext>
                    </a:extLst>
                  </a:tr>
                  <a:tr h="4756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5" t="-198734" r="-1371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3366" t="-198734" r="-48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8264324"/>
                      </a:ext>
                    </a:extLst>
                  </a:tr>
                  <a:tr h="475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5" t="-302564" r="-137190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3366" t="-302564" r="-484" b="-1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99568822"/>
                      </a:ext>
                    </a:extLst>
                  </a:tr>
                  <a:tr h="475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5" t="-402564" r="-13719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3366" t="-402564" r="-484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21768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86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073" y="277091"/>
                <a:ext cx="11069781" cy="63730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315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 		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{by definition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𝐬𝐢𝐧𝐡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>
                    <a:solidFill>
                      <a:schemeClr val="tx1"/>
                    </a:solidFill>
                  </a:rPr>
                  <a:t>There fore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[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𝑆𝑒𝑟𝑖𝑒𝑠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𝑆𝑒𝑟𝑖𝑒𝑠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	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r>
                      <a:rPr lang="en-US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5!</m:t>
                        </m:r>
                      </m:den>
                    </m:f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7!</m:t>
                        </m:r>
                      </m:den>
                    </m:f>
                    <m:r>
                      <a:rPr lang="en-US" sz="1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 </m:t>
                    </m:r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AutoNum type="arabicPeriod" startAt="6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	</a:t>
                </a:r>
                <a:r>
                  <a:rPr lang="en-US" sz="1800" b="1" dirty="0"/>
                  <a:t>{by definition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𝐡</m:t>
                        </m:r>
                      </m:fName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b="1" dirty="0"/>
                  <a:t>}</a:t>
                </a: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7.</a:t>
                </a:r>
                <a:r>
                  <a:rPr lang="en-US" sz="1800" dirty="0">
                    <a:solidFill>
                      <a:schemeClr val="accent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315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	</a:t>
                </a:r>
                <a:r>
                  <a:rPr lang="en-US" sz="1800" b="1" dirty="0"/>
                  <a:t>{by definition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𝐭𝐚𝐧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𝐡</m:t>
                        </m:r>
                      </m:fName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AutoNum type="arabicPeriod" startAt="4"/>
                </a:pP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277091"/>
                <a:ext cx="11069781" cy="6373091"/>
              </a:xfr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5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818" y="290945"/>
                <a:ext cx="11485418" cy="62899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⁡(1+</m:t>
                    </m:r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−…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9.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⁡(1−</m:t>
                    </m:r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−…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</a:t>
                </a:r>
                <a:r>
                  <a:rPr lang="en-US" sz="2400" b="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</a:t>
                </a:r>
                <a:r>
                  <a:rPr lang="en-US" sz="2400" b="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−…</m:t>
                    </m:r>
                  </m:oMath>
                </a14:m>
                <a:endParaRPr lang="en-US" sz="2400" b="0" i="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i="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18" y="290945"/>
                <a:ext cx="11485418" cy="6289964"/>
              </a:xfrm>
              <a:blipFill>
                <a:blip r:embed="rId2"/>
                <a:stretch>
                  <a:fillRect l="-796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83" y="106354"/>
            <a:ext cx="9404723" cy="58637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on Taylor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0583" y="845128"/>
                <a:ext cx="10534507" cy="566650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Q.1 Expand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powers of (x-2).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since we are supposed to expand in powers of (x-2), we have to use Taylors series.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Taylors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we have to just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"(2)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′′′(2)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plug into above series.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Lets find that in table.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the answer is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6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40</m:t>
                    </m:r>
                    <m:r>
                      <a:rPr lang="en-US" sz="26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53</m:t>
                    </m:r>
                    <m:d>
                      <m:dPr>
                        <m:ctrlPr>
                          <a:rPr lang="en-US" sz="2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sz="26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38</m:t>
                    </m:r>
                    <m:f>
                      <m:fPr>
                        <m:ctrlPr>
                          <a:rPr lang="en-US" sz="2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r>
                      <a:rPr lang="en-US" sz="26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f>
                      <m:fPr>
                        <m:ctrlPr>
                          <a:rPr lang="en-US" sz="2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</m:oMath>
                </a14:m>
                <a:endParaRPr lang="en-US" sz="2600" i="1" dirty="0">
                  <a:solidFill>
                    <a:srgbClr val="FFFF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=&gt;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=40+53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19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required answer.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83" y="845128"/>
                <a:ext cx="10534507" cy="5666508"/>
              </a:xfrm>
              <a:blipFill>
                <a:blip r:embed="rId2"/>
                <a:stretch>
                  <a:fillRect l="-347" t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287616"/>
                  </p:ext>
                </p:extLst>
              </p:nvPr>
            </p:nvGraphicFramePr>
            <p:xfrm>
              <a:off x="840509" y="3102648"/>
              <a:ext cx="8128000" cy="1497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52948698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244034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𝐟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326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𝐟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671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𝐟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"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𝟏𝟐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+14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12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𝐟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𝟏𝟐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567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287616"/>
                  </p:ext>
                </p:extLst>
              </p:nvPr>
            </p:nvGraphicFramePr>
            <p:xfrm>
              <a:off x="840509" y="3102648"/>
              <a:ext cx="8128000" cy="1497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52948698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24403480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639" r="-100449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1639" r="-600" b="-3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326205"/>
                      </a:ext>
                    </a:extLst>
                  </a:tr>
                  <a:tr h="3841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96875" r="-100449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96875" r="-600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671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6557" r="-100449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206557" r="-600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12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6557" r="-10044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306557" r="-600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567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797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9167E-6 3.7037E-7 L -0.16588 -0.47268 L -0.16588 -0.47268 L 0.30118 -0.38588 L 0.00456 -0.00416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1A67547F76D46AEA3869BB532ABF2" ma:contentTypeVersion="10" ma:contentTypeDescription="Create a new document." ma:contentTypeScope="" ma:versionID="03d7d5b25d657550befdef7991fec87b">
  <xsd:schema xmlns:xsd="http://www.w3.org/2001/XMLSchema" xmlns:xs="http://www.w3.org/2001/XMLSchema" xmlns:p="http://schemas.microsoft.com/office/2006/metadata/properties" xmlns:ns2="0a8d6c7a-a749-42d9-af64-47e7bd87b170" targetNamespace="http://schemas.microsoft.com/office/2006/metadata/properties" ma:root="true" ma:fieldsID="09075a020dbc3b51337a5309e614037f" ns2:_="">
    <xsd:import namespace="0a8d6c7a-a749-42d9-af64-47e7bd87b1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d6c7a-a749-42d9-af64-47e7bd87b1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B83989-2D84-4E41-B5DC-AF368B4355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C21082-697F-4671-A596-DDC1017CF8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35B9DA-F80D-4459-ACF1-FB4A69A4C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d6c7a-a749-42d9-af64-47e7bd87b1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1246</TotalTime>
  <Words>227</Words>
  <Application>Microsoft Office PowerPoint</Application>
  <PresentationFormat>Widescreen</PresentationFormat>
  <Paragraphs>280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Taylor Series</vt:lpstr>
      <vt:lpstr>Let’s try it:</vt:lpstr>
      <vt:lpstr>Approximations </vt:lpstr>
      <vt:lpstr> Taylor and Maclaurin Series</vt:lpstr>
      <vt:lpstr>Some Standard function</vt:lpstr>
      <vt:lpstr>Some Standard function</vt:lpstr>
      <vt:lpstr>PowerPoint Presentation</vt:lpstr>
      <vt:lpstr>PowerPoint Presentation</vt:lpstr>
      <vt:lpstr>Problems on Taylor Series</vt:lpstr>
      <vt:lpstr>Problems on Taylor Series</vt:lpstr>
      <vt:lpstr>PowerPoint Presentation</vt:lpstr>
      <vt:lpstr>Now eq^n-1 becomes f(x-1)=13+x(-21)+x^2/2! (38)+x^3/3! (-42)+x^4/4!(24)        f(x-1)=13-21x+19x^2-7x^3+x^4 which is required answer. </vt:lpstr>
      <vt:lpstr>Q.4 Using Taylors Theorem, to find √25.15.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Maclaurin’s and Taylor Series</dc:title>
  <dc:creator>Windows User</dc:creator>
  <cp:lastModifiedBy>Admin1</cp:lastModifiedBy>
  <cp:revision>213</cp:revision>
  <dcterms:created xsi:type="dcterms:W3CDTF">2020-11-03T19:40:52Z</dcterms:created>
  <dcterms:modified xsi:type="dcterms:W3CDTF">2021-02-19T05:16:09Z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0x010100CF91A67547F76D46AEA3869BB532ABF2</vt:lpwstr>
  </property>
</Properties>
</file>