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4" r:id="rId7"/>
    <p:sldId id="261" r:id="rId8"/>
    <p:sldId id="266" r:id="rId9"/>
    <p:sldId id="269" r:id="rId10"/>
    <p:sldId id="262" r:id="rId11"/>
    <p:sldId id="270" r:id="rId12"/>
    <p:sldId id="27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B2D7-FB4B-4C1F-AB97-3160F0D42516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6412-3EE2-4931-96DD-0BF0ACF75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B2D7-FB4B-4C1F-AB97-3160F0D42516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6412-3EE2-4931-96DD-0BF0ACF75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B2D7-FB4B-4C1F-AB97-3160F0D42516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6412-3EE2-4931-96DD-0BF0ACF75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B2D7-FB4B-4C1F-AB97-3160F0D42516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6412-3EE2-4931-96DD-0BF0ACF75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B2D7-FB4B-4C1F-AB97-3160F0D42516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6412-3EE2-4931-96DD-0BF0ACF75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B2D7-FB4B-4C1F-AB97-3160F0D42516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6412-3EE2-4931-96DD-0BF0ACF75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B2D7-FB4B-4C1F-AB97-3160F0D42516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6412-3EE2-4931-96DD-0BF0ACF75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B2D7-FB4B-4C1F-AB97-3160F0D42516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6412-3EE2-4931-96DD-0BF0ACF75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B2D7-FB4B-4C1F-AB97-3160F0D42516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6412-3EE2-4931-96DD-0BF0ACF75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B2D7-FB4B-4C1F-AB97-3160F0D42516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6412-3EE2-4931-96DD-0BF0ACF75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B2D7-FB4B-4C1F-AB97-3160F0D42516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6412-3EE2-4931-96DD-0BF0ACF75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B2D7-FB4B-4C1F-AB97-3160F0D42516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D6412-3EE2-4931-96DD-0BF0ACF75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en.wikipedia.org/wiki/Concentric_objects" TargetMode="External"/><Relationship Id="rId7" Type="http://schemas.openxmlformats.org/officeDocument/2006/relationships/hyperlink" Target="https://en.wikipedia.org/wiki/Diffraction_limited" TargetMode="External"/><Relationship Id="rId2" Type="http://schemas.openxmlformats.org/officeDocument/2006/relationships/hyperlink" Target="https://en.wikipedia.org/wiki/Circle_of_confus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Telescope" TargetMode="External"/><Relationship Id="rId5" Type="http://schemas.openxmlformats.org/officeDocument/2006/relationships/hyperlink" Target="https://en.wikipedia.org/wiki/Camera" TargetMode="External"/><Relationship Id="rId4" Type="http://schemas.openxmlformats.org/officeDocument/2006/relationships/hyperlink" Target="https://en.wikipedia.org/wiki/George_Biddell_Airy" TargetMode="External"/><Relationship Id="rId9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447800"/>
            <a:ext cx="8448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Diffraction is bending of light. For diffraction to occur the size of the obstacle should be  </a:t>
            </a:r>
          </a:p>
          <a:p>
            <a:r>
              <a:rPr lang="en-US" dirty="0" smtClean="0"/>
              <a:t>Comparable to wavelength of light.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6450"/>
              </p:ext>
            </p:extLst>
          </p:nvPr>
        </p:nvGraphicFramePr>
        <p:xfrm>
          <a:off x="5867400" y="6652260"/>
          <a:ext cx="1371600" cy="20574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rgbClr val="4F81BD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9459" name="Picture 34" descr="http://hyperphysics.phy-astr.gsu.edu/hbase/phyopt/imgpho/ray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48000"/>
            <a:ext cx="5430197" cy="2192744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7140" y="1027747"/>
            <a:ext cx="88940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The Rayleigh Criterion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The Rayleigh criterion is the generally accepted criterion for the minimum resolvable detail –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imaging process is said to be diffraction-limited when the first diffraction minimum of the image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onesource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point coincides with the maximum of another.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2276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30271" y="225188"/>
                <a:ext cx="8947449" cy="23429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Resolving Power of Telescope: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In telescopes, very close objects such as binary stars or individual stars of galaxies subtend very small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angles on the telescope. To resolve them we need very large apertures. We can use the Rayleigh’s  criteria  to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determine the resolving power. The angular separation between two objects must be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1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athJax_Math"/>
                    <a:cs typeface="Arial" pitchFamily="34" charset="0"/>
                  </a:rPr>
                  <a:t>θ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dirty="0">
                            <a:latin typeface="MathJax_Main"/>
                            <a:cs typeface="Arial" pitchFamily="34" charset="0"/>
                          </a:rPr>
                          <m:t>1.22 </m:t>
                        </m:r>
                        <m:r>
                          <m:rPr>
                            <m:nor/>
                          </m:rPr>
                          <a:rPr lang="en-US" sz="1400" i="1" dirty="0">
                            <a:latin typeface="MathJax_Math"/>
                            <a:cs typeface="Arial" pitchFamily="34" charset="0"/>
                          </a:rPr>
                          <m:t>λ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i="1" dirty="0">
                            <a:latin typeface="MathJax_Math"/>
                            <a:cs typeface="Arial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1400" i="1" dirty="0">
                            <a:latin typeface="MathJax_Math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dirty="0">
                            <a:latin typeface="Arial" pitchFamily="34" charset="0"/>
                            <a:cs typeface="Arial" pitchFamily="34" charset="0"/>
                          </a:rPr>
                          <m:t> </m:t>
                        </m:r>
                      </m:den>
                    </m:f>
                  </m:oMath>
                </a14:m>
                <a:endPara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athJax_Math"/>
                  <a:cs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Resolving power = </a:t>
                </a:r>
                <a:r>
                  <a:rPr lang="el-GR" sz="1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4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dirty="0">
                            <a:latin typeface="MathJax_Main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i="1" dirty="0">
                            <a:latin typeface="MathJax_Math"/>
                            <a:cs typeface="Arial" pitchFamily="34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i="1" dirty="0">
                            <a:latin typeface="MathJax_Math"/>
                            <a:cs typeface="Arial" pitchFamily="34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dirty="0">
                            <a:latin typeface="MathJax_Main"/>
                            <a:cs typeface="Arial" pitchFamily="34" charset="0"/>
                          </a:rPr>
                          <m:t>1.22 </m:t>
                        </m:r>
                        <m:r>
                          <m:rPr>
                            <m:nor/>
                          </m:rPr>
                          <a:rPr lang="en-US" sz="1400" i="1" dirty="0">
                            <a:latin typeface="MathJax_Math"/>
                            <a:cs typeface="Arial" pitchFamily="34" charset="0"/>
                          </a:rPr>
                          <m:t>λ</m:t>
                        </m:r>
                      </m:den>
                    </m:f>
                  </m:oMath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Thus higher the diameter </a:t>
                </a:r>
                <a:r>
                  <a:rPr kumimoji="0" lang="en-US" sz="1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, better the resolution. The best astronomical optical telescopes have mirror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diameters as large as 10m to achieve the best resolution. Also larger wavelengths reduce the resolving power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and consequently radio and microwave telescopes need larger mirrors.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71" y="225188"/>
                <a:ext cx="8947449" cy="2342949"/>
              </a:xfrm>
              <a:prstGeom prst="rect">
                <a:avLst/>
              </a:prstGeom>
              <a:blipFill rotWithShape="1">
                <a:blip r:embed="rId2"/>
                <a:stretch>
                  <a:fillRect l="-204" b="-18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133600" y="3124200"/>
            <a:ext cx="457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3124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" idx="4"/>
          </p:cNvCxnSpPr>
          <p:nvPr/>
        </p:nvCxnSpPr>
        <p:spPr>
          <a:xfrm>
            <a:off x="914400" y="4876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2971800"/>
            <a:ext cx="762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0"/>
          </p:cNvCxnSpPr>
          <p:nvPr/>
        </p:nvCxnSpPr>
        <p:spPr>
          <a:xfrm>
            <a:off x="2362200" y="3124200"/>
            <a:ext cx="24003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4"/>
          </p:cNvCxnSpPr>
          <p:nvPr/>
        </p:nvCxnSpPr>
        <p:spPr>
          <a:xfrm flipV="1">
            <a:off x="2362200" y="4000500"/>
            <a:ext cx="24003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4"/>
          </p:cNvCxnSpPr>
          <p:nvPr/>
        </p:nvCxnSpPr>
        <p:spPr>
          <a:xfrm flipH="1">
            <a:off x="914400" y="4876800"/>
            <a:ext cx="1447800" cy="228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62000" y="3124200"/>
            <a:ext cx="1600200" cy="228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" idx="4"/>
          </p:cNvCxnSpPr>
          <p:nvPr/>
        </p:nvCxnSpPr>
        <p:spPr>
          <a:xfrm flipH="1">
            <a:off x="2362200" y="3434480"/>
            <a:ext cx="2400300" cy="14423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" idx="0"/>
          </p:cNvCxnSpPr>
          <p:nvPr/>
        </p:nvCxnSpPr>
        <p:spPr>
          <a:xfrm flipH="1" flipV="1">
            <a:off x="2362200" y="3124200"/>
            <a:ext cx="2353694" cy="308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43627" y="4000500"/>
            <a:ext cx="1447800" cy="228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391427" y="3434480"/>
            <a:ext cx="2379947" cy="5660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" y="40005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33600" y="4000500"/>
            <a:ext cx="2628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4762500" y="3433175"/>
            <a:ext cx="980162" cy="1077239"/>
          </a:xfrm>
          <a:custGeom>
            <a:avLst/>
            <a:gdLst>
              <a:gd name="connsiteX0" fmla="*/ 0 w 848484"/>
              <a:gd name="connsiteY0" fmla="*/ 0 h 1077239"/>
              <a:gd name="connsiteX1" fmla="*/ 413359 w 848484"/>
              <a:gd name="connsiteY1" fmla="*/ 100209 h 1077239"/>
              <a:gd name="connsiteX2" fmla="*/ 413359 w 848484"/>
              <a:gd name="connsiteY2" fmla="*/ 100209 h 1077239"/>
              <a:gd name="connsiteX3" fmla="*/ 739036 w 848484"/>
              <a:gd name="connsiteY3" fmla="*/ 300625 h 1077239"/>
              <a:gd name="connsiteX4" fmla="*/ 839244 w 848484"/>
              <a:gd name="connsiteY4" fmla="*/ 688932 h 1077239"/>
              <a:gd name="connsiteX5" fmla="*/ 538620 w 848484"/>
              <a:gd name="connsiteY5" fmla="*/ 964504 h 1077239"/>
              <a:gd name="connsiteX6" fmla="*/ 50104 w 848484"/>
              <a:gd name="connsiteY6" fmla="*/ 1077239 h 107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484" h="1077239">
                <a:moveTo>
                  <a:pt x="0" y="0"/>
                </a:moveTo>
                <a:lnTo>
                  <a:pt x="413359" y="100209"/>
                </a:lnTo>
                <a:lnTo>
                  <a:pt x="413359" y="100209"/>
                </a:lnTo>
                <a:cubicBezTo>
                  <a:pt x="467639" y="133612"/>
                  <a:pt x="668055" y="202505"/>
                  <a:pt x="739036" y="300625"/>
                </a:cubicBezTo>
                <a:cubicBezTo>
                  <a:pt x="810017" y="398745"/>
                  <a:pt x="872647" y="578286"/>
                  <a:pt x="839244" y="688932"/>
                </a:cubicBezTo>
                <a:cubicBezTo>
                  <a:pt x="805841" y="799578"/>
                  <a:pt x="670143" y="899786"/>
                  <a:pt x="538620" y="964504"/>
                </a:cubicBezTo>
                <a:cubicBezTo>
                  <a:pt x="407097" y="1029222"/>
                  <a:pt x="50104" y="1077239"/>
                  <a:pt x="50104" y="107723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734838" y="3013032"/>
            <a:ext cx="733990" cy="977030"/>
          </a:xfrm>
          <a:custGeom>
            <a:avLst/>
            <a:gdLst>
              <a:gd name="connsiteX0" fmla="*/ 0 w 733990"/>
              <a:gd name="connsiteY0" fmla="*/ 0 h 977030"/>
              <a:gd name="connsiteX1" fmla="*/ 350729 w 733990"/>
              <a:gd name="connsiteY1" fmla="*/ 12526 h 977030"/>
              <a:gd name="connsiteX2" fmla="*/ 601250 w 733990"/>
              <a:gd name="connsiteY2" fmla="*/ 137786 h 977030"/>
              <a:gd name="connsiteX3" fmla="*/ 726510 w 733990"/>
              <a:gd name="connsiteY3" fmla="*/ 338203 h 977030"/>
              <a:gd name="connsiteX4" fmla="*/ 701458 w 733990"/>
              <a:gd name="connsiteY4" fmla="*/ 626302 h 977030"/>
              <a:gd name="connsiteX5" fmla="*/ 551146 w 733990"/>
              <a:gd name="connsiteY5" fmla="*/ 801666 h 977030"/>
              <a:gd name="connsiteX6" fmla="*/ 325677 w 733990"/>
              <a:gd name="connsiteY6" fmla="*/ 889348 h 977030"/>
              <a:gd name="connsiteX7" fmla="*/ 25052 w 733990"/>
              <a:gd name="connsiteY7" fmla="*/ 977030 h 97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3990" h="977030">
                <a:moveTo>
                  <a:pt x="0" y="0"/>
                </a:moveTo>
                <a:lnTo>
                  <a:pt x="350729" y="12526"/>
                </a:lnTo>
                <a:cubicBezTo>
                  <a:pt x="450937" y="35490"/>
                  <a:pt x="538620" y="83507"/>
                  <a:pt x="601250" y="137786"/>
                </a:cubicBezTo>
                <a:cubicBezTo>
                  <a:pt x="663880" y="192065"/>
                  <a:pt x="709809" y="256784"/>
                  <a:pt x="726510" y="338203"/>
                </a:cubicBezTo>
                <a:cubicBezTo>
                  <a:pt x="743211" y="419622"/>
                  <a:pt x="730685" y="549058"/>
                  <a:pt x="701458" y="626302"/>
                </a:cubicBezTo>
                <a:cubicBezTo>
                  <a:pt x="672231" y="703546"/>
                  <a:pt x="613776" y="757825"/>
                  <a:pt x="551146" y="801666"/>
                </a:cubicBezTo>
                <a:cubicBezTo>
                  <a:pt x="488516" y="845507"/>
                  <a:pt x="413359" y="860121"/>
                  <a:pt x="325677" y="889348"/>
                </a:cubicBezTo>
                <a:cubicBezTo>
                  <a:pt x="237995" y="918575"/>
                  <a:pt x="131523" y="947802"/>
                  <a:pt x="25052" y="977030"/>
                </a:cubicBezTo>
              </a:path>
            </a:pathLst>
          </a:cu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14400" y="30153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MathJax_Math"/>
                <a:cs typeface="Arial" pitchFamily="34" charset="0"/>
              </a:rPr>
              <a:t>θ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24099" y="48064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MathJax_Math"/>
                <a:cs typeface="Arial" pitchFamily="34" charset="0"/>
              </a:rPr>
              <a:t>θ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356981" y="3124200"/>
            <a:ext cx="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356981" y="3116110"/>
            <a:ext cx="386219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81100" y="35623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MathJax_Math"/>
                <a:cs typeface="Arial" pitchFamily="34" charset="0"/>
              </a:rPr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43400" y="1295400"/>
                <a:ext cx="4572000" cy="38325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Condition for maxima of </a:t>
                </a:r>
                <a:r>
                  <a:rPr lang="el-GR" dirty="0" smtClean="0"/>
                  <a:t>λ</a:t>
                </a:r>
                <a:endParaRPr lang="en-US" dirty="0" smtClean="0"/>
              </a:p>
              <a:p>
                <a:r>
                  <a:rPr lang="en-US" dirty="0" smtClean="0"/>
                  <a:t>(</a:t>
                </a:r>
                <a:r>
                  <a:rPr lang="en-US" dirty="0"/>
                  <a:t>a + b) sin </a:t>
                </a:r>
                <a:r>
                  <a:rPr lang="el-GR" dirty="0" smtClean="0"/>
                  <a:t>θ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m</a:t>
                </a:r>
                <a:r>
                  <a:rPr lang="el-GR" dirty="0" smtClean="0"/>
                  <a:t>λ </a:t>
                </a:r>
                <a:endParaRPr lang="en-US" dirty="0" smtClean="0"/>
              </a:p>
              <a:p>
                <a:r>
                  <a:rPr lang="en-US" dirty="0"/>
                  <a:t>Condition for maxima of </a:t>
                </a:r>
                <a:r>
                  <a:rPr lang="el-GR" dirty="0" smtClean="0"/>
                  <a:t>λ</a:t>
                </a:r>
                <a:r>
                  <a:rPr lang="en-US" dirty="0" smtClean="0"/>
                  <a:t>+d</a:t>
                </a:r>
                <a:r>
                  <a:rPr lang="el-GR" dirty="0"/>
                  <a:t> </a:t>
                </a:r>
                <a:r>
                  <a:rPr lang="el-GR" dirty="0" smtClean="0"/>
                  <a:t>λ</a:t>
                </a:r>
                <a:endParaRPr lang="en-US" dirty="0" smtClean="0"/>
              </a:p>
              <a:p>
                <a:r>
                  <a:rPr lang="en-US" dirty="0"/>
                  <a:t>(a + b) </a:t>
                </a:r>
                <a:r>
                  <a:rPr lang="en-US" dirty="0" smtClean="0"/>
                  <a:t>sin(</a:t>
                </a:r>
                <a:r>
                  <a:rPr lang="el-GR" dirty="0" smtClean="0"/>
                  <a:t>θ</a:t>
                </a:r>
                <a:r>
                  <a:rPr lang="en-US" dirty="0" smtClean="0"/>
                  <a:t> + d</a:t>
                </a:r>
                <a:r>
                  <a:rPr lang="el-GR" dirty="0" smtClean="0"/>
                  <a:t>θ</a:t>
                </a:r>
                <a:r>
                  <a:rPr lang="en-US" dirty="0" smtClean="0"/>
                  <a:t>) </a:t>
                </a:r>
                <a:r>
                  <a:rPr lang="en-US" dirty="0"/>
                  <a:t>= m</a:t>
                </a:r>
                <a:r>
                  <a:rPr lang="en-US" dirty="0" smtClean="0"/>
                  <a:t>(</a:t>
                </a:r>
                <a:r>
                  <a:rPr lang="el-GR" dirty="0"/>
                  <a:t>λ</a:t>
                </a:r>
                <a:r>
                  <a:rPr lang="en-US" dirty="0"/>
                  <a:t>+d</a:t>
                </a:r>
                <a:r>
                  <a:rPr lang="el-GR" dirty="0"/>
                  <a:t> </a:t>
                </a:r>
                <a:r>
                  <a:rPr lang="el-GR" dirty="0" smtClean="0"/>
                  <a:t>λ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smtClean="0"/>
                  <a:t>According to Rayleigh, for just resolution, the maxima of  </a:t>
                </a:r>
                <a:r>
                  <a:rPr lang="el-GR" dirty="0"/>
                  <a:t>λ</a:t>
                </a:r>
                <a:r>
                  <a:rPr lang="en-US" dirty="0"/>
                  <a:t>+d</a:t>
                </a:r>
                <a:r>
                  <a:rPr lang="el-GR" dirty="0"/>
                  <a:t> </a:t>
                </a:r>
                <a:r>
                  <a:rPr lang="el-GR" dirty="0" smtClean="0"/>
                  <a:t>λ</a:t>
                </a:r>
                <a:r>
                  <a:rPr lang="en-US" dirty="0" smtClean="0"/>
                  <a:t> should fall on first minima of </a:t>
                </a:r>
                <a:r>
                  <a:rPr lang="el-GR" dirty="0" smtClean="0"/>
                  <a:t>λ</a:t>
                </a:r>
                <a:r>
                  <a:rPr lang="en-US" dirty="0"/>
                  <a:t> </a:t>
                </a:r>
                <a:r>
                  <a:rPr lang="en-US" dirty="0" smtClean="0"/>
                  <a:t>at </a:t>
                </a:r>
                <a:r>
                  <a:rPr lang="el-GR" dirty="0" smtClean="0"/>
                  <a:t>θ</a:t>
                </a:r>
                <a:r>
                  <a:rPr lang="en-US" dirty="0" smtClean="0"/>
                  <a:t>+d</a:t>
                </a:r>
                <a:r>
                  <a:rPr lang="el-GR" dirty="0" smtClean="0"/>
                  <a:t>θ</a:t>
                </a:r>
                <a:endParaRPr lang="en-US" dirty="0" smtClean="0"/>
              </a:p>
              <a:p>
                <a:r>
                  <a:rPr lang="en-US" dirty="0" smtClean="0"/>
                  <a:t>Condition for minima of </a:t>
                </a:r>
                <a:r>
                  <a:rPr lang="el-GR" dirty="0" smtClean="0"/>
                  <a:t>λ</a:t>
                </a:r>
                <a:endParaRPr lang="en-US" dirty="0" smtClean="0"/>
              </a:p>
              <a:p>
                <a:r>
                  <a:rPr lang="en-US" dirty="0"/>
                  <a:t>(a + b) sin(</a:t>
                </a:r>
                <a:r>
                  <a:rPr lang="el-GR" dirty="0"/>
                  <a:t>θ</a:t>
                </a:r>
                <a:r>
                  <a:rPr lang="en-US" dirty="0"/>
                  <a:t> + d</a:t>
                </a:r>
                <a:r>
                  <a:rPr lang="el-GR" dirty="0"/>
                  <a:t>θ</a:t>
                </a:r>
                <a:r>
                  <a:rPr lang="en-US" dirty="0"/>
                  <a:t>) = </a:t>
                </a:r>
                <a:r>
                  <a:rPr lang="en-US" dirty="0" smtClean="0"/>
                  <a:t>(Nm+1)</a:t>
                </a:r>
                <a:r>
                  <a:rPr lang="el-GR" dirty="0" smtClean="0"/>
                  <a:t>λ</a:t>
                </a:r>
                <a:endParaRPr lang="en-US" dirty="0" smtClean="0"/>
              </a:p>
              <a:p>
                <a:r>
                  <a:rPr lang="en-US" dirty="0" smtClean="0"/>
                  <a:t>OR</a:t>
                </a:r>
                <a:endParaRPr lang="en-US" dirty="0"/>
              </a:p>
              <a:p>
                <a:r>
                  <a:rPr lang="en-US" dirty="0" smtClean="0"/>
                  <a:t>Nm(</a:t>
                </a:r>
                <a:r>
                  <a:rPr lang="el-GR" dirty="0"/>
                  <a:t>λ</a:t>
                </a:r>
                <a:r>
                  <a:rPr lang="en-US" dirty="0"/>
                  <a:t>+d</a:t>
                </a:r>
                <a:r>
                  <a:rPr lang="el-GR" dirty="0"/>
                  <a:t> λ</a:t>
                </a:r>
                <a:r>
                  <a:rPr lang="en-US" dirty="0" smtClean="0"/>
                  <a:t>) = </a:t>
                </a:r>
                <a:r>
                  <a:rPr lang="en-US" dirty="0"/>
                  <a:t>(Nm+1)</a:t>
                </a:r>
                <a:r>
                  <a:rPr lang="el-GR" dirty="0"/>
                  <a:t>λ</a:t>
                </a:r>
                <a:endParaRPr lang="en-US" dirty="0"/>
              </a:p>
              <a:p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  <m:r>
                          <m:rPr>
                            <m:nor/>
                          </m:rPr>
                          <a:rPr lang="el-GR" dirty="0"/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den>
                    </m:f>
                  </m:oMath>
                </a14:m>
                <a:r>
                  <a:rPr lang="en-US" dirty="0" smtClean="0"/>
                  <a:t>= RP = </a:t>
                </a:r>
                <a:r>
                  <a:rPr lang="en-US" dirty="0" err="1" smtClean="0"/>
                  <a:t>mN</a:t>
                </a:r>
                <a:endParaRPr lang="en-US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4572000" cy="3832524"/>
              </a:xfrm>
              <a:prstGeom prst="rect">
                <a:avLst/>
              </a:prstGeom>
              <a:blipFill rotWithShape="1">
                <a:blip r:embed="rId2"/>
                <a:stretch>
                  <a:fillRect l="-1200" t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295400"/>
            <a:ext cx="309562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533400"/>
            <a:ext cx="375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Resolving Power of Diffraction Grating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6764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Questions</a:t>
            </a:r>
          </a:p>
          <a:p>
            <a:endParaRPr lang="en-US" dirty="0" smtClean="0"/>
          </a:p>
          <a:p>
            <a:r>
              <a:rPr lang="en-US" dirty="0" smtClean="0"/>
              <a:t>Q1. State Rayleigh’s criterion of resolution. Hence obtain an expression for the resolving power of a grating.	(2rayleigh+1dia+3derv)</a:t>
            </a:r>
          </a:p>
          <a:p>
            <a:r>
              <a:rPr lang="en-US" dirty="0" smtClean="0"/>
              <a:t>Q2. </a:t>
            </a:r>
            <a:r>
              <a:rPr lang="en-US" dirty="0"/>
              <a:t>State Rayleigh’s criterion of resolution. Hence obtain an expression for the resolving power of </a:t>
            </a:r>
            <a:r>
              <a:rPr lang="en-US"/>
              <a:t>a </a:t>
            </a:r>
            <a:r>
              <a:rPr lang="en-US" smtClean="0"/>
              <a:t>telescope.</a:t>
            </a:r>
            <a:r>
              <a:rPr lang="en-US" dirty="0"/>
              <a:t>	(2rayleigh+1dia+3derv)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4800600"/>
          <a:ext cx="6096000" cy="20193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33400" y="228600"/>
            <a:ext cx="8001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Fraunhofer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Diffraction at rectangular aperture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Fraunhofer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Diffraction Geometry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5" name="Picture 1" descr="http://hyperphysics.phy-astr.gsu.edu/Hbase/phyopt/imgpho/fraunge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5311652" cy="4270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8600" y="762000"/>
            <a:ext cx="908428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Single Slit Amplitude Construction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wave arrives at the single slit as a plane wave. It can be divided into segments, each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which can be regarded as a point source.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 amplitudes of the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segments will have a constant </a:t>
            </a:r>
            <a:endParaRPr lang="en-US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phase displacement from each other, and will form segments of a circular arc when added 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vectors. In this way, the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intensity of a single slit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can be constructed.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5361" name="Picture 13" descr="http://hyperphysics.phy-astr.gsu.edu/Hbase/phyopt/imgpho/sinint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6858000" cy="4106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533400"/>
            <a:ext cx="9156866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Graphical Amplitudes: Single Slit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wave arrives at the single slit as a plane wave. Divided into segments, each of which can be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regarded as a point source, the amplitudes of the segments will have a constant phase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displacement from each other, and will form segments of a circular arc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when added as vectors.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 this way, the single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slit intensity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can be constructed.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6385" name="Picture 15" descr="http://hyperphysics.phy-astr.gsu.edu/Hbase/phyopt/imgpho/sinint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276600"/>
            <a:ext cx="4810125" cy="26193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81200" y="7086600"/>
          <a:ext cx="4204531" cy="201930"/>
        </p:xfrm>
        <a:graphic>
          <a:graphicData uri="http://schemas.openxmlformats.org/drawingml/2006/table">
            <a:tbl>
              <a:tblPr/>
              <a:tblGrid>
                <a:gridCol w="4204531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7412" name="Picture 4" descr="http://hyperphysics.phy-astr.gsu.edu/Hbase/phyopt/imgpho/sinint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95600"/>
            <a:ext cx="1752600" cy="1291389"/>
          </a:xfrm>
          <a:prstGeom prst="rect">
            <a:avLst/>
          </a:prstGeom>
          <a:noFill/>
        </p:spPr>
      </p:pic>
      <p:pic>
        <p:nvPicPr>
          <p:cNvPr id="17411" name="Picture 5" descr="http://hyperphysics.phy-astr.gsu.edu/Hbase/phyopt/imgpho/sinint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518" y="2716174"/>
            <a:ext cx="4318457" cy="1170026"/>
          </a:xfrm>
          <a:prstGeom prst="rect">
            <a:avLst/>
          </a:prstGeom>
          <a:noFill/>
        </p:spPr>
      </p:pic>
      <p:pic>
        <p:nvPicPr>
          <p:cNvPr id="17410" name="Picture 6" descr="http://hyperphysics.phy-astr.gsu.edu/Hbase/phyopt/imgpho/sinint4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605546"/>
            <a:ext cx="3886200" cy="1309480"/>
          </a:xfrm>
          <a:prstGeom prst="rect">
            <a:avLst/>
          </a:prstGeom>
          <a:noFill/>
        </p:spPr>
      </p:pic>
      <p:pic>
        <p:nvPicPr>
          <p:cNvPr id="17409" name="Picture 7" descr="http://hyperphysics.phy-astr.gsu.edu/Hbase/phyopt/imgpho/sinint5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2984" y="4213826"/>
            <a:ext cx="3443341" cy="1348774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-120075" y="838200"/>
            <a:ext cx="915064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Single Slit Diffraction Intensity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wave arrives at the single slit as a plane wave. Divided into segments, each of which can be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regarded as a point source, the amplitudes of the segments will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have a constant phase displacement from each other, and will form segments of a circular arc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when added as vectors. The resulting relative intensity will depend upon the total phase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displacement      according to the relationship: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3" name="Picture 3" descr="http://hyperphysics.phy-astr.gsu.edu/Hbase/phyopt/imgpho/sdel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0" y="2438400"/>
            <a:ext cx="180975" cy="180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90600"/>
            <a:ext cx="860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Questions</a:t>
            </a:r>
          </a:p>
          <a:p>
            <a:endParaRPr lang="en-US" dirty="0" smtClean="0"/>
          </a:p>
          <a:p>
            <a:r>
              <a:rPr lang="en-US" dirty="0" smtClean="0"/>
              <a:t>Q1. Explain Diffraction.</a:t>
            </a:r>
          </a:p>
          <a:p>
            <a:r>
              <a:rPr lang="en-US" dirty="0" smtClean="0"/>
              <a:t>Q2. Explain the intensity pattern for the diffraction at a rectangular aperture.</a:t>
            </a:r>
          </a:p>
          <a:p>
            <a:r>
              <a:rPr lang="en-US" dirty="0" smtClean="0"/>
              <a:t>Q3. Explain the </a:t>
            </a:r>
            <a:r>
              <a:rPr lang="en-US" dirty="0" err="1" smtClean="0"/>
              <a:t>phasor</a:t>
            </a:r>
            <a:r>
              <a:rPr lang="en-US" dirty="0" smtClean="0"/>
              <a:t> method of finding the resultant amplitude.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64" y="2819400"/>
            <a:ext cx="94737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u="sng" dirty="0" smtClean="0"/>
              <a:t>University questions</a:t>
            </a:r>
          </a:p>
          <a:p>
            <a:pPr lvl="0"/>
            <a:endParaRPr lang="en-US" dirty="0" smtClean="0"/>
          </a:p>
          <a:p>
            <a:pPr marL="342900" lvl="0" indent="-342900">
              <a:buAutoNum type="arabicPeriod"/>
            </a:pPr>
            <a:r>
              <a:rPr lang="en-US" dirty="0" smtClean="0"/>
              <a:t>Discuss the </a:t>
            </a:r>
            <a:r>
              <a:rPr lang="en-US" dirty="0" err="1" smtClean="0"/>
              <a:t>Fraunhofer</a:t>
            </a:r>
            <a:r>
              <a:rPr lang="en-US" dirty="0" smtClean="0"/>
              <a:t> diffraction at a single slit &amp; obtain the conditions for principle maxima</a:t>
            </a:r>
          </a:p>
          <a:p>
            <a:pPr marL="342900" lvl="0" indent="-342900"/>
            <a:r>
              <a:rPr lang="en-US" dirty="0" smtClean="0"/>
              <a:t> &amp; minima. Draw the intensity distribution curve. (1 dia+2 der+1+1+1+1,</a:t>
            </a:r>
          </a:p>
          <a:p>
            <a:pPr marL="342900" lvl="0" indent="-342900"/>
            <a:r>
              <a:rPr lang="en-US" dirty="0" smtClean="0"/>
              <a:t> max, min, sec max, </a:t>
            </a:r>
            <a:r>
              <a:rPr lang="en-US" dirty="0" err="1" smtClean="0"/>
              <a:t>Icurve</a:t>
            </a:r>
            <a:r>
              <a:rPr lang="en-US" dirty="0" smtClean="0"/>
              <a:t>)	</a:t>
            </a:r>
          </a:p>
          <a:p>
            <a:pPr marL="342900" lvl="0" indent="-342900"/>
            <a:r>
              <a:rPr lang="en-US" dirty="0" smtClean="0"/>
              <a:t>2. What is diffraction of light? What are the types of diffraction? Distinguish between them. 4M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839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Diffraction Grating</a:t>
            </a:r>
          </a:p>
          <a:p>
            <a:r>
              <a:rPr lang="en-US" dirty="0"/>
              <a:t>When there is a need to separate light of different wavelengths with high resolution, then a diffraction grating </a:t>
            </a:r>
            <a:r>
              <a:rPr lang="en-US" dirty="0" smtClean="0"/>
              <a:t>is used. A </a:t>
            </a:r>
            <a:r>
              <a:rPr lang="en-US" dirty="0"/>
              <a:t>large number of parallel, closely spaced slits constitutes a diffraction </a:t>
            </a:r>
            <a:r>
              <a:rPr lang="en-US" dirty="0" smtClean="0"/>
              <a:t>grating. </a:t>
            </a:r>
            <a:r>
              <a:rPr lang="en-US" dirty="0"/>
              <a:t>The </a:t>
            </a:r>
            <a:r>
              <a:rPr lang="en-US" dirty="0" smtClean="0"/>
              <a:t>condition for maximum intensity </a:t>
            </a:r>
            <a:r>
              <a:rPr lang="en-US" dirty="0"/>
              <a:t>is the same as that for the </a:t>
            </a:r>
            <a:r>
              <a:rPr lang="en-US" dirty="0" smtClean="0"/>
              <a:t>double slit or multiple slits, </a:t>
            </a:r>
            <a:r>
              <a:rPr lang="en-US" dirty="0"/>
              <a:t>but with a large number of slits the intensity maximum is very sharp and narrow, providing the </a:t>
            </a:r>
            <a:r>
              <a:rPr lang="en-US" dirty="0" smtClean="0"/>
              <a:t>high resolution for </a:t>
            </a:r>
            <a:r>
              <a:rPr lang="en-US" dirty="0"/>
              <a:t>spectroscopic applications. The </a:t>
            </a:r>
            <a:r>
              <a:rPr lang="en-US" dirty="0" smtClean="0"/>
              <a:t>peak intensities are </a:t>
            </a:r>
            <a:r>
              <a:rPr lang="en-US" dirty="0"/>
              <a:t>also much higher for the grating than for the double slit. </a:t>
            </a:r>
          </a:p>
        </p:txBody>
      </p:sp>
      <p:pic>
        <p:nvPicPr>
          <p:cNvPr id="3" name="Picture 2" descr="http://hyperphysics.phy-astr.gsu.edu/Hbase/phyopt/imgpho/diffgrat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590800"/>
            <a:ext cx="426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433114"/>
              </p:ext>
            </p:extLst>
          </p:nvPr>
        </p:nvGraphicFramePr>
        <p:xfrm>
          <a:off x="2743200" y="5943600"/>
          <a:ext cx="6172200" cy="914400"/>
        </p:xfrm>
        <a:graphic>
          <a:graphicData uri="http://schemas.openxmlformats.org/drawingml/2006/table">
            <a:tbl>
              <a:tblPr/>
              <a:tblGrid>
                <a:gridCol w="6172200"/>
              </a:tblGrid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Though 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condition for maximum intensity is the same as that for a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double slit. 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However, angular separation of the maxima is generally much greater because the slit spacing is so small for a diffraction grating.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http://hyperphysics.phy-astr.gsu.edu/Hbase/phyopt/imgpho/difdoub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019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364113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858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u="sng" dirty="0" smtClean="0"/>
              <a:t>Questions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Explain what is a diffraction grating and the reason for its invention.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Explain the intensity pattern of a diffraction grating </a:t>
            </a:r>
          </a:p>
          <a:p>
            <a:pPr marL="342900" indent="-342900">
              <a:buAutoNum type="arabicPeriod"/>
            </a:pPr>
            <a:r>
              <a:rPr lang="en-US" dirty="0" smtClean="0"/>
              <a:t>Why are the secondary </a:t>
            </a:r>
            <a:r>
              <a:rPr lang="en-US" dirty="0" err="1" smtClean="0"/>
              <a:t>maximas</a:t>
            </a:r>
            <a:r>
              <a:rPr lang="en-US" dirty="0" smtClean="0"/>
              <a:t> not visible.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r>
              <a:rPr lang="en-US" dirty="0" smtClean="0"/>
              <a:t> University Question: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Give the theory of plane diffraction grating. Obtain the conditions for the formation of the principle maxima &amp; minima.		(1dia+2 derv+1+1+1 </a:t>
            </a:r>
            <a:r>
              <a:rPr lang="en-US" dirty="0" err="1" smtClean="0"/>
              <a:t>max,min</a:t>
            </a:r>
            <a:r>
              <a:rPr lang="en-US" dirty="0" smtClean="0"/>
              <a:t>, sec max)	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677072"/>
            <a:ext cx="6057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diffraction pattern resulting from a uniformly illuminated, circular aperture has a bright </a:t>
            </a:r>
            <a:r>
              <a:rPr lang="en-US" dirty="0">
                <a:hlinkClick r:id="rId2" tooltip="Circle of confusion"/>
              </a:rPr>
              <a:t>central region</a:t>
            </a:r>
            <a:r>
              <a:rPr lang="en-US" dirty="0"/>
              <a:t>, known as the </a:t>
            </a:r>
            <a:r>
              <a:rPr lang="en-US" b="1" dirty="0"/>
              <a:t>Airy disk</a:t>
            </a:r>
            <a:r>
              <a:rPr lang="en-US" dirty="0"/>
              <a:t>, which together with the series of </a:t>
            </a:r>
            <a:r>
              <a:rPr lang="en-US" dirty="0">
                <a:hlinkClick r:id="rId3" tooltip="Concentric objects"/>
              </a:rPr>
              <a:t>concentric</a:t>
            </a:r>
            <a:r>
              <a:rPr lang="en-US" dirty="0"/>
              <a:t> rings around is called the </a:t>
            </a:r>
            <a:r>
              <a:rPr lang="en-US" b="1" dirty="0"/>
              <a:t>Airy pattern</a:t>
            </a:r>
            <a:r>
              <a:rPr lang="en-US" dirty="0"/>
              <a:t>. Both are named after </a:t>
            </a:r>
            <a:r>
              <a:rPr lang="en-US" dirty="0">
                <a:hlinkClick r:id="rId4"/>
              </a:rPr>
              <a:t>George </a:t>
            </a:r>
            <a:r>
              <a:rPr lang="en-US" dirty="0" err="1">
                <a:hlinkClick r:id="rId4"/>
              </a:rPr>
              <a:t>Biddell</a:t>
            </a:r>
            <a:r>
              <a:rPr lang="en-US" dirty="0">
                <a:hlinkClick r:id="rId4"/>
              </a:rPr>
              <a:t> Airy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most important application of this concept is in </a:t>
            </a:r>
            <a:r>
              <a:rPr lang="en-US" dirty="0">
                <a:hlinkClick r:id="rId5" tooltip="Camera"/>
              </a:rPr>
              <a:t>cameras</a:t>
            </a:r>
            <a:r>
              <a:rPr lang="en-US" dirty="0"/>
              <a:t> and </a:t>
            </a:r>
            <a:r>
              <a:rPr lang="en-US" dirty="0">
                <a:hlinkClick r:id="rId6" tooltip="Telescope"/>
              </a:rPr>
              <a:t>telescopes</a:t>
            </a:r>
            <a:r>
              <a:rPr lang="en-US" dirty="0"/>
              <a:t>. Due to diffraction, the smallest point to which a lens or mirror can focus a beam of light is the size of the Airy disk. Even if one were able to make a perfect lens, there is still a limit to the resolution of an image created by such a lens. An optical system in which the resolution is no longer limited by imperfections in the lenses but only by diffraction is said to be </a:t>
            </a:r>
            <a:r>
              <a:rPr lang="en-US" dirty="0">
                <a:hlinkClick r:id="rId7" tooltip="Diffraction limited"/>
              </a:rPr>
              <a:t>diffraction limited</a:t>
            </a:r>
            <a:r>
              <a:rPr lang="en-US" dirty="0"/>
              <a:t>. </a:t>
            </a:r>
          </a:p>
        </p:txBody>
      </p:sp>
      <p:pic>
        <p:nvPicPr>
          <p:cNvPr id="1026" name="Picture 2" descr="https://upload.wikimedia.org/wikipedia/commons/thumb/3/3a/Beugungsscheibchen.k.720.jpg/220px-Beugungsscheibchen.k.72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296258"/>
            <a:ext cx="2476500" cy="342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685800"/>
            <a:ext cx="354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Diffraction due to circular apertures</a:t>
            </a:r>
            <a:endParaRPr lang="en-US" dirty="0"/>
          </a:p>
        </p:txBody>
      </p:sp>
      <p:pic>
        <p:nvPicPr>
          <p:cNvPr id="6" name="Picture 36" descr="http://hyperphysics.phy-astr.gsu.edu/hbase/phyopt/imgpho/rayca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0800" y="5105400"/>
            <a:ext cx="1828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8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889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18</cp:revision>
  <dcterms:created xsi:type="dcterms:W3CDTF">2010-08-27T18:47:56Z</dcterms:created>
  <dcterms:modified xsi:type="dcterms:W3CDTF">2019-08-20T09:36:29Z</dcterms:modified>
</cp:coreProperties>
</file>