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8" r:id="rId3"/>
    <p:sldId id="257" r:id="rId4"/>
    <p:sldId id="258" r:id="rId5"/>
    <p:sldId id="263" r:id="rId6"/>
    <p:sldId id="264" r:id="rId7"/>
    <p:sldId id="271" r:id="rId8"/>
    <p:sldId id="270"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64" autoAdjust="0"/>
  </p:normalViewPr>
  <p:slideViewPr>
    <p:cSldViewPr>
      <p:cViewPr varScale="1">
        <p:scale>
          <a:sx n="63" d="100"/>
          <a:sy n="63" d="100"/>
        </p:scale>
        <p:origin x="13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EA2AAA-C64D-4317-AC6B-AAB09328B43A}"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154B9-1FF4-422D-B1EE-DDF5277A8C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A2AAA-C64D-4317-AC6B-AAB09328B43A}"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154B9-1FF4-422D-B1EE-DDF5277A8C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A2AAA-C64D-4317-AC6B-AAB09328B43A}"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154B9-1FF4-422D-B1EE-DDF5277A8C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A2AAA-C64D-4317-AC6B-AAB09328B43A}"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154B9-1FF4-422D-B1EE-DDF5277A8C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A2AAA-C64D-4317-AC6B-AAB09328B43A}"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154B9-1FF4-422D-B1EE-DDF5277A8C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A2AAA-C64D-4317-AC6B-AAB09328B43A}"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154B9-1FF4-422D-B1EE-DDF5277A8C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A2AAA-C64D-4317-AC6B-AAB09328B43A}" type="datetimeFigureOut">
              <a:rPr lang="en-US" smtClean="0"/>
              <a:pPr/>
              <a:t>5/27/2021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1154B9-1FF4-422D-B1EE-DDF5277A8C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A2AAA-C64D-4317-AC6B-AAB09328B43A}" type="datetimeFigureOut">
              <a:rPr lang="en-US" smtClean="0"/>
              <a:pPr/>
              <a:t>5/27/2021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1154B9-1FF4-422D-B1EE-DDF5277A8C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A2AAA-C64D-4317-AC6B-AAB09328B43A}" type="datetimeFigureOut">
              <a:rPr lang="en-US" smtClean="0"/>
              <a:pPr/>
              <a:t>5/27/2021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1154B9-1FF4-422D-B1EE-DDF5277A8C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A2AAA-C64D-4317-AC6B-AAB09328B43A}"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154B9-1FF4-422D-B1EE-DDF5277A8C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A2AAA-C64D-4317-AC6B-AAB09328B43A}"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154B9-1FF4-422D-B1EE-DDF5277A8C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A2AAA-C64D-4317-AC6B-AAB09328B43A}" type="datetimeFigureOut">
              <a:rPr lang="en-US" smtClean="0"/>
              <a:pPr/>
              <a:t>5/27/2021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1154B9-1FF4-422D-B1EE-DDF5277A8C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229600" cy="5909310"/>
          </a:xfrm>
          <a:prstGeom prst="rect">
            <a:avLst/>
          </a:prstGeom>
        </p:spPr>
        <p:txBody>
          <a:bodyPr wrap="square">
            <a:spAutoFit/>
          </a:bodyPr>
          <a:lstStyle/>
          <a:p>
            <a:r>
              <a:rPr lang="en-US" b="1" dirty="0"/>
              <a:t>The electromagnetic spectrum</a:t>
            </a:r>
            <a:r>
              <a:rPr lang="en-US" dirty="0"/>
              <a:t> is a continuum of all electromagnetic waves arranged according to frequency and wavelength. </a:t>
            </a:r>
          </a:p>
          <a:p>
            <a:r>
              <a:rPr lang="en-US" b="1" dirty="0"/>
              <a:t>7 Types of Electromagnetic Waves are:</a:t>
            </a:r>
            <a:endParaRPr lang="en-US" dirty="0"/>
          </a:p>
          <a:p>
            <a:r>
              <a:rPr lang="en-US" dirty="0"/>
              <a:t>Radio Waves: Instant Communication. </a:t>
            </a:r>
          </a:p>
          <a:p>
            <a:r>
              <a:rPr lang="en-US" dirty="0"/>
              <a:t>Microwaves: Data and Heat. </a:t>
            </a:r>
          </a:p>
          <a:p>
            <a:r>
              <a:rPr lang="en-US" dirty="0"/>
              <a:t>Infrared Waves: Invisible Heat. </a:t>
            </a:r>
          </a:p>
          <a:p>
            <a:r>
              <a:rPr lang="en-US" dirty="0"/>
              <a:t>Visible Light Rays. ... </a:t>
            </a:r>
          </a:p>
          <a:p>
            <a:r>
              <a:rPr lang="en-US" dirty="0"/>
              <a:t>Ultraviolet Waves: Energetic Light. ... </a:t>
            </a:r>
          </a:p>
          <a:p>
            <a:r>
              <a:rPr lang="en-US" dirty="0"/>
              <a:t>X-rays: Penetrating Radiation. ... </a:t>
            </a:r>
          </a:p>
          <a:p>
            <a:r>
              <a:rPr lang="en-US" dirty="0"/>
              <a:t>Gamma Rays: Nuclear Energy.</a:t>
            </a:r>
          </a:p>
          <a:p>
            <a:endParaRPr lang="en-US" dirty="0"/>
          </a:p>
          <a:p>
            <a:endParaRPr lang="en-US" dirty="0"/>
          </a:p>
          <a:p>
            <a:r>
              <a:rPr lang="en-US" b="1" dirty="0"/>
              <a:t>Electromagnetic waves</a:t>
            </a:r>
            <a:r>
              <a:rPr lang="en-US" dirty="0"/>
              <a:t> are ubiquitous in nature (i.e., light) and used in modern technology—AM and FM radio, cordless and cellular phones, garage door openers, wireless networks, radar, microwave ovens, etc. These and many more such </a:t>
            </a:r>
            <a:r>
              <a:rPr lang="en-US" b="1" dirty="0"/>
              <a:t>devices use electromagnetic waves</a:t>
            </a:r>
            <a:r>
              <a:rPr lang="en-US" dirty="0"/>
              <a:t> to transmit data and signals.</a:t>
            </a:r>
          </a:p>
          <a:p>
            <a:endParaRPr lang="en-US" dirty="0"/>
          </a:p>
          <a:p>
            <a:r>
              <a:rPr lang="en-US" dirty="0"/>
              <a:t>The Production of </a:t>
            </a:r>
            <a:r>
              <a:rPr lang="en-US" b="1" dirty="0"/>
              <a:t>EM waves</a:t>
            </a:r>
            <a:r>
              <a:rPr lang="en-US" dirty="0"/>
              <a:t>. ... An accelerating charged particle produces an </a:t>
            </a:r>
            <a:r>
              <a:rPr lang="en-US" b="1" dirty="0"/>
              <a:t>electromagnetic</a:t>
            </a:r>
            <a:r>
              <a:rPr lang="en-US" dirty="0"/>
              <a:t> (</a:t>
            </a:r>
            <a:r>
              <a:rPr lang="en-US" b="1" dirty="0"/>
              <a:t>EM</a:t>
            </a:r>
            <a:r>
              <a:rPr lang="en-US" dirty="0"/>
              <a:t>) </a:t>
            </a:r>
            <a:r>
              <a:rPr lang="en-US" b="1" dirty="0"/>
              <a:t>wave</a:t>
            </a:r>
            <a:r>
              <a:rPr lang="en-US" dirty="0"/>
              <a:t>. </a:t>
            </a:r>
            <a:r>
              <a:rPr lang="en-US" b="1" dirty="0"/>
              <a:t>Electromagnetic waves</a:t>
            </a:r>
            <a:r>
              <a:rPr lang="en-US" dirty="0"/>
              <a:t> are electric and magnetic fields traveling through empty space with the speed of light. A charged particle oscillating about an equilibrium position is an accelerating charged particle.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219200"/>
            <a:ext cx="4876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47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990600"/>
            <a:ext cx="3675814" cy="923330"/>
          </a:xfrm>
          <a:prstGeom prst="rect">
            <a:avLst/>
          </a:prstGeom>
          <a:noFill/>
        </p:spPr>
        <p:txBody>
          <a:bodyPr wrap="none" rtlCol="0">
            <a:spAutoFit/>
          </a:bodyPr>
          <a:lstStyle/>
          <a:p>
            <a:r>
              <a:rPr lang="en-US" dirty="0"/>
              <a:t>Interference</a:t>
            </a:r>
          </a:p>
          <a:p>
            <a:endParaRPr lang="en-US" dirty="0"/>
          </a:p>
          <a:p>
            <a:r>
              <a:rPr lang="en-US" dirty="0"/>
              <a:t>Superposition of two coherent waves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Interference Condition for Thin Films </a:t>
            </a: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pic>
        <p:nvPicPr>
          <p:cNvPr id="1025" name="Picture 10" descr="http://hyperphysics.phy-astr.gsu.edu/Hbase/phyopt/imgpho/intcond.gif"/>
          <p:cNvPicPr>
            <a:picLocks noChangeAspect="1" noChangeArrowheads="1"/>
          </p:cNvPicPr>
          <p:nvPr/>
        </p:nvPicPr>
        <p:blipFill>
          <a:blip r:embed="rId2"/>
          <a:srcRect/>
          <a:stretch>
            <a:fillRect/>
          </a:stretch>
        </p:blipFill>
        <p:spPr bwMode="auto">
          <a:xfrm>
            <a:off x="609600" y="914400"/>
            <a:ext cx="6952004" cy="4401564"/>
          </a:xfrm>
          <a:prstGeom prst="rect">
            <a:avLst/>
          </a:prstGeom>
          <a:noFill/>
        </p:spPr>
      </p:pic>
      <p:sp>
        <p:nvSpPr>
          <p:cNvPr id="1027" name="Rectangle 3"/>
          <p:cNvSpPr>
            <a:spLocks noChangeArrowheads="1"/>
          </p:cNvSpPr>
          <p:nvPr/>
        </p:nvSpPr>
        <p:spPr bwMode="auto">
          <a:xfrm>
            <a:off x="0" y="3514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28" name="Rectangle 4"/>
          <p:cNvSpPr>
            <a:spLocks noChangeArrowheads="1"/>
          </p:cNvSpPr>
          <p:nvPr/>
        </p:nvSpPr>
        <p:spPr bwMode="auto">
          <a:xfrm>
            <a:off x="0" y="5410200"/>
            <a:ext cx="8724440"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Colour</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formation in thin films</a:t>
            </a: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Different wavelengths travel with different velocities and separate in the medium of refractive index μ.</a:t>
            </a:r>
            <a:endParaRPr kumimoji="0" lang="en-US" sz="1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Each wavelength produces its interference pattern independent of others and forms </a:t>
            </a:r>
            <a:r>
              <a:rPr kumimoji="0" lang="en-US" sz="16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colours</a:t>
            </a: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685800" y="152400"/>
            <a:ext cx="7696200" cy="2863850"/>
          </a:xfrm>
          <a:prstGeom prst="rect">
            <a:avLst/>
          </a:prstGeom>
          <a:noFill/>
          <a:ln w="9525">
            <a:noFill/>
            <a:miter lim="800000"/>
            <a:headEnd/>
            <a:tailEnd/>
          </a:ln>
        </p:spPr>
      </p:pic>
      <p:pic>
        <p:nvPicPr>
          <p:cNvPr id="3" name="Picture 2"/>
          <p:cNvPicPr/>
          <p:nvPr/>
        </p:nvPicPr>
        <p:blipFill>
          <a:blip r:embed="rId3"/>
          <a:srcRect/>
          <a:stretch>
            <a:fillRect/>
          </a:stretch>
        </p:blipFill>
        <p:spPr bwMode="auto">
          <a:xfrm>
            <a:off x="990600" y="3733800"/>
            <a:ext cx="3429000" cy="2222500"/>
          </a:xfrm>
          <a:prstGeom prst="rect">
            <a:avLst/>
          </a:prstGeom>
          <a:noFill/>
          <a:ln w="9525">
            <a:noFill/>
            <a:miter lim="800000"/>
            <a:headEnd/>
            <a:tailEnd/>
          </a:ln>
        </p:spPr>
      </p:pic>
      <p:sp>
        <p:nvSpPr>
          <p:cNvPr id="15361" name="Rectangle 1"/>
          <p:cNvSpPr>
            <a:spLocks noChangeArrowheads="1"/>
          </p:cNvSpPr>
          <p:nvPr/>
        </p:nvSpPr>
        <p:spPr bwMode="auto">
          <a:xfrm>
            <a:off x="4572000" y="3886200"/>
            <a:ext cx="4572000"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Thick and Thin films:</a:t>
            </a: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Very thick film shows general illuminations while very thin film appear black.</a:t>
            </a: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66519" y="533400"/>
            <a:ext cx="9476312"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Applications of Interference</a:t>
            </a:r>
            <a:endParaRPr kumimoji="0" lang="en-US" sz="800" b="0" i="0" u="none" strike="noStrike" cap="none" normalizeH="0" baseline="0" dirty="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Anti-Reflection Coatings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strike="noStrike" cap="none" normalizeH="0" baseline="0" dirty="0">
                <a:ln>
                  <a:noFill/>
                </a:ln>
                <a:effectLst/>
                <a:latin typeface="Calibri" pitchFamily="34" charset="0"/>
                <a:ea typeface="Times New Roman" pitchFamily="18" charset="0"/>
                <a:cs typeface="Times New Roman" pitchFamily="18" charset="0"/>
              </a:rPr>
              <a:t>Thin film anti-reflection coatings greatly reduce the light loss in multi-element lenses by making use of phase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ea typeface="Times New Roman" pitchFamily="18" charset="0"/>
                <a:cs typeface="Times New Roman" pitchFamily="18" charset="0"/>
              </a:rPr>
              <a:t>changes </a:t>
            </a:r>
            <a:r>
              <a:rPr kumimoji="0" lang="en-US" sz="1600" i="0" strike="noStrike" cap="none" normalizeH="0" baseline="0" dirty="0">
                <a:ln>
                  <a:noFill/>
                </a:ln>
                <a:effectLst/>
                <a:latin typeface="Calibri" pitchFamily="34" charset="0"/>
                <a:ea typeface="Times New Roman" pitchFamily="18" charset="0"/>
                <a:cs typeface="Times New Roman" pitchFamily="18" charset="0"/>
              </a:rPr>
              <a:t>and the dependence of the reflectivity</a:t>
            </a:r>
            <a:r>
              <a:rPr kumimoji="0" lang="en-US" sz="1600" i="0" strike="noStrike" cap="none" normalizeH="0" dirty="0">
                <a:ln>
                  <a:noFill/>
                </a:ln>
                <a:effectLst/>
                <a:latin typeface="Calibri" pitchFamily="34" charset="0"/>
                <a:ea typeface="Times New Roman" pitchFamily="18" charset="0"/>
                <a:cs typeface="Times New Roman" pitchFamily="18" charset="0"/>
              </a:rPr>
              <a:t> </a:t>
            </a:r>
            <a:r>
              <a:rPr kumimoji="0" lang="en-US" sz="1600" i="0" strike="noStrike" cap="none" normalizeH="0" baseline="0" dirty="0">
                <a:ln>
                  <a:noFill/>
                </a:ln>
                <a:effectLst/>
                <a:latin typeface="Calibri" pitchFamily="34" charset="0"/>
                <a:ea typeface="Times New Roman" pitchFamily="18" charset="0"/>
                <a:cs typeface="Times New Roman" pitchFamily="18" charset="0"/>
              </a:rPr>
              <a:t>on index of refraction. A single quarter-wavelength coating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strike="noStrike" cap="none" normalizeH="0" baseline="0" dirty="0">
                <a:ln>
                  <a:noFill/>
                </a:ln>
                <a:effectLst/>
                <a:latin typeface="Calibri" pitchFamily="34" charset="0"/>
                <a:ea typeface="Times New Roman" pitchFamily="18" charset="0"/>
                <a:cs typeface="Times New Roman" pitchFamily="18" charset="0"/>
              </a:rPr>
              <a:t>optimum index can eliminate reflection at one wavelength. Multilayer</a:t>
            </a:r>
            <a:r>
              <a:rPr kumimoji="0" lang="en-US" sz="1600" i="0" strike="noStrike" cap="none" normalizeH="0" dirty="0">
                <a:ln>
                  <a:noFill/>
                </a:ln>
                <a:effectLst/>
                <a:latin typeface="Calibri" pitchFamily="34" charset="0"/>
                <a:ea typeface="Times New Roman" pitchFamily="18" charset="0"/>
                <a:cs typeface="Times New Roman" pitchFamily="18" charset="0"/>
              </a:rPr>
              <a:t> coatings </a:t>
            </a:r>
            <a:r>
              <a:rPr kumimoji="0" lang="en-US" sz="1600" i="0" strike="noStrike" cap="none" normalizeH="0" baseline="0" dirty="0">
                <a:ln>
                  <a:noFill/>
                </a:ln>
                <a:effectLst/>
                <a:latin typeface="Calibri" pitchFamily="34" charset="0"/>
                <a:ea typeface="Times New Roman" pitchFamily="18" charset="0"/>
                <a:cs typeface="Times New Roman" pitchFamily="18" charset="0"/>
              </a:rPr>
              <a:t>can reduce the loss over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strike="noStrike" cap="none" normalizeH="0" baseline="0" dirty="0">
                <a:ln>
                  <a:noFill/>
                </a:ln>
                <a:effectLst/>
                <a:latin typeface="Calibri" pitchFamily="34" charset="0"/>
                <a:ea typeface="Times New Roman" pitchFamily="18" charset="0"/>
                <a:cs typeface="Times New Roman" pitchFamily="18" charset="0"/>
              </a:rPr>
              <a:t> visible spectrum. </a:t>
            </a:r>
            <a:endParaRPr kumimoji="0" lang="en-US" sz="1600" i="0" strike="noStrike" cap="none" normalizeH="0" baseline="0" dirty="0">
              <a:ln>
                <a:noFill/>
              </a:ln>
              <a:effectLst/>
              <a:latin typeface="Arial" pitchFamily="34" charset="0"/>
            </a:endParaRPr>
          </a:p>
        </p:txBody>
      </p:sp>
      <p:sp>
        <p:nvSpPr>
          <p:cNvPr id="20482" name="Rectangle 2"/>
          <p:cNvSpPr>
            <a:spLocks noChangeArrowheads="1"/>
          </p:cNvSpPr>
          <p:nvPr/>
        </p:nvSpPr>
        <p:spPr bwMode="auto">
          <a:xfrm>
            <a:off x="0" y="2514600"/>
            <a:ext cx="9287607" cy="107721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The idea behind anti-reflection coatings is that the creation of a double interface by means of a thin film gives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you two reflected waves. If these waves are out of phase, they partially or totally cancel. If the coating is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quarter wavelength thickness and the coating has an index of refraction less that the glass it is coating then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the two reflections are 180 degrees out of phase.</a:t>
            </a:r>
            <a:endParaRPr kumimoji="0" lang="en-US" sz="1600" b="0" i="0" u="none" strike="noStrike" cap="none" normalizeH="0" baseline="0" dirty="0">
              <a:ln>
                <a:noFill/>
              </a:ln>
              <a:solidFill>
                <a:schemeClr val="tx1"/>
              </a:solidFill>
              <a:effectLst/>
              <a:latin typeface="Arial" pitchFamily="34" charset="0"/>
            </a:endParaRPr>
          </a:p>
        </p:txBody>
      </p:sp>
      <p:pic>
        <p:nvPicPr>
          <p:cNvPr id="4" name="Picture 3" descr="http://hyperphysics.phy-astr.gsu.edu/Hbase/phyopt/imgpho/antrefl.gif"/>
          <p:cNvPicPr/>
          <p:nvPr/>
        </p:nvPicPr>
        <p:blipFill>
          <a:blip r:embed="rId2"/>
          <a:srcRect/>
          <a:stretch>
            <a:fillRect/>
          </a:stretch>
        </p:blipFill>
        <p:spPr bwMode="auto">
          <a:xfrm>
            <a:off x="990600" y="3657600"/>
            <a:ext cx="7620000" cy="2971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3316" y="1143000"/>
            <a:ext cx="9430082" cy="135421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Multi-Layer Anti-Reflection Coatings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 single layer anti reflection coating can be made non-reflective only at one wavelength, usually at the middle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of the visible. Multiple layers are more effective over the entire visible spectrum. </a:t>
            </a:r>
            <a:endParaRPr kumimoji="0" lang="en-US" sz="16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pic>
        <p:nvPicPr>
          <p:cNvPr id="21505" name="Picture 14" descr="http://hyperphysics.phy-astr.gsu.edu/Hbase/phyopt/imgpho/antref2.gif"/>
          <p:cNvPicPr>
            <a:picLocks noChangeAspect="1" noChangeArrowheads="1"/>
          </p:cNvPicPr>
          <p:nvPr/>
        </p:nvPicPr>
        <p:blipFill>
          <a:blip r:embed="rId2"/>
          <a:srcRect/>
          <a:stretch>
            <a:fillRect/>
          </a:stretch>
        </p:blipFill>
        <p:spPr bwMode="auto">
          <a:xfrm>
            <a:off x="457200" y="2182330"/>
            <a:ext cx="7924800" cy="4064436"/>
          </a:xfrm>
          <a:prstGeom prst="rect">
            <a:avLst/>
          </a:prstGeom>
          <a:noFill/>
        </p:spPr>
      </p:pic>
      <p:sp>
        <p:nvSpPr>
          <p:cNvPr id="21507" name="Rectangle 3"/>
          <p:cNvSpPr>
            <a:spLocks noChangeArrowheads="1"/>
          </p:cNvSpPr>
          <p:nvPr/>
        </p:nvSpPr>
        <p:spPr bwMode="auto">
          <a:xfrm>
            <a:off x="0" y="2733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4516A3-D3A7-43E1-B7F4-2A9476F0E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571500"/>
            <a:ext cx="2200275" cy="2857500"/>
          </a:xfrm>
          <a:prstGeom prst="rect">
            <a:avLst/>
          </a:prstGeom>
        </p:spPr>
      </p:pic>
      <p:pic>
        <p:nvPicPr>
          <p:cNvPr id="6" name="Picture 5">
            <a:extLst>
              <a:ext uri="{FF2B5EF4-FFF2-40B4-BE49-F238E27FC236}">
                <a16:creationId xmlns:a16="http://schemas.microsoft.com/office/drawing/2014/main" id="{34167902-4FD8-41F9-92EB-FC88CCB3CB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133600"/>
            <a:ext cx="5486400" cy="3733800"/>
          </a:xfrm>
          <a:prstGeom prst="rect">
            <a:avLst/>
          </a:prstGeom>
        </p:spPr>
      </p:pic>
      <p:sp>
        <p:nvSpPr>
          <p:cNvPr id="7" name="TextBox 6">
            <a:extLst>
              <a:ext uri="{FF2B5EF4-FFF2-40B4-BE49-F238E27FC236}">
                <a16:creationId xmlns:a16="http://schemas.microsoft.com/office/drawing/2014/main" id="{DC4ABA99-FB19-400D-B664-F98BC331352C}"/>
              </a:ext>
            </a:extLst>
          </p:cNvPr>
          <p:cNvSpPr txBox="1"/>
          <p:nvPr/>
        </p:nvSpPr>
        <p:spPr>
          <a:xfrm flipH="1">
            <a:off x="762000" y="3764281"/>
            <a:ext cx="1676400" cy="369332"/>
          </a:xfrm>
          <a:prstGeom prst="rect">
            <a:avLst/>
          </a:prstGeom>
          <a:noFill/>
        </p:spPr>
        <p:txBody>
          <a:bodyPr wrap="square" rtlCol="0">
            <a:spAutoFit/>
          </a:bodyPr>
          <a:lstStyle/>
          <a:p>
            <a:r>
              <a:rPr lang="en-US" dirty="0"/>
              <a:t> reflector</a:t>
            </a:r>
            <a:endParaRPr lang="en-IN" dirty="0"/>
          </a:p>
        </p:txBody>
      </p:sp>
      <p:sp>
        <p:nvSpPr>
          <p:cNvPr id="8" name="TextBox 7">
            <a:extLst>
              <a:ext uri="{FF2B5EF4-FFF2-40B4-BE49-F238E27FC236}">
                <a16:creationId xmlns:a16="http://schemas.microsoft.com/office/drawing/2014/main" id="{ADEAB6AD-DF5A-40D5-B714-9641F7DBECCE}"/>
              </a:ext>
            </a:extLst>
          </p:cNvPr>
          <p:cNvSpPr txBox="1"/>
          <p:nvPr/>
        </p:nvSpPr>
        <p:spPr>
          <a:xfrm>
            <a:off x="3581400" y="6286500"/>
            <a:ext cx="4114800" cy="369332"/>
          </a:xfrm>
          <a:prstGeom prst="rect">
            <a:avLst/>
          </a:prstGeom>
          <a:noFill/>
        </p:spPr>
        <p:txBody>
          <a:bodyPr wrap="square" rtlCol="0">
            <a:spAutoFit/>
          </a:bodyPr>
          <a:lstStyle/>
          <a:p>
            <a:r>
              <a:rPr lang="en-US" dirty="0"/>
              <a:t>Anti reflection coating</a:t>
            </a:r>
            <a:endParaRPr lang="en-IN" dirty="0"/>
          </a:p>
        </p:txBody>
      </p:sp>
    </p:spTree>
    <p:extLst>
      <p:ext uri="{BB962C8B-B14F-4D97-AF65-F5344CB8AC3E}">
        <p14:creationId xmlns:p14="http://schemas.microsoft.com/office/powerpoint/2010/main" val="418533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ow an Optical Flat Wor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533400" y="1720840"/>
            <a:ext cx="4572000" cy="3416320"/>
          </a:xfrm>
          <a:prstGeom prst="rect">
            <a:avLst/>
          </a:prstGeom>
        </p:spPr>
        <p:txBody>
          <a:bodyPr>
            <a:spAutoFit/>
          </a:bodyPr>
          <a:lstStyle/>
          <a:p>
            <a:r>
              <a:rPr lang="en-US" dirty="0"/>
              <a:t>An optical flat utilizes the property of interference to exhibit the flatness on a desired surface. When an optical flat, also known as a test plate, and a work surface are placed in contact, an air wedge is formed. Areas between the flat and the work surface that are not in contact form this air wedge. The change in thickness of the air wedge will dictate the shape and orientation of the interference bands. The amount of curvature that is shown by the interference bands can be used to determine the flatness of the surface.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219200"/>
            <a:ext cx="31242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47800" y="838200"/>
            <a:ext cx="3197735" cy="369332"/>
          </a:xfrm>
          <a:prstGeom prst="rect">
            <a:avLst/>
          </a:prstGeom>
          <a:noFill/>
        </p:spPr>
        <p:txBody>
          <a:bodyPr wrap="none" rtlCol="0">
            <a:spAutoFit/>
          </a:bodyPr>
          <a:lstStyle/>
          <a:p>
            <a:r>
              <a:rPr lang="en-US" dirty="0"/>
              <a:t>Test optical Flatness of a surface</a:t>
            </a:r>
          </a:p>
        </p:txBody>
      </p:sp>
    </p:spTree>
    <p:extLst>
      <p:ext uri="{BB962C8B-B14F-4D97-AF65-F5344CB8AC3E}">
        <p14:creationId xmlns:p14="http://schemas.microsoft.com/office/powerpoint/2010/main" val="83408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95400"/>
            <a:ext cx="9385583" cy="4801314"/>
          </a:xfrm>
          <a:prstGeom prst="rect">
            <a:avLst/>
          </a:prstGeom>
          <a:noFill/>
        </p:spPr>
        <p:txBody>
          <a:bodyPr wrap="none" rtlCol="0">
            <a:spAutoFit/>
          </a:bodyPr>
          <a:lstStyle/>
          <a:p>
            <a:pPr lvl="0" algn="ctr"/>
            <a:r>
              <a:rPr lang="en-US" u="sng" dirty="0"/>
              <a:t>Questions</a:t>
            </a:r>
          </a:p>
          <a:p>
            <a:pPr lvl="0"/>
            <a:endParaRPr lang="en-US" dirty="0"/>
          </a:p>
          <a:p>
            <a:pPr lvl="0"/>
            <a:r>
              <a:rPr lang="en-US" dirty="0"/>
              <a:t>1. A thin film of uniform thickness is illuminated by monochromatic light. Obtain the conditions of </a:t>
            </a:r>
          </a:p>
          <a:p>
            <a:pPr lvl="0"/>
            <a:r>
              <a:rPr lang="en-US" dirty="0"/>
              <a:t>darkness and brightness of the film as observed in reflected light. 	(1dia + 1steps + 2each</a:t>
            </a:r>
          </a:p>
          <a:p>
            <a:pPr lvl="0"/>
            <a:r>
              <a:rPr lang="en-US" dirty="0"/>
              <a:t> for bright and dark bands)</a:t>
            </a:r>
          </a:p>
          <a:p>
            <a:pPr lvl="0"/>
            <a:r>
              <a:rPr lang="en-US" dirty="0"/>
              <a:t>2. Explain the use of thin film as antireflection coating.                                                     1dia+3 exp</a:t>
            </a:r>
          </a:p>
          <a:p>
            <a:pPr lvl="0"/>
            <a:r>
              <a:rPr lang="en-US" dirty="0"/>
              <a:t>3. When seen by reflected light, why does an excessively thin film appear to be perfectly black </a:t>
            </a:r>
          </a:p>
          <a:p>
            <a:pPr lvl="0"/>
            <a:r>
              <a:rPr lang="en-US" dirty="0"/>
              <a:t>When  illuminated by white light?                                                                                            3M</a:t>
            </a:r>
          </a:p>
          <a:p>
            <a:r>
              <a:rPr lang="en-US" dirty="0"/>
              <a:t>					</a:t>
            </a:r>
          </a:p>
          <a:p>
            <a:pPr lvl="0"/>
            <a:r>
              <a:rPr lang="en-US" dirty="0"/>
              <a:t>5. Explain how thin film is used for testing the optical flatness of surfaces……..         	3M</a:t>
            </a:r>
          </a:p>
          <a:p>
            <a:r>
              <a:rPr lang="en-US" dirty="0"/>
              <a:t> </a:t>
            </a:r>
          </a:p>
          <a:p>
            <a:pPr lvl="0"/>
            <a:r>
              <a:rPr lang="en-US" dirty="0"/>
              <a:t>6. Short notes (3marks each)</a:t>
            </a:r>
          </a:p>
          <a:p>
            <a:r>
              <a:rPr lang="en-US" dirty="0"/>
              <a:t> </a:t>
            </a:r>
          </a:p>
          <a:p>
            <a:pPr lvl="0"/>
            <a:r>
              <a:rPr lang="en-US" dirty="0"/>
              <a:t>(</a:t>
            </a:r>
            <a:r>
              <a:rPr lang="en-US" dirty="0" err="1"/>
              <a:t>i</a:t>
            </a:r>
            <a:r>
              <a:rPr lang="en-US" dirty="0"/>
              <a:t>)Color formation in thin films</a:t>
            </a:r>
          </a:p>
          <a:p>
            <a:pPr lvl="0"/>
            <a:r>
              <a:rPr lang="en-US" dirty="0"/>
              <a:t>(ii)Use of extended source</a:t>
            </a:r>
          </a:p>
          <a:p>
            <a:pPr lvl="0"/>
            <a:r>
              <a:rPr lang="en-US" dirty="0"/>
              <a:t>(iii) Application of optically flat surfaces and non reflecting films.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3218</TotalTime>
  <Words>671</Words>
  <Application>Microsoft Office PowerPoint</Application>
  <PresentationFormat>On-screen Show (4:3)</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Mridula Chandola</cp:lastModifiedBy>
  <cp:revision>16</cp:revision>
  <dcterms:created xsi:type="dcterms:W3CDTF">2010-08-27T19:08:24Z</dcterms:created>
  <dcterms:modified xsi:type="dcterms:W3CDTF">2021-05-29T07:26:37Z</dcterms:modified>
</cp:coreProperties>
</file>