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59" r:id="rId4"/>
    <p:sldId id="263" r:id="rId5"/>
    <p:sldId id="276" r:id="rId6"/>
    <p:sldId id="260" r:id="rId7"/>
    <p:sldId id="283" r:id="rId8"/>
    <p:sldId id="265" r:id="rId9"/>
    <p:sldId id="261" r:id="rId10"/>
    <p:sldId id="262" r:id="rId11"/>
    <p:sldId id="282" r:id="rId12"/>
    <p:sldId id="266" r:id="rId13"/>
    <p:sldId id="277" r:id="rId14"/>
    <p:sldId id="264" r:id="rId15"/>
    <p:sldId id="267" r:id="rId16"/>
    <p:sldId id="278" r:id="rId17"/>
    <p:sldId id="272" r:id="rId18"/>
    <p:sldId id="284" r:id="rId19"/>
    <p:sldId id="268" r:id="rId20"/>
    <p:sldId id="286"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BC6F73-CB31-4898-BFD2-69D99F3C93CD}"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BC6F73-CB31-4898-BFD2-69D99F3C93CD}"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BC6F73-CB31-4898-BFD2-69D99F3C93CD}"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BC6F73-CB31-4898-BFD2-69D99F3C93CD}"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C6F73-CB31-4898-BFD2-69D99F3C93CD}"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BC6F73-CB31-4898-BFD2-69D99F3C93CD}"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BC6F73-CB31-4898-BFD2-69D99F3C93CD}" type="datetimeFigureOut">
              <a:rPr lang="en-US" smtClean="0"/>
              <a:pPr/>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BC6F73-CB31-4898-BFD2-69D99F3C93CD}" type="datetimeFigureOut">
              <a:rPr lang="en-US" smtClean="0"/>
              <a:pPr/>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C6F73-CB31-4898-BFD2-69D99F3C93CD}" type="datetimeFigureOut">
              <a:rPr lang="en-US" smtClean="0"/>
              <a:pPr/>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C6F73-CB31-4898-BFD2-69D99F3C93CD}"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C6F73-CB31-4898-BFD2-69D99F3C93CD}"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04F09-67A5-4200-A596-B33412488D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C6F73-CB31-4898-BFD2-69D99F3C93CD}" type="datetimeFigureOut">
              <a:rPr lang="en-US" smtClean="0"/>
              <a:pPr/>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04F09-67A5-4200-A596-B33412488D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answers.com/topic/surface-normal" TargetMode="External"/><Relationship Id="rId13" Type="http://schemas.openxmlformats.org/officeDocument/2006/relationships/image" Target="../media/image14.png"/><Relationship Id="rId3" Type="http://schemas.openxmlformats.org/officeDocument/2006/relationships/hyperlink" Target="http://www.answers.com/topic/polarization-waves" TargetMode="External"/><Relationship Id="rId7" Type="http://schemas.openxmlformats.org/officeDocument/2006/relationships/hyperlink" Target="http://www.answers.com/topic/ellipse" TargetMode="External"/><Relationship Id="rId12" Type="http://schemas.openxmlformats.org/officeDocument/2006/relationships/hyperlink" Target="http://www.answers.com/topic/circular-polarization" TargetMode="External"/><Relationship Id="rId2" Type="http://schemas.openxmlformats.org/officeDocument/2006/relationships/hyperlink" Target="http://www.answers.com/topic/classical-electromagnetism" TargetMode="External"/><Relationship Id="rId1" Type="http://schemas.openxmlformats.org/officeDocument/2006/relationships/slideLayout" Target="../slideLayouts/slideLayout7.xml"/><Relationship Id="rId6" Type="http://schemas.openxmlformats.org/officeDocument/2006/relationships/hyperlink" Target="http://www.answers.com/topic/vector" TargetMode="External"/><Relationship Id="rId11" Type="http://schemas.openxmlformats.org/officeDocument/2006/relationships/hyperlink" Target="http://www.answers.com/topic/chirality-physics" TargetMode="External"/><Relationship Id="rId5" Type="http://schemas.openxmlformats.org/officeDocument/2006/relationships/hyperlink" Target="http://www.answers.com/topic/electric-field" TargetMode="External"/><Relationship Id="rId10" Type="http://schemas.openxmlformats.org/officeDocument/2006/relationships/hyperlink" Target="http://www.answers.com/topic/quadrature-phase" TargetMode="External"/><Relationship Id="rId4" Type="http://schemas.openxmlformats.org/officeDocument/2006/relationships/hyperlink" Target="http://www.answers.com/topic/electromagnetic-radiation" TargetMode="External"/><Relationship Id="rId9" Type="http://schemas.openxmlformats.org/officeDocument/2006/relationships/hyperlink" Target="http://www.answers.com/topic/linear-polariza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hyperphysics.phy-astr.gsu.edu/hbase/phyopt/polabs.html" TargetMode="External"/><Relationship Id="rId1" Type="http://schemas.openxmlformats.org/officeDocument/2006/relationships/slideLayout" Target="../slideLayouts/slideLayout7.xml"/><Relationship Id="rId4" Type="http://schemas.openxmlformats.org/officeDocument/2006/relationships/hyperlink" Target="http://hyperphysics.phy-astr.gsu.edu/hbase/phyopt/polcros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http://hyperphysics.phy-astr.gsu.edu/hbase/phyopt/polabs.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en.wikipedia.org/wiki/File:Malus_law.sv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File:Brewster-polarizer.sv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File:Nicol-prism.png"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2133600" y="1800225"/>
            <a:ext cx="4876800" cy="32575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0644695"/>
              </p:ext>
            </p:extLst>
          </p:nvPr>
        </p:nvGraphicFramePr>
        <p:xfrm>
          <a:off x="1524000" y="1219199"/>
          <a:ext cx="6096000" cy="519387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966047">
                <a:tc>
                  <a:txBody>
                    <a:bodyPr/>
                    <a:lstStyle/>
                    <a:p>
                      <a:pPr marL="0" marR="0">
                        <a:spcBef>
                          <a:spcPts val="0"/>
                        </a:spcBef>
                        <a:spcAft>
                          <a:spcPts val="0"/>
                        </a:spcAft>
                      </a:pPr>
                      <a:r>
                        <a:rPr lang="en-US" sz="3200" dirty="0">
                          <a:latin typeface="Calibri"/>
                          <a:ea typeface="Calibri"/>
                          <a:cs typeface="Times New Roman"/>
                        </a:rPr>
                        <a:t>Positive Crystal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3200">
                          <a:latin typeface="Calibri"/>
                          <a:ea typeface="Calibri"/>
                          <a:cs typeface="Times New Roman"/>
                        </a:rPr>
                        <a:t>Negative Crystal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9037">
                <a:tc>
                  <a:txBody>
                    <a:bodyPr/>
                    <a:lstStyle/>
                    <a:p>
                      <a:pPr marL="0" marR="0">
                        <a:spcBef>
                          <a:spcPts val="0"/>
                        </a:spcBef>
                        <a:spcAft>
                          <a:spcPts val="0"/>
                        </a:spcAft>
                      </a:pPr>
                      <a:r>
                        <a:rPr lang="en-US" sz="3200" dirty="0" err="1">
                          <a:latin typeface="Calibri"/>
                          <a:ea typeface="Calibri"/>
                          <a:cs typeface="Times New Roman"/>
                        </a:rPr>
                        <a:t>v</a:t>
                      </a:r>
                      <a:r>
                        <a:rPr lang="en-US" sz="3200" baseline="-25000" dirty="0" err="1">
                          <a:latin typeface="Calibri"/>
                          <a:ea typeface="Calibri"/>
                          <a:cs typeface="Times New Roman"/>
                        </a:rPr>
                        <a:t>o</a:t>
                      </a:r>
                      <a:r>
                        <a:rPr lang="en-US" sz="3200" dirty="0">
                          <a:latin typeface="Calibri"/>
                          <a:ea typeface="Calibri"/>
                          <a:cs typeface="Times New Roman"/>
                        </a:rPr>
                        <a:t>&gt;</a:t>
                      </a:r>
                      <a:r>
                        <a:rPr lang="en-US" sz="3200" dirty="0" err="1">
                          <a:latin typeface="Calibri"/>
                          <a:ea typeface="Calibri"/>
                          <a:cs typeface="Times New Roman"/>
                        </a:rPr>
                        <a:t>v</a:t>
                      </a:r>
                      <a:r>
                        <a:rPr lang="en-US" sz="3200" baseline="-25000" dirty="0" err="1">
                          <a:latin typeface="Calibri"/>
                          <a:ea typeface="Calibri"/>
                          <a:cs typeface="Times New Roman"/>
                        </a:rPr>
                        <a:t>e</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3200" dirty="0" err="1">
                          <a:latin typeface="Calibri"/>
                          <a:ea typeface="Calibri"/>
                          <a:cs typeface="Times New Roman"/>
                        </a:rPr>
                        <a:t>v</a:t>
                      </a:r>
                      <a:r>
                        <a:rPr lang="en-US" sz="3200" baseline="-25000" dirty="0" err="1">
                          <a:latin typeface="Calibri"/>
                          <a:ea typeface="Calibri"/>
                          <a:cs typeface="Times New Roman"/>
                        </a:rPr>
                        <a:t>o</a:t>
                      </a:r>
                      <a:r>
                        <a:rPr lang="en-US" sz="3200" dirty="0">
                          <a:latin typeface="Calibri"/>
                          <a:ea typeface="Calibri"/>
                          <a:cs typeface="Times New Roman"/>
                        </a:rPr>
                        <a:t>&lt;</a:t>
                      </a:r>
                      <a:r>
                        <a:rPr lang="en-US" sz="3200" dirty="0" err="1">
                          <a:latin typeface="Calibri"/>
                          <a:ea typeface="Calibri"/>
                          <a:cs typeface="Times New Roman"/>
                        </a:rPr>
                        <a:t>v</a:t>
                      </a:r>
                      <a:r>
                        <a:rPr lang="en-US" sz="3200" baseline="-25000" dirty="0" err="1">
                          <a:latin typeface="Calibri"/>
                          <a:ea typeface="Calibri"/>
                          <a:cs typeface="Times New Roman"/>
                        </a:rPr>
                        <a:t>e</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9037">
                <a:tc>
                  <a:txBody>
                    <a:bodyPr/>
                    <a:lstStyle/>
                    <a:p>
                      <a:pPr marL="0" marR="0">
                        <a:spcBef>
                          <a:spcPts val="0"/>
                        </a:spcBef>
                        <a:spcAft>
                          <a:spcPts val="0"/>
                        </a:spcAft>
                      </a:pPr>
                      <a:r>
                        <a:rPr lang="en-US" sz="3200" dirty="0" err="1">
                          <a:latin typeface="+mn-lt"/>
                          <a:ea typeface="Calibri"/>
                          <a:cs typeface="Times New Roman"/>
                        </a:rPr>
                        <a:t>μ</a:t>
                      </a:r>
                      <a:r>
                        <a:rPr lang="en-US" sz="3200" baseline="-25000" dirty="0" err="1">
                          <a:latin typeface="Calibri"/>
                          <a:ea typeface="Calibri"/>
                          <a:cs typeface="Times New Roman"/>
                        </a:rPr>
                        <a:t>e</a:t>
                      </a:r>
                      <a:r>
                        <a:rPr lang="en-US" sz="3200" dirty="0">
                          <a:latin typeface="Calibri"/>
                          <a:ea typeface="Calibri"/>
                          <a:cs typeface="Times New Roman"/>
                        </a:rPr>
                        <a:t>&gt;</a:t>
                      </a:r>
                      <a:r>
                        <a:rPr lang="en-US" sz="3200" dirty="0" err="1">
                          <a:latin typeface="Calibri"/>
                          <a:ea typeface="Calibri"/>
                          <a:cs typeface="Times New Roman"/>
                        </a:rPr>
                        <a:t>μ</a:t>
                      </a:r>
                      <a:r>
                        <a:rPr lang="en-US" sz="3200" baseline="-25000" dirty="0" err="1">
                          <a:latin typeface="Calibri"/>
                          <a:ea typeface="Calibri"/>
                          <a:cs typeface="Times New Roman"/>
                        </a:rPr>
                        <a:t>o</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3200" dirty="0" err="1">
                          <a:latin typeface="+mn-lt"/>
                          <a:ea typeface="Calibri"/>
                          <a:cs typeface="Times New Roman"/>
                        </a:rPr>
                        <a:t>μ</a:t>
                      </a:r>
                      <a:r>
                        <a:rPr lang="en-US" sz="3200" baseline="-25000" dirty="0" err="1">
                          <a:latin typeface="Calibri"/>
                          <a:ea typeface="Calibri"/>
                          <a:cs typeface="Times New Roman"/>
                        </a:rPr>
                        <a:t>e</a:t>
                      </a:r>
                      <a:r>
                        <a:rPr lang="en-US" sz="3200" dirty="0">
                          <a:latin typeface="Calibri"/>
                          <a:ea typeface="Calibri"/>
                          <a:cs typeface="Times New Roman"/>
                        </a:rPr>
                        <a:t>&lt;</a:t>
                      </a:r>
                      <a:r>
                        <a:rPr lang="en-US" sz="3200" dirty="0" err="1">
                          <a:latin typeface="Calibri"/>
                          <a:ea typeface="Calibri"/>
                          <a:cs typeface="Times New Roman"/>
                        </a:rPr>
                        <a:t>μ</a:t>
                      </a:r>
                      <a:r>
                        <a:rPr lang="en-US" sz="3200" baseline="-25000" dirty="0" err="1">
                          <a:latin typeface="Calibri"/>
                          <a:ea typeface="Calibri"/>
                          <a:cs typeface="Times New Roman"/>
                        </a:rPr>
                        <a:t>o</a:t>
                      </a: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59037">
                <a:tc>
                  <a:txBody>
                    <a:bodyPr/>
                    <a:lstStyle/>
                    <a:p>
                      <a:pPr marL="0" marR="0">
                        <a:spcBef>
                          <a:spcPts val="0"/>
                        </a:spcBef>
                        <a:spcAft>
                          <a:spcPts val="0"/>
                        </a:spcAft>
                      </a:pP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3200" dirty="0">
                        <a:latin typeface="Calibri"/>
                        <a:ea typeface="Calibri"/>
                        <a:cs typeface="Times New Roman"/>
                      </a:endParaRPr>
                    </a:p>
                    <a:p>
                      <a:pPr marL="0" marR="0">
                        <a:spcBef>
                          <a:spcPts val="0"/>
                        </a:spcBef>
                        <a:spcAft>
                          <a:spcPts val="0"/>
                        </a:spcAft>
                      </a:pPr>
                      <a:endParaRPr lang="en-US" sz="3200" dirty="0">
                        <a:latin typeface="Calibri"/>
                        <a:ea typeface="Calibri"/>
                        <a:cs typeface="Times New Roman"/>
                      </a:endParaRPr>
                    </a:p>
                    <a:p>
                      <a:pPr marL="0" marR="0">
                        <a:spcBef>
                          <a:spcPts val="0"/>
                        </a:spcBef>
                        <a:spcAft>
                          <a:spcPts val="0"/>
                        </a:spcAft>
                      </a:pPr>
                      <a:endParaRPr lang="en-US" sz="3200" dirty="0">
                        <a:latin typeface="Calibri"/>
                        <a:ea typeface="Calibri"/>
                        <a:cs typeface="Times New Roman"/>
                      </a:endParaRPr>
                    </a:p>
                    <a:p>
                      <a:pPr marL="0" marR="0">
                        <a:spcBef>
                          <a:spcPts val="0"/>
                        </a:spcBef>
                        <a:spcAft>
                          <a:spcPts val="0"/>
                        </a:spcAft>
                      </a:pPr>
                      <a:endParaRPr lang="en-US" sz="3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9037">
                <a:tc>
                  <a:txBody>
                    <a:bodyPr/>
                    <a:lstStyle/>
                    <a:p>
                      <a:pPr marL="0" marR="0">
                        <a:spcBef>
                          <a:spcPts val="0"/>
                        </a:spcBef>
                        <a:spcAft>
                          <a:spcPts val="0"/>
                        </a:spcAft>
                      </a:pPr>
                      <a:r>
                        <a:rPr lang="en-US" sz="3200" dirty="0" err="1">
                          <a:latin typeface="Calibri"/>
                          <a:ea typeface="Calibri"/>
                          <a:cs typeface="Times New Roman"/>
                        </a:rPr>
                        <a:t>Eg</a:t>
                      </a:r>
                      <a:r>
                        <a:rPr lang="en-US" sz="3200" dirty="0">
                          <a:latin typeface="Calibri"/>
                          <a:ea typeface="Calibri"/>
                          <a:cs typeface="Times New Roman"/>
                        </a:rPr>
                        <a:t>: Calcite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3200" dirty="0" err="1">
                          <a:latin typeface="Calibri"/>
                          <a:ea typeface="Calibri"/>
                          <a:cs typeface="Times New Roman"/>
                        </a:rPr>
                        <a:t>Eg</a:t>
                      </a:r>
                      <a:r>
                        <a:rPr lang="en-US" sz="3200" dirty="0">
                          <a:latin typeface="Calibri"/>
                          <a:ea typeface="Calibri"/>
                          <a:cs typeface="Times New Roman"/>
                        </a:rPr>
                        <a:t>: Quartz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Oval 3"/>
          <p:cNvSpPr/>
          <p:nvPr/>
        </p:nvSpPr>
        <p:spPr>
          <a:xfrm>
            <a:off x="2286000" y="40386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86400" y="3733800"/>
            <a:ext cx="914400" cy="190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667000" y="4038600"/>
            <a:ext cx="533400" cy="1295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486400" y="4192304"/>
            <a:ext cx="914400" cy="987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933700" y="3733800"/>
            <a:ext cx="0" cy="1752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943600" y="3513551"/>
            <a:ext cx="0" cy="21252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447800"/>
            <a:ext cx="9200532" cy="2031325"/>
          </a:xfrm>
          <a:prstGeom prst="rect">
            <a:avLst/>
          </a:prstGeom>
          <a:noFill/>
        </p:spPr>
        <p:txBody>
          <a:bodyPr wrap="none" rtlCol="0">
            <a:spAutoFit/>
          </a:bodyPr>
          <a:lstStyle/>
          <a:p>
            <a:pPr algn="ctr"/>
            <a:r>
              <a:rPr lang="en-US" u="sng" dirty="0"/>
              <a:t>Questions</a:t>
            </a:r>
          </a:p>
          <a:p>
            <a:endParaRPr lang="en-US" dirty="0"/>
          </a:p>
          <a:p>
            <a:r>
              <a:rPr lang="en-US" dirty="0"/>
              <a:t>Q1. Explain the geometry of calcite crystal and hence explain the terms optic axis and principal   </a:t>
            </a:r>
          </a:p>
          <a:p>
            <a:r>
              <a:rPr lang="en-US" dirty="0"/>
              <a:t>            section (1 dia+1 exp +2 each)</a:t>
            </a:r>
          </a:p>
          <a:p>
            <a:r>
              <a:rPr lang="en-US" dirty="0"/>
              <a:t>Q2. Differentiate between the positive and negative crystals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457200"/>
            <a:ext cx="4638386" cy="369332"/>
          </a:xfrm>
          <a:prstGeom prst="rect">
            <a:avLst/>
          </a:prstGeom>
          <a:noFill/>
        </p:spPr>
        <p:txBody>
          <a:bodyPr wrap="none" rtlCol="0">
            <a:spAutoFit/>
          </a:bodyPr>
          <a:lstStyle/>
          <a:p>
            <a:r>
              <a:rPr lang="en-US" dirty="0"/>
              <a:t>Propagation of light with reference to optic axis</a:t>
            </a:r>
          </a:p>
        </p:txBody>
      </p:sp>
      <p:pic>
        <p:nvPicPr>
          <p:cNvPr id="3" name="Picture 2" descr="http://books.google.co.in/books?id=gpwmf3zufz4C&amp;pg=PA534&amp;img=1&amp;zoom=3&amp;hl=en&amp;ots=K_HtgrcQea&amp;sig=ACfU3U1JHxrAULG1EMXfj38EWtTLUJRHQQ&amp;w=685"/>
          <p:cNvPicPr/>
          <p:nvPr/>
        </p:nvPicPr>
        <p:blipFill>
          <a:blip r:embed="rId2"/>
          <a:srcRect l="15635" t="28603" r="13096" b="49363"/>
          <a:stretch>
            <a:fillRect/>
          </a:stretch>
        </p:blipFill>
        <p:spPr bwMode="auto">
          <a:xfrm>
            <a:off x="457200" y="1066800"/>
            <a:ext cx="4419600" cy="1905000"/>
          </a:xfrm>
          <a:prstGeom prst="rect">
            <a:avLst/>
          </a:prstGeom>
          <a:noFill/>
          <a:ln w="9525">
            <a:noFill/>
            <a:miter lim="800000"/>
            <a:headEnd/>
            <a:tailEnd/>
          </a:ln>
        </p:spPr>
      </p:pic>
      <p:pic>
        <p:nvPicPr>
          <p:cNvPr id="4" name="Picture 3" descr="http://books.google.co.in/books?id=gpwmf3zufz4C&amp;pg=PA535&amp;img=1&amp;zoom=3&amp;hl=en&amp;ots=K_HtgrcQea&amp;sig=ACfU3U1vHlOEiNPOvZUceYX4yQDEZ4Qh3Q&amp;w=685"/>
          <p:cNvPicPr/>
          <p:nvPr/>
        </p:nvPicPr>
        <p:blipFill>
          <a:blip r:embed="rId3"/>
          <a:srcRect l="47034" t="23951" r="11561" b="58838"/>
          <a:stretch>
            <a:fillRect/>
          </a:stretch>
        </p:blipFill>
        <p:spPr bwMode="auto">
          <a:xfrm>
            <a:off x="381000" y="3200400"/>
            <a:ext cx="2699074" cy="1787843"/>
          </a:xfrm>
          <a:prstGeom prst="rect">
            <a:avLst/>
          </a:prstGeom>
          <a:noFill/>
          <a:ln w="9525">
            <a:noFill/>
            <a:miter lim="800000"/>
            <a:headEnd/>
            <a:tailEnd/>
          </a:ln>
        </p:spPr>
      </p:pic>
      <p:pic>
        <p:nvPicPr>
          <p:cNvPr id="5" name="Picture 4" descr="http://books.google.co.in/books?id=gpwmf3zufz4C&amp;pg=PA536&amp;img=1&amp;zoom=3&amp;hl=en&amp;ots=K_HtgrcQea&amp;sig=ACfU3U1Yt6psOFVFleIPEOy6WmTdJBOPvQ&amp;w=685"/>
          <p:cNvPicPr/>
          <p:nvPr/>
        </p:nvPicPr>
        <p:blipFill>
          <a:blip r:embed="rId4"/>
          <a:srcRect l="24511" t="47381" r="21222" b="32929"/>
          <a:stretch>
            <a:fillRect/>
          </a:stretch>
        </p:blipFill>
        <p:spPr bwMode="auto">
          <a:xfrm>
            <a:off x="5029200" y="1143000"/>
            <a:ext cx="2743200" cy="1841204"/>
          </a:xfrm>
          <a:prstGeom prst="rect">
            <a:avLst/>
          </a:prstGeom>
          <a:noFill/>
          <a:ln w="9525">
            <a:noFill/>
            <a:miter lim="800000"/>
            <a:headEnd/>
            <a:tailEnd/>
          </a:ln>
        </p:spPr>
      </p:pic>
      <p:sp>
        <p:nvSpPr>
          <p:cNvPr id="6" name="Rectangle 5"/>
          <p:cNvSpPr/>
          <p:nvPr/>
        </p:nvSpPr>
        <p:spPr>
          <a:xfrm>
            <a:off x="4419600" y="3352800"/>
            <a:ext cx="4572000" cy="1754326"/>
          </a:xfrm>
          <a:prstGeom prst="rect">
            <a:avLst/>
          </a:prstGeom>
        </p:spPr>
        <p:txBody>
          <a:bodyPr>
            <a:spAutoFit/>
          </a:bodyPr>
          <a:lstStyle/>
          <a:p>
            <a:r>
              <a:rPr lang="en-US" dirty="0"/>
              <a:t>The refractive index of the ordinary ray is constant for any direction in the crystal, and the extraordinary ray variable and depends on the direction. In a </a:t>
            </a:r>
            <a:r>
              <a:rPr lang="en-US" dirty="0" err="1"/>
              <a:t>uniaxial</a:t>
            </a:r>
            <a:r>
              <a:rPr lang="en-US" dirty="0"/>
              <a:t> crystal for the direction parallel to the optical axis of the refractive indices are equal.</a:t>
            </a:r>
          </a:p>
        </p:txBody>
      </p:sp>
      <p:pic>
        <p:nvPicPr>
          <p:cNvPr id="7" name="Picture 6" descr="http://books.google.co.in/books?id=gpwmf3zufz4C&amp;pg=PA535&amp;img=1&amp;zoom=3&amp;hl=en&amp;ots=K_HtgrcQea&amp;sig=ACfU3U1vHlOEiNPOvZUceYX4yQDEZ4Qh3Q&amp;w=685"/>
          <p:cNvPicPr/>
          <p:nvPr/>
        </p:nvPicPr>
        <p:blipFill>
          <a:blip r:embed="rId3"/>
          <a:srcRect l="4338" t="62334" b="22415"/>
          <a:stretch>
            <a:fillRect/>
          </a:stretch>
        </p:blipFill>
        <p:spPr bwMode="auto">
          <a:xfrm>
            <a:off x="1752600" y="5273749"/>
            <a:ext cx="6245594" cy="158425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649" y="1295400"/>
            <a:ext cx="8449557" cy="1477328"/>
          </a:xfrm>
          <a:prstGeom prst="rect">
            <a:avLst/>
          </a:prstGeom>
          <a:noFill/>
        </p:spPr>
        <p:txBody>
          <a:bodyPr wrap="none" rtlCol="0">
            <a:spAutoFit/>
          </a:bodyPr>
          <a:lstStyle/>
          <a:p>
            <a:pPr lvl="0" algn="ctr"/>
            <a:r>
              <a:rPr lang="en-US" u="sng" dirty="0"/>
              <a:t>Questions</a:t>
            </a:r>
          </a:p>
          <a:p>
            <a:pPr lvl="0"/>
            <a:endParaRPr lang="en-US" dirty="0"/>
          </a:p>
          <a:p>
            <a:pPr marL="342900" lvl="0" indent="-342900">
              <a:buAutoNum type="arabicPeriod"/>
            </a:pPr>
            <a:r>
              <a:rPr lang="en-US" dirty="0"/>
              <a:t>Explain the phenomenon of double refraction on the basis of </a:t>
            </a:r>
            <a:r>
              <a:rPr lang="en-US" dirty="0" err="1"/>
              <a:t>Huygen’s</a:t>
            </a:r>
            <a:r>
              <a:rPr lang="en-US" dirty="0"/>
              <a:t> wave theory. </a:t>
            </a:r>
          </a:p>
          <a:p>
            <a:pPr lvl="0" algn="r"/>
            <a:r>
              <a:rPr lang="en-US" dirty="0"/>
              <a:t>(2dia+4 exp)</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443867" cy="35086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Elliptical polarization</a:t>
            </a:r>
            <a:endParaRPr kumimoji="0" lang="en-US" sz="2400" b="0" i="0" u="none" strike="noStrike" cap="none" normalizeH="0" baseline="0" dirty="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In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2"/>
              </a:rPr>
              <a:t>electrodynamics</a:t>
            </a:r>
            <a:r>
              <a:rPr kumimoji="0" lang="en-US" sz="2000" b="0" i="0" u="none" strike="noStrike" cap="none" normalizeH="0" baseline="0" dirty="0">
                <a:ln>
                  <a:noFill/>
                </a:ln>
                <a:solidFill>
                  <a:schemeClr val="tx1"/>
                </a:solidFill>
                <a:effectLst/>
                <a:latin typeface="Arial" pitchFamily="34" charset="0"/>
                <a:ea typeface="Times New Roman" pitchFamily="18" charset="0"/>
              </a:rPr>
              <a:t>, </a:t>
            </a:r>
            <a:r>
              <a:rPr kumimoji="0" lang="en-US" sz="2000" b="1" i="0" u="none" strike="noStrike" cap="none" normalizeH="0" baseline="0" dirty="0">
                <a:ln>
                  <a:noFill/>
                </a:ln>
                <a:solidFill>
                  <a:schemeClr val="tx1"/>
                </a:solidFill>
                <a:effectLst/>
                <a:latin typeface="Arial" pitchFamily="34" charset="0"/>
                <a:ea typeface="Times New Roman" pitchFamily="18" charset="0"/>
              </a:rPr>
              <a:t>elliptical polarization</a:t>
            </a:r>
            <a:r>
              <a:rPr kumimoji="0" lang="en-US" sz="2000" b="0" i="0" u="none" strike="noStrike" cap="none" normalizeH="0" baseline="0" dirty="0">
                <a:ln>
                  <a:noFill/>
                </a:ln>
                <a:solidFill>
                  <a:schemeClr val="tx1"/>
                </a:solidFill>
                <a:effectLst/>
                <a:latin typeface="Arial" pitchFamily="34" charset="0"/>
                <a:ea typeface="Times New Roman" pitchFamily="18" charset="0"/>
              </a:rPr>
              <a:t> is the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3"/>
              </a:rPr>
              <a:t>polarization</a:t>
            </a:r>
            <a:r>
              <a:rPr kumimoji="0" lang="en-US" sz="2000" b="0" i="0" u="none" strike="noStrike" cap="none" normalizeH="0" baseline="0" dirty="0">
                <a:ln>
                  <a:noFill/>
                </a:ln>
                <a:solidFill>
                  <a:schemeClr val="tx1"/>
                </a:solidFill>
                <a:effectLst/>
                <a:latin typeface="Arial" pitchFamily="34" charset="0"/>
                <a:ea typeface="Times New Roman" pitchFamily="18" charset="0"/>
              </a:rPr>
              <a:t> of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4"/>
              </a:rPr>
              <a:t>electromagnetic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4"/>
              </a:rPr>
              <a:t> radiation</a:t>
            </a:r>
            <a:r>
              <a:rPr kumimoji="0" lang="en-US" sz="2000" b="0" i="0" u="none" strike="noStrike" cap="none" normalizeH="0" baseline="0" dirty="0">
                <a:ln>
                  <a:noFill/>
                </a:ln>
                <a:solidFill>
                  <a:schemeClr val="tx1"/>
                </a:solidFill>
                <a:effectLst/>
                <a:latin typeface="Arial" pitchFamily="34" charset="0"/>
                <a:ea typeface="Times New Roman" pitchFamily="18" charset="0"/>
              </a:rPr>
              <a:t> such that the tip of the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5"/>
              </a:rPr>
              <a:t>electric field</a:t>
            </a:r>
            <a:r>
              <a:rPr kumimoji="0" lang="en-US" sz="2000" b="0" i="0" u="none" strike="noStrike" cap="none" normalizeH="0" baseline="0" dirty="0">
                <a:ln>
                  <a:noFill/>
                </a:ln>
                <a:solidFill>
                  <a:schemeClr val="tx1"/>
                </a:solidFill>
                <a:effectLst/>
                <a:latin typeface="Arial" pitchFamily="34" charset="0"/>
                <a:ea typeface="Times New Roman" pitchFamily="18" charset="0"/>
              </a:rPr>
              <a:t>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6"/>
              </a:rPr>
              <a:t>vector</a:t>
            </a:r>
            <a:r>
              <a:rPr kumimoji="0" lang="en-US" sz="2000" b="0" i="0" u="none" strike="noStrike" cap="none" normalizeH="0" baseline="0" dirty="0">
                <a:ln>
                  <a:noFill/>
                </a:ln>
                <a:solidFill>
                  <a:schemeClr val="tx1"/>
                </a:solidFill>
                <a:effectLst/>
                <a:latin typeface="Arial" pitchFamily="34" charset="0"/>
                <a:ea typeface="Times New Roman" pitchFamily="18" charset="0"/>
              </a:rPr>
              <a:t> describes an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7"/>
              </a:rPr>
              <a:t>ellipse</a:t>
            </a:r>
            <a:r>
              <a:rPr kumimoji="0" lang="en-US" sz="2000" b="0" i="0" u="none" strike="noStrike" cap="none" normalizeH="0" baseline="0" dirty="0">
                <a:ln>
                  <a:noFill/>
                </a:ln>
                <a:solidFill>
                  <a:schemeClr val="tx1"/>
                </a:solidFill>
                <a:effectLst/>
                <a:latin typeface="Arial" pitchFamily="34" charset="0"/>
                <a:ea typeface="Times New Roman" pitchFamily="18" charset="0"/>
              </a:rPr>
              <a:t> in any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 fixed plane intersecting, and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8"/>
              </a:rPr>
              <a:t>normal</a:t>
            </a:r>
            <a:r>
              <a:rPr kumimoji="0" lang="en-US" sz="2000" b="0" i="0" u="none" strike="noStrike" cap="none" normalizeH="0" baseline="0" dirty="0">
                <a:ln>
                  <a:noFill/>
                </a:ln>
                <a:solidFill>
                  <a:schemeClr val="tx1"/>
                </a:solidFill>
                <a:effectLst/>
                <a:latin typeface="Arial" pitchFamily="34" charset="0"/>
                <a:ea typeface="Times New Roman" pitchFamily="18" charset="0"/>
              </a:rPr>
              <a:t> to, the direction of propagation. An elliptically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 polarized wave may be resolved into two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9"/>
              </a:rPr>
              <a:t>linearly polarized waves</a:t>
            </a:r>
            <a:r>
              <a:rPr kumimoji="0" lang="en-US" sz="2000" b="0" i="0" u="none" strike="noStrike" cap="none" normalizeH="0" baseline="0" dirty="0">
                <a:ln>
                  <a:noFill/>
                </a:ln>
                <a:solidFill>
                  <a:schemeClr val="tx1"/>
                </a:solidFill>
                <a:effectLst/>
                <a:latin typeface="Arial" pitchFamily="34" charset="0"/>
                <a:ea typeface="Times New Roman" pitchFamily="18" charset="0"/>
              </a:rPr>
              <a:t> in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10"/>
              </a:rPr>
              <a:t>phase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hlinkClick r:id="rId10"/>
              </a:rPr>
              <a:t>quadrature</a:t>
            </a:r>
            <a:r>
              <a:rPr kumimoji="0" lang="en-US" sz="2000" b="0" i="0" u="none" strike="noStrike" cap="none" normalizeH="0" baseline="0" dirty="0">
                <a:ln>
                  <a:noFill/>
                </a:ln>
                <a:solidFill>
                  <a:schemeClr val="tx1"/>
                </a:solidFill>
                <a:effectLst/>
                <a:latin typeface="Arial" pitchFamily="34" charset="0"/>
                <a:ea typeface="Times New Roman" pitchFamily="18" charset="0"/>
              </a:rPr>
              <a:t>, with their polarization planes at right angles to each other. Since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electric field can rotate clockwise or counterclockwise as it propagates, elliptically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 polarized waves exhibit </a:t>
            </a:r>
            <a:r>
              <a:rPr kumimoji="0" lang="en-US" sz="2000" b="0" i="0" u="none" strike="noStrike" cap="none" normalizeH="0" baseline="0" dirty="0" err="1">
                <a:ln>
                  <a:noFill/>
                </a:ln>
                <a:solidFill>
                  <a:schemeClr val="tx1"/>
                </a:solidFill>
                <a:effectLst/>
                <a:latin typeface="Arial" pitchFamily="34" charset="0"/>
                <a:ea typeface="Times New Roman" pitchFamily="18" charset="0"/>
                <a:hlinkClick r:id="rId11"/>
              </a:rPr>
              <a:t>chirality</a:t>
            </a:r>
            <a:r>
              <a:rPr kumimoji="0" lang="en-US" sz="2000" b="0" i="0" u="none" strike="noStrike" cap="none" normalizeH="0" baseline="0" dirty="0">
                <a:ln>
                  <a:noFill/>
                </a:ln>
                <a:solidFill>
                  <a:schemeClr val="tx1"/>
                </a:solidFill>
                <a:effectLst/>
                <a:latin typeface="Arial" pitchFamily="34" charset="0"/>
                <a:ea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Other forms of polarization, such as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12"/>
              </a:rPr>
              <a:t>circular</a:t>
            </a:r>
            <a:r>
              <a:rPr kumimoji="0" lang="en-US" sz="2000" b="0" i="0" u="none" strike="noStrike" cap="none" normalizeH="0" baseline="0" dirty="0">
                <a:ln>
                  <a:noFill/>
                </a:ln>
                <a:solidFill>
                  <a:schemeClr val="tx1"/>
                </a:solidFill>
                <a:effectLst/>
                <a:latin typeface="Arial" pitchFamily="34" charset="0"/>
                <a:ea typeface="Times New Roman" pitchFamily="18" charset="0"/>
              </a:rPr>
              <a:t> and </a:t>
            </a:r>
            <a:r>
              <a:rPr kumimoji="0" lang="en-US" sz="2000" b="0" i="0" u="none" strike="noStrike" cap="none" normalizeH="0" baseline="0" dirty="0">
                <a:ln>
                  <a:noFill/>
                </a:ln>
                <a:solidFill>
                  <a:schemeClr val="tx1"/>
                </a:solidFill>
                <a:effectLst/>
                <a:latin typeface="Arial" pitchFamily="34" charset="0"/>
                <a:ea typeface="Times New Roman" pitchFamily="18" charset="0"/>
                <a:hlinkClick r:id="rId9"/>
              </a:rPr>
              <a:t>linear polarization</a:t>
            </a:r>
            <a:r>
              <a:rPr kumimoji="0" lang="en-US" sz="2000" b="0" i="0" u="none" strike="noStrike" cap="none" normalizeH="0" baseline="0" dirty="0">
                <a:ln>
                  <a:noFill/>
                </a:ln>
                <a:solidFill>
                  <a:schemeClr val="tx1"/>
                </a:solidFill>
                <a:effectLst/>
                <a:latin typeface="Arial" pitchFamily="34" charset="0"/>
                <a:ea typeface="Times New Roman" pitchFamily="18" charset="0"/>
              </a:rPr>
              <a:t>, can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considered to be special cases of elliptical polarization.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23553" name="Picture 12"/>
          <p:cNvPicPr>
            <a:picLocks noChangeAspect="1" noChangeArrowheads="1"/>
          </p:cNvPicPr>
          <p:nvPr/>
        </p:nvPicPr>
        <p:blipFill>
          <a:blip r:embed="rId13"/>
          <a:srcRect/>
          <a:stretch>
            <a:fillRect/>
          </a:stretch>
        </p:blipFill>
        <p:spPr bwMode="auto">
          <a:xfrm>
            <a:off x="1981200" y="3200400"/>
            <a:ext cx="4648200" cy="32575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863149" cy="1754326"/>
          </a:xfrm>
          <a:prstGeom prst="rect">
            <a:avLst/>
          </a:prstGeom>
          <a:noFill/>
        </p:spPr>
        <p:txBody>
          <a:bodyPr wrap="none" rtlCol="0">
            <a:spAutoFit/>
          </a:bodyPr>
          <a:lstStyle/>
          <a:p>
            <a:pPr algn="ctr"/>
            <a:r>
              <a:rPr lang="en-US" b="1" dirty="0"/>
              <a:t>Polarization by Absorption</a:t>
            </a:r>
          </a:p>
          <a:p>
            <a:r>
              <a:rPr lang="en-US" dirty="0"/>
              <a:t>A number of crystalline materials absorb more light in one incident plane than another, so that</a:t>
            </a:r>
          </a:p>
          <a:p>
            <a:r>
              <a:rPr lang="en-US" dirty="0"/>
              <a:t> light progressing through the material become more and more polarized as they proceed. This</a:t>
            </a:r>
          </a:p>
          <a:p>
            <a:r>
              <a:rPr lang="en-US" dirty="0"/>
              <a:t> anisotropy in absorption is called </a:t>
            </a:r>
            <a:r>
              <a:rPr lang="en-US" dirty="0" err="1"/>
              <a:t>dichroism</a:t>
            </a:r>
            <a:r>
              <a:rPr lang="en-US" dirty="0"/>
              <a:t>. There are several naturally occurring </a:t>
            </a:r>
            <a:r>
              <a:rPr lang="en-US" u="sng" dirty="0" err="1">
                <a:hlinkClick r:id="rId2"/>
              </a:rPr>
              <a:t>dichroic</a:t>
            </a:r>
            <a:r>
              <a:rPr lang="en-US" u="sng" dirty="0">
                <a:hlinkClick r:id="rId2"/>
              </a:rPr>
              <a:t> </a:t>
            </a:r>
          </a:p>
          <a:p>
            <a:r>
              <a:rPr lang="en-US" u="sng" dirty="0">
                <a:hlinkClick r:id="rId2"/>
              </a:rPr>
              <a:t>materials</a:t>
            </a:r>
            <a:r>
              <a:rPr lang="en-US" dirty="0"/>
              <a:t>, and the commercial material </a:t>
            </a:r>
            <a:r>
              <a:rPr lang="en-US" u="sng" dirty="0" err="1">
                <a:hlinkClick r:id="rId2"/>
              </a:rPr>
              <a:t>polaroid</a:t>
            </a:r>
            <a:r>
              <a:rPr lang="en-US" dirty="0"/>
              <a:t> also polarizes by selective absorption. </a:t>
            </a:r>
          </a:p>
          <a:p>
            <a:endParaRPr lang="en-US" dirty="0"/>
          </a:p>
        </p:txBody>
      </p:sp>
      <p:pic>
        <p:nvPicPr>
          <p:cNvPr id="6" name="Picture 5" descr="http://hyperphysics.phy-astr.gsu.edu/hbase/phyopt/imgpho/dichro.gif"/>
          <p:cNvPicPr/>
          <p:nvPr/>
        </p:nvPicPr>
        <p:blipFill>
          <a:blip r:embed="rId3"/>
          <a:srcRect/>
          <a:stretch>
            <a:fillRect/>
          </a:stretch>
        </p:blipFill>
        <p:spPr bwMode="auto">
          <a:xfrm>
            <a:off x="1066800" y="2209800"/>
            <a:ext cx="1573530" cy="1477645"/>
          </a:xfrm>
          <a:prstGeom prst="rect">
            <a:avLst/>
          </a:prstGeom>
          <a:noFill/>
          <a:ln w="9525">
            <a:noFill/>
            <a:miter lim="800000"/>
            <a:headEnd/>
            <a:tailEnd/>
          </a:ln>
        </p:spPr>
      </p:pic>
      <p:sp>
        <p:nvSpPr>
          <p:cNvPr id="2052" name="Rectangle 4"/>
          <p:cNvSpPr>
            <a:spLocks noChangeArrowheads="1"/>
          </p:cNvSpPr>
          <p:nvPr/>
        </p:nvSpPr>
        <p:spPr bwMode="auto">
          <a:xfrm>
            <a:off x="0" y="3810000"/>
            <a:ext cx="9284786" cy="2677656"/>
          </a:xfrm>
          <a:prstGeom prst="rect">
            <a:avLst/>
          </a:prstGeom>
          <a:noFill/>
          <a:ln w="9525">
            <a:noFill/>
            <a:miter lim="800000"/>
            <a:headEnd/>
            <a:tailEnd/>
          </a:ln>
          <a:effectLst/>
        </p:spPr>
        <p:txBody>
          <a:bodyPr vert="horz" wrap="none" lIns="0" tIns="45720" rIns="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a:ln>
                  <a:noFill/>
                </a:ln>
                <a:solidFill>
                  <a:schemeClr val="tx1"/>
                </a:solidFill>
                <a:effectLst/>
                <a:latin typeface="Arial" pitchFamily="34" charset="0"/>
                <a:ea typeface="Times New Roman" pitchFamily="18" charset="0"/>
              </a:rPr>
              <a:t>Dichroic</a:t>
            </a:r>
            <a:r>
              <a:rPr kumimoji="0" lang="en-US" sz="2400" b="1" i="0" u="none" strike="noStrike" cap="none" normalizeH="0" baseline="0" dirty="0">
                <a:ln>
                  <a:noFill/>
                </a:ln>
                <a:solidFill>
                  <a:schemeClr val="tx1"/>
                </a:solidFill>
                <a:effectLst/>
                <a:latin typeface="Arial" pitchFamily="34" charset="0"/>
                <a:ea typeface="Times New Roman" pitchFamily="18" charset="0"/>
              </a:rPr>
              <a:t> Materials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Materials which have different absorption for perpendicular incident planes for light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 said to be </a:t>
            </a:r>
            <a:r>
              <a:rPr kumimoji="0" lang="en-US" b="0" i="0" u="none" strike="noStrike" cap="none" normalizeH="0" baseline="0" dirty="0" err="1">
                <a:ln>
                  <a:noFill/>
                </a:ln>
                <a:solidFill>
                  <a:schemeClr val="tx1"/>
                </a:solidFill>
                <a:effectLst/>
                <a:latin typeface="Arial" pitchFamily="34" charset="0"/>
                <a:ea typeface="Times New Roman" pitchFamily="18" charset="0"/>
              </a:rPr>
              <a:t>dichroic</a:t>
            </a:r>
            <a:r>
              <a:rPr kumimoji="0" lang="en-US" b="0" i="0" u="none" strike="noStrike" cap="none" normalizeH="0" baseline="0" dirty="0">
                <a:ln>
                  <a:noFill/>
                </a:ln>
                <a:solidFill>
                  <a:schemeClr val="tx1"/>
                </a:solidFill>
                <a:effectLst/>
                <a:latin typeface="Arial" pitchFamily="34" charset="0"/>
                <a:ea typeface="Times New Roman" pitchFamily="18" charset="0"/>
              </a:rPr>
              <a:t>. The mineral tourmaline is the best known of natural materials.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Tourmaline refers to a class of boron silicates. A tourmaline crystal has a unique optic axis,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and any electric field vector which is perpendicular to that axis is strongly absorbed.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hlinkClick r:id="rId2"/>
              </a:rPr>
              <a:t>Polaroid</a:t>
            </a:r>
            <a:r>
              <a:rPr kumimoji="0" lang="en-US" b="0" i="0" u="none" strike="noStrike" cap="none" normalizeH="0" baseline="0" dirty="0">
                <a:ln>
                  <a:noFill/>
                </a:ln>
                <a:solidFill>
                  <a:schemeClr val="tx1"/>
                </a:solidFill>
                <a:effectLst/>
                <a:latin typeface="Arial" pitchFamily="34" charset="0"/>
                <a:ea typeface="Times New Roman" pitchFamily="18" charset="0"/>
              </a:rPr>
              <a:t> is strongly </a:t>
            </a:r>
            <a:r>
              <a:rPr kumimoji="0" lang="en-US" b="0" i="0" u="none" strike="noStrike" cap="none" normalizeH="0" baseline="0" dirty="0" err="1">
                <a:ln>
                  <a:noFill/>
                </a:ln>
                <a:solidFill>
                  <a:schemeClr val="tx1"/>
                </a:solidFill>
                <a:effectLst/>
                <a:latin typeface="Arial" pitchFamily="34" charset="0"/>
                <a:ea typeface="Times New Roman" pitchFamily="18" charset="0"/>
              </a:rPr>
              <a:t>dichroic</a:t>
            </a:r>
            <a:r>
              <a:rPr kumimoji="0" lang="en-US" b="0" i="0" u="none" strike="noStrike" cap="none" normalizeH="0" baseline="0" dirty="0">
                <a:ln>
                  <a:noFill/>
                </a:ln>
                <a:solidFill>
                  <a:schemeClr val="tx1"/>
                </a:solidFill>
                <a:effectLst/>
                <a:latin typeface="Arial" pitchFamily="34" charset="0"/>
                <a:ea typeface="Times New Roman" pitchFamily="18" charset="0"/>
              </a:rPr>
              <a:t> and therefore an effective polarizer. If the transmission axes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of ideal </a:t>
            </a:r>
            <a:r>
              <a:rPr kumimoji="0" lang="en-US" b="0" i="0" u="none" strike="noStrike" cap="none" normalizeH="0" baseline="0" dirty="0" err="1">
                <a:ln>
                  <a:noFill/>
                </a:ln>
                <a:solidFill>
                  <a:schemeClr val="tx1"/>
                </a:solidFill>
                <a:effectLst/>
                <a:latin typeface="Arial" pitchFamily="34" charset="0"/>
                <a:ea typeface="Times New Roman" pitchFamily="18" charset="0"/>
                <a:hlinkClick r:id="rId4"/>
              </a:rPr>
              <a:t>polarizers</a:t>
            </a:r>
            <a:r>
              <a:rPr kumimoji="0" lang="en-US" b="0" i="0" u="none" strike="noStrike" cap="none" normalizeH="0" baseline="0" dirty="0">
                <a:ln>
                  <a:noFill/>
                </a:ln>
                <a:solidFill>
                  <a:schemeClr val="tx1"/>
                </a:solidFill>
                <a:effectLst/>
                <a:latin typeface="Arial" pitchFamily="34" charset="0"/>
                <a:ea typeface="Times New Roman" pitchFamily="18" charset="0"/>
              </a:rPr>
              <a:t> are perpendicular, no light is transmitted. The light </a:t>
            </a:r>
            <a:r>
              <a:rPr kumimoji="0" lang="en-US" b="0" i="0" u="none" strike="noStrike" cap="none" normalizeH="0" baseline="0" dirty="0" err="1">
                <a:ln>
                  <a:noFill/>
                </a:ln>
                <a:solidFill>
                  <a:schemeClr val="tx1"/>
                </a:solidFill>
                <a:effectLst/>
                <a:latin typeface="Arial" pitchFamily="34" charset="0"/>
                <a:ea typeface="Times New Roman" pitchFamily="18" charset="0"/>
              </a:rPr>
              <a:t>tranmitted</a:t>
            </a:r>
            <a:r>
              <a:rPr kumimoji="0" lang="en-US" b="0" i="0" u="none" strike="noStrike" cap="none" normalizeH="0" baseline="0" dirty="0">
                <a:ln>
                  <a:noFill/>
                </a:ln>
                <a:solidFill>
                  <a:schemeClr val="tx1"/>
                </a:solidFill>
                <a:effectLst/>
                <a:latin typeface="Arial" pitchFamily="34" charset="0"/>
                <a:ea typeface="Times New Roman" pitchFamily="18" charset="0"/>
              </a:rPr>
              <a:t> at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Times New Roman" pitchFamily="18" charset="0"/>
              </a:rPr>
              <a:t> angles follows the </a:t>
            </a:r>
            <a:r>
              <a:rPr kumimoji="0" lang="en-US" b="0" i="0" u="none" strike="noStrike" cap="none" normalizeH="0" baseline="0" dirty="0">
                <a:ln>
                  <a:noFill/>
                </a:ln>
                <a:solidFill>
                  <a:schemeClr val="tx1"/>
                </a:solidFill>
                <a:effectLst/>
                <a:latin typeface="Arial" pitchFamily="34" charset="0"/>
                <a:ea typeface="Times New Roman" pitchFamily="18" charset="0"/>
                <a:hlinkClick r:id="rId4"/>
              </a:rPr>
              <a:t>Law of </a:t>
            </a:r>
            <a:r>
              <a:rPr kumimoji="0" lang="en-US" b="0" i="0" u="none" strike="noStrike" cap="none" normalizeH="0" baseline="0" dirty="0" err="1">
                <a:ln>
                  <a:noFill/>
                </a:ln>
                <a:solidFill>
                  <a:schemeClr val="tx1"/>
                </a:solidFill>
                <a:effectLst/>
                <a:latin typeface="Arial" pitchFamily="34" charset="0"/>
                <a:ea typeface="Times New Roman" pitchFamily="18" charset="0"/>
                <a:hlinkClick r:id="rId4"/>
              </a:rPr>
              <a:t>Malus</a:t>
            </a:r>
            <a:r>
              <a:rPr kumimoji="0" lang="en-US" b="0" i="0" u="none" strike="noStrike" cap="none" normalizeH="0" baseline="0" dirty="0">
                <a:ln>
                  <a:noFill/>
                </a:ln>
                <a:solidFill>
                  <a:schemeClr val="tx1"/>
                </a:solidFill>
                <a:effectLst/>
                <a:latin typeface="Arial" pitchFamily="34" charset="0"/>
                <a:ea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2051" name="Picture 118" descr="http://hyperphysics.phy-astr.gsu.edu/hbase/phyopt/imgpho/dichro.gif"/>
          <p:cNvPicPr>
            <a:picLocks noChangeAspect="1" noChangeArrowheads="1"/>
          </p:cNvPicPr>
          <p:nvPr/>
        </p:nvPicPr>
        <p:blipFill>
          <a:blip r:embed="rId3"/>
          <a:srcRect/>
          <a:stretch>
            <a:fillRect/>
          </a:stretch>
        </p:blipFill>
        <p:spPr bwMode="auto">
          <a:xfrm>
            <a:off x="4800600" y="2286000"/>
            <a:ext cx="1571625" cy="14763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47800"/>
            <a:ext cx="5724644" cy="923330"/>
          </a:xfrm>
          <a:prstGeom prst="rect">
            <a:avLst/>
          </a:prstGeom>
          <a:noFill/>
        </p:spPr>
        <p:txBody>
          <a:bodyPr wrap="none" rtlCol="0">
            <a:spAutoFit/>
          </a:bodyPr>
          <a:lstStyle/>
          <a:p>
            <a:pPr algn="ctr"/>
            <a:r>
              <a:rPr lang="en-US" u="sng" dirty="0"/>
              <a:t>Question</a:t>
            </a:r>
          </a:p>
          <a:p>
            <a:endParaRPr lang="en-US" dirty="0"/>
          </a:p>
          <a:p>
            <a:r>
              <a:rPr lang="en-US" dirty="0"/>
              <a:t>Q1. Define </a:t>
            </a:r>
            <a:r>
              <a:rPr lang="en-US" dirty="0" err="1"/>
              <a:t>Dichroism</a:t>
            </a:r>
            <a:r>
              <a:rPr lang="en-US" dirty="0"/>
              <a:t> &amp; The Law Of </a:t>
            </a:r>
            <a:r>
              <a:rPr lang="en-US" dirty="0" err="1"/>
              <a:t>Malus</a:t>
            </a:r>
            <a:r>
              <a:rPr lang="en-US" dirty="0"/>
              <a:t>. (2 each)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82000" cy="923330"/>
          </a:xfrm>
          <a:prstGeom prst="rect">
            <a:avLst/>
          </a:prstGeom>
        </p:spPr>
        <p:txBody>
          <a:bodyPr wrap="square">
            <a:spAutoFit/>
          </a:bodyPr>
          <a:lstStyle/>
          <a:p>
            <a:pPr algn="ctr"/>
            <a:r>
              <a:rPr lang="en-US" b="1" dirty="0"/>
              <a:t>Polaroid Sunglasses</a:t>
            </a:r>
          </a:p>
          <a:p>
            <a:r>
              <a:rPr lang="en-US" dirty="0"/>
              <a:t>The </a:t>
            </a:r>
            <a:r>
              <a:rPr lang="en-US" u="sng" dirty="0" err="1">
                <a:hlinkClick r:id="rId2"/>
              </a:rPr>
              <a:t>polaroid</a:t>
            </a:r>
            <a:r>
              <a:rPr lang="en-US" dirty="0"/>
              <a:t> material used in sunglasses makes use of </a:t>
            </a:r>
            <a:r>
              <a:rPr lang="en-US" u="sng" dirty="0" err="1">
                <a:hlinkClick r:id="rId2"/>
              </a:rPr>
              <a:t>dichroism</a:t>
            </a:r>
            <a:r>
              <a:rPr lang="en-US" dirty="0"/>
              <a:t>, or selective absorption, to achieve polarization. </a:t>
            </a:r>
          </a:p>
        </p:txBody>
      </p:sp>
      <p:pic>
        <p:nvPicPr>
          <p:cNvPr id="3" name="Picture 2" descr="http://hyperphysics.phy-astr.gsu.edu/hbase/phyopt/imgpho/sunglass.gif"/>
          <p:cNvPicPr/>
          <p:nvPr/>
        </p:nvPicPr>
        <p:blipFill>
          <a:blip r:embed="rId3"/>
          <a:srcRect/>
          <a:stretch>
            <a:fillRect/>
          </a:stretch>
        </p:blipFill>
        <p:spPr bwMode="auto">
          <a:xfrm>
            <a:off x="1828800" y="2078672"/>
            <a:ext cx="5156835" cy="363632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905000"/>
            <a:ext cx="5613332" cy="923330"/>
          </a:xfrm>
          <a:prstGeom prst="rect">
            <a:avLst/>
          </a:prstGeom>
          <a:noFill/>
        </p:spPr>
        <p:txBody>
          <a:bodyPr wrap="none" rtlCol="0">
            <a:spAutoFit/>
          </a:bodyPr>
          <a:lstStyle/>
          <a:p>
            <a:pPr algn="ctr"/>
            <a:r>
              <a:rPr lang="en-US" u="sng" dirty="0"/>
              <a:t>Question</a:t>
            </a:r>
          </a:p>
          <a:p>
            <a:pPr algn="ctr"/>
            <a:endParaRPr lang="en-US" u="sng" dirty="0"/>
          </a:p>
          <a:p>
            <a:r>
              <a:rPr lang="en-US" dirty="0"/>
              <a:t>Q1. Give some of the applications of Polaroid/</a:t>
            </a:r>
            <a:r>
              <a:rPr lang="en-US" dirty="0" err="1"/>
              <a:t>polarisation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762000"/>
            <a:ext cx="7543800" cy="3693319"/>
          </a:xfrm>
          <a:prstGeom prst="rect">
            <a:avLst/>
          </a:prstGeom>
        </p:spPr>
        <p:txBody>
          <a:bodyPr wrap="square">
            <a:spAutoFit/>
          </a:bodyPr>
          <a:lstStyle/>
          <a:p>
            <a:pPr algn="ctr"/>
            <a:r>
              <a:rPr lang="en-US" b="1" dirty="0"/>
              <a:t>Optical Activity</a:t>
            </a:r>
          </a:p>
          <a:p>
            <a:r>
              <a:rPr lang="en-US" dirty="0"/>
              <a:t>A material which rotates the plane of incident linearly polarized light is said to be optically active. Viewing the light head-on, some substances rotate the electric field clockwise (dextrorotatory) and some produce a counterclockwise rotation (levorotatory). The property was discovered in quartz in 1811 by </a:t>
            </a:r>
            <a:r>
              <a:rPr lang="en-US" dirty="0" err="1"/>
              <a:t>Arago</a:t>
            </a:r>
            <a:r>
              <a:rPr lang="en-US" dirty="0"/>
              <a:t>. Two different crystalline structures of quartz produce d-</a:t>
            </a:r>
            <a:r>
              <a:rPr lang="en-US" dirty="0" err="1"/>
              <a:t>rotatory</a:t>
            </a:r>
            <a:r>
              <a:rPr lang="en-US" dirty="0"/>
              <a:t> and l-</a:t>
            </a:r>
            <a:r>
              <a:rPr lang="en-US" dirty="0" err="1"/>
              <a:t>rotatory</a:t>
            </a:r>
            <a:r>
              <a:rPr lang="en-US" dirty="0"/>
              <a:t> behavior. The two crystalline forms are said to be </a:t>
            </a:r>
            <a:r>
              <a:rPr lang="en-US" dirty="0" err="1"/>
              <a:t>enantiomorphs</a:t>
            </a:r>
            <a:r>
              <a:rPr lang="en-US" dirty="0"/>
              <a:t> of each other. The optical activity of quartz is associated with its crystal structure, as evidenced by the fact that neither molten quartz or fused quartz demonstrate optical activity. </a:t>
            </a:r>
          </a:p>
          <a:p>
            <a:r>
              <a:rPr lang="en-US" dirty="0"/>
              <a:t>In the case of many naturally occurring organic compounds such as sugar, tartaric acid and turpentine, optical activity is exhibited in the liquid state. This shows that the activity is associated with the individual molecules themselves.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86868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Linear Polarization</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plane electromagnetic wave is said to be linearly polarized. The transverse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electric field wave is accompanied by a magnetic field wave as illustrated. </a:t>
            </a:r>
            <a:endParaRPr kumimoji="0" lang="en-US" sz="2000" b="0" i="0" u="none" strike="noStrike" cap="none" normalizeH="0" baseline="0" dirty="0">
              <a:ln>
                <a:noFill/>
              </a:ln>
              <a:solidFill>
                <a:schemeClr val="tx1"/>
              </a:solidFill>
              <a:effectLst/>
              <a:latin typeface="Arial" pitchFamily="34" charset="0"/>
            </a:endParaRPr>
          </a:p>
        </p:txBody>
      </p:sp>
      <p:pic>
        <p:nvPicPr>
          <p:cNvPr id="3" name="Picture 2" descr="http://hyperphysics.phy-astr.gsu.edu/hbase/phyopt/imgpho/pollin.gif"/>
          <p:cNvPicPr/>
          <p:nvPr/>
        </p:nvPicPr>
        <p:blipFill>
          <a:blip r:embed="rId2"/>
          <a:srcRect/>
          <a:stretch>
            <a:fillRect/>
          </a:stretch>
        </p:blipFill>
        <p:spPr bwMode="auto">
          <a:xfrm>
            <a:off x="2131695" y="1743710"/>
            <a:ext cx="4880610" cy="3370580"/>
          </a:xfrm>
          <a:prstGeom prst="rect">
            <a:avLst/>
          </a:prstGeom>
          <a:noFill/>
          <a:ln w="9525">
            <a:noFill/>
            <a:miter lim="800000"/>
            <a:headEnd/>
            <a:tailEnd/>
          </a:ln>
        </p:spPr>
      </p:pic>
    </p:spTree>
    <p:extLst>
      <p:ext uri="{BB962C8B-B14F-4D97-AF65-F5344CB8AC3E}">
        <p14:creationId xmlns:p14="http://schemas.microsoft.com/office/powerpoint/2010/main" val="751351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546" y="1974607"/>
            <a:ext cx="206128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651" y="3914054"/>
            <a:ext cx="273061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141146" y="2212295"/>
            <a:ext cx="2438400" cy="3970318"/>
          </a:xfrm>
          <a:prstGeom prst="rect">
            <a:avLst/>
          </a:prstGeom>
          <a:noFill/>
        </p:spPr>
        <p:txBody>
          <a:bodyPr wrap="square" rtlCol="0">
            <a:spAutoFit/>
          </a:bodyPr>
          <a:lstStyle/>
          <a:p>
            <a:r>
              <a:rPr lang="en-US" dirty="0"/>
              <a:t>In absence of electric field the twisted </a:t>
            </a:r>
            <a:r>
              <a:rPr lang="en-US" dirty="0" err="1"/>
              <a:t>nematic</a:t>
            </a:r>
            <a:r>
              <a:rPr lang="en-US" dirty="0"/>
              <a:t> crystal rotates the plane of </a:t>
            </a:r>
            <a:r>
              <a:rPr lang="en-US" dirty="0" err="1"/>
              <a:t>polarisation</a:t>
            </a:r>
            <a:r>
              <a:rPr lang="en-US" dirty="0"/>
              <a:t> of light to make the screen bright</a:t>
            </a:r>
          </a:p>
          <a:p>
            <a:r>
              <a:rPr lang="en-US" dirty="0"/>
              <a:t>.</a:t>
            </a:r>
          </a:p>
          <a:p>
            <a:r>
              <a:rPr lang="en-US" dirty="0"/>
              <a:t>In presence of electric field, the crystals orient themselves in the direction of electric field and hence the screen appears dark.</a:t>
            </a:r>
          </a:p>
          <a:p>
            <a:endParaRPr lang="en-US" dirty="0"/>
          </a:p>
        </p:txBody>
      </p:sp>
      <p:sp>
        <p:nvSpPr>
          <p:cNvPr id="5" name="AutoShape 4" descr="Image result for lcd ppt"/>
          <p:cNvSpPr>
            <a:spLocks noChangeAspect="1" noChangeArrowheads="1"/>
          </p:cNvSpPr>
          <p:nvPr/>
        </p:nvSpPr>
        <p:spPr bwMode="auto">
          <a:xfrm>
            <a:off x="155575" y="-1600200"/>
            <a:ext cx="3810000"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39" y="2077755"/>
            <a:ext cx="3810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503951" y="79294"/>
            <a:ext cx="2136098" cy="369332"/>
          </a:xfrm>
          <a:prstGeom prst="rect">
            <a:avLst/>
          </a:prstGeom>
        </p:spPr>
        <p:txBody>
          <a:bodyPr wrap="none">
            <a:spAutoFit/>
          </a:bodyPr>
          <a:lstStyle/>
          <a:p>
            <a:pPr algn="ctr"/>
            <a:r>
              <a:rPr lang="en-US" dirty="0"/>
              <a:t>Liquid crystal Display</a:t>
            </a:r>
          </a:p>
        </p:txBody>
      </p:sp>
      <p:sp>
        <p:nvSpPr>
          <p:cNvPr id="7" name="TextBox 6"/>
          <p:cNvSpPr txBox="1"/>
          <p:nvPr/>
        </p:nvSpPr>
        <p:spPr>
          <a:xfrm>
            <a:off x="174364" y="729734"/>
            <a:ext cx="9025676" cy="1477328"/>
          </a:xfrm>
          <a:prstGeom prst="rect">
            <a:avLst/>
          </a:prstGeom>
          <a:noFill/>
        </p:spPr>
        <p:txBody>
          <a:bodyPr wrap="none" rtlCol="0">
            <a:spAutoFit/>
          </a:bodyPr>
          <a:lstStyle/>
          <a:p>
            <a:r>
              <a:rPr lang="en-US" dirty="0"/>
              <a:t>LCD displays have a </a:t>
            </a:r>
            <a:r>
              <a:rPr lang="en-US" dirty="0" err="1"/>
              <a:t>polariser</a:t>
            </a:r>
            <a:r>
              <a:rPr lang="en-US" dirty="0"/>
              <a:t> and </a:t>
            </a:r>
            <a:r>
              <a:rPr lang="en-US" dirty="0" err="1"/>
              <a:t>analyser</a:t>
            </a:r>
            <a:r>
              <a:rPr lang="en-US" dirty="0"/>
              <a:t>  in crossed position. The electric filed is supplied by </a:t>
            </a:r>
          </a:p>
          <a:p>
            <a:r>
              <a:rPr lang="en-US" dirty="0"/>
              <a:t>Transparent glass electrodes. Source of light is either back or side lighting using CFL or LED. </a:t>
            </a:r>
          </a:p>
          <a:p>
            <a:r>
              <a:rPr lang="en-US" dirty="0"/>
              <a:t>The space between the </a:t>
            </a:r>
            <a:r>
              <a:rPr lang="en-US" dirty="0" err="1"/>
              <a:t>polaroids</a:t>
            </a:r>
            <a:r>
              <a:rPr lang="en-US" dirty="0"/>
              <a:t> is filled with liquid crystals. Liquid crystal molecules can </a:t>
            </a:r>
          </a:p>
          <a:p>
            <a:r>
              <a:rPr lang="en-US" dirty="0"/>
              <a:t>move freely while maintaining their orientation.</a:t>
            </a:r>
          </a:p>
          <a:p>
            <a:endParaRPr lang="en-US" dirty="0"/>
          </a:p>
        </p:txBody>
      </p:sp>
    </p:spTree>
    <p:extLst>
      <p:ext uri="{BB962C8B-B14F-4D97-AF65-F5344CB8AC3E}">
        <p14:creationId xmlns:p14="http://schemas.microsoft.com/office/powerpoint/2010/main" val="42902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334" y="1600200"/>
            <a:ext cx="7535524" cy="1477328"/>
          </a:xfrm>
          <a:prstGeom prst="rect">
            <a:avLst/>
          </a:prstGeom>
          <a:noFill/>
        </p:spPr>
        <p:txBody>
          <a:bodyPr wrap="none" rtlCol="0">
            <a:spAutoFit/>
          </a:bodyPr>
          <a:lstStyle/>
          <a:p>
            <a:pPr algn="ctr"/>
            <a:r>
              <a:rPr lang="en-US" u="sng" dirty="0"/>
              <a:t>Questions</a:t>
            </a:r>
          </a:p>
          <a:p>
            <a:endParaRPr lang="en-US" dirty="0"/>
          </a:p>
          <a:p>
            <a:r>
              <a:rPr lang="en-US" dirty="0"/>
              <a:t>Q1. Define Optical activity and specific rotation   	(2+2, definition and </a:t>
            </a:r>
            <a:r>
              <a:rPr lang="en-US"/>
              <a:t>for each)</a:t>
            </a:r>
            <a:endParaRPr lang="en-US" dirty="0"/>
          </a:p>
          <a:p>
            <a:r>
              <a:rPr lang="en-US" dirty="0"/>
              <a:t>Q2 Explain with diagram, the construction, working and uses of LCD. (6 marks</a:t>
            </a:r>
          </a:p>
          <a:p>
            <a:pPr algn="r"/>
            <a:r>
              <a:rPr lang="en-US" dirty="0"/>
              <a:t>1 dia+2exp (for each) +1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ea typeface="Times New Roman" pitchFamily="18" charset="0"/>
                <a:cs typeface="Times New Roman" pitchFamily="18" charset="0"/>
              </a:rPr>
              <a:t>Polarization by Reflection</a:t>
            </a:r>
            <a:endParaRPr kumimoji="0" lang="en-US" sz="1800" b="0" i="0" u="none" strike="noStrike" cap="none" normalizeH="0" baseline="0">
              <a:ln>
                <a:noFill/>
              </a:ln>
              <a:solidFill>
                <a:schemeClr val="tx1"/>
              </a:solidFill>
              <a:effectLst/>
              <a:latin typeface="Arial" pitchFamily="34" charset="0"/>
            </a:endParaRPr>
          </a:p>
        </p:txBody>
      </p:sp>
      <p:pic>
        <p:nvPicPr>
          <p:cNvPr id="3" name="Picture 2" descr="http://hyperphysics.phy-astr.gsu.edu/Hbase/phyopt/imgpho/polref.gif"/>
          <p:cNvPicPr/>
          <p:nvPr/>
        </p:nvPicPr>
        <p:blipFill>
          <a:blip r:embed="rId2"/>
          <a:srcRect/>
          <a:stretch>
            <a:fillRect/>
          </a:stretch>
        </p:blipFill>
        <p:spPr bwMode="auto">
          <a:xfrm>
            <a:off x="1524000" y="685800"/>
            <a:ext cx="6553199" cy="48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3" descr=" I = I_0 \cos^2 \theta_i \quad ,"/>
          <p:cNvPicPr>
            <a:picLocks noChangeAspect="1" noChangeArrowheads="1"/>
          </p:cNvPicPr>
          <p:nvPr/>
        </p:nvPicPr>
        <p:blipFill>
          <a:blip r:embed="rId2"/>
          <a:srcRect/>
          <a:stretch>
            <a:fillRect/>
          </a:stretch>
        </p:blipFill>
        <p:spPr bwMode="auto">
          <a:xfrm>
            <a:off x="1371600" y="1752600"/>
            <a:ext cx="1257300" cy="209550"/>
          </a:xfrm>
          <a:prstGeom prst="rect">
            <a:avLst/>
          </a:prstGeom>
          <a:noFill/>
        </p:spPr>
      </p:pic>
      <p:pic>
        <p:nvPicPr>
          <p:cNvPr id="20481" name="Picture 14" descr=" \frac {I}{I_0} = \frac {1}{2}\quad ."/>
          <p:cNvPicPr>
            <a:picLocks noChangeAspect="1" noChangeArrowheads="1"/>
          </p:cNvPicPr>
          <p:nvPr/>
        </p:nvPicPr>
        <p:blipFill>
          <a:blip r:embed="rId3"/>
          <a:srcRect/>
          <a:stretch>
            <a:fillRect/>
          </a:stretch>
        </p:blipFill>
        <p:spPr bwMode="auto">
          <a:xfrm>
            <a:off x="2514600" y="4343400"/>
            <a:ext cx="790575" cy="419100"/>
          </a:xfrm>
          <a:prstGeom prst="rect">
            <a:avLst/>
          </a:prstGeom>
          <a:noFill/>
        </p:spPr>
      </p:pic>
      <p:sp>
        <p:nvSpPr>
          <p:cNvPr id="20483" name="Rectangle 3"/>
          <p:cNvSpPr>
            <a:spLocks noChangeArrowheads="1"/>
          </p:cNvSpPr>
          <p:nvPr/>
        </p:nvSpPr>
        <p:spPr bwMode="auto">
          <a:xfrm>
            <a:off x="0" y="838200"/>
            <a:ext cx="936987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effectLst/>
                <a:latin typeface="Arial" pitchFamily="34" charset="0"/>
                <a:ea typeface="Times New Roman" pitchFamily="18" charset="0"/>
              </a:rPr>
              <a:t>Malus</a:t>
            </a:r>
            <a:r>
              <a:rPr kumimoji="0" lang="en-US" b="1" i="0" u="none" strike="noStrike" cap="none" normalizeH="0" baseline="0" dirty="0">
                <a:ln>
                  <a:noFill/>
                </a:ln>
                <a:effectLst/>
                <a:latin typeface="Arial" pitchFamily="34" charset="0"/>
                <a:ea typeface="Times New Roman" pitchFamily="18" charset="0"/>
              </a:rPr>
              <a:t>' law</a:t>
            </a:r>
            <a:r>
              <a:rPr kumimoji="0" lang="en-US" b="0" i="0" u="none" strike="noStrike" cap="none" normalizeH="0" baseline="0" dirty="0">
                <a:ln>
                  <a:noFill/>
                </a:ln>
                <a:effectLst/>
                <a:latin typeface="Arial" pitchFamily="34" charset="0"/>
                <a:ea typeface="Times New Roman" pitchFamily="18" charset="0"/>
              </a:rPr>
              <a:t>, which is named after </a:t>
            </a:r>
            <a:r>
              <a:rPr lang="en-US" dirty="0">
                <a:latin typeface="Arial" pitchFamily="34" charset="0"/>
                <a:ea typeface="Times New Roman" pitchFamily="18" charset="0"/>
              </a:rPr>
              <a:t>Etienne-Louis </a:t>
            </a:r>
            <a:r>
              <a:rPr lang="en-US" dirty="0" err="1">
                <a:latin typeface="Arial" pitchFamily="34" charset="0"/>
                <a:ea typeface="Times New Roman" pitchFamily="18" charset="0"/>
              </a:rPr>
              <a:t>Malus</a:t>
            </a:r>
            <a:r>
              <a:rPr kumimoji="0" lang="en-US" b="0" i="0" u="none" strike="noStrike" cap="none" normalizeH="0" baseline="0" dirty="0">
                <a:ln>
                  <a:noFill/>
                </a:ln>
                <a:effectLst/>
                <a:latin typeface="Arial" pitchFamily="34" charset="0"/>
                <a:ea typeface="Times New Roman" pitchFamily="18" charset="0"/>
              </a:rPr>
              <a:t>, says that when a perfect polarizer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Arial" pitchFamily="34" charset="0"/>
                <a:ea typeface="Times New Roman" pitchFamily="18" charset="0"/>
              </a:rPr>
              <a:t>is placed in a polarized beam of light, the intensity, </a:t>
            </a:r>
            <a:r>
              <a:rPr kumimoji="0" lang="en-US" b="0" i="1" u="none" strike="noStrike" cap="none" normalizeH="0" baseline="0" dirty="0">
                <a:ln>
                  <a:noFill/>
                </a:ln>
                <a:effectLst/>
                <a:latin typeface="Arial" pitchFamily="34" charset="0"/>
                <a:ea typeface="Times New Roman" pitchFamily="18" charset="0"/>
              </a:rPr>
              <a:t>I</a:t>
            </a:r>
            <a:r>
              <a:rPr kumimoji="0" lang="en-US" b="0" i="0" u="none" strike="noStrike" cap="none" normalizeH="0" baseline="0" dirty="0">
                <a:ln>
                  <a:noFill/>
                </a:ln>
                <a:effectLst/>
                <a:latin typeface="Arial" pitchFamily="34" charset="0"/>
                <a:ea typeface="Times New Roman" pitchFamily="18" charset="0"/>
              </a:rPr>
              <a:t>, of the light that passes through is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Arial" pitchFamily="34" charset="0"/>
                <a:ea typeface="Times New Roman" pitchFamily="18" charset="0"/>
              </a:rPr>
              <a:t>given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effectLst/>
              <a:latin typeface="Arial" pitchFamily="34" charset="0"/>
            </a:endParaRPr>
          </a:p>
        </p:txBody>
      </p:sp>
      <p:sp>
        <p:nvSpPr>
          <p:cNvPr id="20484" name="Rectangle 4"/>
          <p:cNvSpPr>
            <a:spLocks noChangeArrowheads="1"/>
          </p:cNvSpPr>
          <p:nvPr/>
        </p:nvSpPr>
        <p:spPr bwMode="auto">
          <a:xfrm>
            <a:off x="114669" y="2057400"/>
            <a:ext cx="9029331"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I</a:t>
            </a:r>
            <a:r>
              <a:rPr kumimoji="0" lang="en-US" sz="2000" b="0" i="0" u="none" strike="noStrike" cap="none" normalizeH="0" baseline="-30000" dirty="0">
                <a:ln>
                  <a:noFill/>
                </a:ln>
                <a:solidFill>
                  <a:schemeClr val="tx1"/>
                </a:solidFill>
                <a:effectLst/>
                <a:latin typeface="Calibri" pitchFamily="34" charset="0"/>
                <a:ea typeface="Times New Roman" pitchFamily="18" charset="0"/>
                <a:cs typeface="Times New Roman" pitchFamily="18" charset="0"/>
              </a:rPr>
              <a:t>0</a:t>
            </a: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is the initial intensity,</a:t>
            </a:r>
            <a:endParaRPr kumimoji="0" lang="en-US" sz="2000" b="0" i="0" u="none" strike="noStrike" cap="none" normalizeH="0" baseline="0" dirty="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and </a:t>
            </a:r>
            <a:r>
              <a:rPr kumimoji="0" lang="en-US" sz="2000" b="0" i="1"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θ</a:t>
            </a:r>
            <a:r>
              <a:rPr kumimoji="0" lang="en-US" sz="2000" b="0" i="1" u="none" strike="noStrike" cap="none" normalizeH="0" baseline="-30000" dirty="0" err="1">
                <a:ln>
                  <a:noFill/>
                </a:ln>
                <a:solidFill>
                  <a:schemeClr val="tx1"/>
                </a:solidFill>
                <a:effectLst/>
                <a:latin typeface="Calibri" pitchFamily="34" charset="0"/>
                <a:ea typeface="Times New Roman" pitchFamily="18" charset="0"/>
                <a:cs typeface="Times New Roman" pitchFamily="18" charset="0"/>
              </a:rPr>
              <a:t>i</a:t>
            </a: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is the angle between the light's initial polarization direction and the axis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polarizer.</a:t>
            </a:r>
            <a:endParaRPr kumimoji="0" lang="en-US" sz="2000" b="0" i="0" u="none" strike="noStrike" cap="none" normalizeH="0" baseline="0" dirty="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A beam of </a:t>
            </a:r>
            <a:r>
              <a:rPr kumimoji="0" lang="en-US" sz="2000" b="0" i="0" u="none" strike="noStrike" cap="none" normalizeH="0" baseline="0" dirty="0" err="1">
                <a:ln>
                  <a:noFill/>
                </a:ln>
                <a:solidFill>
                  <a:schemeClr val="tx1"/>
                </a:solidFill>
                <a:effectLst/>
                <a:latin typeface="Arial" pitchFamily="34" charset="0"/>
                <a:ea typeface="Times New Roman" pitchFamily="18" charset="0"/>
              </a:rPr>
              <a:t>unpolarized</a:t>
            </a:r>
            <a:r>
              <a:rPr kumimoji="0" lang="en-US" sz="2000" b="0" i="0" u="none" strike="noStrike" cap="none" normalizeH="0" baseline="0" dirty="0">
                <a:ln>
                  <a:noFill/>
                </a:ln>
                <a:solidFill>
                  <a:schemeClr val="tx1"/>
                </a:solidFill>
                <a:effectLst/>
                <a:latin typeface="Arial" pitchFamily="34" charset="0"/>
                <a:ea typeface="Times New Roman" pitchFamily="18" charset="0"/>
              </a:rPr>
              <a:t> light can be thought of as containing a uniform mixture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of linear polarizations at all possible angles. Since the average value of cos</a:t>
            </a:r>
            <a:r>
              <a:rPr kumimoji="0" lang="en-US" sz="2000" b="0" i="0" u="none" strike="noStrike" cap="none" normalizeH="0" baseline="30000" dirty="0">
                <a:ln>
                  <a:noFill/>
                </a:ln>
                <a:solidFill>
                  <a:schemeClr val="tx1"/>
                </a:solidFill>
                <a:effectLst/>
                <a:latin typeface="Arial" pitchFamily="34" charset="0"/>
                <a:ea typeface="Times New Roman" pitchFamily="18" charset="0"/>
              </a:rPr>
              <a:t>2</a:t>
            </a:r>
            <a:r>
              <a:rPr kumimoji="0" lang="en-US" sz="2000" b="0" i="0" u="none" strike="noStrike" cap="none" normalizeH="0" baseline="0" dirty="0">
                <a:ln>
                  <a:noFill/>
                </a:ln>
                <a:solidFill>
                  <a:schemeClr val="tx1"/>
                </a:solidFill>
                <a:effectLst/>
                <a:latin typeface="Arial" pitchFamily="34" charset="0"/>
                <a:ea typeface="Times New Roman" pitchFamily="18" charset="0"/>
              </a:rPr>
              <a:t>θ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rPr>
              <a:t>is 1/2, the transmission coefficient becomes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ndParaRPr>
          </a:p>
        </p:txBody>
      </p:sp>
      <p:sp>
        <p:nvSpPr>
          <p:cNvPr id="7" name="TextBox 6"/>
          <p:cNvSpPr txBox="1"/>
          <p:nvPr/>
        </p:nvSpPr>
        <p:spPr>
          <a:xfrm>
            <a:off x="3581400" y="228600"/>
            <a:ext cx="1836850" cy="461665"/>
          </a:xfrm>
          <a:prstGeom prst="rect">
            <a:avLst/>
          </a:prstGeom>
          <a:noFill/>
        </p:spPr>
        <p:txBody>
          <a:bodyPr wrap="none" rtlCol="0">
            <a:spAutoFit/>
          </a:bodyPr>
          <a:lstStyle/>
          <a:p>
            <a:r>
              <a:rPr lang="en-US" sz="2400" dirty="0"/>
              <a:t>Law of </a:t>
            </a:r>
            <a:r>
              <a:rPr lang="en-US" sz="2400" dirty="0" err="1"/>
              <a:t>Malus</a:t>
            </a:r>
            <a:endParaRPr lang="en-US" sz="2400" dirty="0"/>
          </a:p>
        </p:txBody>
      </p:sp>
      <p:sp>
        <p:nvSpPr>
          <p:cNvPr id="8" name="Rectangle 7"/>
          <p:cNvSpPr/>
          <p:nvPr/>
        </p:nvSpPr>
        <p:spPr>
          <a:xfrm>
            <a:off x="0" y="4800600"/>
            <a:ext cx="9144000" cy="1323439"/>
          </a:xfrm>
          <a:prstGeom prst="rect">
            <a:avLst/>
          </a:prstGeom>
        </p:spPr>
        <p:txBody>
          <a:bodyPr wrap="square">
            <a:spAutoFit/>
          </a:bodyPr>
          <a:lstStyle/>
          <a:p>
            <a:r>
              <a:rPr lang="en-US" sz="2000" dirty="0">
                <a:solidFill>
                  <a:prstClr val="black"/>
                </a:solidFill>
                <a:latin typeface="Arial" pitchFamily="34" charset="0"/>
                <a:ea typeface="Times New Roman" pitchFamily="18" charset="0"/>
              </a:rPr>
              <a:t>In practice, some light is lost in the polarizer and the actual transmission of </a:t>
            </a:r>
            <a:r>
              <a:rPr lang="en-US" sz="2000" dirty="0" err="1">
                <a:solidFill>
                  <a:prstClr val="black"/>
                </a:solidFill>
                <a:latin typeface="Arial" pitchFamily="34" charset="0"/>
                <a:ea typeface="Times New Roman" pitchFamily="18" charset="0"/>
              </a:rPr>
              <a:t>unpolarized</a:t>
            </a:r>
            <a:r>
              <a:rPr lang="en-US" sz="2000" dirty="0">
                <a:solidFill>
                  <a:prstClr val="black"/>
                </a:solidFill>
                <a:latin typeface="Arial" pitchFamily="34" charset="0"/>
                <a:ea typeface="Times New Roman" pitchFamily="18" charset="0"/>
              </a:rPr>
              <a:t> light will be somewhat lower than this, around 38% for Polaroid-type </a:t>
            </a:r>
            <a:r>
              <a:rPr lang="en-US" sz="2000" dirty="0" err="1">
                <a:solidFill>
                  <a:prstClr val="black"/>
                </a:solidFill>
                <a:latin typeface="Arial" pitchFamily="34" charset="0"/>
                <a:ea typeface="Times New Roman" pitchFamily="18" charset="0"/>
              </a:rPr>
              <a:t>polarizers</a:t>
            </a:r>
            <a:r>
              <a:rPr lang="en-US" sz="2000" dirty="0">
                <a:solidFill>
                  <a:prstClr val="black"/>
                </a:solidFill>
                <a:latin typeface="Arial" pitchFamily="34" charset="0"/>
                <a:ea typeface="Times New Roman" pitchFamily="18" charset="0"/>
              </a:rPr>
              <a:t> but considerably higher (&gt;49.9%) for some </a:t>
            </a:r>
            <a:r>
              <a:rPr lang="en-US" sz="2000" dirty="0" err="1">
                <a:solidFill>
                  <a:prstClr val="black"/>
                </a:solidFill>
                <a:latin typeface="Arial" pitchFamily="34" charset="0"/>
                <a:ea typeface="Times New Roman" pitchFamily="18" charset="0"/>
              </a:rPr>
              <a:t>birefringent</a:t>
            </a:r>
            <a:r>
              <a:rPr lang="en-US" sz="2000" dirty="0">
                <a:solidFill>
                  <a:prstClr val="black"/>
                </a:solidFill>
                <a:latin typeface="Arial" pitchFamily="34" charset="0"/>
                <a:ea typeface="Times New Roman" pitchFamily="18" charset="0"/>
              </a:rPr>
              <a:t> prism types.</a:t>
            </a:r>
            <a:endParaRPr lang="en-US" sz="2000" dirty="0"/>
          </a:p>
        </p:txBody>
      </p:sp>
      <p:pic>
        <p:nvPicPr>
          <p:cNvPr id="9" name="Picture 8" descr="http://upload.wikimedia.org/wikipedia/commons/thumb/8/88/Malus_law.svg/350px-Malus_law.svg.png">
            <a:hlinkClick r:id="rId4"/>
          </p:cNvPr>
          <p:cNvPicPr/>
          <p:nvPr/>
        </p:nvPicPr>
        <p:blipFill>
          <a:blip r:embed="rId5"/>
          <a:srcRect/>
          <a:stretch>
            <a:fillRect/>
          </a:stretch>
        </p:blipFill>
        <p:spPr bwMode="auto">
          <a:xfrm>
            <a:off x="5410200" y="1371601"/>
            <a:ext cx="1828800" cy="129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95400"/>
            <a:ext cx="8634928" cy="1477328"/>
          </a:xfrm>
          <a:prstGeom prst="rect">
            <a:avLst/>
          </a:prstGeom>
          <a:noFill/>
        </p:spPr>
        <p:txBody>
          <a:bodyPr wrap="none" rtlCol="0">
            <a:spAutoFit/>
          </a:bodyPr>
          <a:lstStyle/>
          <a:p>
            <a:pPr lvl="0" algn="ctr"/>
            <a:r>
              <a:rPr lang="en-US" u="sng" dirty="0"/>
              <a:t>Question</a:t>
            </a:r>
            <a:endParaRPr lang="en-US" dirty="0"/>
          </a:p>
          <a:p>
            <a:pPr lvl="0"/>
            <a:endParaRPr lang="en-US" dirty="0"/>
          </a:p>
          <a:p>
            <a:pPr lvl="0"/>
            <a:r>
              <a:rPr lang="en-US" dirty="0"/>
              <a:t>1. Explain the terms </a:t>
            </a:r>
            <a:r>
              <a:rPr lang="en-US" dirty="0" err="1"/>
              <a:t>unpolarised</a:t>
            </a:r>
            <a:r>
              <a:rPr lang="en-US" dirty="0"/>
              <a:t> light &amp; plane polarized light. State Brewster’s law. </a:t>
            </a:r>
          </a:p>
          <a:p>
            <a:pPr lvl="0"/>
            <a:r>
              <a:rPr lang="en-US" dirty="0"/>
              <a:t>Hence obtain a relation between polarizing angle &amp; the refractive index of the transparent</a:t>
            </a:r>
          </a:p>
          <a:p>
            <a:pPr lvl="0"/>
            <a:r>
              <a:rPr lang="en-US" dirty="0"/>
              <a:t> medium.     (1+1+1+1dia+2)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0"/>
            <a:ext cx="3306739" cy="774531"/>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latin typeface="Cambria" pitchFamily="18" charset="0"/>
                <a:ea typeface="Times New Roman" pitchFamily="18" charset="0"/>
                <a:cs typeface="Times New Roman" pitchFamily="18" charset="0"/>
              </a:rPr>
              <a:t>Polarization by reflection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effectLst/>
              <a:latin typeface="Arial" pitchFamily="34" charset="0"/>
            </a:endParaRPr>
          </a:p>
        </p:txBody>
      </p:sp>
      <p:pic>
        <p:nvPicPr>
          <p:cNvPr id="17409" name="Picture 1" descr="http://upload.wikimedia.org/wikipedia/commons/thumb/b/b8/Brewster-polarizer.svg/350px-Brewster-polarizer.svg.png">
            <a:hlinkClick r:id="rId2"/>
          </p:cNvPr>
          <p:cNvPicPr>
            <a:picLocks noChangeAspect="1" noChangeArrowheads="1"/>
          </p:cNvPicPr>
          <p:nvPr/>
        </p:nvPicPr>
        <p:blipFill>
          <a:blip r:embed="rId3"/>
          <a:srcRect/>
          <a:stretch>
            <a:fillRect/>
          </a:stretch>
        </p:blipFill>
        <p:spPr bwMode="auto">
          <a:xfrm>
            <a:off x="1295400" y="762000"/>
            <a:ext cx="5962590" cy="2853160"/>
          </a:xfrm>
          <a:prstGeom prst="rect">
            <a:avLst/>
          </a:prstGeom>
          <a:noFill/>
        </p:spPr>
      </p:pic>
      <p:sp>
        <p:nvSpPr>
          <p:cNvPr id="4" name="Rectangle 3"/>
          <p:cNvSpPr/>
          <p:nvPr/>
        </p:nvSpPr>
        <p:spPr>
          <a:xfrm>
            <a:off x="533400" y="4419600"/>
            <a:ext cx="8458200" cy="1200329"/>
          </a:xfrm>
          <a:prstGeom prst="rect">
            <a:avLst/>
          </a:prstGeom>
        </p:spPr>
        <p:txBody>
          <a:bodyPr wrap="square">
            <a:spAutoFit/>
          </a:bodyPr>
          <a:lstStyle/>
          <a:p>
            <a:r>
              <a:rPr lang="en-US" dirty="0"/>
              <a:t>A stack of plates at Brewster's angle to a beam reflects off a fraction of the </a:t>
            </a:r>
            <a:r>
              <a:rPr lang="en-US" i="1" dirty="0"/>
              <a:t>s</a:t>
            </a:r>
            <a:r>
              <a:rPr lang="en-US" dirty="0"/>
              <a:t>-polarized light at each surface, leaving a </a:t>
            </a:r>
            <a:r>
              <a:rPr lang="en-US" i="1" dirty="0"/>
              <a:t>p</a:t>
            </a:r>
            <a:r>
              <a:rPr lang="en-US" dirty="0"/>
              <a:t>-polarized beam. Full polarization at Brewster's angle requires many more plates than shown. The arrows indicate the direction of the electrical field, not the magnetic field, which is perpendicular to the electric field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905000"/>
            <a:ext cx="8172687" cy="1200329"/>
          </a:xfrm>
          <a:prstGeom prst="rect">
            <a:avLst/>
          </a:prstGeom>
          <a:noFill/>
        </p:spPr>
        <p:txBody>
          <a:bodyPr wrap="none" rtlCol="0">
            <a:spAutoFit/>
          </a:bodyPr>
          <a:lstStyle/>
          <a:p>
            <a:pPr algn="ctr"/>
            <a:r>
              <a:rPr lang="en-US" u="sng" dirty="0"/>
              <a:t>Question</a:t>
            </a:r>
          </a:p>
          <a:p>
            <a:pPr algn="ctr"/>
            <a:endParaRPr lang="en-US" dirty="0"/>
          </a:p>
          <a:p>
            <a:pPr lvl="0"/>
            <a:r>
              <a:rPr lang="en-US" dirty="0"/>
              <a:t>Q1. Explain how the phenomenon of refraction can be used to polarize light. (1dia+3)</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05200"/>
            <a:ext cx="9144000" cy="3139321"/>
          </a:xfrm>
          <a:prstGeom prst="rect">
            <a:avLst/>
          </a:prstGeom>
        </p:spPr>
        <p:txBody>
          <a:bodyPr wrap="square">
            <a:spAutoFit/>
          </a:bodyPr>
          <a:lstStyle/>
          <a:p>
            <a:r>
              <a:rPr lang="en-US" dirty="0"/>
              <a:t>The </a:t>
            </a:r>
            <a:r>
              <a:rPr lang="en-US" b="1" dirty="0"/>
              <a:t>optic axis of a crystal</a:t>
            </a:r>
            <a:r>
              <a:rPr lang="en-US" dirty="0"/>
              <a:t> is the direction in which a ray of transmitted light suffers no birefringence (double refraction). Due to the internal structure of the crystal (the specific structure of the crystal lattice, the form of atoms or molecules of its components), light propagates along the optical axis differently than in other directions. So if the light would propagate along the optical axis of a </a:t>
            </a:r>
            <a:r>
              <a:rPr lang="en-US" dirty="0" err="1"/>
              <a:t>uniaxial</a:t>
            </a:r>
            <a:r>
              <a:rPr lang="en-US" dirty="0"/>
              <a:t> crystal (e.g. calcite, quartz), then nothing unusual happens. Light propagates along that axis with a speed independent of its polarization. However, if the light beam is not parallel to the optical axis, then, when passing through the crystal the beam is split into two rays: the ordinary and extraordinary, to be mutually perpendicular polarized. A crystal which has only one optic axis is called </a:t>
            </a:r>
            <a:r>
              <a:rPr lang="en-US" dirty="0" err="1"/>
              <a:t>uniaxial</a:t>
            </a:r>
            <a:r>
              <a:rPr lang="en-US" dirty="0"/>
              <a:t> crystal. An </a:t>
            </a:r>
            <a:r>
              <a:rPr lang="en-US" dirty="0" err="1"/>
              <a:t>uniaxial</a:t>
            </a:r>
            <a:r>
              <a:rPr lang="en-US" dirty="0"/>
              <a:t> crystal is isotropic within the plane orthogonal to the optical axis of the crystal. A crystal which has only two optic axes is called biaxial crystal </a:t>
            </a:r>
          </a:p>
        </p:txBody>
      </p:sp>
      <p:pic>
        <p:nvPicPr>
          <p:cNvPr id="3" name="Picture 2" descr="http://books.google.co.in/books?id=gpwmf3zufz4C&amp;pg=PA537&amp;img=1&amp;zoom=3&amp;hl=en&amp;ots=K_HtgrcQea&amp;sig=ACfU3U2f8OvNplY_ILVbAPwaxUpnStZifQ&amp;w=685"/>
          <p:cNvPicPr/>
          <p:nvPr/>
        </p:nvPicPr>
        <p:blipFill>
          <a:blip r:embed="rId2"/>
          <a:srcRect l="-7299" t="64826" b="13590"/>
          <a:stretch>
            <a:fillRect/>
          </a:stretch>
        </p:blipFill>
        <p:spPr bwMode="auto">
          <a:xfrm>
            <a:off x="609600" y="1066800"/>
            <a:ext cx="6996223" cy="2244381"/>
          </a:xfrm>
          <a:prstGeom prst="rect">
            <a:avLst/>
          </a:prstGeom>
          <a:noFill/>
          <a:ln w="9525">
            <a:noFill/>
            <a:miter lim="800000"/>
            <a:headEnd/>
            <a:tailEnd/>
          </a:ln>
        </p:spPr>
      </p:pic>
      <p:sp>
        <p:nvSpPr>
          <p:cNvPr id="4" name="TextBox 3"/>
          <p:cNvSpPr txBox="1"/>
          <p:nvPr/>
        </p:nvSpPr>
        <p:spPr>
          <a:xfrm>
            <a:off x="1752600" y="685800"/>
            <a:ext cx="2685735" cy="369332"/>
          </a:xfrm>
          <a:prstGeom prst="rect">
            <a:avLst/>
          </a:prstGeom>
          <a:noFill/>
        </p:spPr>
        <p:txBody>
          <a:bodyPr wrap="none" rtlCol="0">
            <a:spAutoFit/>
          </a:bodyPr>
          <a:lstStyle/>
          <a:p>
            <a:r>
              <a:rPr lang="en-US" dirty="0"/>
              <a:t>Geometry of calcite crystal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297417" cy="2990522"/>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i="1" dirty="0">
                <a:solidFill>
                  <a:srgbClr val="4F81BD"/>
                </a:solidFill>
                <a:latin typeface="Cambria" pitchFamily="18" charset="0"/>
                <a:ea typeface="Times New Roman" pitchFamily="18" charset="0"/>
                <a:cs typeface="Times New Roman" pitchFamily="18" charset="0"/>
              </a:rPr>
              <a:t> </a:t>
            </a:r>
            <a:r>
              <a:rPr lang="en-US" sz="2800" dirty="0" err="1">
                <a:latin typeface="Cambria" pitchFamily="18" charset="0"/>
                <a:ea typeface="Times New Roman" pitchFamily="18" charset="0"/>
                <a:cs typeface="Times New Roman" pitchFamily="18" charset="0"/>
              </a:rPr>
              <a:t>Bire</a:t>
            </a:r>
            <a:r>
              <a:rPr kumimoji="0" lang="en-US" sz="2800" strike="noStrike" cap="none" normalizeH="0" baseline="0" dirty="0" err="1">
                <a:ln>
                  <a:noFill/>
                </a:ln>
                <a:effectLst/>
                <a:latin typeface="Cambria" pitchFamily="18" charset="0"/>
                <a:ea typeface="Times New Roman" pitchFamily="18" charset="0"/>
                <a:cs typeface="Times New Roman" pitchFamily="18" charset="0"/>
              </a:rPr>
              <a:t>fringent</a:t>
            </a:r>
            <a:r>
              <a:rPr kumimoji="0" lang="en-US" sz="2800" strike="noStrike" cap="none" normalizeH="0" baseline="0" dirty="0">
                <a:ln>
                  <a:noFill/>
                </a:ln>
                <a:effectLst/>
                <a:latin typeface="Cambria" pitchFamily="18" charset="0"/>
                <a:ea typeface="Times New Roman" pitchFamily="18" charset="0"/>
                <a:cs typeface="Times New Roman" pitchFamily="18" charset="0"/>
              </a:rPr>
              <a:t> polarizers or double refractors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Other linear </a:t>
            </a:r>
            <a:r>
              <a:rPr kumimoji="0" lang="en-US" sz="2000" b="0" i="0" strike="noStrike" cap="none" normalizeH="0" baseline="0" dirty="0" err="1">
                <a:ln>
                  <a:noFill/>
                </a:ln>
                <a:effectLst/>
                <a:latin typeface="Arial" pitchFamily="34" charset="0"/>
                <a:ea typeface="Times New Roman" pitchFamily="18" charset="0"/>
              </a:rPr>
              <a:t>polarizers</a:t>
            </a:r>
            <a:r>
              <a:rPr kumimoji="0" lang="en-US" sz="2000" b="0" i="0" strike="noStrike" cap="none" normalizeH="0" baseline="0" dirty="0">
                <a:ln>
                  <a:noFill/>
                </a:ln>
                <a:effectLst/>
                <a:latin typeface="Arial" pitchFamily="34" charset="0"/>
                <a:ea typeface="Times New Roman" pitchFamily="18" charset="0"/>
              </a:rPr>
              <a:t> exploit the </a:t>
            </a:r>
            <a:r>
              <a:rPr lang="en-US" sz="2000" dirty="0" err="1">
                <a:latin typeface="Arial" pitchFamily="34" charset="0"/>
                <a:ea typeface="Times New Roman" pitchFamily="18" charset="0"/>
              </a:rPr>
              <a:t>birefringent</a:t>
            </a:r>
            <a:r>
              <a:rPr kumimoji="0" lang="en-US" sz="2000" b="0" i="0" strike="noStrike" cap="none" normalizeH="0" baseline="0" dirty="0">
                <a:ln>
                  <a:noFill/>
                </a:ln>
                <a:effectLst/>
                <a:latin typeface="Arial" pitchFamily="34" charset="0"/>
                <a:ea typeface="Times New Roman" pitchFamily="18" charset="0"/>
              </a:rPr>
              <a:t> properties of crystals such as </a:t>
            </a:r>
            <a:r>
              <a:rPr lang="en-US" sz="2000" dirty="0">
                <a:latin typeface="Arial" pitchFamily="34" charset="0"/>
                <a:ea typeface="Times New Roman" pitchFamily="18" charset="0"/>
              </a:rPr>
              <a:t>quartz</a:t>
            </a:r>
            <a:endParaRPr kumimoji="0" lang="en-US" sz="2000" b="0" i="0" strike="noStrike" cap="none" normalizeH="0" baseline="0" dirty="0">
              <a:ln>
                <a:noFill/>
              </a:ln>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 and </a:t>
            </a:r>
            <a:r>
              <a:rPr lang="en-US" sz="2000" dirty="0">
                <a:latin typeface="Arial" pitchFamily="34" charset="0"/>
                <a:ea typeface="Times New Roman" pitchFamily="18" charset="0"/>
              </a:rPr>
              <a:t>calcite</a:t>
            </a:r>
            <a:r>
              <a:rPr kumimoji="0" lang="en-US" sz="2000" b="0" i="0" strike="noStrike" cap="none" normalizeH="0" baseline="0" dirty="0">
                <a:ln>
                  <a:noFill/>
                </a:ln>
                <a:effectLst/>
                <a:latin typeface="Arial" pitchFamily="34" charset="0"/>
                <a:ea typeface="Times New Roman" pitchFamily="18" charset="0"/>
              </a:rPr>
              <a:t>. In these crystals, a beam of </a:t>
            </a:r>
            <a:r>
              <a:rPr kumimoji="0" lang="en-US" sz="2000" b="0" i="0" strike="noStrike" cap="none" normalizeH="0" baseline="0" dirty="0" err="1">
                <a:ln>
                  <a:noFill/>
                </a:ln>
                <a:effectLst/>
                <a:latin typeface="Arial" pitchFamily="34" charset="0"/>
                <a:ea typeface="Times New Roman" pitchFamily="18" charset="0"/>
              </a:rPr>
              <a:t>unpolarized</a:t>
            </a:r>
            <a:r>
              <a:rPr kumimoji="0" lang="en-US" sz="2000" b="0" i="0" strike="noStrike" cap="none" normalizeH="0" baseline="0" dirty="0">
                <a:ln>
                  <a:noFill/>
                </a:ln>
                <a:effectLst/>
                <a:latin typeface="Arial" pitchFamily="34" charset="0"/>
                <a:ea typeface="Times New Roman" pitchFamily="18" charset="0"/>
              </a:rPr>
              <a:t> light incident on their surface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 is split by </a:t>
            </a:r>
            <a:r>
              <a:rPr lang="en-US" sz="2000" dirty="0">
                <a:latin typeface="Arial" pitchFamily="34" charset="0"/>
                <a:ea typeface="Times New Roman" pitchFamily="18" charset="0"/>
              </a:rPr>
              <a:t>refraction</a:t>
            </a:r>
            <a:r>
              <a:rPr kumimoji="0" lang="en-US" sz="2000" b="0" i="0" strike="noStrike" cap="none" normalizeH="0" baseline="0" dirty="0">
                <a:ln>
                  <a:noFill/>
                </a:ln>
                <a:effectLst/>
                <a:latin typeface="Arial" pitchFamily="34" charset="0"/>
                <a:ea typeface="Times New Roman" pitchFamily="18" charset="0"/>
              </a:rPr>
              <a:t> into two rays. </a:t>
            </a:r>
            <a:r>
              <a:rPr lang="en-US" sz="2000" dirty="0">
                <a:latin typeface="Arial" pitchFamily="34" charset="0"/>
                <a:ea typeface="Times New Roman" pitchFamily="18" charset="0"/>
              </a:rPr>
              <a:t>Snell's law</a:t>
            </a:r>
            <a:r>
              <a:rPr kumimoji="0" lang="en-US" sz="2000" b="0" i="0" strike="noStrike" cap="none" normalizeH="0" baseline="0" dirty="0">
                <a:ln>
                  <a:noFill/>
                </a:ln>
                <a:effectLst/>
                <a:latin typeface="Arial" pitchFamily="34" charset="0"/>
                <a:ea typeface="Times New Roman" pitchFamily="18" charset="0"/>
              </a:rPr>
              <a:t> holds for one of these rays,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1" strike="noStrike" cap="none" normalizeH="0" baseline="0" dirty="0">
                <a:ln>
                  <a:noFill/>
                </a:ln>
                <a:effectLst/>
                <a:latin typeface="Arial" pitchFamily="34" charset="0"/>
                <a:ea typeface="Times New Roman" pitchFamily="18" charset="0"/>
              </a:rPr>
              <a:t>ordinary</a:t>
            </a:r>
            <a:r>
              <a:rPr kumimoji="0" lang="en-US" sz="2000" b="0" i="0" strike="noStrike" cap="none" normalizeH="0" baseline="0" dirty="0">
                <a:ln>
                  <a:noFill/>
                </a:ln>
                <a:effectLst/>
                <a:latin typeface="Arial" pitchFamily="34" charset="0"/>
                <a:ea typeface="Times New Roman" pitchFamily="18" charset="0"/>
              </a:rPr>
              <a:t> or </a:t>
            </a:r>
            <a:r>
              <a:rPr kumimoji="0" lang="en-US" sz="2000" b="0" i="1" strike="noStrike" cap="none" normalizeH="0" baseline="0" dirty="0">
                <a:ln>
                  <a:noFill/>
                </a:ln>
                <a:effectLst/>
                <a:latin typeface="Arial" pitchFamily="34" charset="0"/>
                <a:ea typeface="Times New Roman" pitchFamily="18" charset="0"/>
              </a:rPr>
              <a:t>o</a:t>
            </a:r>
            <a:r>
              <a:rPr kumimoji="0" lang="en-US" sz="2000" b="0" i="0" strike="noStrike" cap="none" normalizeH="0" baseline="0" dirty="0">
                <a:ln>
                  <a:noFill/>
                </a:ln>
                <a:effectLst/>
                <a:latin typeface="Arial" pitchFamily="34" charset="0"/>
                <a:ea typeface="Times New Roman" pitchFamily="18" charset="0"/>
              </a:rPr>
              <a:t>-ray, but not for the other, the </a:t>
            </a:r>
            <a:r>
              <a:rPr kumimoji="0" lang="en-US" sz="2000" b="0" i="1" strike="noStrike" cap="none" normalizeH="0" baseline="0" dirty="0">
                <a:ln>
                  <a:noFill/>
                </a:ln>
                <a:effectLst/>
                <a:latin typeface="Arial" pitchFamily="34" charset="0"/>
                <a:ea typeface="Times New Roman" pitchFamily="18" charset="0"/>
              </a:rPr>
              <a:t>extraordinary</a:t>
            </a:r>
            <a:r>
              <a:rPr kumimoji="0" lang="en-US" sz="2000" b="0" i="0" strike="noStrike" cap="none" normalizeH="0" baseline="0" dirty="0">
                <a:ln>
                  <a:noFill/>
                </a:ln>
                <a:effectLst/>
                <a:latin typeface="Arial" pitchFamily="34" charset="0"/>
                <a:ea typeface="Times New Roman" pitchFamily="18" charset="0"/>
              </a:rPr>
              <a:t> or </a:t>
            </a:r>
            <a:r>
              <a:rPr kumimoji="0" lang="en-US" sz="2000" b="0" i="1" strike="noStrike" cap="none" normalizeH="0" baseline="0" dirty="0">
                <a:ln>
                  <a:noFill/>
                </a:ln>
                <a:effectLst/>
                <a:latin typeface="Arial" pitchFamily="34" charset="0"/>
                <a:ea typeface="Times New Roman" pitchFamily="18" charset="0"/>
              </a:rPr>
              <a:t>e</a:t>
            </a:r>
            <a:r>
              <a:rPr kumimoji="0" lang="en-US" sz="2000" b="0" i="0" strike="noStrike" cap="none" normalizeH="0" baseline="0" dirty="0">
                <a:ln>
                  <a:noFill/>
                </a:ln>
                <a:effectLst/>
                <a:latin typeface="Arial" pitchFamily="34" charset="0"/>
                <a:ea typeface="Times New Roman" pitchFamily="18" charset="0"/>
              </a:rPr>
              <a:t>-ray. In general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two rays will be in different polarization states, though not in linear polarization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states except for certain propagation directions relative to the crystal axis.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effectLst/>
                <a:latin typeface="Arial" pitchFamily="34" charset="0"/>
                <a:ea typeface="Times New Roman" pitchFamily="18" charset="0"/>
              </a:rPr>
              <a:t> two rays also experience differing </a:t>
            </a:r>
            <a:r>
              <a:rPr lang="en-US" sz="2000" dirty="0">
                <a:latin typeface="Arial" pitchFamily="34" charset="0"/>
                <a:ea typeface="Times New Roman" pitchFamily="18" charset="0"/>
              </a:rPr>
              <a:t>refractive indices</a:t>
            </a:r>
            <a:r>
              <a:rPr kumimoji="0" lang="en-US" sz="2000" b="0" i="0" strike="noStrike" cap="none" normalizeH="0" baseline="0" dirty="0">
                <a:ln>
                  <a:noFill/>
                </a:ln>
                <a:effectLst/>
                <a:latin typeface="Arial" pitchFamily="34" charset="0"/>
                <a:ea typeface="Times New Roman" pitchFamily="18" charset="0"/>
              </a:rPr>
              <a:t> in the crystal.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18433" name="Picture 5" descr="http://upload.wikimedia.org/wikipedia/commons/thumb/a/ac/Nicol-prism.png/250px-Nicol-prism.png">
            <a:hlinkClick r:id="rId2"/>
          </p:cNvPr>
          <p:cNvPicPr>
            <a:picLocks noChangeAspect="1" noChangeArrowheads="1"/>
          </p:cNvPicPr>
          <p:nvPr/>
        </p:nvPicPr>
        <p:blipFill>
          <a:blip r:embed="rId3"/>
          <a:srcRect/>
          <a:stretch>
            <a:fillRect/>
          </a:stretch>
        </p:blipFill>
        <p:spPr bwMode="auto">
          <a:xfrm>
            <a:off x="381000" y="3352800"/>
            <a:ext cx="3143250" cy="1118997"/>
          </a:xfrm>
          <a:prstGeom prst="rect">
            <a:avLst/>
          </a:prstGeom>
          <a:noFill/>
        </p:spPr>
      </p:pic>
      <p:pic>
        <p:nvPicPr>
          <p:cNvPr id="4" name="Picture 3"/>
          <p:cNvPicPr/>
          <p:nvPr/>
        </p:nvPicPr>
        <p:blipFill>
          <a:blip r:embed="rId4"/>
          <a:srcRect/>
          <a:stretch>
            <a:fillRect/>
          </a:stretch>
        </p:blipFill>
        <p:spPr bwMode="auto">
          <a:xfrm>
            <a:off x="4572000" y="3124200"/>
            <a:ext cx="3200400" cy="216916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1364</Words>
  <Application>Microsoft Office PowerPoint</Application>
  <PresentationFormat>On-screen Show (4:3)</PresentationFormat>
  <Paragraphs>104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Mridula Chandola</cp:lastModifiedBy>
  <cp:revision>18</cp:revision>
  <dcterms:created xsi:type="dcterms:W3CDTF">2010-08-31T21:09:18Z</dcterms:created>
  <dcterms:modified xsi:type="dcterms:W3CDTF">2020-08-21T06:04:16Z</dcterms:modified>
</cp:coreProperties>
</file>