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69200" cy="10693400"/>
  <p:notesSz cx="75692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3434" y="10513000"/>
            <a:ext cx="44323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info@fractal.co.in" TargetMode="External"/><Relationship Id="rId6" Type="http://schemas.openxmlformats.org/officeDocument/2006/relationships/hyperlink" Target="http://www.fractal.co.in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hyperlink" Target="mailto:info@fractal.co.in" TargetMode="External"/><Relationship Id="rId18" Type="http://schemas.openxmlformats.org/officeDocument/2006/relationships/hyperlink" Target="http://www.fractal.co.in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1767" y="233804"/>
            <a:ext cx="914403" cy="91440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1399"/>
            <a:ext cx="7560309" cy="10692130"/>
            <a:chOff x="0" y="1399"/>
            <a:chExt cx="7560309" cy="10692130"/>
          </a:xfrm>
        </p:grpSpPr>
        <p:sp>
          <p:nvSpPr>
            <p:cNvPr id="4" name="object 4" descr=""/>
            <p:cNvSpPr/>
            <p:nvPr/>
          </p:nvSpPr>
          <p:spPr>
            <a:xfrm>
              <a:off x="0" y="1399"/>
              <a:ext cx="828040" cy="10692130"/>
            </a:xfrm>
            <a:custGeom>
              <a:avLst/>
              <a:gdLst/>
              <a:ahLst/>
              <a:cxnLst/>
              <a:rect l="l" t="t" r="r" b="b"/>
              <a:pathLst>
                <a:path w="828040" h="10692130">
                  <a:moveTo>
                    <a:pt x="828000" y="0"/>
                  </a:moveTo>
                  <a:lnTo>
                    <a:pt x="0" y="0"/>
                  </a:lnTo>
                  <a:lnTo>
                    <a:pt x="0" y="10692000"/>
                  </a:lnTo>
                  <a:lnTo>
                    <a:pt x="828000" y="1069200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rgbClr val="0038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73400"/>
              <a:ext cx="7560000" cy="71999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053158" y="654575"/>
            <a:ext cx="102679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42939E"/>
                </a:solidFill>
                <a:latin typeface="Arial Black"/>
                <a:cs typeface="Arial Black"/>
              </a:rPr>
              <a:t>CASE</a:t>
            </a:r>
            <a:r>
              <a:rPr dirty="0" sz="1100" spc="-5">
                <a:solidFill>
                  <a:srgbClr val="42939E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42939E"/>
                </a:solidFill>
                <a:latin typeface="Arial Black"/>
                <a:cs typeface="Arial Black"/>
              </a:rPr>
              <a:t>STUDY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53158" y="1390465"/>
            <a:ext cx="6322695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1E1916"/>
                </a:solidFill>
                <a:latin typeface="Arial"/>
                <a:cs typeface="Arial"/>
              </a:rPr>
              <a:t>Credit</a:t>
            </a:r>
            <a:r>
              <a:rPr dirty="0" sz="1600" spc="-30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E1916"/>
                </a:solidFill>
                <a:latin typeface="Arial"/>
                <a:cs typeface="Arial"/>
              </a:rPr>
              <a:t>Scoring</a:t>
            </a:r>
            <a:r>
              <a:rPr dirty="0" sz="1600" spc="-25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E1916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21590" marR="5080">
              <a:lnSpc>
                <a:spcPct val="100000"/>
              </a:lnSpc>
              <a:spcBef>
                <a:spcPts val="1230"/>
              </a:spcBef>
            </a:pP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Statistical</a:t>
            </a:r>
            <a:r>
              <a:rPr dirty="0" sz="1100" spc="-2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credit</a:t>
            </a:r>
            <a:r>
              <a:rPr dirty="0" sz="1100" spc="-2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scoring</a:t>
            </a:r>
            <a:r>
              <a:rPr dirty="0" sz="1100" spc="-2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brings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costs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savings</a:t>
            </a:r>
            <a:r>
              <a:rPr dirty="0" sz="1100" spc="-2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at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ICICI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one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of</a:t>
            </a:r>
            <a:r>
              <a:rPr dirty="0" sz="1100" spc="-2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the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largest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providers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of</a:t>
            </a:r>
            <a:r>
              <a:rPr dirty="0" sz="1100" spc="-15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personal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finances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in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India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to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improve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its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approval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systems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while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controlling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risk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and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</a:t>
            </a:r>
            <a:r>
              <a:rPr dirty="0" sz="1100" b="1" i="1">
                <a:solidFill>
                  <a:srgbClr val="281670"/>
                </a:solidFill>
                <a:latin typeface="Arial-BoldItalicMT"/>
                <a:cs typeface="Arial-BoldItalicMT"/>
              </a:rPr>
              <a:t>protecting</a:t>
            </a:r>
            <a:r>
              <a:rPr dirty="0" sz="1100" spc="-10" b="1" i="1">
                <a:solidFill>
                  <a:srgbClr val="281670"/>
                </a:solidFill>
                <a:latin typeface="Arial-BoldItalicMT"/>
                <a:cs typeface="Arial-BoldItalicMT"/>
              </a:rPr>
              <a:t> revenue growth.</a:t>
            </a:r>
            <a:endParaRPr sz="1100">
              <a:latin typeface="Arial-BoldItalicMT"/>
              <a:cs typeface="Arial-BoldItalic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75786" y="1729884"/>
            <a:ext cx="6113780" cy="5293995"/>
            <a:chOff x="1075786" y="1729884"/>
            <a:chExt cx="6113780" cy="5293995"/>
          </a:xfrm>
        </p:grpSpPr>
        <p:sp>
          <p:nvSpPr>
            <p:cNvPr id="9" name="object 9" descr=""/>
            <p:cNvSpPr/>
            <p:nvPr/>
          </p:nvSpPr>
          <p:spPr>
            <a:xfrm>
              <a:off x="1081501" y="1735599"/>
              <a:ext cx="6102350" cy="0"/>
            </a:xfrm>
            <a:custGeom>
              <a:avLst/>
              <a:gdLst/>
              <a:ahLst/>
              <a:cxnLst/>
              <a:rect l="l" t="t" r="r" b="b"/>
              <a:pathLst>
                <a:path w="6102350" h="0">
                  <a:moveTo>
                    <a:pt x="0" y="0"/>
                  </a:moveTo>
                  <a:lnTo>
                    <a:pt x="6102010" y="0"/>
                  </a:lnTo>
                </a:path>
              </a:pathLst>
            </a:custGeom>
            <a:ln w="11430">
              <a:solidFill>
                <a:srgbClr val="7270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87165" y="3139404"/>
              <a:ext cx="2412365" cy="3884929"/>
            </a:xfrm>
            <a:custGeom>
              <a:avLst/>
              <a:gdLst/>
              <a:ahLst/>
              <a:cxnLst/>
              <a:rect l="l" t="t" r="r" b="b"/>
              <a:pathLst>
                <a:path w="2412365" h="3884929">
                  <a:moveTo>
                    <a:pt x="0" y="0"/>
                  </a:moveTo>
                  <a:lnTo>
                    <a:pt x="0" y="3602408"/>
                  </a:lnTo>
                  <a:lnTo>
                    <a:pt x="3965" y="3647979"/>
                  </a:lnTo>
                  <a:lnTo>
                    <a:pt x="15439" y="3691267"/>
                  </a:lnTo>
                  <a:lnTo>
                    <a:pt x="33789" y="3731679"/>
                  </a:lnTo>
                  <a:lnTo>
                    <a:pt x="58381" y="3768623"/>
                  </a:lnTo>
                  <a:lnTo>
                    <a:pt x="88580" y="3801507"/>
                  </a:lnTo>
                  <a:lnTo>
                    <a:pt x="123755" y="3829740"/>
                  </a:lnTo>
                  <a:lnTo>
                    <a:pt x="163270" y="3852730"/>
                  </a:lnTo>
                  <a:lnTo>
                    <a:pt x="206493" y="3869884"/>
                  </a:lnTo>
                  <a:lnTo>
                    <a:pt x="252790" y="3880610"/>
                  </a:lnTo>
                  <a:lnTo>
                    <a:pt x="301528" y="3884317"/>
                  </a:lnTo>
                  <a:lnTo>
                    <a:pt x="2110705" y="3884317"/>
                  </a:lnTo>
                  <a:lnTo>
                    <a:pt x="2159444" y="3880610"/>
                  </a:lnTo>
                  <a:lnTo>
                    <a:pt x="2205742" y="3869882"/>
                  </a:lnTo>
                  <a:lnTo>
                    <a:pt x="2248965" y="3852727"/>
                  </a:lnTo>
                  <a:lnTo>
                    <a:pt x="2288480" y="3829736"/>
                  </a:lnTo>
                  <a:lnTo>
                    <a:pt x="2323654" y="3801502"/>
                  </a:lnTo>
                  <a:lnTo>
                    <a:pt x="2353854" y="3768616"/>
                  </a:lnTo>
                  <a:lnTo>
                    <a:pt x="2378445" y="3731672"/>
                  </a:lnTo>
                  <a:lnTo>
                    <a:pt x="2396794" y="3691261"/>
                  </a:lnTo>
                  <a:lnTo>
                    <a:pt x="2408268" y="3647975"/>
                  </a:lnTo>
                  <a:lnTo>
                    <a:pt x="2412234" y="3602408"/>
                  </a:lnTo>
                  <a:lnTo>
                    <a:pt x="2412234" y="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F2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87161" y="2732035"/>
              <a:ext cx="2412365" cy="408940"/>
            </a:xfrm>
            <a:custGeom>
              <a:avLst/>
              <a:gdLst/>
              <a:ahLst/>
              <a:cxnLst/>
              <a:rect l="l" t="t" r="r" b="b"/>
              <a:pathLst>
                <a:path w="2412365" h="408939">
                  <a:moveTo>
                    <a:pt x="2280064" y="0"/>
                  </a:moveTo>
                  <a:lnTo>
                    <a:pt x="0" y="0"/>
                  </a:lnTo>
                  <a:lnTo>
                    <a:pt x="0" y="408844"/>
                  </a:lnTo>
                  <a:lnTo>
                    <a:pt x="2412191" y="408844"/>
                  </a:lnTo>
                  <a:lnTo>
                    <a:pt x="2412191" y="141257"/>
                  </a:lnTo>
                  <a:lnTo>
                    <a:pt x="2280064" y="0"/>
                  </a:lnTo>
                  <a:close/>
                </a:path>
              </a:pathLst>
            </a:custGeom>
            <a:solidFill>
              <a:srgbClr val="42939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561932" y="2858340"/>
            <a:ext cx="321310" cy="1816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ICICI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287359" y="2735700"/>
            <a:ext cx="3108960" cy="4686300"/>
            <a:chOff x="1287359" y="2735700"/>
            <a:chExt cx="3108960" cy="4686300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690" y="2850803"/>
              <a:ext cx="145224" cy="14522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358684" y="3318369"/>
              <a:ext cx="93980" cy="1352550"/>
            </a:xfrm>
            <a:custGeom>
              <a:avLst/>
              <a:gdLst/>
              <a:ahLst/>
              <a:cxnLst/>
              <a:rect l="l" t="t" r="r" b="b"/>
              <a:pathLst>
                <a:path w="93980" h="1352550">
                  <a:moveTo>
                    <a:pt x="93726" y="1258570"/>
                  </a:moveTo>
                  <a:lnTo>
                    <a:pt x="0" y="1258570"/>
                  </a:lnTo>
                  <a:lnTo>
                    <a:pt x="0" y="1352296"/>
                  </a:lnTo>
                  <a:lnTo>
                    <a:pt x="93726" y="1352296"/>
                  </a:lnTo>
                  <a:lnTo>
                    <a:pt x="93726" y="1258570"/>
                  </a:lnTo>
                  <a:close/>
                </a:path>
                <a:path w="93980" h="1352550">
                  <a:moveTo>
                    <a:pt x="93726" y="843191"/>
                  </a:moveTo>
                  <a:lnTo>
                    <a:pt x="0" y="843191"/>
                  </a:lnTo>
                  <a:lnTo>
                    <a:pt x="0" y="936904"/>
                  </a:lnTo>
                  <a:lnTo>
                    <a:pt x="93726" y="936904"/>
                  </a:lnTo>
                  <a:lnTo>
                    <a:pt x="93726" y="843191"/>
                  </a:lnTo>
                  <a:close/>
                </a:path>
                <a:path w="93980" h="1352550">
                  <a:moveTo>
                    <a:pt x="93726" y="0"/>
                  </a:moveTo>
                  <a:lnTo>
                    <a:pt x="0" y="0"/>
                  </a:lnTo>
                  <a:lnTo>
                    <a:pt x="0" y="93726"/>
                  </a:lnTo>
                  <a:lnTo>
                    <a:pt x="93726" y="93726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0091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87348" y="2735706"/>
              <a:ext cx="3108960" cy="4686300"/>
            </a:xfrm>
            <a:custGeom>
              <a:avLst/>
              <a:gdLst/>
              <a:ahLst/>
              <a:cxnLst/>
              <a:rect l="l" t="t" r="r" b="b"/>
              <a:pathLst>
                <a:path w="3108960" h="4686300">
                  <a:moveTo>
                    <a:pt x="93726" y="4592282"/>
                  </a:moveTo>
                  <a:lnTo>
                    <a:pt x="0" y="4592282"/>
                  </a:lnTo>
                  <a:lnTo>
                    <a:pt x="0" y="4686008"/>
                  </a:lnTo>
                  <a:lnTo>
                    <a:pt x="93726" y="4686008"/>
                  </a:lnTo>
                  <a:lnTo>
                    <a:pt x="93726" y="4592282"/>
                  </a:lnTo>
                  <a:close/>
                </a:path>
                <a:path w="3108960" h="4686300">
                  <a:moveTo>
                    <a:pt x="3108668" y="0"/>
                  </a:moveTo>
                  <a:lnTo>
                    <a:pt x="3014954" y="0"/>
                  </a:lnTo>
                  <a:lnTo>
                    <a:pt x="3014954" y="93726"/>
                  </a:lnTo>
                  <a:lnTo>
                    <a:pt x="3108668" y="93726"/>
                  </a:lnTo>
                  <a:lnTo>
                    <a:pt x="3108668" y="0"/>
                  </a:lnTo>
                  <a:close/>
                </a:path>
              </a:pathLst>
            </a:custGeom>
            <a:solidFill>
              <a:srgbClr val="0038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524545" y="3260822"/>
            <a:ext cx="2129155" cy="7664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135"/>
              </a:spcBef>
            </a:pPr>
            <a:r>
              <a:rPr dirty="0" sz="1100" spc="-10" b="1">
                <a:latin typeface="Arial"/>
                <a:cs typeface="Arial"/>
              </a:rPr>
              <a:t>Challenge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120"/>
              </a:lnSpc>
              <a:spcBef>
                <a:spcPts val="65"/>
              </a:spcBef>
            </a:pP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0">
                <a:latin typeface="Arial"/>
                <a:cs typeface="Arial"/>
              </a:rPr>
              <a:t> improve </a:t>
            </a:r>
            <a:r>
              <a:rPr dirty="0" sz="1000">
                <a:latin typeface="Arial"/>
                <a:cs typeface="Arial"/>
              </a:rPr>
              <a:t>existing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approval </a:t>
            </a:r>
            <a:r>
              <a:rPr dirty="0" sz="1000">
                <a:latin typeface="Arial"/>
                <a:cs typeface="Arial"/>
              </a:rPr>
              <a:t>scorecards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consumer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loans</a:t>
            </a:r>
            <a:r>
              <a:rPr dirty="0" sz="1000" spc="-25">
                <a:latin typeface="Arial"/>
                <a:cs typeface="Arial"/>
              </a:rPr>
              <a:t> to </a:t>
            </a:r>
            <a:r>
              <a:rPr dirty="0" sz="1000">
                <a:latin typeface="Arial"/>
                <a:cs typeface="Arial"/>
              </a:rPr>
              <a:t>enable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risk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control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without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hampering </a:t>
            </a:r>
            <a:r>
              <a:rPr dirty="0" sz="1000">
                <a:latin typeface="Arial"/>
                <a:cs typeface="Arial"/>
              </a:rPr>
              <a:t>revenue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growth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692488" y="10484695"/>
            <a:ext cx="27705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  <a:hlinkClick r:id="rId5"/>
              </a:rPr>
              <a:t>info@fractal.co.in</a:t>
            </a:r>
            <a:r>
              <a:rPr dirty="0" sz="12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1670"/>
                </a:solidFill>
                <a:latin typeface="Arial"/>
                <a:cs typeface="Arial"/>
              </a:rPr>
              <a:t>|</a:t>
            </a:r>
            <a:r>
              <a:rPr dirty="0" sz="1200" spc="325" b="1">
                <a:solidFill>
                  <a:srgbClr val="28167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  <a:hlinkClick r:id="rId6"/>
              </a:rPr>
              <a:t>www.fractal.co.in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524617" y="4104007"/>
            <a:ext cx="1735455" cy="340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135"/>
              </a:spcBef>
            </a:pPr>
            <a:r>
              <a:rPr dirty="0" sz="1100" spc="-10" b="1"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</a:pPr>
            <a:r>
              <a:rPr dirty="0" sz="1000">
                <a:latin typeface="Arial"/>
                <a:cs typeface="Arial"/>
              </a:rPr>
              <a:t>Fractal's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application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scorecard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24585" y="4519397"/>
            <a:ext cx="1896745" cy="624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135"/>
              </a:spcBef>
            </a:pPr>
            <a:r>
              <a:rPr dirty="0" sz="1100" spc="-10" b="1">
                <a:latin typeface="Arial"/>
                <a:cs typeface="Arial"/>
              </a:rPr>
              <a:t>Benefits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120"/>
              </a:lnSpc>
              <a:spcBef>
                <a:spcPts val="65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application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scorecard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helped </a:t>
            </a:r>
            <a:r>
              <a:rPr dirty="0" sz="1000">
                <a:latin typeface="Arial"/>
                <a:cs typeface="Arial"/>
              </a:rPr>
              <a:t>ICICI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reduce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defaults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25">
                <a:latin typeface="Arial"/>
                <a:cs typeface="Arial"/>
              </a:rPr>
              <a:t> 50% </a:t>
            </a:r>
            <a:r>
              <a:rPr dirty="0" sz="1000">
                <a:latin typeface="Arial"/>
                <a:cs typeface="Arial"/>
              </a:rPr>
              <a:t>without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affecting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approval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rates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74465" y="7270445"/>
            <a:ext cx="2616200" cy="15989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35"/>
              </a:spcBef>
            </a:pPr>
            <a:r>
              <a:rPr dirty="0" sz="1100" b="1">
                <a:solidFill>
                  <a:srgbClr val="00386B"/>
                </a:solidFill>
                <a:latin typeface="Arial"/>
                <a:cs typeface="Arial"/>
              </a:rPr>
              <a:t>The</a:t>
            </a:r>
            <a:r>
              <a:rPr dirty="0" sz="1100" spc="105" b="1">
                <a:solidFill>
                  <a:srgbClr val="00386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386B"/>
                </a:solidFill>
                <a:latin typeface="Arial"/>
                <a:cs typeface="Arial"/>
              </a:rPr>
              <a:t>Business</a:t>
            </a:r>
            <a:r>
              <a:rPr dirty="0" sz="1100" spc="105" b="1">
                <a:solidFill>
                  <a:srgbClr val="00386B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386B"/>
                </a:solidFill>
                <a:latin typeface="Arial"/>
                <a:cs typeface="Arial"/>
              </a:rPr>
              <a:t>challenge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 marR="5080">
              <a:lnSpc>
                <a:spcPts val="112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ICICI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leading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provider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consumer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loans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Indian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market.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competitive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market, </a:t>
            </a:r>
            <a:r>
              <a:rPr dirty="0" sz="1000">
                <a:latin typeface="Arial"/>
                <a:cs typeface="Arial"/>
              </a:rPr>
              <a:t>one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key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challenges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before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ICICI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was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to </a:t>
            </a:r>
            <a:r>
              <a:rPr dirty="0" sz="1000">
                <a:latin typeface="Arial"/>
                <a:cs typeface="Arial"/>
              </a:rPr>
              <a:t>grow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loan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portfolio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rapidly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without </a:t>
            </a:r>
            <a:r>
              <a:rPr dirty="0" sz="1000">
                <a:latin typeface="Arial"/>
                <a:cs typeface="Arial"/>
              </a:rPr>
              <a:t>compromising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credit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quality.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bank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had </a:t>
            </a:r>
            <a:r>
              <a:rPr dirty="0" sz="1000">
                <a:latin typeface="Arial"/>
                <a:cs typeface="Arial"/>
              </a:rPr>
              <a:t>been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judgmental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scorecards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past.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bank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now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needed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approval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scorecard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provided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accurate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assessment</a:t>
            </a:r>
            <a:r>
              <a:rPr dirty="0" sz="1000" spc="-25">
                <a:latin typeface="Arial"/>
                <a:cs typeface="Arial"/>
              </a:rPr>
              <a:t> of </a:t>
            </a:r>
            <a:r>
              <a:rPr dirty="0" sz="1000">
                <a:latin typeface="Arial"/>
                <a:cs typeface="Arial"/>
              </a:rPr>
              <a:t>customer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risk.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289602" y="2661396"/>
            <a:ext cx="3088640" cy="18014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265"/>
              </a:spcBef>
            </a:pPr>
            <a:r>
              <a:rPr dirty="0" sz="1100" b="1">
                <a:solidFill>
                  <a:srgbClr val="00386B"/>
                </a:solidFill>
                <a:latin typeface="Arial"/>
                <a:cs typeface="Arial"/>
              </a:rPr>
              <a:t>The</a:t>
            </a:r>
            <a:r>
              <a:rPr dirty="0" sz="1100" spc="60" b="1">
                <a:solidFill>
                  <a:srgbClr val="00386B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386B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  <a:p>
            <a:pPr marL="12700" marR="61594">
              <a:lnSpc>
                <a:spcPts val="1120"/>
              </a:lnSpc>
              <a:spcBef>
                <a:spcPts val="229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Personal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Finance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Services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(PFS)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division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of</a:t>
            </a:r>
            <a:r>
              <a:rPr dirty="0" sz="1000" spc="5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ICICI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engaged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Fractal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develop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statistical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credit </a:t>
            </a:r>
            <a:r>
              <a:rPr dirty="0" sz="1000">
                <a:latin typeface="Arial"/>
                <a:cs typeface="Arial"/>
              </a:rPr>
              <a:t>scoring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solution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their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consumer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loans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business. </a:t>
            </a:r>
            <a:r>
              <a:rPr dirty="0" sz="1000">
                <a:latin typeface="Arial"/>
                <a:cs typeface="Arial"/>
              </a:rPr>
              <a:t>After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extracting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portfolio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application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past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applicants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ICICI's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organizational </a:t>
            </a:r>
            <a:r>
              <a:rPr dirty="0" sz="1000">
                <a:latin typeface="Arial"/>
                <a:cs typeface="Arial"/>
              </a:rPr>
              <a:t>databases,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Fractal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mining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techniques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to </a:t>
            </a:r>
            <a:r>
              <a:rPr dirty="0" sz="1000">
                <a:latin typeface="Arial"/>
                <a:cs typeface="Arial"/>
              </a:rPr>
              <a:t>predict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default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behavior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onsumers.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Through</a:t>
            </a:r>
            <a:r>
              <a:rPr dirty="0" sz="1000" spc="5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application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sophisticated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classification </a:t>
            </a:r>
            <a:r>
              <a:rPr dirty="0" sz="1000">
                <a:latin typeface="Arial"/>
                <a:cs typeface="Arial"/>
              </a:rPr>
              <a:t>techniques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Fractal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built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scoring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model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provided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risk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score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each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applicant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based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her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application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dirty="0" sz="1000" spc="-10">
                <a:latin typeface="Arial"/>
                <a:cs typeface="Arial"/>
              </a:rPr>
              <a:t>information.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89602" y="4568529"/>
            <a:ext cx="3131185" cy="10293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18415">
              <a:lnSpc>
                <a:spcPts val="1120"/>
              </a:lnSpc>
              <a:spcBef>
                <a:spcPts val="204"/>
              </a:spcBef>
            </a:pP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close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consultation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ICICI,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Fractal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optimized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this </a:t>
            </a:r>
            <a:r>
              <a:rPr dirty="0" sz="1000">
                <a:latin typeface="Arial"/>
                <a:cs typeface="Arial"/>
              </a:rPr>
              <a:t>risk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model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provide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decision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support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tool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accept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reject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consumers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based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their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application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risk </a:t>
            </a:r>
            <a:r>
              <a:rPr dirty="0" sz="1000">
                <a:latin typeface="Arial"/>
                <a:cs typeface="Arial"/>
              </a:rPr>
              <a:t>score.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Since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model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provided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probability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default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each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customer,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also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gave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bank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flexibility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40"/>
              </a:lnSpc>
            </a:pP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alter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cut-off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scores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meet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business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objectives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different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points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289602" y="5703538"/>
            <a:ext cx="3046095" cy="4616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120"/>
              </a:lnSpc>
              <a:spcBef>
                <a:spcPts val="204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optimal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cutoff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score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can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now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0">
                <a:latin typeface="Arial"/>
                <a:cs typeface="Arial"/>
              </a:rPr>
              <a:t> meet </a:t>
            </a:r>
            <a:r>
              <a:rPr dirty="0" sz="1000">
                <a:latin typeface="Arial"/>
                <a:cs typeface="Arial"/>
              </a:rPr>
              <a:t>objectives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such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maximizing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profitability,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minimizing </a:t>
            </a:r>
            <a:r>
              <a:rPr dirty="0" sz="1000">
                <a:latin typeface="Arial"/>
                <a:cs typeface="Arial"/>
              </a:rPr>
              <a:t>default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minimizing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opportunity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costs.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399"/>
            <a:ext cx="7560309" cy="10692130"/>
            <a:chOff x="0" y="1399"/>
            <a:chExt cx="7560309" cy="10692130"/>
          </a:xfrm>
        </p:grpSpPr>
        <p:sp>
          <p:nvSpPr>
            <p:cNvPr id="3" name="object 3" descr=""/>
            <p:cNvSpPr/>
            <p:nvPr/>
          </p:nvSpPr>
          <p:spPr>
            <a:xfrm>
              <a:off x="0" y="1399"/>
              <a:ext cx="828040" cy="10692130"/>
            </a:xfrm>
            <a:custGeom>
              <a:avLst/>
              <a:gdLst/>
              <a:ahLst/>
              <a:cxnLst/>
              <a:rect l="l" t="t" r="r" b="b"/>
              <a:pathLst>
                <a:path w="828040" h="10692130">
                  <a:moveTo>
                    <a:pt x="828000" y="0"/>
                  </a:moveTo>
                  <a:lnTo>
                    <a:pt x="0" y="0"/>
                  </a:lnTo>
                  <a:lnTo>
                    <a:pt x="0" y="10692000"/>
                  </a:lnTo>
                  <a:lnTo>
                    <a:pt x="828000" y="10692000"/>
                  </a:lnTo>
                  <a:lnTo>
                    <a:pt x="828000" y="0"/>
                  </a:lnTo>
                  <a:close/>
                </a:path>
              </a:pathLst>
            </a:custGeom>
            <a:solidFill>
              <a:srgbClr val="0038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73400"/>
              <a:ext cx="7560000" cy="719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0327" y="6247943"/>
              <a:ext cx="914403" cy="91440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6391" y="1111492"/>
              <a:ext cx="2500595" cy="433851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3180" y="707824"/>
              <a:ext cx="198360" cy="21119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0945" y="707824"/>
              <a:ext cx="178051" cy="21119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2746" y="704235"/>
              <a:ext cx="191625" cy="2183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2367" y="707824"/>
              <a:ext cx="198360" cy="21119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6923" y="707824"/>
              <a:ext cx="61311" cy="21119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4356" y="707824"/>
              <a:ext cx="237549" cy="21119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5307" y="704235"/>
              <a:ext cx="218789" cy="218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9709" y="707824"/>
              <a:ext cx="201999" cy="21119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67633" y="707824"/>
              <a:ext cx="65397" cy="21119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58551" y="707824"/>
              <a:ext cx="229928" cy="21119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9326" y="707824"/>
              <a:ext cx="167138" cy="21119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193694" y="775525"/>
            <a:ext cx="1050925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solidFill>
                  <a:srgbClr val="00386B"/>
                </a:solidFill>
                <a:latin typeface="Arial Black"/>
                <a:cs typeface="Arial Black"/>
              </a:rPr>
              <a:t>TESTIMONIAL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99337" y="708176"/>
            <a:ext cx="5713095" cy="328295"/>
          </a:xfrm>
          <a:custGeom>
            <a:avLst/>
            <a:gdLst/>
            <a:ahLst/>
            <a:cxnLst/>
            <a:rect l="l" t="t" r="r" b="b"/>
            <a:pathLst>
              <a:path w="5713095" h="328294">
                <a:moveTo>
                  <a:pt x="95859" y="0"/>
                </a:moveTo>
                <a:lnTo>
                  <a:pt x="0" y="0"/>
                </a:lnTo>
                <a:lnTo>
                  <a:pt x="0" y="95859"/>
                </a:lnTo>
                <a:lnTo>
                  <a:pt x="95859" y="95859"/>
                </a:lnTo>
                <a:lnTo>
                  <a:pt x="95859" y="0"/>
                </a:lnTo>
                <a:close/>
              </a:path>
              <a:path w="5713095" h="328294">
                <a:moveTo>
                  <a:pt x="5712701" y="306806"/>
                </a:moveTo>
                <a:lnTo>
                  <a:pt x="5711114" y="298691"/>
                </a:lnTo>
                <a:lnTo>
                  <a:pt x="5706796" y="292036"/>
                </a:lnTo>
                <a:lnTo>
                  <a:pt x="5700395" y="287553"/>
                </a:lnTo>
                <a:lnTo>
                  <a:pt x="5692572" y="285902"/>
                </a:lnTo>
                <a:lnTo>
                  <a:pt x="3014840" y="285902"/>
                </a:lnTo>
                <a:lnTo>
                  <a:pt x="3007017" y="287553"/>
                </a:lnTo>
                <a:lnTo>
                  <a:pt x="3000616" y="292036"/>
                </a:lnTo>
                <a:lnTo>
                  <a:pt x="2996285" y="298691"/>
                </a:lnTo>
                <a:lnTo>
                  <a:pt x="2994698" y="306806"/>
                </a:lnTo>
                <a:lnTo>
                  <a:pt x="2996285" y="314921"/>
                </a:lnTo>
                <a:lnTo>
                  <a:pt x="3000616" y="321576"/>
                </a:lnTo>
                <a:lnTo>
                  <a:pt x="3007017" y="326059"/>
                </a:lnTo>
                <a:lnTo>
                  <a:pt x="3014840" y="327710"/>
                </a:lnTo>
                <a:lnTo>
                  <a:pt x="5692572" y="327710"/>
                </a:lnTo>
                <a:lnTo>
                  <a:pt x="5700395" y="326059"/>
                </a:lnTo>
                <a:lnTo>
                  <a:pt x="5706796" y="321576"/>
                </a:lnTo>
                <a:lnTo>
                  <a:pt x="5711114" y="314921"/>
                </a:lnTo>
                <a:lnTo>
                  <a:pt x="5712701" y="306806"/>
                </a:lnTo>
                <a:close/>
              </a:path>
            </a:pathLst>
          </a:custGeom>
          <a:solidFill>
            <a:srgbClr val="0038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905922" y="7232698"/>
            <a:ext cx="147891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85"/>
              </a:lnSpc>
              <a:spcBef>
                <a:spcPts val="100"/>
              </a:spcBef>
            </a:pPr>
            <a:r>
              <a:rPr dirty="0" sz="850" b="1">
                <a:solidFill>
                  <a:srgbClr val="00386B"/>
                </a:solidFill>
                <a:latin typeface="Arial"/>
                <a:cs typeface="Arial"/>
              </a:rPr>
              <a:t>FRACTAL</a:t>
            </a:r>
            <a:r>
              <a:rPr dirty="0" sz="850" spc="-50" b="1">
                <a:solidFill>
                  <a:srgbClr val="00386B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00386B"/>
                </a:solidFill>
                <a:latin typeface="Arial"/>
                <a:cs typeface="Arial"/>
              </a:rPr>
              <a:t>HEADQUARTERS</a:t>
            </a:r>
            <a:endParaRPr sz="850">
              <a:latin typeface="Arial"/>
              <a:cs typeface="Arial"/>
            </a:endParaRPr>
          </a:p>
          <a:p>
            <a:pPr algn="just" marL="43815" marR="6985" indent="146050">
              <a:lnSpc>
                <a:spcPts val="950"/>
              </a:lnSpc>
              <a:spcBef>
                <a:spcPts val="55"/>
              </a:spcBef>
            </a:pPr>
            <a:r>
              <a:rPr dirty="0" sz="850" b="1">
                <a:solidFill>
                  <a:srgbClr val="605E5B"/>
                </a:solidFill>
                <a:latin typeface="Arial"/>
                <a:cs typeface="Arial"/>
              </a:rPr>
              <a:t>Fractal</a:t>
            </a:r>
            <a:r>
              <a:rPr dirty="0" sz="850" spc="-25" b="1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b="1">
                <a:solidFill>
                  <a:srgbClr val="605E5B"/>
                </a:solidFill>
                <a:latin typeface="Arial"/>
                <a:cs typeface="Arial"/>
              </a:rPr>
              <a:t>Technologies</a:t>
            </a:r>
            <a:r>
              <a:rPr dirty="0" sz="850" spc="-20" b="1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25" b="1">
                <a:solidFill>
                  <a:srgbClr val="605E5B"/>
                </a:solidFill>
                <a:latin typeface="Arial"/>
                <a:cs typeface="Arial"/>
              </a:rPr>
              <a:t>Ltd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11B,</a:t>
            </a:r>
            <a:r>
              <a:rPr dirty="0" sz="850" spc="-3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Mahal</a:t>
            </a:r>
            <a:r>
              <a:rPr dirty="0" sz="850" spc="-3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Industrial</a:t>
            </a:r>
            <a:r>
              <a:rPr dirty="0" sz="850" spc="-3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Estate,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Andheri</a:t>
            </a:r>
            <a:r>
              <a:rPr dirty="0" sz="850" spc="-2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(E),</a:t>
            </a:r>
            <a:r>
              <a:rPr dirty="0" sz="850" spc="-2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Mumbai</a:t>
            </a:r>
            <a:r>
              <a:rPr dirty="0" sz="850" spc="20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400093</a:t>
            </a:r>
            <a:endParaRPr sz="850">
              <a:latin typeface="Arial"/>
              <a:cs typeface="Arial"/>
            </a:endParaRPr>
          </a:p>
          <a:p>
            <a:pPr algn="r" marR="16510">
              <a:lnSpc>
                <a:spcPts val="894"/>
              </a:lnSpc>
            </a:pP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India.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50"/>
              </a:lnSpc>
            </a:pP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Tel:</a:t>
            </a:r>
            <a:r>
              <a:rPr dirty="0" sz="850" spc="-1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91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22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 26871317</a:t>
            </a:r>
            <a:endParaRPr sz="850">
              <a:latin typeface="Arial"/>
              <a:cs typeface="Arial"/>
            </a:endParaRPr>
          </a:p>
          <a:p>
            <a:pPr algn="r" marR="16510">
              <a:lnSpc>
                <a:spcPts val="985"/>
              </a:lnSpc>
            </a:pP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Fax:</a:t>
            </a:r>
            <a:r>
              <a:rPr dirty="0" sz="850" spc="-1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91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22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 26870632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56320" y="8198586"/>
            <a:ext cx="1327785" cy="160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6510">
              <a:lnSpc>
                <a:spcPts val="985"/>
              </a:lnSpc>
              <a:spcBef>
                <a:spcPts val="100"/>
              </a:spcBef>
            </a:pPr>
            <a:r>
              <a:rPr dirty="0" sz="850" spc="-10" b="1">
                <a:solidFill>
                  <a:srgbClr val="00386B"/>
                </a:solidFill>
                <a:latin typeface="Arial"/>
                <a:cs typeface="Arial"/>
              </a:rPr>
              <a:t>SINGAPORE</a:t>
            </a:r>
            <a:endParaRPr sz="850">
              <a:latin typeface="Arial"/>
              <a:cs typeface="Arial"/>
            </a:endParaRPr>
          </a:p>
          <a:p>
            <a:pPr algn="r" marR="10795">
              <a:lnSpc>
                <a:spcPts val="950"/>
              </a:lnSpc>
            </a:pPr>
            <a:r>
              <a:rPr dirty="0" sz="850" b="1">
                <a:solidFill>
                  <a:srgbClr val="605E5B"/>
                </a:solidFill>
                <a:latin typeface="Arial"/>
                <a:cs typeface="Arial"/>
              </a:rPr>
              <a:t>Fractal</a:t>
            </a:r>
            <a:r>
              <a:rPr dirty="0" sz="850" spc="-40" b="1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b="1">
                <a:solidFill>
                  <a:srgbClr val="605E5B"/>
                </a:solidFill>
                <a:latin typeface="Arial"/>
                <a:cs typeface="Arial"/>
              </a:rPr>
              <a:t>Private</a:t>
            </a:r>
            <a:r>
              <a:rPr dirty="0" sz="850" spc="-35" b="1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25" b="1">
                <a:solidFill>
                  <a:srgbClr val="605E5B"/>
                </a:solidFill>
                <a:latin typeface="Arial"/>
                <a:cs typeface="Arial"/>
              </a:rPr>
              <a:t>Ltd</a:t>
            </a:r>
            <a:endParaRPr sz="850">
              <a:latin typeface="Arial"/>
              <a:cs typeface="Arial"/>
            </a:endParaRPr>
          </a:p>
          <a:p>
            <a:pPr algn="r" marR="16510">
              <a:lnSpc>
                <a:spcPts val="950"/>
              </a:lnSpc>
            </a:pP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50-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D,</a:t>
            </a:r>
            <a:r>
              <a:rPr dirty="0" sz="850" spc="-2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Marine</a:t>
            </a:r>
            <a:r>
              <a:rPr dirty="0" sz="850" spc="-1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Parade</a:t>
            </a:r>
            <a:r>
              <a:rPr dirty="0" sz="850" spc="-20">
                <a:solidFill>
                  <a:srgbClr val="605E5B"/>
                </a:solidFill>
                <a:latin typeface="Arial"/>
                <a:cs typeface="Arial"/>
              </a:rPr>
              <a:t> Road</a:t>
            </a:r>
            <a:endParaRPr sz="850">
              <a:latin typeface="Arial"/>
              <a:cs typeface="Arial"/>
            </a:endParaRPr>
          </a:p>
          <a:p>
            <a:pPr algn="r" marR="16510">
              <a:lnSpc>
                <a:spcPts val="950"/>
              </a:lnSpc>
            </a:pP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#14-23, Amberville</a:t>
            </a:r>
            <a:endParaRPr sz="850">
              <a:latin typeface="Arial"/>
              <a:cs typeface="Arial"/>
            </a:endParaRPr>
          </a:p>
          <a:p>
            <a:pPr algn="r" marR="16510">
              <a:lnSpc>
                <a:spcPts val="950"/>
              </a:lnSpc>
            </a:pP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Singapore</a:t>
            </a:r>
            <a:r>
              <a:rPr dirty="0" sz="850" spc="-4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449268</a:t>
            </a:r>
            <a:endParaRPr sz="850">
              <a:latin typeface="Arial"/>
              <a:cs typeface="Arial"/>
            </a:endParaRPr>
          </a:p>
          <a:p>
            <a:pPr algn="r" marR="5080">
              <a:lnSpc>
                <a:spcPts val="985"/>
              </a:lnSpc>
            </a:pP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Tel: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65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 96754420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Arial"/>
              <a:cs typeface="Arial"/>
            </a:endParaRPr>
          </a:p>
          <a:p>
            <a:pPr algn="r" marR="19685">
              <a:lnSpc>
                <a:spcPts val="985"/>
              </a:lnSpc>
            </a:pPr>
            <a:r>
              <a:rPr dirty="0" sz="850" b="1">
                <a:solidFill>
                  <a:srgbClr val="00386B"/>
                </a:solidFill>
                <a:latin typeface="Arial"/>
                <a:cs typeface="Arial"/>
              </a:rPr>
              <a:t>UNITED</a:t>
            </a:r>
            <a:r>
              <a:rPr dirty="0" sz="850" spc="-40" b="1">
                <a:solidFill>
                  <a:srgbClr val="00386B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00386B"/>
                </a:solidFill>
                <a:latin typeface="Arial"/>
                <a:cs typeface="Arial"/>
              </a:rPr>
              <a:t>STATES</a:t>
            </a:r>
            <a:endParaRPr sz="850">
              <a:latin typeface="Arial"/>
              <a:cs typeface="Arial"/>
            </a:endParaRPr>
          </a:p>
          <a:p>
            <a:pPr algn="r" marR="20955">
              <a:lnSpc>
                <a:spcPts val="950"/>
              </a:lnSpc>
            </a:pPr>
            <a:r>
              <a:rPr dirty="0" sz="850" spc="-10" b="1">
                <a:solidFill>
                  <a:srgbClr val="605E5B"/>
                </a:solidFill>
                <a:latin typeface="Arial"/>
                <a:cs typeface="Arial"/>
              </a:rPr>
              <a:t>Fractal</a:t>
            </a:r>
            <a:r>
              <a:rPr dirty="0" sz="850" spc="5" b="1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605E5B"/>
                </a:solidFill>
                <a:latin typeface="Arial"/>
                <a:cs typeface="Arial"/>
              </a:rPr>
              <a:t>Analytics</a:t>
            </a:r>
            <a:r>
              <a:rPr dirty="0" sz="850" spc="10" b="1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25" b="1">
                <a:solidFill>
                  <a:srgbClr val="605E5B"/>
                </a:solidFill>
                <a:latin typeface="Arial"/>
                <a:cs typeface="Arial"/>
              </a:rPr>
              <a:t>Inc</a:t>
            </a:r>
            <a:endParaRPr sz="850">
              <a:latin typeface="Arial"/>
              <a:cs typeface="Arial"/>
            </a:endParaRPr>
          </a:p>
          <a:p>
            <a:pPr algn="r" marR="19685">
              <a:lnSpc>
                <a:spcPts val="950"/>
              </a:lnSpc>
            </a:pP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140</a:t>
            </a:r>
            <a:r>
              <a:rPr dirty="0" sz="850" spc="-2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Broadway,</a:t>
            </a:r>
            <a:r>
              <a:rPr dirty="0" sz="850" spc="-2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46th</a:t>
            </a:r>
            <a:r>
              <a:rPr dirty="0" sz="850" spc="-2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Floor,</a:t>
            </a:r>
            <a:endParaRPr sz="850">
              <a:latin typeface="Arial"/>
              <a:cs typeface="Arial"/>
            </a:endParaRPr>
          </a:p>
          <a:p>
            <a:pPr algn="r" marL="725170" marR="10160" indent="87630">
              <a:lnSpc>
                <a:spcPts val="950"/>
              </a:lnSpc>
              <a:spcBef>
                <a:spcPts val="55"/>
              </a:spcBef>
            </a:pP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New</a:t>
            </a:r>
            <a:r>
              <a:rPr dirty="0" sz="850" spc="-40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York,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NY</a:t>
            </a:r>
            <a:r>
              <a:rPr dirty="0" sz="850" spc="-1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-</a:t>
            </a:r>
            <a:r>
              <a:rPr dirty="0" sz="850" spc="-10">
                <a:solidFill>
                  <a:srgbClr val="605E5B"/>
                </a:solidFill>
                <a:latin typeface="Arial"/>
                <a:cs typeface="Arial"/>
              </a:rPr>
              <a:t> 10005.</a:t>
            </a:r>
            <a:endParaRPr sz="850">
              <a:latin typeface="Arial"/>
              <a:cs typeface="Arial"/>
            </a:endParaRPr>
          </a:p>
          <a:p>
            <a:pPr algn="r" marR="8255">
              <a:lnSpc>
                <a:spcPts val="930"/>
              </a:lnSpc>
            </a:pP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Tel:</a:t>
            </a:r>
            <a:r>
              <a:rPr dirty="0" sz="850" spc="-1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212</a:t>
            </a:r>
            <a:r>
              <a:rPr dirty="0" sz="850" spc="-1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605E5B"/>
                </a:solidFill>
                <a:latin typeface="Arial"/>
                <a:cs typeface="Arial"/>
              </a:rPr>
              <a:t>858</a:t>
            </a:r>
            <a:r>
              <a:rPr dirty="0" sz="850" spc="-15">
                <a:solidFill>
                  <a:srgbClr val="605E5B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605E5B"/>
                </a:solidFill>
                <a:latin typeface="Arial"/>
                <a:cs typeface="Arial"/>
              </a:rPr>
              <a:t>7512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87639" y="601846"/>
            <a:ext cx="2587625" cy="17208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484"/>
              </a:spcBef>
            </a:pPr>
            <a:r>
              <a:rPr dirty="0" sz="1150" spc="-10" b="1">
                <a:solidFill>
                  <a:srgbClr val="00386B"/>
                </a:solidFill>
                <a:latin typeface="Arial"/>
                <a:cs typeface="Arial"/>
              </a:rPr>
              <a:t>Benefits</a:t>
            </a:r>
            <a:endParaRPr sz="1150">
              <a:latin typeface="Arial"/>
              <a:cs typeface="Arial"/>
            </a:endParaRPr>
          </a:p>
          <a:p>
            <a:pPr marL="12700" marR="173990">
              <a:lnSpc>
                <a:spcPts val="1120"/>
              </a:lnSpc>
              <a:spcBef>
                <a:spcPts val="430"/>
              </a:spcBef>
            </a:pPr>
            <a:r>
              <a:rPr dirty="0" sz="1000">
                <a:latin typeface="Arial"/>
                <a:cs typeface="Arial"/>
              </a:rPr>
              <a:t>Out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sample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showed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Fractal's </a:t>
            </a:r>
            <a:r>
              <a:rPr dirty="0" sz="1000">
                <a:latin typeface="Arial"/>
                <a:cs typeface="Arial"/>
              </a:rPr>
              <a:t>approval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scorecard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would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bring </a:t>
            </a:r>
            <a:r>
              <a:rPr dirty="0" sz="1000">
                <a:latin typeface="Arial"/>
                <a:cs typeface="Arial"/>
              </a:rPr>
              <a:t>down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defaults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loan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portfolio</a:t>
            </a:r>
            <a:r>
              <a:rPr dirty="0" sz="1000" spc="-25">
                <a:latin typeface="Arial"/>
                <a:cs typeface="Arial"/>
              </a:rPr>
              <a:t> by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45"/>
              </a:lnSpc>
            </a:pPr>
            <a:r>
              <a:rPr dirty="0" sz="1000">
                <a:latin typeface="Arial"/>
                <a:cs typeface="Arial"/>
              </a:rPr>
              <a:t>almost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50%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while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still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maintaining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current</a:t>
            </a:r>
            <a:endParaRPr sz="1000">
              <a:latin typeface="Arial"/>
              <a:cs typeface="Arial"/>
            </a:endParaRPr>
          </a:p>
          <a:p>
            <a:pPr marL="12700" marR="160020">
              <a:lnSpc>
                <a:spcPts val="1120"/>
              </a:lnSpc>
              <a:spcBef>
                <a:spcPts val="65"/>
              </a:spcBef>
            </a:pPr>
            <a:r>
              <a:rPr dirty="0" sz="1000">
                <a:latin typeface="Arial"/>
                <a:cs typeface="Arial"/>
              </a:rPr>
              <a:t>approval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rate.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Fractal's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solution, </a:t>
            </a:r>
            <a:r>
              <a:rPr dirty="0" sz="1000">
                <a:latin typeface="Arial"/>
                <a:cs typeface="Arial"/>
              </a:rPr>
              <a:t>ICICI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was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able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identify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probability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consumer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defaulting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loan.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bank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45"/>
              </a:lnSpc>
            </a:pPr>
            <a:r>
              <a:rPr dirty="0" sz="1000">
                <a:latin typeface="Arial"/>
                <a:cs typeface="Arial"/>
              </a:rPr>
              <a:t>now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this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information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approve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reject</a:t>
            </a:r>
            <a:endParaRPr sz="1000">
              <a:latin typeface="Arial"/>
              <a:cs typeface="Arial"/>
            </a:endParaRPr>
          </a:p>
          <a:p>
            <a:pPr marL="12700" marR="173990">
              <a:lnSpc>
                <a:spcPts val="1120"/>
              </a:lnSpc>
              <a:spcBef>
                <a:spcPts val="60"/>
              </a:spcBef>
            </a:pPr>
            <a:r>
              <a:rPr dirty="0" sz="1000">
                <a:latin typeface="Arial"/>
                <a:cs typeface="Arial"/>
              </a:rPr>
              <a:t>customers,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thus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operates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suitable </a:t>
            </a:r>
            <a:r>
              <a:rPr dirty="0" sz="1000">
                <a:latin typeface="Arial"/>
                <a:cs typeface="Arial"/>
              </a:rPr>
              <a:t>level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risk.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03213" y="1155020"/>
            <a:ext cx="2402840" cy="13538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195"/>
              </a:spcBef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“While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we've</a:t>
            </a:r>
            <a:r>
              <a:rPr dirty="0" sz="900" spc="9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used</a:t>
            </a:r>
            <a:r>
              <a:rPr dirty="0" sz="900" spc="9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judgmental</a:t>
            </a:r>
            <a:r>
              <a:rPr dirty="0" sz="900" spc="9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models</a:t>
            </a:r>
            <a:r>
              <a:rPr dirty="0" sz="900" spc="9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before,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Fractal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has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provided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us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with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an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end-to-</a:t>
            </a:r>
            <a:r>
              <a:rPr dirty="0" sz="900" spc="-25" i="1">
                <a:solidFill>
                  <a:srgbClr val="1E1916"/>
                </a:solidFill>
                <a:latin typeface="Arial"/>
                <a:cs typeface="Arial"/>
              </a:rPr>
              <a:t>end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statistical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scoring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solution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-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data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extraction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 and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preparation,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modeling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as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well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25" i="1">
                <a:solidFill>
                  <a:srgbClr val="1E1916"/>
                </a:solidFill>
                <a:latin typeface="Arial"/>
                <a:cs typeface="Arial"/>
              </a:rPr>
              <a:t>as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deployment,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giving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us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an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immediate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risk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reduction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tool.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Their</a:t>
            </a:r>
            <a:r>
              <a:rPr dirty="0" sz="900" spc="10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methodology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helped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25" i="1">
                <a:solidFill>
                  <a:srgbClr val="1E1916"/>
                </a:solidFill>
                <a:latin typeface="Arial"/>
                <a:cs typeface="Arial"/>
              </a:rPr>
              <a:t>in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designing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risk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management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tool</a:t>
            </a:r>
            <a:r>
              <a:rPr dirty="0" sz="900" spc="8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that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reduces</a:t>
            </a:r>
            <a:r>
              <a:rPr dirty="0" sz="900" spc="10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application</a:t>
            </a:r>
            <a:r>
              <a:rPr dirty="0" sz="900" spc="10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processing</a:t>
            </a:r>
            <a:r>
              <a:rPr dirty="0" sz="900" spc="11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time</a:t>
            </a:r>
            <a:r>
              <a:rPr dirty="0" sz="900" spc="10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25" i="1">
                <a:solidFill>
                  <a:srgbClr val="1E1916"/>
                </a:solidFill>
                <a:latin typeface="Arial"/>
                <a:cs typeface="Arial"/>
              </a:rPr>
              <a:t>and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provides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better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control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on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the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risk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profile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94"/>
              </a:lnSpc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of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the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consumer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loans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portfolio."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01994" y="2691945"/>
            <a:ext cx="2347595" cy="27279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73660" marR="90170" indent="1560830">
              <a:lnSpc>
                <a:spcPct val="101299"/>
              </a:lnSpc>
              <a:spcBef>
                <a:spcPts val="85"/>
              </a:spcBef>
            </a:pPr>
            <a:r>
              <a:rPr dirty="0" sz="1100" spc="-90" b="1">
                <a:solidFill>
                  <a:srgbClr val="1E1916"/>
                </a:solidFill>
                <a:latin typeface="Arial"/>
                <a:cs typeface="Arial"/>
              </a:rPr>
              <a:t>S.</a:t>
            </a:r>
            <a:r>
              <a:rPr dirty="0" sz="1100" spc="10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E1916"/>
                </a:solidFill>
                <a:latin typeface="Arial"/>
                <a:cs typeface="Arial"/>
              </a:rPr>
              <a:t>Jairam </a:t>
            </a:r>
            <a:r>
              <a:rPr dirty="0" sz="1100" b="1">
                <a:solidFill>
                  <a:srgbClr val="1E1916"/>
                </a:solidFill>
                <a:latin typeface="Arial"/>
                <a:cs typeface="Arial"/>
              </a:rPr>
              <a:t>Head,</a:t>
            </a:r>
            <a:r>
              <a:rPr dirty="0" sz="1100" spc="170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spc="-75" b="1">
                <a:solidFill>
                  <a:srgbClr val="1E1916"/>
                </a:solidFill>
                <a:latin typeface="Arial"/>
                <a:cs typeface="Arial"/>
              </a:rPr>
              <a:t>Business</a:t>
            </a:r>
            <a:r>
              <a:rPr dirty="0" sz="1100" spc="170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E1916"/>
                </a:solidFill>
                <a:latin typeface="Arial"/>
                <a:cs typeface="Arial"/>
              </a:rPr>
              <a:t>Intelligence</a:t>
            </a:r>
            <a:r>
              <a:rPr dirty="0" sz="1100" spc="170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1E1916"/>
                </a:solidFill>
                <a:latin typeface="Arial"/>
                <a:cs typeface="Arial"/>
              </a:rPr>
              <a:t>Unit,</a:t>
            </a:r>
            <a:endParaRPr sz="1100">
              <a:latin typeface="Arial"/>
              <a:cs typeface="Arial"/>
            </a:endParaRPr>
          </a:p>
          <a:p>
            <a:pPr marL="1534160">
              <a:lnSpc>
                <a:spcPct val="100000"/>
              </a:lnSpc>
              <a:spcBef>
                <a:spcPts val="15"/>
              </a:spcBef>
            </a:pPr>
            <a:r>
              <a:rPr dirty="0" sz="1100" b="1">
                <a:solidFill>
                  <a:srgbClr val="1E1916"/>
                </a:solidFill>
                <a:latin typeface="Arial"/>
                <a:cs typeface="Arial"/>
              </a:rPr>
              <a:t>ICICI</a:t>
            </a:r>
            <a:r>
              <a:rPr dirty="0" sz="1100" spc="125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E1916"/>
                </a:solidFill>
                <a:latin typeface="Arial"/>
                <a:cs typeface="Arial"/>
              </a:rPr>
              <a:t>Bank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12700" marR="306705">
              <a:lnSpc>
                <a:spcPts val="1040"/>
              </a:lnSpc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"Fractal's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services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have</a:t>
            </a:r>
            <a:r>
              <a:rPr dirty="0" sz="900" spc="9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been</a:t>
            </a:r>
            <a:r>
              <a:rPr dirty="0" sz="900" spc="8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valuable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to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ICICI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in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our</a:t>
            </a:r>
            <a:r>
              <a:rPr dirty="0" sz="900" spc="5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endeavor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to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manage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optimal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levels</a:t>
            </a:r>
            <a:r>
              <a:rPr dirty="0" sz="900" spc="5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of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risk</a:t>
            </a:r>
            <a:r>
              <a:rPr dirty="0" sz="900" spc="5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on</a:t>
            </a:r>
            <a:r>
              <a:rPr dirty="0" sz="900" spc="5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our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portfolio.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While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judgmental</a:t>
            </a:r>
            <a:r>
              <a:rPr dirty="0" sz="900" spc="10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scoring</a:t>
            </a:r>
            <a:r>
              <a:rPr dirty="0" sz="900" spc="10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models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help,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statistical</a:t>
            </a:r>
            <a:r>
              <a:rPr dirty="0" sz="900" spc="10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scoring</a:t>
            </a:r>
            <a:r>
              <a:rPr dirty="0" sz="900" spc="10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models</a:t>
            </a:r>
            <a:r>
              <a:rPr dirty="0" sz="900" spc="10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leverage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80"/>
              </a:lnSpc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the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wealth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of</a:t>
            </a:r>
            <a:r>
              <a:rPr dirty="0" sz="900" spc="5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data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present</a:t>
            </a:r>
            <a:r>
              <a:rPr dirty="0" sz="900" spc="5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in</a:t>
            </a:r>
            <a:r>
              <a:rPr dirty="0" sz="900" spc="5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an</a:t>
            </a:r>
            <a:r>
              <a:rPr dirty="0" sz="900" spc="5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organization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40"/>
              </a:lnSpc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to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provide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superior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risk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management</a:t>
            </a:r>
            <a:r>
              <a:rPr dirty="0" sz="900" spc="7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tool</a:t>
            </a:r>
            <a:endParaRPr sz="900">
              <a:latin typeface="Arial"/>
              <a:cs typeface="Arial"/>
            </a:endParaRPr>
          </a:p>
          <a:p>
            <a:pPr marL="12700" marR="96520">
              <a:lnSpc>
                <a:spcPts val="1040"/>
              </a:lnSpc>
              <a:spcBef>
                <a:spcPts val="50"/>
              </a:spcBef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-</a:t>
            </a:r>
            <a:r>
              <a:rPr dirty="0" sz="900" spc="6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dirty="0" sz="900" spc="6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percentage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point</a:t>
            </a:r>
            <a:r>
              <a:rPr dirty="0" sz="900" spc="6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reduction</a:t>
            </a:r>
            <a:r>
              <a:rPr dirty="0" sz="900" spc="6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in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loss</a:t>
            </a:r>
            <a:r>
              <a:rPr dirty="0" sz="900" spc="6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rates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can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significantly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change</a:t>
            </a:r>
            <a:r>
              <a:rPr dirty="0" sz="900" spc="9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profitability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10"/>
              </a:lnSpc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for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financial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services</a:t>
            </a:r>
            <a:r>
              <a:rPr dirty="0" sz="900" spc="6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company".</a:t>
            </a:r>
            <a:endParaRPr sz="900">
              <a:latin typeface="Arial"/>
              <a:cs typeface="Arial"/>
            </a:endParaRPr>
          </a:p>
          <a:p>
            <a:pPr marL="1091565" marR="90170" indent="16510">
              <a:lnSpc>
                <a:spcPct val="101299"/>
              </a:lnSpc>
              <a:spcBef>
                <a:spcPts val="420"/>
              </a:spcBef>
            </a:pPr>
            <a:r>
              <a:rPr dirty="0" sz="1100" b="1">
                <a:solidFill>
                  <a:srgbClr val="1E1916"/>
                </a:solidFill>
                <a:latin typeface="Arial"/>
                <a:cs typeface="Arial"/>
              </a:rPr>
              <a:t>Maninder</a:t>
            </a:r>
            <a:r>
              <a:rPr dirty="0" sz="1100" spc="195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E1916"/>
                </a:solidFill>
                <a:latin typeface="Arial"/>
                <a:cs typeface="Arial"/>
              </a:rPr>
              <a:t>Juneja </a:t>
            </a:r>
            <a:r>
              <a:rPr dirty="0" sz="1100" b="1">
                <a:solidFill>
                  <a:srgbClr val="1E1916"/>
                </a:solidFill>
                <a:latin typeface="Arial"/>
                <a:cs typeface="Arial"/>
              </a:rPr>
              <a:t>Head,</a:t>
            </a:r>
            <a:r>
              <a:rPr dirty="0" sz="1100" spc="135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E1916"/>
                </a:solidFill>
                <a:latin typeface="Arial"/>
                <a:cs typeface="Arial"/>
              </a:rPr>
              <a:t>Credit</a:t>
            </a:r>
            <a:r>
              <a:rPr dirty="0" sz="1100" spc="135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spc="-85" b="1">
                <a:solidFill>
                  <a:srgbClr val="1E1916"/>
                </a:solidFill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  <a:p>
            <a:pPr marL="153416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1E1916"/>
                </a:solidFill>
                <a:latin typeface="Arial"/>
                <a:cs typeface="Arial"/>
              </a:rPr>
              <a:t>ICICI</a:t>
            </a:r>
            <a:r>
              <a:rPr dirty="0" sz="1100" spc="125" b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E1916"/>
                </a:solidFill>
                <a:latin typeface="Arial"/>
                <a:cs typeface="Arial"/>
              </a:rPr>
              <a:t>Bank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86623" y="6327960"/>
            <a:ext cx="145224" cy="145224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1086330" y="6224930"/>
            <a:ext cx="2759710" cy="9340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805"/>
              </a:spcBef>
            </a:pPr>
            <a:r>
              <a:rPr dirty="0" sz="1150" b="1">
                <a:solidFill>
                  <a:srgbClr val="00386B"/>
                </a:solidFill>
                <a:latin typeface="Arial"/>
                <a:cs typeface="Arial"/>
              </a:rPr>
              <a:t>About</a:t>
            </a:r>
            <a:r>
              <a:rPr dirty="0" sz="1150" spc="30" b="1">
                <a:solidFill>
                  <a:srgbClr val="00386B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00386B"/>
                </a:solidFill>
                <a:latin typeface="Arial"/>
                <a:cs typeface="Arial"/>
              </a:rPr>
              <a:t>Fractal</a:t>
            </a:r>
            <a:endParaRPr sz="1150">
              <a:latin typeface="Arial"/>
              <a:cs typeface="Arial"/>
            </a:endParaRPr>
          </a:p>
          <a:p>
            <a:pPr marL="12700" marR="229870">
              <a:lnSpc>
                <a:spcPts val="1730"/>
              </a:lnSpc>
              <a:spcBef>
                <a:spcPts val="55"/>
              </a:spcBef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Fractal</a:t>
            </a:r>
            <a:r>
              <a:rPr dirty="0" sz="900" spc="-2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is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leading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provider</a:t>
            </a:r>
            <a:r>
              <a:rPr dirty="0" sz="900" spc="-1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of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customer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analytics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to</a:t>
            </a:r>
            <a:r>
              <a:rPr dirty="0" sz="900" spc="-2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consumer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banks,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credit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card</a:t>
            </a:r>
            <a:r>
              <a:rPr dirty="0" sz="900" spc="-2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issuers,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insurance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and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telecom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companies.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Fractal's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analytical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692488" y="10484695"/>
            <a:ext cx="27705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  <a:hlinkClick r:id="rId17"/>
              </a:rPr>
              <a:t>info@fractal.co.in</a:t>
            </a:r>
            <a:r>
              <a:rPr dirty="0" sz="1200" spc="2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81670"/>
                </a:solidFill>
                <a:latin typeface="Arial"/>
                <a:cs typeface="Arial"/>
              </a:rPr>
              <a:t>|</a:t>
            </a:r>
            <a:r>
              <a:rPr dirty="0" sz="1200" spc="325" b="1">
                <a:solidFill>
                  <a:srgbClr val="28167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  <a:hlinkClick r:id="rId18"/>
              </a:rPr>
              <a:t>www.fractal.co.in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</a:t>
            </a:fld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60"/>
              <a:t>2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1086330" y="7215541"/>
            <a:ext cx="2585720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solutions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have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helped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companies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across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the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globe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enhance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profitability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by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powering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their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customer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86330" y="7653805"/>
            <a:ext cx="2630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management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efforts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with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scientific</a:t>
            </a:r>
            <a:r>
              <a:rPr dirty="0" sz="900" spc="-30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1E1916"/>
                </a:solidFill>
                <a:latin typeface="Arial"/>
                <a:cs typeface="Arial"/>
              </a:rPr>
              <a:t>decision</a:t>
            </a:r>
            <a:r>
              <a:rPr dirty="0" sz="900" spc="-35" i="1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1E1916"/>
                </a:solidFill>
                <a:latin typeface="Arial"/>
                <a:cs typeface="Arial"/>
              </a:rPr>
              <a:t>making.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Fractal</dc:creator>
  <dc:title>ICICI_credit_scoring_casestudy_layout.cdr</dc:title>
  <dcterms:created xsi:type="dcterms:W3CDTF">2022-03-10T13:44:54Z</dcterms:created>
  <dcterms:modified xsi:type="dcterms:W3CDTF">2022-03-10T13:44:54Z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2003-12-24T00:00:00Z</vt:filetime>
  </property>
  <property fmtid="{D5CDD505-2E9C-101B-9397-08002B2CF9AE}" pid="3" name="Creator">
    <vt:lpwstr>CorelDRAW Version 10.0</vt:lpwstr>
  </property>
  <property fmtid="{D5CDD505-2E9C-101B-9397-08002B2CF9AE}" pid="4" name="LastSaved">
    <vt:filetime>2022-03-10T00:00:00Z</vt:filetime>
  </property>
</Properties>
</file>