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8825" cy="6858000"/>
  <p:notesSz cx="12188825" cy="6858000"/>
  <p:defaultTextStyle>
    <a:defPPr>
      <a:defRPr lang="en-GB"/>
    </a:defPPr>
    <a:lvl1pPr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2400">
        <a:solidFill>
          <a:schemeClr val="bg1"/>
        </a:solidFill>
        <a:latin typeface="Times New Roman"/>
        <a:ea typeface="+mn-ea"/>
        <a:cs typeface="+mn-cs"/>
      </a:defRPr>
    </a:lvl1pPr>
    <a:lvl2pPr marL="742950" indent="-28575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2400">
        <a:solidFill>
          <a:schemeClr val="bg1"/>
        </a:solidFill>
        <a:latin typeface="Times New Roman"/>
        <a:ea typeface="+mn-ea"/>
        <a:cs typeface="+mn-cs"/>
      </a:defRPr>
    </a:lvl2pPr>
    <a:lvl3pPr marL="11430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2400">
        <a:solidFill>
          <a:schemeClr val="bg1"/>
        </a:solidFill>
        <a:latin typeface="Times New Roman"/>
        <a:ea typeface="+mn-ea"/>
        <a:cs typeface="+mn-cs"/>
      </a:defRPr>
    </a:lvl3pPr>
    <a:lvl4pPr marL="16002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2400">
        <a:solidFill>
          <a:schemeClr val="bg1"/>
        </a:solidFill>
        <a:latin typeface="Times New Roman"/>
        <a:ea typeface="+mn-ea"/>
        <a:cs typeface="+mn-cs"/>
      </a:defRPr>
    </a:lvl4pPr>
    <a:lvl5pPr marL="20574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2400">
        <a:solidFill>
          <a:schemeClr val="bg1"/>
        </a:solidFill>
        <a:latin typeface="Times New Roman"/>
        <a:ea typeface="+mn-ea"/>
        <a:cs typeface="+mn-cs"/>
      </a:defRPr>
    </a:lvl5pPr>
    <a:lvl6pPr marL="2286000" algn="l" defTabSz="914400">
      <a:defRPr sz="2400">
        <a:solidFill>
          <a:schemeClr val="bg1"/>
        </a:solidFill>
        <a:latin typeface="Times New Roman"/>
        <a:ea typeface="+mn-ea"/>
        <a:cs typeface="+mn-cs"/>
      </a:defRPr>
    </a:lvl6pPr>
    <a:lvl7pPr marL="2743200" algn="l" defTabSz="914400">
      <a:defRPr sz="2400">
        <a:solidFill>
          <a:schemeClr val="bg1"/>
        </a:solidFill>
        <a:latin typeface="Times New Roman"/>
        <a:ea typeface="+mn-ea"/>
        <a:cs typeface="+mn-cs"/>
      </a:defRPr>
    </a:lvl7pPr>
    <a:lvl8pPr marL="3200400" algn="l" defTabSz="914400">
      <a:defRPr sz="2400">
        <a:solidFill>
          <a:schemeClr val="bg1"/>
        </a:solidFill>
        <a:latin typeface="Times New Roman"/>
        <a:ea typeface="+mn-ea"/>
        <a:cs typeface="+mn-cs"/>
      </a:defRPr>
    </a:lvl8pPr>
    <a:lvl9pPr marL="3657600" algn="l" defTabSz="914400">
      <a:defRPr sz="2400">
        <a:solidFill>
          <a:schemeClr val="bg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1016" y="457200"/>
            <a:ext cx="10055781" cy="61434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A7E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37959" y="1117619"/>
            <a:ext cx="11212846" cy="5311781"/>
          </a:xfrm>
          <a:prstGeom prst="rect">
            <a:avLst/>
          </a:prstGeom>
        </p:spPr>
        <p:txBody>
          <a:bodyPr/>
          <a:lstStyle>
            <a:lvl1pPr marL="519113" indent="-519113">
              <a:lnSpc>
                <a:spcPct val="120000"/>
              </a:lnSpc>
              <a:buFont typeface="Wingdings"/>
              <a:buChar char="q"/>
              <a:defRPr sz="2600"/>
            </a:lvl1pPr>
            <a:lvl2pPr marL="1146175" indent="450850">
              <a:lnSpc>
                <a:spcPct val="120000"/>
              </a:lnSpc>
              <a:buFont typeface="Wingdings"/>
              <a:buChar char="v"/>
              <a:defRPr sz="2400"/>
            </a:lvl2pPr>
            <a:lvl3pPr marL="2116138" indent="-287338"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>
              <a:defRPr/>
            </a:pPr>
            <a:r>
              <a:rPr lang="en-US"/>
              <a:t>Click </a:t>
            </a:r>
            <a:r>
              <a:rPr lang="en-US"/>
              <a:t>to edit Master text styles</a:t>
            </a:r>
            <a:endParaRPr/>
          </a:p>
          <a:p>
            <a:pPr lvl="1">
              <a:defRPr/>
            </a:pPr>
            <a:r>
              <a:rPr lang="en-US"/>
              <a:t>Second </a:t>
            </a:r>
            <a:r>
              <a:rPr lang="en-US"/>
              <a:t>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Line 8" hidden="0"/>
          <p:cNvSpPr>
            <a:spLocks noChangeShapeType="1"/>
          </p:cNvSpPr>
          <p:nvPr isPhoto="0" userDrawn="1"/>
        </p:nvSpPr>
        <p:spPr bwMode="auto">
          <a:xfrm>
            <a:off x="702550" y="1088408"/>
            <a:ext cx="11457496" cy="1587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Google Shape;14;p17" hidden="0"/>
          <p:cNvSpPr txBox="1">
            <a:spLocks noChangeArrowheads="1"/>
          </p:cNvSpPr>
          <p:nvPr isPhoto="0" userDrawn="1"/>
        </p:nvSpPr>
        <p:spPr bwMode="auto">
          <a:xfrm>
            <a:off x="11162479" y="6438899"/>
            <a:ext cx="914162" cy="41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>
              <a:buClr>
                <a:srgbClr val="0D0D0D"/>
              </a:buClr>
              <a:buSzPts val="2000"/>
              <a:buFont typeface="Calibri"/>
              <a:buNone/>
              <a:defRPr/>
            </a:pPr>
            <a:fld id="{E272016D-8C43-44D8-986D-350DDA9DFE98}" type="slidenum">
              <a:rPr lang="en-US" sz="2400" b="1">
                <a:solidFill>
                  <a:srgbClr val="0D0D0D"/>
                </a:solidFill>
                <a:latin typeface="+mn-lt"/>
                <a:cs typeface="Calibri"/>
              </a:rPr>
              <a:t/>
            </a:fld>
            <a:endParaRPr lang="en-US" b="1">
              <a:latin typeface="+mn-lt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0" hidden="0"/>
          <p:cNvSpPr>
            <a:spLocks noChangeArrowheads="1"/>
          </p:cNvSpPr>
          <p:nvPr isPhoto="0" userDrawn="1"/>
        </p:nvSpPr>
        <p:spPr bwMode="auto">
          <a:xfrm>
            <a:off x="10563648" y="6324600"/>
            <a:ext cx="1320456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800" b="1">
              <a:solidFill>
                <a:schemeClr val="tx1"/>
              </a:solidFill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324" y="3886200"/>
            <a:ext cx="8532178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Google Shape;14;p17" hidden="0"/>
          <p:cNvSpPr txBox="1">
            <a:spLocks noChangeArrowheads="1"/>
          </p:cNvSpPr>
          <p:nvPr isPhoto="0" userDrawn="1"/>
        </p:nvSpPr>
        <p:spPr bwMode="auto">
          <a:xfrm>
            <a:off x="11162479" y="6438899"/>
            <a:ext cx="914162" cy="41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>
              <a:buClr>
                <a:srgbClr val="0D0D0D"/>
              </a:buClr>
              <a:buSzPts val="2000"/>
              <a:buFont typeface="Calibri"/>
              <a:buNone/>
              <a:defRPr/>
            </a:pPr>
            <a:fld id="{E272016D-8C43-44D8-986D-350DDA9DFE98}" type="slidenum">
              <a:rPr lang="en-US" sz="2400" b="1">
                <a:solidFill>
                  <a:srgbClr val="0D0D0D"/>
                </a:solidFill>
                <a:latin typeface="+mn-lt"/>
                <a:cs typeface="Calibri"/>
              </a:rPr>
              <a:t/>
            </a:fld>
            <a:endParaRPr lang="en-US" b="1">
              <a:latin typeface="+mn-lt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Google Shape;6;p17" hidden="0"/>
          <p:cNvSpPr txBox="1">
            <a:spLocks noChangeArrowheads="1"/>
          </p:cNvSpPr>
          <p:nvPr isPhoto="0" userDrawn="0"/>
        </p:nvSpPr>
        <p:spPr bwMode="auto">
          <a:xfrm>
            <a:off x="11364492" y="6438899"/>
            <a:ext cx="558654" cy="4191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027" name="Google Shape;7;p17" hidden="0"/>
          <p:cNvSpPr txBox="1">
            <a:spLocks noChangeArrowheads="1"/>
          </p:cNvSpPr>
          <p:nvPr isPhoto="0" userDrawn="0"/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028" name="Google Shape;8;p17" hidden="0"/>
          <p:cNvSpPr txBox="1">
            <a:spLocks noChangeArrowheads="1"/>
          </p:cNvSpPr>
          <p:nvPr isPhoto="0" userDrawn="0"/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029" name="Google Shape;9;p17" hidden="0"/>
          <p:cNvSpPr txBox="1">
            <a:spLocks noChangeArrowheads="1"/>
          </p:cNvSpPr>
          <p:nvPr isPhoto="0" userDrawn="0"/>
        </p:nvSpPr>
        <p:spPr bwMode="auto">
          <a:xfrm>
            <a:off x="0" y="733427"/>
            <a:ext cx="711015" cy="6124575"/>
          </a:xfrm>
          <a:prstGeom prst="rect">
            <a:avLst/>
          </a:prstGeom>
          <a:solidFill>
            <a:srgbClr val="2E4698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sp>
        <p:nvSpPr>
          <p:cNvPr id="1030" name="Google Shape;10;p17" hidden="0"/>
          <p:cNvSpPr txBox="1">
            <a:spLocks noChangeArrowheads="1"/>
          </p:cNvSpPr>
          <p:nvPr isPhoto="0" userDrawn="0"/>
        </p:nvSpPr>
        <p:spPr bwMode="auto">
          <a:xfrm rot="-5400000">
            <a:off x="-2976641" y="3579740"/>
            <a:ext cx="6567487" cy="446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 algn="ctr">
              <a:buClr>
                <a:srgbClr val="FFFFFF"/>
              </a:buClr>
              <a:buSzPts val="2300"/>
              <a:defRPr/>
            </a:pPr>
            <a:r>
              <a:rPr lang="en-US" sz="2300" b="1">
                <a:solidFill>
                  <a:srgbClr val="FFFFFF"/>
                </a:solidFill>
              </a:rPr>
              <a:t>National Institute of Science &amp; Technology </a:t>
            </a:r>
            <a:endParaRPr lang="en-US"/>
          </a:p>
        </p:txBody>
      </p:sp>
      <p:sp>
        <p:nvSpPr>
          <p:cNvPr id="1031" name="Google Shape;11;p17" hidden="0"/>
          <p:cNvSpPr txBox="1">
            <a:spLocks noChangeArrowheads="1"/>
          </p:cNvSpPr>
          <p:nvPr isPhoto="0" userDrawn="0"/>
        </p:nvSpPr>
        <p:spPr bwMode="auto">
          <a:xfrm>
            <a:off x="761802" y="76202"/>
            <a:ext cx="10179574" cy="6461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buClr>
                <a:srgbClr val="D43A2A"/>
              </a:buClr>
              <a:buSzPts val="3600"/>
              <a:defRPr/>
            </a:pPr>
            <a:r>
              <a:rPr lang="en-US" sz="3600" b="1">
                <a:solidFill>
                  <a:srgbClr val="D43A2A"/>
                </a:solidFill>
              </a:rPr>
              <a:t> </a:t>
            </a:r>
            <a:endParaRPr lang="en-US"/>
          </a:p>
        </p:txBody>
      </p:sp>
      <p:pic>
        <p:nvPicPr>
          <p:cNvPr id="68616" name="Google Shape;12;p17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10820914" y="40945"/>
            <a:ext cx="1369498" cy="87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Google Shape;13;p17" hidden="0"/>
          <p:cNvSpPr txBox="1">
            <a:spLocks noChangeArrowheads="1"/>
          </p:cNvSpPr>
          <p:nvPr isPhoto="0" userDrawn="0"/>
        </p:nvSpPr>
        <p:spPr bwMode="auto">
          <a:xfrm>
            <a:off x="0" y="2"/>
            <a:ext cx="711015" cy="73342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>
                <a:solidFill>
                  <a:srgbClr val="000000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endParaRPr lang="en-US" sz="1800">
              <a:latin typeface="Calibri"/>
              <a:cs typeface="Calibri"/>
            </a:endParaRPr>
          </a:p>
        </p:txBody>
      </p:sp>
      <p:cxnSp>
        <p:nvCxnSpPr>
          <p:cNvPr id="68619" name="Google Shape;15;p17" hidden="0"/>
          <p:cNvCxnSpPr>
            <a:cxnSpLocks noChangeShapeType="1"/>
          </p:cNvCxnSpPr>
          <p:nvPr isPhoto="0" userDrawn="1"/>
        </p:nvCxnSpPr>
        <p:spPr bwMode="auto">
          <a:xfrm>
            <a:off x="679928" y="6463351"/>
            <a:ext cx="1069848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13" name="Text Box 4" hidden="0"/>
          <p:cNvSpPr txBox="1">
            <a:spLocks noChangeArrowheads="1"/>
          </p:cNvSpPr>
          <p:nvPr isPhoto="0" userDrawn="1"/>
        </p:nvSpPr>
        <p:spPr bwMode="auto">
          <a:xfrm>
            <a:off x="711063" y="2"/>
            <a:ext cx="571314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>
                <a:solidFill>
                  <a:srgbClr val="DE8400"/>
                </a:solidFill>
                <a:latin typeface="Arial"/>
                <a:ea typeface="DejaVu Sans"/>
                <a:cs typeface="DejaVu Sans"/>
              </a:rPr>
              <a:t>B.TECH </a:t>
            </a:r>
            <a:r>
              <a:rPr lang="en-US" sz="1800" b="1">
                <a:solidFill>
                  <a:srgbClr val="DE8400"/>
                </a:solidFill>
                <a:latin typeface="Arial"/>
                <a:ea typeface="DejaVu Sans"/>
                <a:cs typeface="DejaVu Sans"/>
              </a:rPr>
              <a:t> TITLE DEFENSE PRESENTATION 2021-22</a:t>
            </a:r>
            <a:endParaRPr lang="en-US" sz="1800" b="1">
              <a:solidFill>
                <a:srgbClr val="DE84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Line 8" hidden="0"/>
          <p:cNvSpPr>
            <a:spLocks noChangeShapeType="1"/>
          </p:cNvSpPr>
          <p:nvPr isPhoto="0" userDrawn="1"/>
        </p:nvSpPr>
        <p:spPr bwMode="auto">
          <a:xfrm>
            <a:off x="702550" y="1088408"/>
            <a:ext cx="11457496" cy="1587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algn="l">
        <a:spcBef>
          <a:spcPts val="0"/>
        </a:spcBef>
        <a:spcAft>
          <a:spcPts val="0"/>
        </a:spcAft>
        <a:buClr>
          <a:srgbClr val="000000"/>
        </a:buClr>
        <a:buFont typeface="Arial"/>
        <a:defRPr sz="1400">
          <a:solidFill>
            <a:srgbClr val="000000"/>
          </a:solidFill>
          <a:latin typeface="Arial"/>
          <a:ea typeface="Arial"/>
          <a:cs typeface="Arial"/>
        </a:defRPr>
      </a:lvl1pPr>
      <a:lvl2pPr lvl="1" algn="l">
        <a:spcBef>
          <a:spcPts val="0"/>
        </a:spcBef>
        <a:spcAft>
          <a:spcPts val="0"/>
        </a:spcAft>
        <a:buClr>
          <a:srgbClr val="000000"/>
        </a:buClr>
        <a:buFont typeface="Arial"/>
        <a:defRPr sz="1400">
          <a:solidFill>
            <a:srgbClr val="000000"/>
          </a:solidFill>
          <a:latin typeface="Arial"/>
          <a:ea typeface="Arial"/>
          <a:cs typeface="Arial"/>
        </a:defRPr>
      </a:lvl2pPr>
      <a:lvl3pPr lvl="2" algn="l">
        <a:spcBef>
          <a:spcPts val="0"/>
        </a:spcBef>
        <a:spcAft>
          <a:spcPts val="0"/>
        </a:spcAft>
        <a:buClr>
          <a:srgbClr val="000000"/>
        </a:buClr>
        <a:buFont typeface="Arial"/>
        <a:defRPr sz="1400">
          <a:solidFill>
            <a:srgbClr val="000000"/>
          </a:solidFill>
          <a:latin typeface="Arial"/>
          <a:ea typeface="Arial"/>
          <a:cs typeface="Arial"/>
        </a:defRPr>
      </a:lvl3pPr>
      <a:lvl4pPr lvl="3" algn="l">
        <a:spcBef>
          <a:spcPts val="0"/>
        </a:spcBef>
        <a:spcAft>
          <a:spcPts val="0"/>
        </a:spcAft>
        <a:buClr>
          <a:srgbClr val="000000"/>
        </a:buClr>
        <a:buFont typeface="Arial"/>
        <a:defRPr sz="1400">
          <a:solidFill>
            <a:srgbClr val="000000"/>
          </a:solidFill>
          <a:latin typeface="Arial"/>
          <a:ea typeface="Arial"/>
          <a:cs typeface="Arial"/>
        </a:defRPr>
      </a:lvl4pPr>
      <a:lvl5pPr lvl="4" algn="l">
        <a:spcBef>
          <a:spcPts val="0"/>
        </a:spcBef>
        <a:spcAft>
          <a:spcPts val="0"/>
        </a:spcAft>
        <a:buClr>
          <a:srgbClr val="000000"/>
        </a:buClr>
        <a:buFont typeface="Arial"/>
        <a:defRPr sz="1400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>
        <a:spcBef>
          <a:spcPts val="0"/>
        </a:spcBef>
        <a:spcAft>
          <a:spcPts val="0"/>
        </a:spcAft>
        <a:buClr>
          <a:srgbClr val="000000"/>
        </a:buClr>
        <a:buFont typeface="Arial"/>
        <a:buChar char="•"/>
        <a:defRPr sz="1400">
          <a:solidFill>
            <a:srgbClr val="000000"/>
          </a:solidFill>
          <a:latin typeface="Arial"/>
          <a:ea typeface="Arial"/>
          <a:cs typeface="Arial"/>
        </a:defRPr>
      </a:lvl1pPr>
      <a:lvl2pPr marL="742950" lvl="1" indent="-285750" algn="l">
        <a:spcBef>
          <a:spcPts val="0"/>
        </a:spcBef>
        <a:spcAft>
          <a:spcPts val="0"/>
        </a:spcAft>
        <a:buClr>
          <a:srgbClr val="000000"/>
        </a:buClr>
        <a:buFont typeface="Arial"/>
        <a:buChar char="–"/>
        <a:defRPr sz="1400">
          <a:solidFill>
            <a:srgbClr val="000000"/>
          </a:solidFill>
          <a:latin typeface="Arial"/>
          <a:ea typeface="Arial"/>
          <a:cs typeface="Arial"/>
        </a:defRPr>
      </a:lvl2pPr>
      <a:lvl3pPr marL="1143000" lvl="2" indent="-228600" algn="l">
        <a:spcBef>
          <a:spcPts val="0"/>
        </a:spcBef>
        <a:spcAft>
          <a:spcPts val="0"/>
        </a:spcAft>
        <a:buClr>
          <a:srgbClr val="000000"/>
        </a:buClr>
        <a:buFont typeface="Arial"/>
        <a:buChar char="•"/>
        <a:defRPr sz="1400">
          <a:solidFill>
            <a:srgbClr val="000000"/>
          </a:solidFill>
          <a:latin typeface="Arial"/>
          <a:ea typeface="Arial"/>
          <a:cs typeface="Arial"/>
        </a:defRPr>
      </a:lvl3pPr>
      <a:lvl4pPr marL="1600200" lvl="3" indent="-228600" algn="l">
        <a:spcBef>
          <a:spcPts val="0"/>
        </a:spcBef>
        <a:spcAft>
          <a:spcPts val="0"/>
        </a:spcAft>
        <a:buClr>
          <a:srgbClr val="000000"/>
        </a:buClr>
        <a:buFont typeface="Arial"/>
        <a:buChar char="–"/>
        <a:defRPr sz="1400">
          <a:solidFill>
            <a:srgbClr val="000000"/>
          </a:solidFill>
          <a:latin typeface="Arial"/>
          <a:ea typeface="Arial"/>
          <a:cs typeface="Arial"/>
        </a:defRPr>
      </a:lvl4pPr>
      <a:lvl5pPr marL="2057400" lvl="4" indent="-228600" algn="l">
        <a:spcBef>
          <a:spcPts val="0"/>
        </a:spcBef>
        <a:spcAft>
          <a:spcPts val="0"/>
        </a:spcAft>
        <a:buClr>
          <a:srgbClr val="000000"/>
        </a:buClr>
        <a:buFont typeface="Arial"/>
        <a:buChar char="»"/>
        <a:defRPr sz="1400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flearn.org/getting_started/" TargetMode="External"/><Relationship Id="rId3" Type="http://schemas.openxmlformats.org/officeDocument/2006/relationships/hyperlink" Target="https://flask.palletsprojects.com/en/2.0.x/" TargetMode="External"/><Relationship Id="rId4" Type="http://schemas.openxmlformats.org/officeDocument/2006/relationships/hyperlink" Target="https://github.com/nltk/nltk/wiki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3" name="Text Box 1" hidden="0"/>
          <p:cNvSpPr txBox="1">
            <a:spLocks noChangeArrowheads="1"/>
          </p:cNvSpPr>
          <p:nvPr isPhoto="0" userDrawn="0"/>
        </p:nvSpPr>
        <p:spPr bwMode="auto">
          <a:xfrm>
            <a:off x="711015" y="1066800"/>
            <a:ext cx="1147781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3600" b="1">
                <a:solidFill>
                  <a:srgbClr val="3333CC"/>
                </a:solidFill>
                <a:ea typeface="DejaVu Sans"/>
                <a:cs typeface="DejaVu Sans"/>
              </a:rPr>
              <a:t>Chat Bot for Java Language Query</a:t>
            </a:r>
            <a:endParaRPr/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b="1">
              <a:solidFill>
                <a:schemeClr val="tx1"/>
              </a:solidFill>
              <a:ea typeface="DejaVu Sans"/>
              <a:cs typeface="DejaVu Sans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>
                <a:solidFill>
                  <a:schemeClr val="tx1"/>
                </a:solidFill>
                <a:ea typeface="DejaVu Sans"/>
                <a:cs typeface="DejaVu Sans"/>
              </a:rPr>
              <a:t>Project ID:</a:t>
            </a:r>
            <a:r>
              <a:rPr lang="en-IN" b="1">
                <a:solidFill>
                  <a:schemeClr val="tx1"/>
                </a:solidFill>
                <a:ea typeface="DejaVu Sans"/>
                <a:cs typeface="DejaVu Sans"/>
              </a:rPr>
              <a:t> 22203</a:t>
            </a:r>
            <a:endParaRPr lang="en-US" b="1">
              <a:solidFill>
                <a:schemeClr val="tx1"/>
              </a:solidFill>
              <a:ea typeface="DejaVu Sans"/>
              <a:cs typeface="DejaVu Sans"/>
            </a:endParaRPr>
          </a:p>
        </p:txBody>
      </p:sp>
      <p:sp>
        <p:nvSpPr>
          <p:cNvPr id="3074" name="Text Box 2" hidden="0"/>
          <p:cNvSpPr txBox="1">
            <a:spLocks noChangeArrowheads="1"/>
          </p:cNvSpPr>
          <p:nvPr isPhoto="0" userDrawn="0"/>
        </p:nvSpPr>
        <p:spPr bwMode="auto">
          <a:xfrm>
            <a:off x="1598612" y="4358390"/>
            <a:ext cx="2889027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Student 1:</a:t>
            </a:r>
            <a:r>
              <a:rPr lang="en-IN" sz="2000" b="1">
                <a:solidFill>
                  <a:srgbClr val="000000"/>
                </a:solidFill>
                <a:ea typeface="DejaVu Sans"/>
                <a:cs typeface="DejaVu Sans"/>
              </a:rPr>
              <a:t>Ashish Sahu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                         Roll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 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No: </a:t>
            </a:r>
            <a:r>
              <a:rPr lang="en-IN" sz="2000" b="1">
                <a:solidFill>
                  <a:srgbClr val="000000"/>
                </a:solidFill>
                <a:ea typeface="DejaVu Sans"/>
                <a:cs typeface="DejaVu Sans"/>
              </a:rPr>
              <a:t>IT 201810428</a:t>
            </a:r>
            <a:endParaRPr/>
          </a:p>
        </p:txBody>
      </p:sp>
      <p:pic>
        <p:nvPicPr>
          <p:cNvPr id="3075" name="Picture 3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332412" y="2590800"/>
            <a:ext cx="1893013" cy="106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 hidden="0"/>
          <p:cNvSpPr txBox="1">
            <a:spLocks noChangeArrowheads="1"/>
          </p:cNvSpPr>
          <p:nvPr isPhoto="0" userDrawn="0"/>
        </p:nvSpPr>
        <p:spPr bwMode="auto">
          <a:xfrm>
            <a:off x="7923212" y="4363415"/>
            <a:ext cx="3733800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Student 2: </a:t>
            </a:r>
            <a:r>
              <a:rPr lang="en-IN" sz="2000" b="1">
                <a:solidFill>
                  <a:srgbClr val="000000"/>
                </a:solidFill>
                <a:ea typeface="DejaVu Sans"/>
                <a:cs typeface="DejaVu Sans"/>
              </a:rPr>
              <a:t>Subham Mahapatro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                        </a:t>
            </a:r>
            <a:endParaRPr lang="en-US" sz="2000" b="1">
              <a:solidFill>
                <a:srgbClr val="000000"/>
              </a:solidFill>
              <a:ea typeface="DejaVu Sans"/>
              <a:cs typeface="DejaVu Sans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Roll No:</a:t>
            </a:r>
            <a:r>
              <a:rPr lang="en-IN" sz="2000" b="1">
                <a:solidFill>
                  <a:srgbClr val="000000"/>
                </a:solidFill>
                <a:ea typeface="DejaVu Sans"/>
                <a:cs typeface="DejaVu Sans"/>
              </a:rPr>
              <a:t> IT 201810428</a:t>
            </a:r>
            <a:endParaRPr/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0000FF"/>
              </a:solidFill>
              <a:ea typeface="DejaVu Sans"/>
              <a:cs typeface="DejaVu Sans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b="1">
              <a:solidFill>
                <a:srgbClr val="0000FF"/>
              </a:solidFill>
              <a:ea typeface="DejaVu Sans"/>
              <a:cs typeface="DejaVu Sans"/>
            </a:endParaRPr>
          </a:p>
        </p:txBody>
      </p:sp>
      <p:sp>
        <p:nvSpPr>
          <p:cNvPr id="2" name="Rectangle 1" hidden="0"/>
          <p:cNvSpPr/>
          <p:nvPr isPhoto="0" userDrawn="0"/>
        </p:nvSpPr>
        <p:spPr bwMode="auto">
          <a:xfrm>
            <a:off x="6018212" y="3581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ea typeface="DejaVu Sans"/>
                <a:cs typeface="DejaVu Sans"/>
              </a:rPr>
              <a:t>By</a:t>
            </a:r>
            <a:endParaRPr/>
          </a:p>
        </p:txBody>
      </p:sp>
      <p:sp>
        <p:nvSpPr>
          <p:cNvPr id="7" name="Text Box 2" hidden="0"/>
          <p:cNvSpPr txBox="1">
            <a:spLocks noChangeArrowheads="1"/>
          </p:cNvSpPr>
          <p:nvPr isPhoto="0" userDrawn="0"/>
        </p:nvSpPr>
        <p:spPr bwMode="auto">
          <a:xfrm>
            <a:off x="379412" y="5410200"/>
            <a:ext cx="1147781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i="1">
                <a:solidFill>
                  <a:srgbClr val="0000CC"/>
                </a:solidFill>
                <a:ea typeface="DejaVu Sans"/>
                <a:cs typeface="DejaVu Sans"/>
              </a:rPr>
              <a:t>Under </a:t>
            </a:r>
            <a:r>
              <a:rPr lang="en-US" sz="2800" i="1">
                <a:solidFill>
                  <a:srgbClr val="0000CC"/>
                </a:solidFill>
                <a:ea typeface="DejaVu Sans"/>
                <a:cs typeface="DejaVu Sans"/>
              </a:rPr>
              <a:t>the guidance of</a:t>
            </a:r>
            <a:endParaRPr/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>
                <a:solidFill>
                  <a:schemeClr val="tx1"/>
                </a:solidFill>
                <a:ea typeface="DejaVu Sans"/>
                <a:cs typeface="DejaVu Sans"/>
              </a:rPr>
              <a:t>Prof.  </a:t>
            </a:r>
            <a:r>
              <a:rPr lang="en-IN" sz="2800" b="1">
                <a:solidFill>
                  <a:schemeClr val="tx1"/>
                </a:solidFill>
                <a:ea typeface="DejaVu Sans"/>
                <a:cs typeface="DejaVu Sans"/>
              </a:rPr>
              <a:t>Prashant Kumar Mohanty</a:t>
            </a:r>
            <a:endParaRPr lang="en-US" sz="2800" b="1">
              <a:solidFill>
                <a:schemeClr val="tx1"/>
              </a:solidFill>
              <a:ea typeface="DejaVu Sans"/>
              <a:cs typeface="DejaVu Sans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b="1" i="1">
              <a:solidFill>
                <a:srgbClr val="0000FF"/>
              </a:solidFill>
              <a:ea typeface="DejaVu Sans"/>
              <a:cs typeface="DejaVu Sans"/>
            </a:endParaRPr>
          </a:p>
        </p:txBody>
      </p:sp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922102" y="2343001"/>
            <a:ext cx="2018028" cy="2076597"/>
          </a:xfrm>
          <a:prstGeom prst="rect">
            <a:avLst/>
          </a:prstGeom>
        </p:spPr>
      </p:pic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07728" y="2266801"/>
            <a:ext cx="2323214" cy="2076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Text Box 2" hidden="0"/>
          <p:cNvSpPr txBox="1">
            <a:spLocks noChangeArrowheads="1"/>
          </p:cNvSpPr>
          <p:nvPr isPhoto="0" userDrawn="0"/>
        </p:nvSpPr>
        <p:spPr bwMode="auto">
          <a:xfrm>
            <a:off x="732176" y="1319213"/>
            <a:ext cx="10868369" cy="47243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b="1">
              <a:solidFill>
                <a:srgbClr val="000000"/>
              </a:solidFill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b="1">
              <a:solidFill>
                <a:srgbClr val="000000"/>
              </a:solidFill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b="1">
              <a:solidFill>
                <a:srgbClr val="000000"/>
              </a:solidFill>
              <a:cs typeface="Times New Roman"/>
            </a:endParaRPr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buFont typeface="Times New Roman"/>
              <a:buChar char="*"/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b="1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5" name="Title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 STATEMENT</a:t>
            </a:r>
            <a:endParaRPr lang="en-US"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lnSpc>
                <a:spcPct val="150000"/>
              </a:lnSpc>
              <a:spcBef>
                <a:spcPts val="599"/>
              </a:spcBef>
              <a:buClr>
                <a:srgbClr val="000000"/>
              </a:buClr>
              <a:buFont typeface="Wingdings"/>
              <a:buNone/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endParaRPr sz="2800"/>
          </a:p>
          <a:p>
            <a:pPr marL="507999" indent="-507999">
              <a:lnSpc>
                <a:spcPct val="150000"/>
              </a:lnSpc>
              <a:spcBef>
                <a:spcPts val="599"/>
              </a:spcBef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r>
              <a:rPr lang="en-IN" sz="2800"/>
              <a:t>Chat Bot for Java language queries</a:t>
            </a:r>
            <a:endParaRPr lang="en-IN" sz="2800"/>
          </a:p>
          <a:p>
            <a:pPr marL="507999" indent="-507999">
              <a:lnSpc>
                <a:spcPct val="150000"/>
              </a:lnSpc>
              <a:spcBef>
                <a:spcPts val="599"/>
              </a:spcBef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r>
              <a:rPr lang="en-IN" sz="2800"/>
              <a:t>It should able to handle queries related to different syntax, errors and exceptions</a:t>
            </a:r>
            <a:endParaRPr lang="en-IN" sz="2800"/>
          </a:p>
          <a:p>
            <a:pPr marL="507999" indent="-507999">
              <a:lnSpc>
                <a:spcPct val="150000"/>
              </a:lnSpc>
              <a:spcBef>
                <a:spcPts val="599"/>
              </a:spcBef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r>
              <a:rPr lang="en-IN" sz="2800"/>
              <a:t>It should be interactive to make digital learning more productive</a:t>
            </a:r>
            <a:endParaRPr lang="en-IN" sz="2800"/>
          </a:p>
          <a:p>
            <a:pPr marL="507999" indent="-507999">
              <a:lnSpc>
                <a:spcPct val="150000"/>
              </a:lnSpc>
              <a:spcBef>
                <a:spcPts val="599"/>
              </a:spcBef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r>
              <a:rPr lang="en-IN" sz="2800"/>
              <a:t>It should also be deployable as web component</a:t>
            </a:r>
            <a:endParaRPr lang="en-IN" sz="2800"/>
          </a:p>
          <a:p>
            <a:pPr marL="507999" indent="-507999">
              <a:lnSpc>
                <a:spcPct val="150000"/>
              </a:lnSpc>
              <a:spcBef>
                <a:spcPts val="599"/>
              </a:spcBef>
              <a:tabLst>
                <a:tab pos="911224" algn="l"/>
                <a:tab pos="1825624" algn="l"/>
                <a:tab pos="2740023" algn="l"/>
                <a:tab pos="3654424" algn="l"/>
                <a:tab pos="4568824" algn="l"/>
                <a:tab pos="5483224" algn="l"/>
                <a:tab pos="6397624" algn="l"/>
                <a:tab pos="7312024" algn="l"/>
                <a:tab pos="8226424" algn="l"/>
                <a:tab pos="9140824" algn="l"/>
                <a:tab pos="10055224" algn="l"/>
              </a:tabLst>
              <a:defRPr/>
            </a:pPr>
            <a:endParaRPr lang="en-IN" sz="2800"/>
          </a:p>
          <a:p>
            <a:pPr marL="0" indent="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sz="2800"/>
          </a:p>
        </p:txBody>
      </p:sp>
      <p:sp>
        <p:nvSpPr>
          <p:cNvPr id="7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7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8" name="Text Box 2" hidden="0"/>
          <p:cNvSpPr txBox="1">
            <a:spLocks noChangeArrowheads="1"/>
          </p:cNvSpPr>
          <p:nvPr isPhoto="0" userDrawn="0"/>
        </p:nvSpPr>
        <p:spPr bwMode="auto">
          <a:xfrm>
            <a:off x="760412" y="6385810"/>
            <a:ext cx="3352800" cy="38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OBJECTIVE</a:t>
            </a:r>
            <a:endParaRPr lang="en-US"/>
          </a:p>
        </p:txBody>
      </p:sp>
      <p:sp>
        <p:nvSpPr>
          <p:cNvPr id="5" name="Content Placeholder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endParaRPr lang="en-IN" sz="2800"/>
          </a:p>
          <a:p>
            <a:pPr>
              <a:lnSpc>
                <a:spcPct val="150000"/>
              </a:lnSpc>
              <a:defRPr/>
            </a:pPr>
            <a:r>
              <a:rPr lang="en-IN" sz="2800"/>
              <a:t>Javamate(chatbot) should be more interactive and user friendly</a:t>
            </a:r>
            <a:endParaRPr lang="en-IN" sz="2800"/>
          </a:p>
          <a:p>
            <a:pPr>
              <a:lnSpc>
                <a:spcPct val="150000"/>
              </a:lnSpc>
              <a:defRPr/>
            </a:pPr>
            <a:r>
              <a:rPr lang="en-IN" sz="2800"/>
              <a:t>It would be portable and platform independent</a:t>
            </a:r>
            <a:endParaRPr lang="en-IN" sz="2800"/>
          </a:p>
          <a:p>
            <a:pPr>
              <a:lnSpc>
                <a:spcPct val="150000"/>
              </a:lnSpc>
              <a:defRPr/>
            </a:pPr>
            <a:r>
              <a:rPr lang="en-IN" sz="2800"/>
              <a:t>It can be accessed from anywhere anytime</a:t>
            </a:r>
            <a:endParaRPr lang="en-IN" sz="2800"/>
          </a:p>
          <a:p>
            <a:pPr>
              <a:lnSpc>
                <a:spcPct val="150000"/>
              </a:lnSpc>
              <a:defRPr/>
            </a:pPr>
            <a:r>
              <a:rPr lang="en-IN" sz="2800"/>
              <a:t>It must handle any query related to java </a:t>
            </a:r>
            <a:endParaRPr lang="en-IN" sz="2800"/>
          </a:p>
          <a:p>
            <a:pPr>
              <a:lnSpc>
                <a:spcPct val="150000"/>
              </a:lnSpc>
              <a:defRPr/>
            </a:pPr>
            <a:endParaRPr lang="en-IN" sz="2400"/>
          </a:p>
        </p:txBody>
      </p:sp>
      <p:sp>
        <p:nvSpPr>
          <p:cNvPr id="1425712874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823036344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grpSp>
        <p:nvGrpSpPr>
          <p:cNvPr id="107217370" name="" hidden="0"/>
          <p:cNvGrpSpPr/>
          <p:nvPr isPhoto="0" userDrawn="0"/>
        </p:nvGrpSpPr>
        <p:grpSpPr bwMode="auto">
          <a:xfrm>
            <a:off x="8642795" y="2653439"/>
            <a:ext cx="2797007" cy="3775959"/>
            <a:chOff x="0" y="0"/>
            <a:chExt cx="2797007" cy="3775959"/>
          </a:xfrm>
        </p:grpSpPr>
        <p:pic>
          <p:nvPicPr>
            <p:cNvPr id="1614630639" name="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flipH="1" flipV="0">
              <a:off x="0" y="0"/>
              <a:ext cx="2797007" cy="3775959"/>
            </a:xfrm>
            <a:prstGeom prst="rect">
              <a:avLst/>
            </a:prstGeom>
          </p:spPr>
        </p:pic>
        <p:sp>
          <p:nvSpPr>
            <p:cNvPr id="185190665" name="" hidden="0"/>
            <p:cNvSpPr/>
            <p:nvPr isPhoto="0" userDrawn="0"/>
          </p:nvSpPr>
          <p:spPr bwMode="auto">
            <a:xfrm flipH="0" flipV="0">
              <a:off x="1265154" y="1823310"/>
              <a:ext cx="590549" cy="342899"/>
            </a:xfrm>
            <a:prstGeom prst="rect">
              <a:avLst/>
            </a:prstGeom>
            <a:solidFill>
              <a:srgbClr val="104442"/>
            </a:solidFill>
            <a:ln w="25400" cap="flat" cmpd="sng" algn="ctr">
              <a:solidFill>
                <a:srgbClr val="10444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METHODOLOGY</a:t>
            </a:r>
            <a:r>
              <a:rPr lang="en-IN"/>
              <a:t> </a:t>
            </a:r>
            <a:endParaRPr lang="en-US"/>
          </a:p>
        </p:txBody>
      </p:sp>
      <p:sp>
        <p:nvSpPr>
          <p:cNvPr id="5" name="Content Placeholder 4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37958" y="1297335"/>
            <a:ext cx="11212845" cy="53117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IN" b="1"/>
              <a:t>Frontend</a:t>
            </a:r>
            <a:r>
              <a:rPr lang="en-IN" b="1"/>
              <a:t>:</a:t>
            </a:r>
            <a:r>
              <a:rPr lang="en-IN"/>
              <a:t> HTML, CSS, Javascript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 b="1"/>
              <a:t>Backend:</a:t>
            </a:r>
            <a:r>
              <a:rPr lang="en-IN"/>
              <a:t> Flask (Python)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 b="1"/>
              <a:t>Dataset:</a:t>
            </a:r>
            <a:r>
              <a:rPr lang="en-IN"/>
              <a:t> Custom JSON dataset</a:t>
            </a:r>
            <a:r>
              <a:rPr lang="en-IN"/>
              <a:t> with JAVA queries and responses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 b="1"/>
              <a:t>Model:</a:t>
            </a:r>
            <a:r>
              <a:rPr lang="en-IN"/>
              <a:t> Neural network architecture</a:t>
            </a:r>
            <a:r>
              <a:rPr lang="en-IN"/>
              <a:t> </a:t>
            </a:r>
            <a:r>
              <a:rPr lang="en-IN"/>
              <a:t> </a:t>
            </a:r>
            <a:endParaRPr lang="en-IN"/>
          </a:p>
        </p:txBody>
      </p:sp>
      <p:sp>
        <p:nvSpPr>
          <p:cNvPr id="101012656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2092284509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pic>
        <p:nvPicPr>
          <p:cNvPr id="8121156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37958" y="3702169"/>
            <a:ext cx="1919127" cy="2590823"/>
          </a:xfrm>
          <a:prstGeom prst="rect">
            <a:avLst/>
          </a:prstGeom>
        </p:spPr>
      </p:pic>
      <p:pic>
        <p:nvPicPr>
          <p:cNvPr id="7451070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436810" y="3848842"/>
            <a:ext cx="1810482" cy="2444149"/>
          </a:xfrm>
          <a:prstGeom prst="rect">
            <a:avLst/>
          </a:prstGeom>
        </p:spPr>
      </p:pic>
      <p:pic>
        <p:nvPicPr>
          <p:cNvPr id="98985244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113209" y="3789847"/>
            <a:ext cx="1877043" cy="2534009"/>
          </a:xfrm>
          <a:prstGeom prst="rect">
            <a:avLst/>
          </a:prstGeom>
        </p:spPr>
      </p:pic>
      <p:pic>
        <p:nvPicPr>
          <p:cNvPr id="53827487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5990253" y="4375760"/>
            <a:ext cx="3606211" cy="1411125"/>
          </a:xfrm>
          <a:prstGeom prst="rect">
            <a:avLst/>
          </a:prstGeom>
        </p:spPr>
      </p:pic>
      <p:sp>
        <p:nvSpPr>
          <p:cNvPr id="373016152" name="" hidden="0"/>
          <p:cNvSpPr/>
          <p:nvPr isPhoto="0" userDrawn="0"/>
        </p:nvSpPr>
        <p:spPr bwMode="auto">
          <a:xfrm flipH="0" flipV="0">
            <a:off x="12042270" y="3989632"/>
            <a:ext cx="65602" cy="13958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44346137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887609" y="4177664"/>
            <a:ext cx="1758375" cy="175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212615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METHODOLOGY</a:t>
            </a:r>
            <a:endParaRPr lang="en-US"/>
          </a:p>
        </p:txBody>
      </p:sp>
      <p:sp>
        <p:nvSpPr>
          <p:cNvPr id="474862040" name="Content Placeholder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User enter query into the frontend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Frontend sends the query to backend which will further passed to NN model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NN model will predict a tag according to which proper response is selected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Backend </a:t>
            </a:r>
            <a:r>
              <a:rPr lang="en-IN"/>
              <a:t>receives the response and send back to frontend where User can see the same </a:t>
            </a:r>
            <a:r>
              <a:rPr lang="en-IN"/>
              <a:t> </a:t>
            </a:r>
            <a:endParaRPr lang="en-IN"/>
          </a:p>
        </p:txBody>
      </p:sp>
      <p:sp>
        <p:nvSpPr>
          <p:cNvPr id="710726889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714706055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21745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METHODOLOGY</a:t>
            </a:r>
            <a:r>
              <a:rPr lang="en-IN"/>
              <a:t> </a:t>
            </a:r>
            <a:endParaRPr lang="en-US"/>
          </a:p>
        </p:txBody>
      </p:sp>
      <p:sp>
        <p:nvSpPr>
          <p:cNvPr id="1270543750" name="" hidden="0"/>
          <p:cNvSpPr/>
          <p:nvPr isPhoto="0" userDrawn="0"/>
        </p:nvSpPr>
        <p:spPr bwMode="auto">
          <a:xfrm flipH="0" flipV="0">
            <a:off x="-68536" y="1514425"/>
            <a:ext cx="228987" cy="39545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455380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1015" y="1088888"/>
            <a:ext cx="11597233" cy="5350010"/>
          </a:xfrm>
          <a:prstGeom prst="rect">
            <a:avLst/>
          </a:prstGeom>
        </p:spPr>
      </p:pic>
      <p:sp>
        <p:nvSpPr>
          <p:cNvPr id="504907935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790458837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POSSIBLE OUTCOME</a:t>
            </a:r>
            <a:endParaRPr lang="en-US"/>
          </a:p>
        </p:txBody>
      </p:sp>
      <p:sp>
        <p:nvSpPr>
          <p:cNvPr id="5" name="Content Placeholder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IN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IN"/>
              <a:t>Javamate will benefit learners to understand Java Language in a more natural manner.</a:t>
            </a:r>
            <a:endParaRPr lang="en-IN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IN"/>
              <a:t>Any doubt and query can be resolved anytime from anywhere.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Chatbots enhances the learning experiences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It can be deployed on multiple platforms like android, ios etc.</a:t>
            </a:r>
            <a:endParaRPr lang="en-IN"/>
          </a:p>
          <a:p>
            <a:pPr>
              <a:lnSpc>
                <a:spcPct val="150000"/>
              </a:lnSpc>
              <a:defRPr/>
            </a:pPr>
            <a:r>
              <a:rPr lang="en-IN"/>
              <a:t>It can also be implemeted with learning bots for discord, telegram etc.</a:t>
            </a:r>
            <a:endParaRPr lang="en-IN"/>
          </a:p>
        </p:txBody>
      </p:sp>
      <p:sp>
        <p:nvSpPr>
          <p:cNvPr id="1654089743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288192359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sz="2800" b="1">
              <a:latin typeface="Bookman Old Style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sz="2800" u="sng">
                <a:solidFill>
                  <a:schemeClr val="hlink"/>
                </a:solidFill>
                <a:hlinkClick r:id="rId2" tooltip="http://tflearn.org/getting_started/"/>
              </a:rPr>
              <a:t>http://tflearn.org/getting_started/</a:t>
            </a:r>
            <a:endParaRPr sz="280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sz="2800" u="sng">
                <a:solidFill>
                  <a:schemeClr val="hlink"/>
                </a:solidFill>
                <a:hlinkClick r:id="rId3" tooltip="https://flask.palletsprojects.com/en/2.0.x/"/>
              </a:rPr>
              <a:t>https://flask.palletsprojects.com/en/2.0.x/</a:t>
            </a:r>
            <a:endParaRPr sz="280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sz="2800" u="sng">
                <a:solidFill>
                  <a:schemeClr val="hlink"/>
                </a:solidFill>
                <a:hlinkClick r:id="rId4" tooltip="https://github.com/nltk/nltk/wiki"/>
              </a:rPr>
              <a:t>https://github.com/nltk/nltk/wiki</a:t>
            </a:r>
            <a:endParaRPr sz="2800"/>
          </a:p>
          <a:p>
            <a:pPr>
              <a:lnSpc>
                <a:spcPct val="150000"/>
              </a:lnSpc>
              <a:defRPr/>
            </a:pPr>
            <a:r>
              <a:rPr sz="2800"/>
              <a:t>https://developer.mozilla.org/en-US/docs/Web/HTML</a:t>
            </a:r>
            <a:endParaRPr sz="2800"/>
          </a:p>
        </p:txBody>
      </p:sp>
      <p:sp>
        <p:nvSpPr>
          <p:cNvPr id="82549056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1255458495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11015" y="2644776"/>
            <a:ext cx="11173089" cy="1470025"/>
          </a:xfrm>
        </p:spPr>
        <p:txBody>
          <a:bodyPr/>
          <a:lstStyle/>
          <a:p>
            <a:pPr algn="r">
              <a:defRPr/>
            </a:pPr>
            <a:r>
              <a:rPr lang="en-US" sz="9600">
                <a:solidFill>
                  <a:srgbClr val="C00000"/>
                </a:solidFill>
              </a:rPr>
              <a:t>Thank You</a:t>
            </a:r>
            <a:endParaRPr lang="en-US" sz="9600">
              <a:solidFill>
                <a:srgbClr val="C00000"/>
              </a:solidFill>
            </a:endParaRPr>
          </a:p>
        </p:txBody>
      </p:sp>
      <p:sp>
        <p:nvSpPr>
          <p:cNvPr id="20458858" name="Text Box 2" hidden="0"/>
          <p:cNvSpPr txBox="1">
            <a:spLocks noChangeArrowheads="1"/>
          </p:cNvSpPr>
          <p:nvPr isPhoto="0" userDrawn="0"/>
        </p:nvSpPr>
        <p:spPr bwMode="auto">
          <a:xfrm flipH="0" flipV="0">
            <a:off x="6246811" y="6372069"/>
            <a:ext cx="4137386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0440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Subham Mahapatro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  <p:sp>
        <p:nvSpPr>
          <p:cNvPr id="1115070433" name="Text Box 2" hidden="0"/>
          <p:cNvSpPr txBox="1">
            <a:spLocks noChangeArrowheads="1"/>
          </p:cNvSpPr>
          <p:nvPr isPhoto="0" userDrawn="0"/>
        </p:nvSpPr>
        <p:spPr bwMode="auto">
          <a:xfrm>
            <a:off x="760411" y="6385808"/>
            <a:ext cx="3352799" cy="380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ts val="49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201810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428</a:t>
            </a:r>
            <a:r>
              <a:rPr lang="en-US" sz="2000" b="1">
                <a:solidFill>
                  <a:srgbClr val="FF0000"/>
                </a:solidFill>
                <a:ea typeface="DejaVu Sans"/>
                <a:cs typeface="DejaVu Sans"/>
              </a:rPr>
              <a:t>   </a:t>
            </a:r>
            <a:r>
              <a:rPr lang="en-IN" sz="2000" b="1">
                <a:solidFill>
                  <a:srgbClr val="FF0000"/>
                </a:solidFill>
                <a:ea typeface="DejaVu Sans"/>
                <a:cs typeface="DejaVu Sans"/>
              </a:rPr>
              <a:t>Ashish Sahu</a:t>
            </a:r>
            <a:endParaRPr lang="en-US" sz="2000" b="1">
              <a:solidFill>
                <a:srgbClr val="FF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DMISSION PPT AS RECEIVED FROM CHAIRM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ONLYOFFICE/6.4.1.46</Application>
  <DocSecurity>0</DocSecurity>
  <PresentationFormat>Custom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subject/>
  <dc:creator>Ashish</dc:creator>
  <cp:keywords/>
  <dc:description/>
  <dc:identifier/>
  <dc:language/>
  <cp:lastModifiedBy/>
  <cp:revision>689</cp:revision>
  <dcterms:created xsi:type="dcterms:W3CDTF">2005-01-24T10:28:59Z</dcterms:created>
  <dcterms:modified xsi:type="dcterms:W3CDTF">2021-10-05T05:02:28Z</dcterms:modified>
  <cp:category/>
  <cp:contentStatus/>
  <cp:version/>
</cp:coreProperties>
</file>