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0"/>
  </p:notesMasterIdLst>
  <p:handoutMasterIdLst>
    <p:handoutMasterId r:id="rId21"/>
  </p:handoutMasterIdLst>
  <p:sldIdLst>
    <p:sldId id="256" r:id="rId2"/>
    <p:sldId id="258" r:id="rId3"/>
    <p:sldId id="261" r:id="rId4"/>
    <p:sldId id="272" r:id="rId5"/>
    <p:sldId id="259" r:id="rId6"/>
    <p:sldId id="263" r:id="rId7"/>
    <p:sldId id="273" r:id="rId8"/>
    <p:sldId id="264" r:id="rId9"/>
    <p:sldId id="267" r:id="rId10"/>
    <p:sldId id="265" r:id="rId11"/>
    <p:sldId id="271" r:id="rId12"/>
    <p:sldId id="269" r:id="rId13"/>
    <p:sldId id="270" r:id="rId14"/>
    <p:sldId id="274" r:id="rId15"/>
    <p:sldId id="268" r:id="rId16"/>
    <p:sldId id="275" r:id="rId17"/>
    <p:sldId id="266"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FD16E5-B69D-4197-84B7-E886B13468E4}" v="1" dt="2022-06-27T11:53:57.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5" autoAdjust="0"/>
    <p:restoredTop sz="94648" autoAdjust="0"/>
  </p:normalViewPr>
  <p:slideViewPr>
    <p:cSldViewPr snapToGrid="0">
      <p:cViewPr varScale="1">
        <p:scale>
          <a:sx n="73" d="100"/>
          <a:sy n="73" d="100"/>
        </p:scale>
        <p:origin x="504"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5"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IN">
              <a:latin typeface="Calibri"/>
              <a:ea typeface="Calibri"/>
              <a:cs typeface="Calibri"/>
              <a:sym typeface="Calibri"/>
            </a:rPr>
            <a:t>Support vector machine (SVM)</a:t>
          </a:r>
          <a:r>
            <a:rPr lang="en-US"/>
            <a:t>	</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GB">
              <a:latin typeface="Calibri"/>
              <a:ea typeface="Calibri"/>
              <a:cs typeface="Calibri"/>
              <a:sym typeface="Calibri"/>
            </a:rPr>
            <a:t>Long Short-term Memory (LSTM)</a:t>
          </a:r>
          <a:endParaRPr lang="en-US" dirty="0"/>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
              <a:latin typeface="Calibri"/>
              <a:ea typeface="Calibri"/>
              <a:cs typeface="Calibri"/>
              <a:sym typeface="Calibri"/>
            </a:rPr>
            <a:t>Convolutional Neural Network (CNN)</a:t>
          </a:r>
          <a:endParaRPr lang="en-US" dirty="0"/>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394B5C8D-D115-49E0-9E65-B24AABD333F9}">
      <dgm:prSet phldrT="[Text]"/>
      <dgm:spPr/>
      <dgm:t>
        <a:bodyPr/>
        <a:lstStyle/>
        <a:p>
          <a:pPr>
            <a:lnSpc>
              <a:spcPct val="100000"/>
            </a:lnSpc>
            <a:buClr>
              <a:schemeClr val="dk1"/>
            </a:buClr>
            <a:buSzPts val="1600"/>
            <a:buFont typeface="Calibri"/>
            <a:buAutoNum type="arabicPeriod"/>
          </a:pPr>
          <a:r>
            <a:rPr lang="en-IN">
              <a:latin typeface="Calibri"/>
              <a:ea typeface="Calibri"/>
              <a:cs typeface="Calibri"/>
              <a:sym typeface="Calibri"/>
            </a:rPr>
            <a:t>Naive Bayes</a:t>
          </a:r>
          <a:endParaRPr lang="en-US" dirty="0"/>
        </a:p>
      </dgm:t>
    </dgm:pt>
    <dgm:pt modelId="{C7E4CD14-B19F-4E60-BB81-4A0DA81ABB56}" type="parTrans" cxnId="{75D6309A-AAB5-48A9-9980-025A3F1C45AD}">
      <dgm:prSet/>
      <dgm:spPr/>
      <dgm:t>
        <a:bodyPr/>
        <a:lstStyle/>
        <a:p>
          <a:endParaRPr lang="en-IN"/>
        </a:p>
      </dgm:t>
    </dgm:pt>
    <dgm:pt modelId="{A270CD12-C440-418E-813E-C71A06C2D345}" type="sibTrans" cxnId="{75D6309A-AAB5-48A9-9980-025A3F1C45AD}">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4"/>
      <dgm:spPr/>
    </dgm:pt>
    <dgm:pt modelId="{D79B43FC-100B-4A0D-A4D5-0D2D04B99064}" type="pres">
      <dgm:prSet presAssocID="{7E5AA53B-3EEE-4DE4-BB81-9044890C2946}" presName="conn" presStyleLbl="parChTrans1D2" presStyleIdx="0" presStyleCnt="1"/>
      <dgm:spPr/>
      <dgm:t>
        <a:bodyPr/>
        <a:lstStyle/>
        <a:p>
          <a:endParaRPr lang="en-US"/>
        </a:p>
      </dgm:t>
    </dgm:pt>
    <dgm:pt modelId="{3CAD8DA1-8D53-445C-ACE8-D8449E4F0F55}" type="pres">
      <dgm:prSet presAssocID="{7E5AA53B-3EEE-4DE4-BB81-9044890C2946}" presName="extraNode" presStyleLbl="node1" presStyleIdx="0" presStyleCnt="4"/>
      <dgm:spPr/>
    </dgm:pt>
    <dgm:pt modelId="{429CABD1-4116-474B-81BF-735E2CA9DD00}" type="pres">
      <dgm:prSet presAssocID="{7E5AA53B-3EEE-4DE4-BB81-9044890C2946}" presName="dstNode" presStyleLbl="node1" presStyleIdx="0" presStyleCnt="4"/>
      <dgm:spPr/>
    </dgm:pt>
    <dgm:pt modelId="{58319267-C71E-43C9-94E1-827D0616C7A7}" type="pres">
      <dgm:prSet presAssocID="{6750AC01-D39D-4F3A-9DC8-2A211EE986A2}" presName="text_1" presStyleLbl="node1" presStyleIdx="0" presStyleCnt="4">
        <dgm:presLayoutVars>
          <dgm:bulletEnabled val="1"/>
        </dgm:presLayoutVars>
      </dgm:prSet>
      <dgm:spPr/>
      <dgm:t>
        <a:bodyPr/>
        <a:lstStyle/>
        <a:p>
          <a:endParaRPr lang="en-US"/>
        </a:p>
      </dgm:t>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4"/>
      <dgm:spPr/>
    </dgm:pt>
    <dgm:pt modelId="{95DE6538-27BD-44AF-A1A8-CA8F6B10FDD2}" type="pres">
      <dgm:prSet presAssocID="{0BEF68B8-1228-47BB-83B5-7B9CD1E3F84E}" presName="text_2" presStyleLbl="node1" presStyleIdx="1" presStyleCnt="4">
        <dgm:presLayoutVars>
          <dgm:bulletEnabled val="1"/>
        </dgm:presLayoutVars>
      </dgm:prSet>
      <dgm:spPr/>
      <dgm:t>
        <a:bodyPr/>
        <a:lstStyle/>
        <a:p>
          <a:endParaRPr lang="en-US"/>
        </a:p>
      </dgm:t>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4"/>
      <dgm:spPr/>
    </dgm:pt>
    <dgm:pt modelId="{E131CE4A-9776-44F4-BC03-867682E21374}" type="pres">
      <dgm:prSet presAssocID="{5605D28D-2CE6-4513-8566-952984E21E14}" presName="text_3" presStyleLbl="node1" presStyleIdx="2" presStyleCnt="4">
        <dgm:presLayoutVars>
          <dgm:bulletEnabled val="1"/>
        </dgm:presLayoutVars>
      </dgm:prSet>
      <dgm:spPr/>
      <dgm:t>
        <a:bodyPr/>
        <a:lstStyle/>
        <a:p>
          <a:endParaRPr lang="en-US"/>
        </a:p>
      </dgm:t>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4"/>
      <dgm:spPr/>
    </dgm:pt>
    <dgm:pt modelId="{01162E53-B118-4025-B546-35EC31D1B553}" type="pres">
      <dgm:prSet presAssocID="{394B5C8D-D115-49E0-9E65-B24AABD333F9}" presName="text_4" presStyleLbl="node1" presStyleIdx="3" presStyleCnt="4">
        <dgm:presLayoutVars>
          <dgm:bulletEnabled val="1"/>
        </dgm:presLayoutVars>
      </dgm:prSet>
      <dgm:spPr/>
      <dgm:t>
        <a:bodyPr/>
        <a:lstStyle/>
        <a:p>
          <a:endParaRPr lang="en-US"/>
        </a:p>
      </dgm:t>
    </dgm:pt>
    <dgm:pt modelId="{170C5756-0341-4154-BA49-A5239E0AE12E}" type="pres">
      <dgm:prSet presAssocID="{394B5C8D-D115-49E0-9E65-B24AABD333F9}" presName="accent_4" presStyleCnt="0"/>
      <dgm:spPr/>
    </dgm:pt>
    <dgm:pt modelId="{3295BF4E-1DEF-4948-BDD3-6349E1F1081F}" type="pres">
      <dgm:prSet presAssocID="{394B5C8D-D115-49E0-9E65-B24AABD333F9}" presName="accentRepeatNode" presStyleLbl="solidFgAcc1" presStyleIdx="3" presStyleCnt="4"/>
      <dgm:spPr/>
    </dgm:pt>
  </dgm:ptLst>
  <dgm:cxnLst>
    <dgm:cxn modelId="{0B5DAE5F-BCDC-4BF7-A6E7-CF856886A64D}" srcId="{7E5AA53B-3EEE-4DE4-BB81-9044890C2946}" destId="{6750AC01-D39D-4F3A-9DC8-2A211EE986A2}" srcOrd="0" destOrd="0" parTransId="{720680DC-AAA4-4434-A582-60EBCC5BA355}" sibTransId="{CA077D98-8478-47EA-B6A9-99ACE60C64D4}"/>
    <dgm:cxn modelId="{FAF3F884-F0CF-440F-8CB1-B7648AB1B138}" srcId="{7E5AA53B-3EEE-4DE4-BB81-9044890C2946}" destId="{5605D28D-2CE6-4513-8566-952984E21E14}" srcOrd="2" destOrd="0" parTransId="{EB15AB98-362B-4E70-A3DA-995FC3E8BA79}" sibTransId="{823D1971-2C4D-4EC5-A874-2F463DE37109}"/>
    <dgm:cxn modelId="{029FC288-3631-42AE-A128-456154514326}" type="presOf" srcId="{394B5C8D-D115-49E0-9E65-B24AABD333F9}" destId="{01162E53-B118-4025-B546-35EC31D1B553}"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75D6309A-AAB5-48A9-9980-025A3F1C45AD}" srcId="{7E5AA53B-3EEE-4DE4-BB81-9044890C2946}" destId="{394B5C8D-D115-49E0-9E65-B24AABD333F9}" srcOrd="3" destOrd="0" parTransId="{C7E4CD14-B19F-4E60-BB81-4A0DA81ABB56}" sibTransId="{A270CD12-C440-418E-813E-C71A06C2D345}"/>
    <dgm:cxn modelId="{7084AA77-BACB-46CB-AE4A-77B62D3ED1AF}" type="presOf" srcId="{5605D28D-2CE6-4513-8566-952984E21E14}" destId="{E131CE4A-9776-44F4-BC03-867682E21374}"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 modelId="{1CF708AF-A66F-47B1-AD99-30B6A0EACAC5}" type="presParOf" srcId="{90561C55-3C6E-4D53-85E1-2C50BCDDA392}" destId="{01162E53-B118-4025-B546-35EC31D1B553}" srcOrd="7" destOrd="0" presId="urn:microsoft.com/office/officeart/2008/layout/VerticalCurvedList"/>
    <dgm:cxn modelId="{E58BB1F9-10FB-46FD-9F9D-4BD121D05E0A}" type="presParOf" srcId="{90561C55-3C6E-4D53-85E1-2C50BCDDA392}" destId="{170C5756-0341-4154-BA49-A5239E0AE12E}" srcOrd="8" destOrd="0" presId="urn:microsoft.com/office/officeart/2008/layout/VerticalCurvedList"/>
    <dgm:cxn modelId="{C503657C-8A80-417E-9492-457D88B68564}" type="presParOf" srcId="{170C5756-0341-4154-BA49-A5239E0AE12E}" destId="{3295BF4E-1DEF-4948-BDD3-6349E1F1081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2222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19267-C71E-43C9-94E1-827D0616C7A7}">
      <dsp:nvSpPr>
        <dsp:cNvPr id="0" name=""/>
        <dsp:cNvSpPr/>
      </dsp:nvSpPr>
      <dsp:spPr>
        <a:xfrm>
          <a:off x="404618" y="273995"/>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35194" tIns="66040" rIns="66040" bIns="66040" numCol="1" spcCol="1270" anchor="ctr" anchorCtr="0">
          <a:noAutofit/>
        </a:bodyPr>
        <a:lstStyle/>
        <a:p>
          <a:pPr lvl="0" algn="l" defTabSz="1155700">
            <a:lnSpc>
              <a:spcPct val="100000"/>
            </a:lnSpc>
            <a:spcBef>
              <a:spcPct val="0"/>
            </a:spcBef>
            <a:spcAft>
              <a:spcPct val="35000"/>
            </a:spcAft>
          </a:pPr>
          <a:r>
            <a:rPr lang="en-IN" sz="2600" kern="1200">
              <a:latin typeface="Calibri"/>
              <a:ea typeface="Calibri"/>
              <a:cs typeface="Calibri"/>
              <a:sym typeface="Calibri"/>
            </a:rPr>
            <a:t>Support vector machine (SVM)</a:t>
          </a:r>
          <a:r>
            <a:rPr lang="en-US" sz="2600" kern="1200"/>
            <a:t>	</a:t>
          </a:r>
          <a:endParaRPr lang="en-US" sz="2600" kern="1200" dirty="0"/>
        </a:p>
      </dsp:txBody>
      <dsp:txXfrm>
        <a:off x="404618" y="273995"/>
        <a:ext cx="6402340" cy="548276"/>
      </dsp:txXfrm>
    </dsp:sp>
    <dsp:sp modelId="{07CB3071-D555-47DA-A36A-69EB91531FD8}">
      <dsp:nvSpPr>
        <dsp:cNvPr id="0" name=""/>
        <dsp:cNvSpPr/>
      </dsp:nvSpPr>
      <dsp:spPr>
        <a:xfrm>
          <a:off x="61946" y="20546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sp>
    <dsp:sp modelId="{95DE6538-27BD-44AF-A1A8-CA8F6B10FDD2}">
      <dsp:nvSpPr>
        <dsp:cNvPr id="0" name=""/>
        <dsp:cNvSpPr/>
      </dsp:nvSpPr>
      <dsp:spPr>
        <a:xfrm>
          <a:off x="718958" y="1096552"/>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35194" tIns="66040" rIns="66040" bIns="66040" numCol="1" spcCol="1270" anchor="ctr" anchorCtr="0">
          <a:noAutofit/>
        </a:bodyPr>
        <a:lstStyle/>
        <a:p>
          <a:pPr lvl="0" algn="l" defTabSz="1155700">
            <a:lnSpc>
              <a:spcPct val="100000"/>
            </a:lnSpc>
            <a:spcBef>
              <a:spcPct val="0"/>
            </a:spcBef>
            <a:spcAft>
              <a:spcPct val="35000"/>
            </a:spcAft>
          </a:pPr>
          <a:r>
            <a:rPr lang="en-GB" sz="2600" kern="1200">
              <a:latin typeface="Calibri"/>
              <a:ea typeface="Calibri"/>
              <a:cs typeface="Calibri"/>
              <a:sym typeface="Calibri"/>
            </a:rPr>
            <a:t>Long Short-term Memory (LSTM)</a:t>
          </a:r>
          <a:endParaRPr lang="en-US" sz="2600" kern="1200" dirty="0"/>
        </a:p>
      </dsp:txBody>
      <dsp:txXfrm>
        <a:off x="718958" y="1096552"/>
        <a:ext cx="6088001" cy="548276"/>
      </dsp:txXfrm>
    </dsp:sp>
    <dsp:sp modelId="{3F8116AC-FAC3-4E95-9865-93CCFEB191B9}">
      <dsp:nvSpPr>
        <dsp:cNvPr id="0" name=""/>
        <dsp:cNvSpPr/>
      </dsp:nvSpPr>
      <dsp:spPr>
        <a:xfrm>
          <a:off x="376285" y="1028017"/>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sp>
    <dsp:sp modelId="{E131CE4A-9776-44F4-BC03-867682E21374}">
      <dsp:nvSpPr>
        <dsp:cNvPr id="0" name=""/>
        <dsp:cNvSpPr/>
      </dsp:nvSpPr>
      <dsp:spPr>
        <a:xfrm>
          <a:off x="718958" y="1919109"/>
          <a:ext cx="6088001"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35194" tIns="66040" rIns="66040" bIns="66040" numCol="1" spcCol="1270" anchor="ctr" anchorCtr="0">
          <a:noAutofit/>
        </a:bodyPr>
        <a:lstStyle/>
        <a:p>
          <a:pPr lvl="0" algn="l" defTabSz="1155700">
            <a:lnSpc>
              <a:spcPct val="100000"/>
            </a:lnSpc>
            <a:spcBef>
              <a:spcPct val="0"/>
            </a:spcBef>
            <a:spcAft>
              <a:spcPct val="35000"/>
            </a:spcAft>
          </a:pPr>
          <a:r>
            <a:rPr lang="en" sz="2600" kern="1200">
              <a:latin typeface="Calibri"/>
              <a:ea typeface="Calibri"/>
              <a:cs typeface="Calibri"/>
              <a:sym typeface="Calibri"/>
            </a:rPr>
            <a:t>Convolutional Neural Network (CNN)</a:t>
          </a:r>
          <a:endParaRPr lang="en-US" sz="2600" kern="1200" dirty="0"/>
        </a:p>
      </dsp:txBody>
      <dsp:txXfrm>
        <a:off x="718958" y="1919109"/>
        <a:ext cx="6088001" cy="548276"/>
      </dsp:txXfrm>
    </dsp:sp>
    <dsp:sp modelId="{A965097E-32F1-4AB8-8C4E-2814A7596B2F}">
      <dsp:nvSpPr>
        <dsp:cNvPr id="0" name=""/>
        <dsp:cNvSpPr/>
      </dsp:nvSpPr>
      <dsp:spPr>
        <a:xfrm>
          <a:off x="376285" y="1850574"/>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sp>
    <dsp:sp modelId="{01162E53-B118-4025-B546-35EC31D1B553}">
      <dsp:nvSpPr>
        <dsp:cNvPr id="0" name=""/>
        <dsp:cNvSpPr/>
      </dsp:nvSpPr>
      <dsp:spPr>
        <a:xfrm>
          <a:off x="404618" y="2741666"/>
          <a:ext cx="6402340" cy="548276"/>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435194" tIns="66040" rIns="66040" bIns="66040" numCol="1" spcCol="1270" anchor="ctr" anchorCtr="0">
          <a:noAutofit/>
        </a:bodyPr>
        <a:lstStyle/>
        <a:p>
          <a:pPr lvl="0" algn="l" defTabSz="1155700">
            <a:lnSpc>
              <a:spcPct val="100000"/>
            </a:lnSpc>
            <a:spcBef>
              <a:spcPct val="0"/>
            </a:spcBef>
            <a:spcAft>
              <a:spcPct val="35000"/>
            </a:spcAft>
            <a:buClr>
              <a:schemeClr val="dk1"/>
            </a:buClr>
            <a:buSzPts val="1600"/>
            <a:buFont typeface="Calibri"/>
            <a:buAutoNum type="arabicPeriod"/>
          </a:pPr>
          <a:r>
            <a:rPr lang="en-IN" sz="2600" kern="1200">
              <a:latin typeface="Calibri"/>
              <a:ea typeface="Calibri"/>
              <a:cs typeface="Calibri"/>
              <a:sym typeface="Calibri"/>
            </a:rPr>
            <a:t>Naive Bayes</a:t>
          </a:r>
          <a:endParaRPr lang="en-US" sz="2600" kern="1200" dirty="0"/>
        </a:p>
      </dsp:txBody>
      <dsp:txXfrm>
        <a:off x="404618" y="2741666"/>
        <a:ext cx="6402340" cy="548276"/>
      </dsp:txXfrm>
    </dsp:sp>
    <dsp:sp modelId="{3295BF4E-1DEF-4948-BDD3-6349E1F1081F}">
      <dsp:nvSpPr>
        <dsp:cNvPr id="0" name=""/>
        <dsp:cNvSpPr/>
      </dsp:nvSpPr>
      <dsp:spPr>
        <a:xfrm>
          <a:off x="61946" y="2673131"/>
          <a:ext cx="685345" cy="68534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29/06/2022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29/06/2022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29/06/2022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29/06/2022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29/06/2022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29/06/2022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29/06/2022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29/06/2022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29/06/2022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29/06/2022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29/06/2022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29/06/2022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29/06/2022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unicef.org/end-violence/how-to-stop-cyberbullying#2" TargetMode="External"/><Relationship Id="rId7" Type="http://schemas.openxmlformats.org/officeDocument/2006/relationships/hyperlink" Target="https://medium.com/voice-tech-podcast/text-classification-using-cnn-9ade8155dfb9" TargetMode="External"/><Relationship Id="rId2" Type="http://schemas.openxmlformats.org/officeDocument/2006/relationships/hyperlink" Target="https://odr.chalmers.se/bitstream/20.500.12380/302526/1/GellermanBrask_2021.pdf" TargetMode="External"/><Relationship Id="rId1" Type="http://schemas.openxmlformats.org/officeDocument/2006/relationships/slideLayout" Target="../slideLayouts/slideLayout4.xml"/><Relationship Id="rId6" Type="http://schemas.openxmlformats.org/officeDocument/2006/relationships/hyperlink" Target="https://towardsdatascience.com/a-comprehensive-guide-to-convolutional-neural-networks-the-eli5-way-3bd2b1164a53" TargetMode="External"/><Relationship Id="rId5" Type="http://schemas.openxmlformats.org/officeDocument/2006/relationships/hyperlink" Target="https://www.geeksforgeeks.org/deep-learning-introduction-to-long-short-term-memory/" TargetMode="External"/><Relationship Id="rId4" Type="http://schemas.openxmlformats.org/officeDocument/2006/relationships/hyperlink" Target="https://monkeylearn.com/blog/introduction-to-support-vector-machines-sv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r>
              <a:rPr lang="en" sz="2800" b="1" dirty="0">
                <a:solidFill>
                  <a:schemeClr val="bg1"/>
                </a:solidFill>
              </a:rPr>
              <a:t>Multi-class text classification of Cyberbullying tweet text</a:t>
            </a:r>
            <a:endParaRPr lang="en-US" sz="2800" dirty="0">
              <a:solidFill>
                <a:schemeClr val="bg1"/>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3" y="5467246"/>
            <a:ext cx="10823015" cy="839770"/>
          </a:xfrm>
        </p:spPr>
        <p:txBody>
          <a:bodyPr>
            <a:normAutofit lnSpcReduction="10000"/>
          </a:bodyPr>
          <a:lstStyle/>
          <a:p>
            <a:r>
              <a:rPr lang="en-US" dirty="0">
                <a:solidFill>
                  <a:srgbClr val="7CEBFF"/>
                </a:solidFill>
              </a:rPr>
              <a:t>Submitted by – group 4</a:t>
            </a:r>
          </a:p>
          <a:p>
            <a:pPr>
              <a:spcBef>
                <a:spcPts val="0"/>
              </a:spcBef>
              <a:spcAft>
                <a:spcPts val="0"/>
              </a:spcAft>
            </a:pPr>
            <a:r>
              <a:rPr lang="en-IN" sz="1600" dirty="0" err="1">
                <a:solidFill>
                  <a:schemeClr val="bg1"/>
                </a:solidFill>
                <a:latin typeface="Calibri"/>
                <a:ea typeface="Calibri"/>
                <a:cs typeface="Calibri"/>
                <a:sym typeface="Calibri"/>
              </a:rPr>
              <a:t>Abhisek</a:t>
            </a:r>
            <a:r>
              <a:rPr lang="en-IN" sz="1600" dirty="0">
                <a:solidFill>
                  <a:schemeClr val="bg1"/>
                </a:solidFill>
                <a:latin typeface="Calibri"/>
                <a:ea typeface="Calibri"/>
                <a:cs typeface="Calibri"/>
                <a:sym typeface="Calibri"/>
              </a:rPr>
              <a:t> </a:t>
            </a:r>
            <a:r>
              <a:rPr lang="en-IN" sz="1600" dirty="0" err="1">
                <a:solidFill>
                  <a:schemeClr val="bg1"/>
                </a:solidFill>
                <a:latin typeface="Calibri"/>
                <a:ea typeface="Calibri"/>
                <a:cs typeface="Calibri"/>
                <a:sym typeface="Calibri"/>
              </a:rPr>
              <a:t>kumar</a:t>
            </a:r>
            <a:r>
              <a:rPr lang="en-IN" sz="1600" dirty="0">
                <a:solidFill>
                  <a:schemeClr val="bg1"/>
                </a:solidFill>
                <a:latin typeface="Calibri"/>
                <a:ea typeface="Calibri"/>
                <a:cs typeface="Calibri"/>
                <a:sym typeface="Calibri"/>
              </a:rPr>
              <a:t> Shaw - FT221008 | Ashish Viresh Samant - FT221063 | Deep Sinha - FT221079 | Harsha Mangnani - FT222026 | Mandar </a:t>
            </a:r>
            <a:r>
              <a:rPr lang="en-IN" sz="1600" dirty="0" err="1">
                <a:solidFill>
                  <a:schemeClr val="bg1"/>
                </a:solidFill>
                <a:latin typeface="Calibri"/>
                <a:ea typeface="Calibri"/>
                <a:cs typeface="Calibri"/>
                <a:sym typeface="Calibri"/>
              </a:rPr>
              <a:t>Kandge</a:t>
            </a:r>
            <a:r>
              <a:rPr lang="en-IN" sz="1600" dirty="0">
                <a:solidFill>
                  <a:schemeClr val="bg1"/>
                </a:solidFill>
                <a:latin typeface="Calibri"/>
                <a:ea typeface="Calibri"/>
                <a:cs typeface="Calibri"/>
                <a:sym typeface="Calibri"/>
              </a:rPr>
              <a:t> - FT222064</a:t>
            </a:r>
          </a:p>
          <a:p>
            <a:pPr>
              <a:spcBef>
                <a:spcPts val="0"/>
              </a:spcBef>
              <a:spcAft>
                <a:spcPts val="0"/>
              </a:spcAft>
            </a:pPr>
            <a:endParaRPr lang="en-IN" sz="1600" dirty="0">
              <a:latin typeface="Calibri"/>
              <a:ea typeface="Calibri"/>
              <a:cs typeface="Calibri"/>
              <a:sym typeface="Calibri"/>
            </a:endParaRPr>
          </a:p>
          <a:p>
            <a:pPr>
              <a:spcBef>
                <a:spcPts val="0"/>
              </a:spcBef>
              <a:spcAft>
                <a:spcPts val="0"/>
              </a:spcAft>
            </a:pPr>
            <a:endParaRPr lang="en-IN" sz="1600" dirty="0">
              <a:latin typeface="Calibri"/>
              <a:ea typeface="Calibri"/>
              <a:cs typeface="Calibri"/>
              <a:sym typeface="Calibri"/>
            </a:endParaRPr>
          </a:p>
          <a:p>
            <a:pPr marL="0" lvl="0" indent="0" algn="l" rtl="0">
              <a:spcBef>
                <a:spcPts val="0"/>
              </a:spcBef>
              <a:spcAft>
                <a:spcPts val="0"/>
              </a:spcAft>
              <a:buNone/>
            </a:pPr>
            <a:endParaRPr lang="en-IN" sz="1600" dirty="0">
              <a:latin typeface="Calibri"/>
              <a:ea typeface="Calibri"/>
              <a:cs typeface="Calibri"/>
              <a:sym typeface="Calibri"/>
            </a:endParaRPr>
          </a:p>
          <a:p>
            <a:endParaRPr lang="en-US" dirty="0">
              <a:solidFill>
                <a:srgbClr val="7CEBFF"/>
              </a:solidFill>
            </a:endParaRP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 dirty="0"/>
              <a:t>Convolutional neural network (CNN)</a:t>
            </a:r>
            <a:endParaRPr lang="en-US" dirty="0"/>
          </a:p>
        </p:txBody>
      </p:sp>
      <p:sp>
        <p:nvSpPr>
          <p:cNvPr id="4" name="Content Placeholder 3">
            <a:extLst>
              <a:ext uri="{FF2B5EF4-FFF2-40B4-BE49-F238E27FC236}">
                <a16:creationId xmlns:a16="http://schemas.microsoft.com/office/drawing/2014/main" id="{EFDC1F99-F00C-38D8-86C4-49868E079C91}"/>
              </a:ext>
            </a:extLst>
          </p:cNvPr>
          <p:cNvSpPr>
            <a:spLocks noGrp="1"/>
          </p:cNvSpPr>
          <p:nvPr>
            <p:ph sz="half" idx="2"/>
          </p:nvPr>
        </p:nvSpPr>
        <p:spPr>
          <a:xfrm>
            <a:off x="581194" y="2228003"/>
            <a:ext cx="11029616" cy="1124797"/>
          </a:xfrm>
        </p:spPr>
        <p:txBody>
          <a:bodyPr>
            <a:normAutofit/>
          </a:bodyPr>
          <a:lstStyle/>
          <a:p>
            <a:r>
              <a:rPr lang="en" sz="1800" dirty="0">
                <a:solidFill>
                  <a:schemeClr val="dk1"/>
                </a:solidFill>
                <a:latin typeface="Calibri"/>
                <a:ea typeface="Calibri"/>
                <a:cs typeface="Calibri"/>
                <a:sym typeface="Calibri"/>
              </a:rPr>
              <a:t>It is an deep learning algorithm which can take image/words as an input, assign weights and biases to object in the image and be able to differentiate one from the other. CNN requires very less pre-processing compared to other classification algorithms.</a:t>
            </a:r>
            <a:endParaRPr lang="en-IN" dirty="0"/>
          </a:p>
        </p:txBody>
      </p:sp>
      <p:pic>
        <p:nvPicPr>
          <p:cNvPr id="5" name="Content Placeholder 4">
            <a:extLst>
              <a:ext uri="{FF2B5EF4-FFF2-40B4-BE49-F238E27FC236}">
                <a16:creationId xmlns:a16="http://schemas.microsoft.com/office/drawing/2014/main" id="{34AEB05B-16D3-CDE9-5D2F-6089CDA02033}"/>
              </a:ext>
            </a:extLst>
          </p:cNvPr>
          <p:cNvPicPr>
            <a:picLocks noGrp="1" noChangeAspect="1"/>
          </p:cNvPicPr>
          <p:nvPr>
            <p:ph sz="half" idx="1"/>
          </p:nvPr>
        </p:nvPicPr>
        <p:blipFill>
          <a:blip r:embed="rId2"/>
          <a:stretch>
            <a:fillRect/>
          </a:stretch>
        </p:blipFill>
        <p:spPr>
          <a:xfrm>
            <a:off x="3653679" y="3505201"/>
            <a:ext cx="5715403" cy="2947060"/>
          </a:xfrm>
        </p:spPr>
      </p:pic>
      <p:sp>
        <p:nvSpPr>
          <p:cNvPr id="6" name="Rectangle 5">
            <a:extLst>
              <a:ext uri="{FF2B5EF4-FFF2-40B4-BE49-F238E27FC236}">
                <a16:creationId xmlns:a16="http://schemas.microsoft.com/office/drawing/2014/main" id="{69C1F2CA-A604-724B-B0A7-4FBE8ED579D9}"/>
              </a:ext>
            </a:extLst>
          </p:cNvPr>
          <p:cNvSpPr/>
          <p:nvPr/>
        </p:nvSpPr>
        <p:spPr>
          <a:xfrm>
            <a:off x="1319704" y="4261563"/>
            <a:ext cx="2209259" cy="646331"/>
          </a:xfrm>
          <a:prstGeom prst="rect">
            <a:avLst/>
          </a:prstGeom>
          <a:noFill/>
        </p:spPr>
        <p:txBody>
          <a:bodyPr wrap="squar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i/p text</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cxnSp>
        <p:nvCxnSpPr>
          <p:cNvPr id="8" name="Straight Arrow Connector 7">
            <a:extLst>
              <a:ext uri="{FF2B5EF4-FFF2-40B4-BE49-F238E27FC236}">
                <a16:creationId xmlns:a16="http://schemas.microsoft.com/office/drawing/2014/main" id="{0DA0E1E7-C746-08E4-87B2-76DB7E2CC025}"/>
              </a:ext>
            </a:extLst>
          </p:cNvPr>
          <p:cNvCxnSpPr/>
          <p:nvPr/>
        </p:nvCxnSpPr>
        <p:spPr>
          <a:xfrm>
            <a:off x="3263705" y="4637649"/>
            <a:ext cx="3610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866E0-CADA-BF83-3A24-34A9D8E4FAFE}"/>
              </a:ext>
            </a:extLst>
          </p:cNvPr>
          <p:cNvSpPr>
            <a:spLocks noGrp="1"/>
          </p:cNvSpPr>
          <p:nvPr>
            <p:ph type="title"/>
          </p:nvPr>
        </p:nvSpPr>
        <p:spPr/>
        <p:txBody>
          <a:bodyPr/>
          <a:lstStyle/>
          <a:p>
            <a:r>
              <a:rPr lang="en-GB" dirty="0"/>
              <a:t>CNN Results</a:t>
            </a:r>
            <a:endParaRPr lang="en-IN" dirty="0"/>
          </a:p>
        </p:txBody>
      </p:sp>
      <p:pic>
        <p:nvPicPr>
          <p:cNvPr id="8" name="Picture 7"/>
          <p:cNvPicPr>
            <a:picLocks noChangeAspect="1"/>
          </p:cNvPicPr>
          <p:nvPr/>
        </p:nvPicPr>
        <p:blipFill>
          <a:blip r:embed="rId2"/>
          <a:stretch>
            <a:fillRect/>
          </a:stretch>
        </p:blipFill>
        <p:spPr>
          <a:xfrm>
            <a:off x="1352550" y="2466975"/>
            <a:ext cx="9486900" cy="1924050"/>
          </a:xfrm>
          <a:prstGeom prst="rect">
            <a:avLst/>
          </a:prstGeom>
        </p:spPr>
      </p:pic>
    </p:spTree>
    <p:extLst>
      <p:ext uri="{BB962C8B-B14F-4D97-AF65-F5344CB8AC3E}">
        <p14:creationId xmlns:p14="http://schemas.microsoft.com/office/powerpoint/2010/main" val="114067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5638-A831-7612-013F-706A99E55030}"/>
              </a:ext>
            </a:extLst>
          </p:cNvPr>
          <p:cNvSpPr>
            <a:spLocks noGrp="1"/>
          </p:cNvSpPr>
          <p:nvPr>
            <p:ph type="title"/>
          </p:nvPr>
        </p:nvSpPr>
        <p:spPr/>
        <p:txBody>
          <a:bodyPr/>
          <a:lstStyle/>
          <a:p>
            <a:r>
              <a:rPr lang="en-GB" dirty="0"/>
              <a:t>NAIVE BAYES</a:t>
            </a:r>
            <a:endParaRPr lang="en-IN" dirty="0"/>
          </a:p>
        </p:txBody>
      </p:sp>
      <p:sp>
        <p:nvSpPr>
          <p:cNvPr id="3" name="Content Placeholder 2">
            <a:extLst>
              <a:ext uri="{FF2B5EF4-FFF2-40B4-BE49-F238E27FC236}">
                <a16:creationId xmlns:a16="http://schemas.microsoft.com/office/drawing/2014/main" id="{B35511BF-BFB0-0C62-DC31-A843FB417D92}"/>
              </a:ext>
            </a:extLst>
          </p:cNvPr>
          <p:cNvSpPr>
            <a:spLocks noGrp="1"/>
          </p:cNvSpPr>
          <p:nvPr>
            <p:ph sz="half" idx="1"/>
          </p:nvPr>
        </p:nvSpPr>
        <p:spPr/>
        <p:txBody>
          <a:bodyPr>
            <a:normAutofit fontScale="85000" lnSpcReduction="20000"/>
          </a:bodyPr>
          <a:lstStyle/>
          <a:p>
            <a:r>
              <a:rPr lang="en-GB" b="0" i="0" dirty="0">
                <a:solidFill>
                  <a:srgbClr val="000000"/>
                </a:solidFill>
                <a:effectLst/>
                <a:latin typeface="inter-regular"/>
              </a:rPr>
              <a:t>Naïve Bayes algorithm </a:t>
            </a:r>
          </a:p>
          <a:p>
            <a:pPr lvl="1"/>
            <a:r>
              <a:rPr lang="en-GB" b="0" i="0" dirty="0">
                <a:solidFill>
                  <a:srgbClr val="000000"/>
                </a:solidFill>
                <a:effectLst/>
                <a:latin typeface="inter-regular"/>
              </a:rPr>
              <a:t>supervised learning algorithm, </a:t>
            </a:r>
          </a:p>
          <a:p>
            <a:pPr lvl="1"/>
            <a:r>
              <a:rPr lang="en-GB" b="0" i="0" dirty="0">
                <a:solidFill>
                  <a:srgbClr val="000000"/>
                </a:solidFill>
                <a:effectLst/>
                <a:latin typeface="inter-regular"/>
              </a:rPr>
              <a:t>based on </a:t>
            </a:r>
            <a:r>
              <a:rPr lang="en-GB" b="1" i="0" dirty="0">
                <a:solidFill>
                  <a:srgbClr val="000000"/>
                </a:solidFill>
                <a:effectLst/>
                <a:latin typeface="inter-bold"/>
              </a:rPr>
              <a:t>Bayes theorem</a:t>
            </a:r>
            <a:r>
              <a:rPr lang="en-GB" b="0" i="0" dirty="0">
                <a:solidFill>
                  <a:srgbClr val="000000"/>
                </a:solidFill>
                <a:effectLst/>
                <a:latin typeface="inter-regular"/>
              </a:rPr>
              <a:t> and </a:t>
            </a:r>
          </a:p>
          <a:p>
            <a:pPr lvl="1"/>
            <a:r>
              <a:rPr lang="en-GB" b="0" i="0" dirty="0">
                <a:solidFill>
                  <a:srgbClr val="000000"/>
                </a:solidFill>
                <a:effectLst/>
                <a:latin typeface="inter-regular"/>
              </a:rPr>
              <a:t>used for solving classification problems</a:t>
            </a:r>
          </a:p>
          <a:p>
            <a:pPr algn="just">
              <a:buFont typeface="Arial" panose="020B0604020202020204" pitchFamily="34" charset="0"/>
              <a:buChar char="•"/>
            </a:pPr>
            <a:r>
              <a:rPr lang="en-GB" b="1" i="0" dirty="0">
                <a:solidFill>
                  <a:srgbClr val="000000"/>
                </a:solidFill>
                <a:effectLst/>
                <a:latin typeface="inter-bold"/>
              </a:rPr>
              <a:t>It predicts on the basis of the probability of an object</a:t>
            </a:r>
            <a:r>
              <a:rPr lang="en-GB" b="0" i="0" dirty="0">
                <a:solidFill>
                  <a:srgbClr val="000000"/>
                </a:solidFill>
                <a:effectLst/>
                <a:latin typeface="inter-regular"/>
              </a:rPr>
              <a:t>.</a:t>
            </a:r>
          </a:p>
          <a:p>
            <a:pPr algn="just">
              <a:buFont typeface="Arial" panose="020B0604020202020204" pitchFamily="34" charset="0"/>
              <a:buChar char="•"/>
            </a:pPr>
            <a:r>
              <a:rPr lang="en-GB" b="1" i="0" dirty="0">
                <a:solidFill>
                  <a:srgbClr val="000000"/>
                </a:solidFill>
                <a:effectLst/>
                <a:latin typeface="inter-bold"/>
              </a:rPr>
              <a:t>Naïve</a:t>
            </a:r>
            <a:r>
              <a:rPr lang="en-GB" b="0" i="0" dirty="0">
                <a:solidFill>
                  <a:srgbClr val="000000"/>
                </a:solidFill>
                <a:effectLst/>
                <a:latin typeface="inter-regular"/>
              </a:rPr>
              <a:t>: Because it presumes that the presence of one trait is unrelated to the occurrence of other features, it is known as naive. A red, spherical, sweet fruit, for instance, is recognised as an apple if the fruit is identified based on its colour, form, and flavour. So, without relying on one another, each characteristic helps to recognise it as an apple. </a:t>
            </a:r>
          </a:p>
          <a:p>
            <a:pPr algn="just">
              <a:buFont typeface="Arial" panose="020B0604020202020204" pitchFamily="34" charset="0"/>
              <a:buChar char="•"/>
            </a:pPr>
            <a:r>
              <a:rPr lang="en-GB" b="1" i="0" dirty="0">
                <a:solidFill>
                  <a:srgbClr val="000000"/>
                </a:solidFill>
                <a:effectLst/>
                <a:latin typeface="inter-bold"/>
              </a:rPr>
              <a:t>Bayes</a:t>
            </a:r>
            <a:r>
              <a:rPr lang="en-GB" b="0" i="0" dirty="0">
                <a:solidFill>
                  <a:srgbClr val="000000"/>
                </a:solidFill>
                <a:effectLst/>
                <a:latin typeface="inter-regular"/>
              </a:rPr>
              <a:t>: It is called Bayes because it depends on the principle of </a:t>
            </a:r>
            <a:r>
              <a:rPr lang="en-GB" b="0" i="0" u="none" strike="noStrike" dirty="0">
                <a:solidFill>
                  <a:srgbClr val="008000"/>
                </a:solidFill>
                <a:effectLst/>
                <a:latin typeface="inter-regular"/>
                <a:hlinkClick r:id="rId2"/>
              </a:rPr>
              <a:t>Bayes' Theorem</a:t>
            </a:r>
            <a:r>
              <a:rPr lang="en-GB" b="0" i="0" dirty="0">
                <a:solidFill>
                  <a:srgbClr val="000000"/>
                </a:solidFill>
                <a:effectLst/>
                <a:latin typeface="inter-regular"/>
              </a:rPr>
              <a:t>.</a:t>
            </a:r>
          </a:p>
          <a:p>
            <a:endParaRPr lang="en-IN" dirty="0"/>
          </a:p>
        </p:txBody>
      </p:sp>
      <p:pic>
        <p:nvPicPr>
          <p:cNvPr id="6" name="Content Placeholder 5">
            <a:extLst>
              <a:ext uri="{FF2B5EF4-FFF2-40B4-BE49-F238E27FC236}">
                <a16:creationId xmlns:a16="http://schemas.microsoft.com/office/drawing/2014/main" id="{7EF78CDA-57C0-26D4-7651-B4CEB5C24E8A}"/>
              </a:ext>
            </a:extLst>
          </p:cNvPr>
          <p:cNvPicPr>
            <a:picLocks noGrp="1" noChangeAspect="1"/>
          </p:cNvPicPr>
          <p:nvPr>
            <p:ph sz="half" idx="2"/>
          </p:nvPr>
        </p:nvPicPr>
        <p:blipFill>
          <a:blip r:embed="rId3"/>
          <a:stretch>
            <a:fillRect/>
          </a:stretch>
        </p:blipFill>
        <p:spPr>
          <a:xfrm>
            <a:off x="6188075" y="2269034"/>
            <a:ext cx="5422900" cy="3550244"/>
          </a:xfrm>
        </p:spPr>
      </p:pic>
    </p:spTree>
    <p:extLst>
      <p:ext uri="{BB962C8B-B14F-4D97-AF65-F5344CB8AC3E}">
        <p14:creationId xmlns:p14="http://schemas.microsoft.com/office/powerpoint/2010/main" val="322152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15C7-0FB9-7B0F-8AF8-B8229094665E}"/>
              </a:ext>
            </a:extLst>
          </p:cNvPr>
          <p:cNvSpPr>
            <a:spLocks noGrp="1"/>
          </p:cNvSpPr>
          <p:nvPr>
            <p:ph type="title"/>
          </p:nvPr>
        </p:nvSpPr>
        <p:spPr/>
        <p:txBody>
          <a:bodyPr/>
          <a:lstStyle/>
          <a:p>
            <a:r>
              <a:rPr lang="en-GB" dirty="0"/>
              <a:t>NAÏVE Bayes results</a:t>
            </a:r>
            <a:endParaRPr lang="en-IN" dirty="0"/>
          </a:p>
        </p:txBody>
      </p:sp>
      <p:pic>
        <p:nvPicPr>
          <p:cNvPr id="14" name="Picture 13">
            <a:extLst>
              <a:ext uri="{FF2B5EF4-FFF2-40B4-BE49-F238E27FC236}">
                <a16:creationId xmlns:a16="http://schemas.microsoft.com/office/drawing/2014/main" id="{6B825699-0CD4-EB70-0983-BC64DB556663}"/>
              </a:ext>
            </a:extLst>
          </p:cNvPr>
          <p:cNvPicPr>
            <a:picLocks noChangeAspect="1"/>
          </p:cNvPicPr>
          <p:nvPr/>
        </p:nvPicPr>
        <p:blipFill>
          <a:blip r:embed="rId2"/>
          <a:stretch>
            <a:fillRect/>
          </a:stretch>
        </p:blipFill>
        <p:spPr>
          <a:xfrm>
            <a:off x="309520" y="2305042"/>
            <a:ext cx="11572960" cy="2247916"/>
          </a:xfrm>
          <a:prstGeom prst="rect">
            <a:avLst/>
          </a:prstGeom>
        </p:spPr>
      </p:pic>
    </p:spTree>
    <p:extLst>
      <p:ext uri="{BB962C8B-B14F-4D97-AF65-F5344CB8AC3E}">
        <p14:creationId xmlns:p14="http://schemas.microsoft.com/office/powerpoint/2010/main" val="380445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D7E1-3BB0-04B0-1AF8-ACE66BD25F92}"/>
              </a:ext>
            </a:extLst>
          </p:cNvPr>
          <p:cNvSpPr>
            <a:spLocks noGrp="1"/>
          </p:cNvSpPr>
          <p:nvPr>
            <p:ph type="title"/>
          </p:nvPr>
        </p:nvSpPr>
        <p:spPr/>
        <p:txBody>
          <a:bodyPr/>
          <a:lstStyle/>
          <a:p>
            <a:r>
              <a:rPr lang="en-GB" dirty="0"/>
              <a:t>SAMPLE OUTPUT</a:t>
            </a:r>
            <a:endParaRPr lang="en-IN" dirty="0"/>
          </a:p>
        </p:txBody>
      </p:sp>
      <p:pic>
        <p:nvPicPr>
          <p:cNvPr id="6" name="Picture 5" descr="Text&#10;&#10;Description automatically generated">
            <a:extLst>
              <a:ext uri="{FF2B5EF4-FFF2-40B4-BE49-F238E27FC236}">
                <a16:creationId xmlns:a16="http://schemas.microsoft.com/office/drawing/2014/main" id="{7B918EAA-732F-128D-832B-F607E421930A}"/>
              </a:ext>
            </a:extLst>
          </p:cNvPr>
          <p:cNvPicPr>
            <a:picLocks noChangeAspect="1"/>
          </p:cNvPicPr>
          <p:nvPr/>
        </p:nvPicPr>
        <p:blipFill>
          <a:blip r:embed="rId2"/>
          <a:stretch>
            <a:fillRect/>
          </a:stretch>
        </p:blipFill>
        <p:spPr>
          <a:xfrm>
            <a:off x="3681525" y="3828054"/>
            <a:ext cx="4486273" cy="1100137"/>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829F19DC-77BB-7E74-1A41-3B78359E1783}"/>
              </a:ext>
            </a:extLst>
          </p:cNvPr>
          <p:cNvPicPr>
            <a:picLocks noChangeAspect="1"/>
          </p:cNvPicPr>
          <p:nvPr/>
        </p:nvPicPr>
        <p:blipFill>
          <a:blip r:embed="rId3"/>
          <a:stretch>
            <a:fillRect/>
          </a:stretch>
        </p:blipFill>
        <p:spPr>
          <a:xfrm>
            <a:off x="7277099" y="5394917"/>
            <a:ext cx="4263031" cy="1100137"/>
          </a:xfrm>
          <a:prstGeom prst="rect">
            <a:avLst/>
          </a:prstGeom>
        </p:spPr>
      </p:pic>
      <p:pic>
        <p:nvPicPr>
          <p:cNvPr id="10" name="Picture 9" descr="Text&#10;&#10;Description automatically generated">
            <a:extLst>
              <a:ext uri="{FF2B5EF4-FFF2-40B4-BE49-F238E27FC236}">
                <a16:creationId xmlns:a16="http://schemas.microsoft.com/office/drawing/2014/main" id="{1DE8E98B-CB0D-2351-C49C-B34F505BF3BA}"/>
              </a:ext>
            </a:extLst>
          </p:cNvPr>
          <p:cNvPicPr>
            <a:picLocks noChangeAspect="1"/>
          </p:cNvPicPr>
          <p:nvPr/>
        </p:nvPicPr>
        <p:blipFill>
          <a:blip r:embed="rId4"/>
          <a:stretch>
            <a:fillRect/>
          </a:stretch>
        </p:blipFill>
        <p:spPr>
          <a:xfrm>
            <a:off x="581193" y="5438774"/>
            <a:ext cx="4200637" cy="1138237"/>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F83AF879-7D72-C6B9-5DE2-ACFE5CCCA720}"/>
              </a:ext>
            </a:extLst>
          </p:cNvPr>
          <p:cNvPicPr>
            <a:picLocks noChangeAspect="1"/>
          </p:cNvPicPr>
          <p:nvPr/>
        </p:nvPicPr>
        <p:blipFill>
          <a:blip r:embed="rId5"/>
          <a:stretch>
            <a:fillRect/>
          </a:stretch>
        </p:blipFill>
        <p:spPr>
          <a:xfrm>
            <a:off x="7050854" y="2118041"/>
            <a:ext cx="4559955" cy="1166812"/>
          </a:xfrm>
          <a:prstGeom prst="rect">
            <a:avLst/>
          </a:prstGeom>
        </p:spPr>
      </p:pic>
      <p:pic>
        <p:nvPicPr>
          <p:cNvPr id="14" name="Picture 13" descr="Text&#10;&#10;Description automatically generated with low confidence">
            <a:extLst>
              <a:ext uri="{FF2B5EF4-FFF2-40B4-BE49-F238E27FC236}">
                <a16:creationId xmlns:a16="http://schemas.microsoft.com/office/drawing/2014/main" id="{A2647BB0-EC07-E5A6-4090-5942A2469A49}"/>
              </a:ext>
            </a:extLst>
          </p:cNvPr>
          <p:cNvPicPr>
            <a:picLocks noChangeAspect="1"/>
          </p:cNvPicPr>
          <p:nvPr/>
        </p:nvPicPr>
        <p:blipFill>
          <a:blip r:embed="rId6"/>
          <a:stretch>
            <a:fillRect/>
          </a:stretch>
        </p:blipFill>
        <p:spPr>
          <a:xfrm>
            <a:off x="504824" y="2181225"/>
            <a:ext cx="4767263" cy="1047750"/>
          </a:xfrm>
          <a:prstGeom prst="rect">
            <a:avLst/>
          </a:prstGeom>
        </p:spPr>
      </p:pic>
    </p:spTree>
    <p:extLst>
      <p:ext uri="{BB962C8B-B14F-4D97-AF65-F5344CB8AC3E}">
        <p14:creationId xmlns:p14="http://schemas.microsoft.com/office/powerpoint/2010/main" val="4022607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953C-246B-31EE-002B-844FE3BDC7A8}"/>
              </a:ext>
            </a:extLst>
          </p:cNvPr>
          <p:cNvSpPr>
            <a:spLocks noGrp="1"/>
          </p:cNvSpPr>
          <p:nvPr>
            <p:ph type="title"/>
          </p:nvPr>
        </p:nvSpPr>
        <p:spPr/>
        <p:txBody>
          <a:bodyPr/>
          <a:lstStyle/>
          <a:p>
            <a:r>
              <a:rPr lang="en-GB" dirty="0"/>
              <a:t>BUSINESS </a:t>
            </a:r>
            <a:r>
              <a:rPr lang="en-GB" dirty="0" smtClean="0"/>
              <a:t>INSIGHTS/Applications</a:t>
            </a:r>
            <a:endParaRPr lang="en-IN" dirty="0"/>
          </a:p>
        </p:txBody>
      </p:sp>
      <p:sp>
        <p:nvSpPr>
          <p:cNvPr id="3" name="Content Placeholder 2">
            <a:extLst>
              <a:ext uri="{FF2B5EF4-FFF2-40B4-BE49-F238E27FC236}">
                <a16:creationId xmlns:a16="http://schemas.microsoft.com/office/drawing/2014/main" id="{2FFE73B4-C776-7454-03ED-7B617353641F}"/>
              </a:ext>
            </a:extLst>
          </p:cNvPr>
          <p:cNvSpPr>
            <a:spLocks noGrp="1"/>
          </p:cNvSpPr>
          <p:nvPr>
            <p:ph sz="half" idx="1"/>
          </p:nvPr>
        </p:nvSpPr>
        <p:spPr>
          <a:xfrm>
            <a:off x="581193" y="2228003"/>
            <a:ext cx="11067882" cy="3633047"/>
          </a:xfrm>
        </p:spPr>
        <p:txBody>
          <a:bodyPr/>
          <a:lstStyle/>
          <a:p>
            <a:r>
              <a:rPr lang="en-GB" dirty="0"/>
              <a:t>Protecting teenagers from cyberbullying.</a:t>
            </a:r>
          </a:p>
          <a:p>
            <a:r>
              <a:rPr lang="en-GB" dirty="0"/>
              <a:t>Detecting cyberbullying text on various social media platforms.</a:t>
            </a:r>
          </a:p>
          <a:p>
            <a:r>
              <a:rPr lang="en-GB" dirty="0"/>
              <a:t>Checking the level of toxicity of tweets to enable prompt action.</a:t>
            </a:r>
          </a:p>
          <a:p>
            <a:r>
              <a:rPr lang="en-GB" dirty="0"/>
              <a:t>Locate the region with high amount of toxic tweets and take preventive measures beforehand</a:t>
            </a:r>
            <a:r>
              <a:rPr lang="en-GB" dirty="0" smtClean="0"/>
              <a:t>.</a:t>
            </a:r>
          </a:p>
          <a:p>
            <a:r>
              <a:rPr lang="en-GB" dirty="0" smtClean="0"/>
              <a:t>Prevent riots by takin action for gender, religion and ethnicity related cyberbullying to stop it from spreading.</a:t>
            </a:r>
            <a:endParaRPr lang="en-GB" dirty="0"/>
          </a:p>
          <a:p>
            <a:pPr marL="0" indent="0">
              <a:buNone/>
            </a:pPr>
            <a:endParaRPr lang="en-GB" dirty="0"/>
          </a:p>
          <a:p>
            <a:endParaRPr lang="en-IN" dirty="0"/>
          </a:p>
        </p:txBody>
      </p:sp>
    </p:spTree>
    <p:extLst>
      <p:ext uri="{BB962C8B-B14F-4D97-AF65-F5344CB8AC3E}">
        <p14:creationId xmlns:p14="http://schemas.microsoft.com/office/powerpoint/2010/main" val="1302846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1CAA-CA07-05D3-EB2B-04536BDC69E3}"/>
              </a:ext>
            </a:extLst>
          </p:cNvPr>
          <p:cNvSpPr>
            <a:spLocks noGrp="1"/>
          </p:cNvSpPr>
          <p:nvPr>
            <p:ph type="title"/>
          </p:nvPr>
        </p:nvSpPr>
        <p:spPr/>
        <p:txBody>
          <a:bodyPr/>
          <a:lstStyle/>
          <a:p>
            <a:r>
              <a:rPr lang="en-GB" dirty="0"/>
              <a:t>Future scope of work</a:t>
            </a:r>
            <a:endParaRPr lang="en-IN" dirty="0"/>
          </a:p>
        </p:txBody>
      </p:sp>
      <p:sp>
        <p:nvSpPr>
          <p:cNvPr id="3" name="Content Placeholder 2">
            <a:extLst>
              <a:ext uri="{FF2B5EF4-FFF2-40B4-BE49-F238E27FC236}">
                <a16:creationId xmlns:a16="http://schemas.microsoft.com/office/drawing/2014/main" id="{A8E935E2-9938-81DB-BFFF-203F9A56B960}"/>
              </a:ext>
            </a:extLst>
          </p:cNvPr>
          <p:cNvSpPr>
            <a:spLocks noGrp="1"/>
          </p:cNvSpPr>
          <p:nvPr>
            <p:ph sz="half" idx="1"/>
          </p:nvPr>
        </p:nvSpPr>
        <p:spPr>
          <a:xfrm>
            <a:off x="581193" y="2547257"/>
            <a:ext cx="11029616" cy="4049486"/>
          </a:xfrm>
        </p:spPr>
        <p:txBody>
          <a:bodyPr>
            <a:normAutofit fontScale="92500"/>
          </a:bodyPr>
          <a:lstStyle/>
          <a:p>
            <a:r>
              <a:rPr lang="en-GB" dirty="0"/>
              <a:t>DEPLOYMENT OF THE MODEL FOR VOICE SPEECH DETECTION AND TRAINING THE MODEL FOR HATE SPEECH </a:t>
            </a:r>
            <a:r>
              <a:rPr lang="en-GB" dirty="0" smtClean="0"/>
              <a:t>DETECTION</a:t>
            </a:r>
          </a:p>
          <a:p>
            <a:pPr marL="0" indent="0">
              <a:buNone/>
            </a:pPr>
            <a:r>
              <a:rPr lang="en-GB" dirty="0"/>
              <a:t>	</a:t>
            </a:r>
            <a:r>
              <a:rPr lang="en-GB" dirty="0" smtClean="0"/>
              <a:t>In </a:t>
            </a:r>
            <a:r>
              <a:rPr lang="en-GB" dirty="0"/>
              <a:t>Future, this can be used to check for toxicity or hate speech detection from a saved video file, and </a:t>
            </a:r>
            <a:r>
              <a:rPr lang="en-GB" dirty="0" smtClean="0"/>
              <a:t>understand the 	sentiment </a:t>
            </a:r>
            <a:r>
              <a:rPr lang="en-GB" dirty="0"/>
              <a:t>behind the speech</a:t>
            </a:r>
            <a:r>
              <a:rPr lang="en-GB" dirty="0" smtClean="0"/>
              <a:t>.</a:t>
            </a:r>
          </a:p>
          <a:p>
            <a:r>
              <a:rPr lang="en-GB" dirty="0" smtClean="0"/>
              <a:t>DEPLOYMENT OF THE MODEL CONNECTING IT TO TWITTER API FOR PARTICULAR ANTI-CYBERBULLYING  GROUPS AWARD TO DETECT CYBERBULLYING</a:t>
            </a:r>
          </a:p>
          <a:p>
            <a:pPr marL="306000" lvl="2" indent="0">
              <a:buNone/>
            </a:pPr>
            <a:r>
              <a:rPr lang="en-GB" sz="1800" dirty="0" smtClean="0"/>
              <a:t>  The model when linked with API accounts of various anti-cyberbullying groups such as ‘Anti-Bullying Pro’,  ‘</a:t>
            </a:r>
            <a:r>
              <a:rPr lang="en-GB" sz="1800" dirty="0" err="1" smtClean="0"/>
              <a:t>StopBullying.Gov</a:t>
            </a:r>
            <a:r>
              <a:rPr lang="en-GB" sz="1800" dirty="0" smtClean="0"/>
              <a:t>’ etc.  Can help these organisation track down cyberbullying and take preventive and corrective action.</a:t>
            </a:r>
          </a:p>
          <a:p>
            <a:pPr marL="378900" lvl="1" indent="-342900"/>
            <a:r>
              <a:rPr lang="en-GB" sz="2000" dirty="0" smtClean="0"/>
              <a:t>TRAINING THIS MODEL FOR CYBERBULLYING TEXT FROM VARIOUS OTHER SOCIAL MEDIA PLATFORMS.</a:t>
            </a:r>
          </a:p>
          <a:p>
            <a:pPr marL="306000" lvl="2" indent="0">
              <a:buNone/>
            </a:pPr>
            <a:r>
              <a:rPr lang="en-GB" sz="1800" dirty="0" smtClean="0"/>
              <a:t>   Training this model for cyberbullying text detection and classification can help in better generalization and accuracy of        this model.</a:t>
            </a:r>
            <a:endParaRPr lang="en-GB" sz="1800" dirty="0"/>
          </a:p>
          <a:p>
            <a:pPr marL="306000" lvl="2" indent="0">
              <a:buNone/>
            </a:pPr>
            <a:endParaRPr lang="en-GB" sz="1800" dirty="0"/>
          </a:p>
          <a:p>
            <a:pPr marL="0" indent="0">
              <a:buNone/>
            </a:pPr>
            <a:endParaRPr lang="en-IN" dirty="0"/>
          </a:p>
        </p:txBody>
      </p:sp>
    </p:spTree>
    <p:extLst>
      <p:ext uri="{BB962C8B-B14F-4D97-AF65-F5344CB8AC3E}">
        <p14:creationId xmlns:p14="http://schemas.microsoft.com/office/powerpoint/2010/main" val="3493786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99A7-E476-F08A-ECA7-BF62D6C3C4C0}"/>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D067317A-1E16-DCFA-1047-B4368E2B4ACB}"/>
              </a:ext>
            </a:extLst>
          </p:cNvPr>
          <p:cNvSpPr>
            <a:spLocks noGrp="1"/>
          </p:cNvSpPr>
          <p:nvPr>
            <p:ph sz="half" idx="1"/>
          </p:nvPr>
        </p:nvSpPr>
        <p:spPr>
          <a:xfrm>
            <a:off x="581193" y="2228003"/>
            <a:ext cx="11029616" cy="3633047"/>
          </a:xfrm>
        </p:spPr>
        <p:txBody>
          <a:bodyPr>
            <a:normAutofit/>
          </a:bodyPr>
          <a:lstStyle/>
          <a:p>
            <a:pPr>
              <a:spcBef>
                <a:spcPts val="0"/>
              </a:spcBef>
              <a:spcAft>
                <a:spcPts val="0"/>
              </a:spcAft>
            </a:pPr>
            <a:r>
              <a:rPr lang="en-IN" u="sng" dirty="0">
                <a:solidFill>
                  <a:schemeClr val="hlink"/>
                </a:solidFill>
                <a:hlinkClick r:id="rId2"/>
              </a:rPr>
              <a:t>https://odr.chalmers.se/bitstream/20.500.12380/302526/1/GellermanBrask_2021.pdf</a:t>
            </a:r>
            <a:endParaRPr lang="en-IN" dirty="0"/>
          </a:p>
          <a:p>
            <a:pPr>
              <a:spcBef>
                <a:spcPts val="1200"/>
              </a:spcBef>
              <a:spcAft>
                <a:spcPts val="0"/>
              </a:spcAft>
            </a:pPr>
            <a:r>
              <a:rPr lang="en-IN" u="sng" dirty="0">
                <a:solidFill>
                  <a:schemeClr val="hlink"/>
                </a:solidFill>
                <a:hlinkClick r:id="rId3"/>
              </a:rPr>
              <a:t>https://www.unicef.org/end-violence/how-to-stop-cyberbullying#2</a:t>
            </a:r>
            <a:endParaRPr lang="en-IN" dirty="0"/>
          </a:p>
          <a:p>
            <a:pPr>
              <a:spcBef>
                <a:spcPts val="1200"/>
              </a:spcBef>
              <a:spcAft>
                <a:spcPts val="0"/>
              </a:spcAft>
            </a:pPr>
            <a:r>
              <a:rPr lang="en-IN" u="sng" dirty="0">
                <a:solidFill>
                  <a:schemeClr val="hlink"/>
                </a:solidFill>
                <a:hlinkClick r:id="rId4"/>
              </a:rPr>
              <a:t>https://monkeylearn.com/blog/introduction-to-support-vector-machines-svm/</a:t>
            </a:r>
            <a:endParaRPr lang="en-IN" dirty="0"/>
          </a:p>
          <a:p>
            <a:pPr>
              <a:spcBef>
                <a:spcPts val="1200"/>
              </a:spcBef>
              <a:spcAft>
                <a:spcPts val="0"/>
              </a:spcAft>
            </a:pPr>
            <a:r>
              <a:rPr lang="en-IN" u="sng" dirty="0">
                <a:solidFill>
                  <a:schemeClr val="hlink"/>
                </a:solidFill>
                <a:hlinkClick r:id="rId5"/>
              </a:rPr>
              <a:t>https://www.geeksforgeeks.org/deep-learning-introduction-to-long-short-term-memory/</a:t>
            </a:r>
            <a:endParaRPr lang="en-IN" dirty="0"/>
          </a:p>
          <a:p>
            <a:pPr>
              <a:spcBef>
                <a:spcPts val="1200"/>
              </a:spcBef>
              <a:spcAft>
                <a:spcPts val="0"/>
              </a:spcAft>
            </a:pPr>
            <a:r>
              <a:rPr lang="en-IN" u="sng" dirty="0">
                <a:solidFill>
                  <a:schemeClr val="hlink"/>
                </a:solidFill>
                <a:hlinkClick r:id="rId6"/>
              </a:rPr>
              <a:t>https://towardsdatascience.com/a-comprehensive-guide-to-convolutional-neural-networks-the-eli5-way-3bd2b1164a53</a:t>
            </a:r>
            <a:endParaRPr lang="en-IN" dirty="0"/>
          </a:p>
          <a:p>
            <a:pPr>
              <a:spcBef>
                <a:spcPts val="1200"/>
              </a:spcBef>
              <a:spcAft>
                <a:spcPts val="0"/>
              </a:spcAft>
            </a:pPr>
            <a:r>
              <a:rPr lang="en-IN" dirty="0">
                <a:hlinkClick r:id="rId7"/>
              </a:rPr>
              <a:t>https://medium.com/voice-tech-podcast/text-classification-using-cnn-9ade8155dfb9</a:t>
            </a:r>
            <a:endParaRPr lang="en-IN" dirty="0"/>
          </a:p>
          <a:p>
            <a:endParaRPr lang="en-IN" dirty="0"/>
          </a:p>
        </p:txBody>
      </p:sp>
    </p:spTree>
    <p:extLst>
      <p:ext uri="{BB962C8B-B14F-4D97-AF65-F5344CB8AC3E}">
        <p14:creationId xmlns:p14="http://schemas.microsoft.com/office/powerpoint/2010/main" val="672525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Cyberbullying and its effects </a:t>
            </a:r>
          </a:p>
        </p:txBody>
      </p:sp>
      <p:sp>
        <p:nvSpPr>
          <p:cNvPr id="4" name="Content Placeholder 3">
            <a:extLst>
              <a:ext uri="{FF2B5EF4-FFF2-40B4-BE49-F238E27FC236}">
                <a16:creationId xmlns:a16="http://schemas.microsoft.com/office/drawing/2014/main" id="{EFDC1F99-F00C-38D8-86C4-49868E079C91}"/>
              </a:ext>
            </a:extLst>
          </p:cNvPr>
          <p:cNvSpPr>
            <a:spLocks noGrp="1"/>
          </p:cNvSpPr>
          <p:nvPr>
            <p:ph sz="half" idx="2"/>
          </p:nvPr>
        </p:nvSpPr>
        <p:spPr/>
        <p:txBody>
          <a:bodyPr>
            <a:normAutofit lnSpcReduction="10000"/>
          </a:bodyPr>
          <a:lstStyle/>
          <a:p>
            <a:pPr algn="just"/>
            <a:r>
              <a:rPr lang="en-GB" sz="1800" dirty="0">
                <a:solidFill>
                  <a:schemeClr val="dk1"/>
                </a:solidFill>
                <a:latin typeface="Calibri"/>
                <a:ea typeface="Calibri"/>
                <a:cs typeface="Calibri"/>
                <a:sym typeface="Calibri"/>
              </a:rPr>
              <a:t>Bullying committed online is known as cyberbullying. Social media, chat services, gaming platforms, and mobile devices are all potential venues. It is a pattern of behaviour meant to frighten, infuriate, or embarrass those who are the target.</a:t>
            </a:r>
          </a:p>
          <a:p>
            <a:pPr algn="just"/>
            <a:r>
              <a:rPr lang="en-GB" sz="1800" dirty="0">
                <a:solidFill>
                  <a:schemeClr val="dk1"/>
                </a:solidFill>
                <a:latin typeface="Calibri"/>
                <a:ea typeface="Calibri"/>
                <a:cs typeface="Calibri"/>
                <a:sym typeface="Calibri"/>
              </a:rPr>
              <a:t>Nowadays social acceptance among teens is a very important part of adolescent experience. According to Teensafe.com </a:t>
            </a:r>
            <a:r>
              <a:rPr lang="en-GB" sz="1800" b="1" dirty="0">
                <a:solidFill>
                  <a:schemeClr val="dk1"/>
                </a:solidFill>
                <a:latin typeface="Calibri"/>
                <a:ea typeface="Calibri"/>
                <a:cs typeface="Calibri"/>
                <a:sym typeface="Calibri"/>
              </a:rPr>
              <a:t>87%</a:t>
            </a:r>
            <a:r>
              <a:rPr lang="en-GB" sz="1800" dirty="0">
                <a:solidFill>
                  <a:schemeClr val="dk1"/>
                </a:solidFill>
                <a:latin typeface="Calibri"/>
                <a:ea typeface="Calibri"/>
                <a:cs typeface="Calibri"/>
                <a:sym typeface="Calibri"/>
              </a:rPr>
              <a:t> of teens have witnessed some form of cyberbullying and </a:t>
            </a:r>
            <a:r>
              <a:rPr lang="en-GB" sz="1800" b="1" dirty="0">
                <a:solidFill>
                  <a:schemeClr val="dk1"/>
                </a:solidFill>
                <a:latin typeface="Calibri"/>
                <a:ea typeface="Calibri"/>
                <a:cs typeface="Calibri"/>
                <a:sym typeface="Calibri"/>
              </a:rPr>
              <a:t>34%</a:t>
            </a:r>
            <a:r>
              <a:rPr lang="en-GB" sz="1800" dirty="0">
                <a:solidFill>
                  <a:schemeClr val="dk1"/>
                </a:solidFill>
                <a:latin typeface="Calibri"/>
                <a:ea typeface="Calibri"/>
                <a:cs typeface="Calibri"/>
                <a:sym typeface="Calibri"/>
              </a:rPr>
              <a:t> have been the actual victims.</a:t>
            </a:r>
          </a:p>
          <a:p>
            <a:pPr algn="just"/>
            <a:r>
              <a:rPr lang="en-GB" sz="1800" dirty="0">
                <a:solidFill>
                  <a:schemeClr val="dk1"/>
                </a:solidFill>
                <a:latin typeface="Calibri"/>
                <a:ea typeface="Calibri"/>
                <a:cs typeface="Calibri"/>
                <a:sym typeface="Calibri"/>
              </a:rPr>
              <a:t>The effects can last a long time and affects a person mentally, emotionally and physically.</a:t>
            </a:r>
          </a:p>
          <a:p>
            <a:endParaRPr lang="en-IN" dirty="0"/>
          </a:p>
        </p:txBody>
      </p:sp>
      <p:pic>
        <p:nvPicPr>
          <p:cNvPr id="8" name="Content Placeholder 7" descr="Graphical user interface, application&#10;&#10;Description automatically generated">
            <a:extLst>
              <a:ext uri="{FF2B5EF4-FFF2-40B4-BE49-F238E27FC236}">
                <a16:creationId xmlns:a16="http://schemas.microsoft.com/office/drawing/2014/main" id="{2965EB78-5FC3-094D-10F0-FCD8E5603B6C}"/>
              </a:ext>
            </a:extLst>
          </p:cNvPr>
          <p:cNvPicPr>
            <a:picLocks noGrp="1" noChangeAspect="1"/>
          </p:cNvPicPr>
          <p:nvPr>
            <p:ph sz="half" idx="1"/>
          </p:nvPr>
        </p:nvPicPr>
        <p:blipFill>
          <a:blip r:embed="rId2"/>
          <a:stretch>
            <a:fillRect/>
          </a:stretch>
        </p:blipFill>
        <p:spPr>
          <a:xfrm>
            <a:off x="581025" y="2237653"/>
            <a:ext cx="5422900" cy="3613007"/>
          </a:xfrm>
        </p:spPr>
      </p:pic>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MULTICLASS TEXT CLASSIFICATION</a:t>
            </a:r>
          </a:p>
        </p:txBody>
      </p:sp>
      <p:sp>
        <p:nvSpPr>
          <p:cNvPr id="4" name="Content Placeholder 3">
            <a:extLst>
              <a:ext uri="{FF2B5EF4-FFF2-40B4-BE49-F238E27FC236}">
                <a16:creationId xmlns:a16="http://schemas.microsoft.com/office/drawing/2014/main" id="{EFDC1F99-F00C-38D8-86C4-49868E079C91}"/>
              </a:ext>
            </a:extLst>
          </p:cNvPr>
          <p:cNvSpPr>
            <a:spLocks noGrp="1"/>
          </p:cNvSpPr>
          <p:nvPr>
            <p:ph sz="half" idx="1"/>
          </p:nvPr>
        </p:nvSpPr>
        <p:spPr>
          <a:xfrm>
            <a:off x="581193" y="2228003"/>
            <a:ext cx="5422390" cy="3633047"/>
          </a:xfrm>
        </p:spPr>
        <p:txBody>
          <a:bodyPr anchor="ctr">
            <a:normAutofit/>
          </a:bodyPr>
          <a:lstStyle/>
          <a:p>
            <a:pPr algn="just">
              <a:spcBef>
                <a:spcPts val="0"/>
              </a:spcBef>
              <a:spcAft>
                <a:spcPts val="0"/>
              </a:spcAft>
            </a:pPr>
            <a:r>
              <a:rPr lang="en-GB" dirty="0">
                <a:solidFill>
                  <a:schemeClr val="dk1"/>
                </a:solidFill>
                <a:latin typeface="Calibri"/>
                <a:cs typeface="Calibri"/>
                <a:sym typeface="Calibri"/>
              </a:rPr>
              <a:t>The two subfields of AI are Machine learning and Natural Language Processing. The text classification problem belong to the branch of NLP and can either be ML based or not.</a:t>
            </a:r>
          </a:p>
          <a:p>
            <a:pPr algn="just">
              <a:spcBef>
                <a:spcPts val="1200"/>
              </a:spcBef>
              <a:spcAft>
                <a:spcPts val="0"/>
              </a:spcAft>
            </a:pPr>
            <a:r>
              <a:rPr lang="en-GB" sz="1800" dirty="0">
                <a:solidFill>
                  <a:schemeClr val="dk1"/>
                </a:solidFill>
                <a:latin typeface="Calibri"/>
                <a:ea typeface="Calibri"/>
                <a:cs typeface="Calibri"/>
                <a:sym typeface="Calibri"/>
              </a:rPr>
              <a:t>If each class of data is mutually exclusive and easily distinguishable then the task is called multi-class text classification. Each data point must belong to one class only.</a:t>
            </a:r>
          </a:p>
          <a:p>
            <a:pPr algn="just">
              <a:spcBef>
                <a:spcPts val="1200"/>
              </a:spcBef>
              <a:spcAft>
                <a:spcPts val="0"/>
              </a:spcAft>
            </a:pPr>
            <a:r>
              <a:rPr lang="en-GB" sz="1800" dirty="0">
                <a:solidFill>
                  <a:schemeClr val="dk1"/>
                </a:solidFill>
                <a:latin typeface="Calibri"/>
                <a:ea typeface="Calibri"/>
                <a:cs typeface="Calibri"/>
                <a:sym typeface="Calibri"/>
              </a:rPr>
              <a:t>Text classification is used to predict sentiment in a sentence or tweet or to differentiate the emails and to detect the level of toxicity </a:t>
            </a:r>
            <a:endParaRPr lang="en-GB" sz="1800" dirty="0"/>
          </a:p>
        </p:txBody>
      </p:sp>
      <p:pic>
        <p:nvPicPr>
          <p:cNvPr id="7" name="Google Shape;68;p15">
            <a:extLst>
              <a:ext uri="{FF2B5EF4-FFF2-40B4-BE49-F238E27FC236}">
                <a16:creationId xmlns:a16="http://schemas.microsoft.com/office/drawing/2014/main" id="{22A50D43-CF1A-C7E0-B8A6-BFDDD74B25BA}"/>
              </a:ext>
            </a:extLst>
          </p:cNvPr>
          <p:cNvPicPr preferRelativeResize="0">
            <a:picLocks noGrp="1"/>
          </p:cNvPicPr>
          <p:nvPr>
            <p:ph sz="half" idx="2"/>
          </p:nvPr>
        </p:nvPicPr>
        <p:blipFill>
          <a:blip r:embed="rId2">
            <a:alphaModFix/>
          </a:blip>
          <a:stretch>
            <a:fillRect/>
          </a:stretch>
        </p:blipFill>
        <p:spPr>
          <a:xfrm>
            <a:off x="6582544" y="2152357"/>
            <a:ext cx="4838936" cy="3879275"/>
          </a:xfrm>
          <a:prstGeom prst="rect">
            <a:avLst/>
          </a:prstGeom>
          <a:noFill/>
          <a:ln w="19050"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331076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D8F3-18A8-C101-ACC3-D4F36719C91A}"/>
              </a:ext>
            </a:extLst>
          </p:cNvPr>
          <p:cNvSpPr>
            <a:spLocks noGrp="1"/>
          </p:cNvSpPr>
          <p:nvPr>
            <p:ph type="title"/>
          </p:nvPr>
        </p:nvSpPr>
        <p:spPr/>
        <p:txBody>
          <a:bodyPr/>
          <a:lstStyle/>
          <a:p>
            <a:r>
              <a:rPr lang="en-GB" dirty="0"/>
              <a:t>NLP PIPELINE</a:t>
            </a:r>
            <a:endParaRPr lang="en-IN" dirty="0"/>
          </a:p>
        </p:txBody>
      </p:sp>
      <p:sp>
        <p:nvSpPr>
          <p:cNvPr id="5" name="Rectangle: Rounded Corners 4">
            <a:extLst>
              <a:ext uri="{FF2B5EF4-FFF2-40B4-BE49-F238E27FC236}">
                <a16:creationId xmlns:a16="http://schemas.microsoft.com/office/drawing/2014/main" id="{925211D3-2E8D-5901-F8F3-94CE2EBEB961}"/>
              </a:ext>
            </a:extLst>
          </p:cNvPr>
          <p:cNvSpPr/>
          <p:nvPr/>
        </p:nvSpPr>
        <p:spPr>
          <a:xfrm>
            <a:off x="1091221" y="2356994"/>
            <a:ext cx="2073018" cy="10720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DATA COLLECTION</a:t>
            </a:r>
            <a:endParaRPr lang="en-IN" dirty="0"/>
          </a:p>
        </p:txBody>
      </p:sp>
      <p:sp>
        <p:nvSpPr>
          <p:cNvPr id="6" name="Rectangle: Rounded Corners 5">
            <a:extLst>
              <a:ext uri="{FF2B5EF4-FFF2-40B4-BE49-F238E27FC236}">
                <a16:creationId xmlns:a16="http://schemas.microsoft.com/office/drawing/2014/main" id="{D33F25D9-1773-2A46-2168-EB44A12341E3}"/>
              </a:ext>
            </a:extLst>
          </p:cNvPr>
          <p:cNvSpPr/>
          <p:nvPr/>
        </p:nvSpPr>
        <p:spPr>
          <a:xfrm>
            <a:off x="3527276" y="2356994"/>
            <a:ext cx="2073018" cy="10720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TEXT CLEANING</a:t>
            </a:r>
            <a:endParaRPr lang="en-IN" dirty="0"/>
          </a:p>
        </p:txBody>
      </p:sp>
      <p:sp>
        <p:nvSpPr>
          <p:cNvPr id="7" name="Rectangle: Rounded Corners 6">
            <a:extLst>
              <a:ext uri="{FF2B5EF4-FFF2-40B4-BE49-F238E27FC236}">
                <a16:creationId xmlns:a16="http://schemas.microsoft.com/office/drawing/2014/main" id="{32C6C469-BA7D-754F-13EC-5AFC67F18775}"/>
              </a:ext>
            </a:extLst>
          </p:cNvPr>
          <p:cNvSpPr/>
          <p:nvPr/>
        </p:nvSpPr>
        <p:spPr>
          <a:xfrm>
            <a:off x="5963331" y="2356994"/>
            <a:ext cx="2073018" cy="10720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PRE-PROCESSING</a:t>
            </a:r>
            <a:endParaRPr lang="en-IN" dirty="0"/>
          </a:p>
        </p:txBody>
      </p:sp>
      <p:sp>
        <p:nvSpPr>
          <p:cNvPr id="8" name="Rectangle: Rounded Corners 7">
            <a:extLst>
              <a:ext uri="{FF2B5EF4-FFF2-40B4-BE49-F238E27FC236}">
                <a16:creationId xmlns:a16="http://schemas.microsoft.com/office/drawing/2014/main" id="{9E718BAD-20DF-4F18-5BC9-2CFD2F2BC6AC}"/>
              </a:ext>
            </a:extLst>
          </p:cNvPr>
          <p:cNvSpPr/>
          <p:nvPr/>
        </p:nvSpPr>
        <p:spPr>
          <a:xfrm>
            <a:off x="8399386" y="2356994"/>
            <a:ext cx="2073018" cy="10720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SPLIT THE DATA INTO TRAIN TEST AND VALDIATION</a:t>
            </a:r>
            <a:endParaRPr lang="en-IN" sz="1600" dirty="0"/>
          </a:p>
        </p:txBody>
      </p:sp>
      <p:sp>
        <p:nvSpPr>
          <p:cNvPr id="9" name="Rectangle: Rounded Corners 8">
            <a:extLst>
              <a:ext uri="{FF2B5EF4-FFF2-40B4-BE49-F238E27FC236}">
                <a16:creationId xmlns:a16="http://schemas.microsoft.com/office/drawing/2014/main" id="{0F97BE98-067B-5BFB-898A-3DCAF6024029}"/>
              </a:ext>
            </a:extLst>
          </p:cNvPr>
          <p:cNvSpPr/>
          <p:nvPr/>
        </p:nvSpPr>
        <p:spPr>
          <a:xfrm>
            <a:off x="1091221" y="4544520"/>
            <a:ext cx="2073018" cy="10720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DEPLOYMENT</a:t>
            </a:r>
            <a:endParaRPr lang="en-IN" dirty="0"/>
          </a:p>
        </p:txBody>
      </p:sp>
      <p:sp>
        <p:nvSpPr>
          <p:cNvPr id="10" name="Rectangle: Rounded Corners 9">
            <a:extLst>
              <a:ext uri="{FF2B5EF4-FFF2-40B4-BE49-F238E27FC236}">
                <a16:creationId xmlns:a16="http://schemas.microsoft.com/office/drawing/2014/main" id="{46E845A6-9F60-B4BB-0FF2-F1AFBFFE3F6E}"/>
              </a:ext>
            </a:extLst>
          </p:cNvPr>
          <p:cNvSpPr/>
          <p:nvPr/>
        </p:nvSpPr>
        <p:spPr>
          <a:xfrm>
            <a:off x="3527276" y="4544520"/>
            <a:ext cx="2073018" cy="10720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EVALUAUTION</a:t>
            </a:r>
            <a:endParaRPr lang="en-IN" dirty="0"/>
          </a:p>
        </p:txBody>
      </p:sp>
      <p:sp>
        <p:nvSpPr>
          <p:cNvPr id="11" name="Rectangle: Rounded Corners 10">
            <a:extLst>
              <a:ext uri="{FF2B5EF4-FFF2-40B4-BE49-F238E27FC236}">
                <a16:creationId xmlns:a16="http://schemas.microsoft.com/office/drawing/2014/main" id="{EEAFDDAC-18DC-1B25-7A64-938613D19762}"/>
              </a:ext>
            </a:extLst>
          </p:cNvPr>
          <p:cNvSpPr/>
          <p:nvPr/>
        </p:nvSpPr>
        <p:spPr>
          <a:xfrm>
            <a:off x="5963331" y="4544520"/>
            <a:ext cx="2073018" cy="10720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MODELLING</a:t>
            </a:r>
            <a:endParaRPr lang="en-IN" dirty="0"/>
          </a:p>
        </p:txBody>
      </p:sp>
      <p:sp>
        <p:nvSpPr>
          <p:cNvPr id="12" name="Rectangle: Rounded Corners 11">
            <a:extLst>
              <a:ext uri="{FF2B5EF4-FFF2-40B4-BE49-F238E27FC236}">
                <a16:creationId xmlns:a16="http://schemas.microsoft.com/office/drawing/2014/main" id="{7B67E950-962C-FC19-BD9D-901EF9F4C400}"/>
              </a:ext>
            </a:extLst>
          </p:cNvPr>
          <p:cNvSpPr/>
          <p:nvPr/>
        </p:nvSpPr>
        <p:spPr>
          <a:xfrm>
            <a:off x="8399386" y="4544520"/>
            <a:ext cx="2073018" cy="10720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FEATURE ENGINEERING</a:t>
            </a:r>
            <a:endParaRPr lang="en-IN" dirty="0"/>
          </a:p>
        </p:txBody>
      </p:sp>
      <p:sp>
        <p:nvSpPr>
          <p:cNvPr id="13" name="Arrow: Right 12">
            <a:extLst>
              <a:ext uri="{FF2B5EF4-FFF2-40B4-BE49-F238E27FC236}">
                <a16:creationId xmlns:a16="http://schemas.microsoft.com/office/drawing/2014/main" id="{D50F8DDC-3948-0D40-7B56-E435E7320525}"/>
              </a:ext>
            </a:extLst>
          </p:cNvPr>
          <p:cNvSpPr/>
          <p:nvPr/>
        </p:nvSpPr>
        <p:spPr>
          <a:xfrm>
            <a:off x="3216812" y="2847278"/>
            <a:ext cx="257908" cy="457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55C0B5B3-6B95-5427-36AE-4F8889585F49}"/>
              </a:ext>
            </a:extLst>
          </p:cNvPr>
          <p:cNvSpPr/>
          <p:nvPr/>
        </p:nvSpPr>
        <p:spPr>
          <a:xfrm>
            <a:off x="5652850" y="2847278"/>
            <a:ext cx="257908" cy="457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617F98E8-4884-1A51-4C2A-B20CB7A5B409}"/>
              </a:ext>
            </a:extLst>
          </p:cNvPr>
          <p:cNvSpPr/>
          <p:nvPr/>
        </p:nvSpPr>
        <p:spPr>
          <a:xfrm>
            <a:off x="8088913" y="2847277"/>
            <a:ext cx="257908" cy="457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058C6A05-58D2-6646-2A09-B9DA2B7D0086}"/>
              </a:ext>
            </a:extLst>
          </p:cNvPr>
          <p:cNvSpPr/>
          <p:nvPr/>
        </p:nvSpPr>
        <p:spPr>
          <a:xfrm rot="5400000" flipV="1">
            <a:off x="8953075" y="3927982"/>
            <a:ext cx="989103" cy="457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992D583-4382-8998-EF29-B1E459787A9C}"/>
              </a:ext>
            </a:extLst>
          </p:cNvPr>
          <p:cNvSpPr/>
          <p:nvPr/>
        </p:nvSpPr>
        <p:spPr>
          <a:xfrm rot="10800000">
            <a:off x="8088913" y="5057404"/>
            <a:ext cx="257908" cy="457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77BF6B94-7BAF-B28C-7F6A-E5F9D73AA3D1}"/>
              </a:ext>
            </a:extLst>
          </p:cNvPr>
          <p:cNvSpPr/>
          <p:nvPr/>
        </p:nvSpPr>
        <p:spPr>
          <a:xfrm rot="10800000">
            <a:off x="5652850" y="5057404"/>
            <a:ext cx="257908" cy="457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5CB4F40F-9F1B-75FF-CFDA-623A15DDF6DA}"/>
              </a:ext>
            </a:extLst>
          </p:cNvPr>
          <p:cNvSpPr/>
          <p:nvPr/>
        </p:nvSpPr>
        <p:spPr>
          <a:xfrm rot="10800000">
            <a:off x="3216812" y="5034545"/>
            <a:ext cx="257908" cy="4571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939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820750" y="378306"/>
            <a:ext cx="7213600" cy="1121871"/>
          </a:xfrm>
        </p:spPr>
        <p:txBody>
          <a:bodyPr anchor="ctr">
            <a:normAutofit/>
          </a:bodyPr>
          <a:lstStyle/>
          <a:p>
            <a:pPr algn="ctr"/>
            <a:r>
              <a:rPr lang="en-US" dirty="0"/>
              <a:t>MODELLING TECHNIQUES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292698927"/>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764201D2-5153-D4D1-3FCF-2F40E5E4BBD0}"/>
              </a:ext>
            </a:extLst>
          </p:cNvPr>
          <p:cNvSpPr txBox="1"/>
          <p:nvPr/>
        </p:nvSpPr>
        <p:spPr>
          <a:xfrm>
            <a:off x="730739" y="1354476"/>
            <a:ext cx="6969884" cy="923330"/>
          </a:xfrm>
          <a:prstGeom prst="rect">
            <a:avLst/>
          </a:prstGeom>
          <a:noFill/>
        </p:spPr>
        <p:txBody>
          <a:bodyPr wrap="square" rtlCol="0">
            <a:spAutoFit/>
          </a:bodyPr>
          <a:lstStyle/>
          <a:p>
            <a:pPr marL="0" lvl="0" indent="0" algn="just" rtl="0">
              <a:spcBef>
                <a:spcPts val="0"/>
              </a:spcBef>
              <a:spcAft>
                <a:spcPts val="0"/>
              </a:spcAft>
              <a:buNone/>
            </a:pPr>
            <a:r>
              <a:rPr lang="en-GB" sz="1800" dirty="0">
                <a:solidFill>
                  <a:schemeClr val="bg1"/>
                </a:solidFill>
                <a:latin typeface="Calibri"/>
                <a:ea typeface="Calibri"/>
                <a:cs typeface="Calibri"/>
                <a:sym typeface="Calibri"/>
              </a:rPr>
              <a:t>Models are generally approximations of real world object and a good model is one which accurately predicts the behaviour of real world artefacts. In our project we’ve used a total of 4 modelling techniques. </a:t>
            </a:r>
          </a:p>
        </p:txBody>
      </p:sp>
    </p:spTree>
    <p:extLst>
      <p:ext uri="{BB962C8B-B14F-4D97-AF65-F5344CB8AC3E}">
        <p14:creationId xmlns:p14="http://schemas.microsoft.com/office/powerpoint/2010/main" val="42093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pPr algn="just">
              <a:spcBef>
                <a:spcPts val="0"/>
              </a:spcBef>
              <a:spcAft>
                <a:spcPts val="0"/>
              </a:spcAft>
            </a:pPr>
            <a:r>
              <a:rPr lang="en-GB" sz="2800" dirty="0"/>
              <a:t>Support Vector Machine (SVM) </a:t>
            </a:r>
          </a:p>
        </p:txBody>
      </p:sp>
      <p:sp>
        <p:nvSpPr>
          <p:cNvPr id="4" name="Content Placeholder 3">
            <a:extLst>
              <a:ext uri="{FF2B5EF4-FFF2-40B4-BE49-F238E27FC236}">
                <a16:creationId xmlns:a16="http://schemas.microsoft.com/office/drawing/2014/main" id="{EFDC1F99-F00C-38D8-86C4-49868E079C91}"/>
              </a:ext>
            </a:extLst>
          </p:cNvPr>
          <p:cNvSpPr>
            <a:spLocks noGrp="1"/>
          </p:cNvSpPr>
          <p:nvPr>
            <p:ph sz="half" idx="2"/>
          </p:nvPr>
        </p:nvSpPr>
        <p:spPr/>
        <p:txBody>
          <a:bodyPr>
            <a:normAutofit/>
          </a:bodyPr>
          <a:lstStyle/>
          <a:p>
            <a:pPr algn="just">
              <a:spcBef>
                <a:spcPts val="1200"/>
              </a:spcBef>
              <a:spcAft>
                <a:spcPts val="0"/>
              </a:spcAft>
            </a:pPr>
            <a:r>
              <a:rPr lang="en-GB" sz="1800" dirty="0">
                <a:solidFill>
                  <a:schemeClr val="dk1"/>
                </a:solidFill>
                <a:latin typeface="Calibri"/>
                <a:ea typeface="Calibri"/>
                <a:cs typeface="Calibri"/>
                <a:sym typeface="Calibri"/>
              </a:rPr>
              <a:t>It is supervised machine learning models that uses classification algorithms for two group classification problem. It performs well with limited amount of data, this makes the algorithm very suitable for text classification. </a:t>
            </a:r>
          </a:p>
          <a:p>
            <a:pPr algn="just">
              <a:spcBef>
                <a:spcPts val="1200"/>
              </a:spcBef>
              <a:spcAft>
                <a:spcPts val="0"/>
              </a:spcAft>
            </a:pPr>
            <a:r>
              <a:rPr lang="en-GB" sz="1800" dirty="0">
                <a:solidFill>
                  <a:schemeClr val="dk1"/>
                </a:solidFill>
                <a:latin typeface="Calibri"/>
                <a:ea typeface="Calibri"/>
                <a:cs typeface="Calibri"/>
                <a:sym typeface="Calibri"/>
              </a:rPr>
              <a:t>Let’s say the data have two features X and Y and we have two tags blue and red. We want a classifier that classifies the coordinates either blue or red. </a:t>
            </a:r>
          </a:p>
          <a:p>
            <a:pPr algn="just">
              <a:spcBef>
                <a:spcPts val="1200"/>
              </a:spcBef>
              <a:spcAft>
                <a:spcPts val="0"/>
              </a:spcAft>
            </a:pPr>
            <a:r>
              <a:rPr lang="en-GB" sz="1800" dirty="0">
                <a:solidFill>
                  <a:schemeClr val="dk1"/>
                </a:solidFill>
                <a:latin typeface="Calibri"/>
                <a:ea typeface="Calibri"/>
                <a:cs typeface="Calibri"/>
                <a:sym typeface="Calibri"/>
              </a:rPr>
              <a:t>This line is the decision boundary, any thing falls below the line is classify as red and above the line is blue.</a:t>
            </a:r>
            <a:endParaRPr lang="en-GB" sz="1800" dirty="0">
              <a:solidFill>
                <a:schemeClr val="dk1"/>
              </a:solidFill>
            </a:endParaRPr>
          </a:p>
        </p:txBody>
      </p:sp>
      <p:pic>
        <p:nvPicPr>
          <p:cNvPr id="7" name="Google Shape;88;p18">
            <a:extLst>
              <a:ext uri="{FF2B5EF4-FFF2-40B4-BE49-F238E27FC236}">
                <a16:creationId xmlns:a16="http://schemas.microsoft.com/office/drawing/2014/main" id="{0B3DB2F8-256C-06F3-492E-A0EE1EEC60C1}"/>
              </a:ext>
            </a:extLst>
          </p:cNvPr>
          <p:cNvPicPr preferRelativeResize="0">
            <a:picLocks noGrp="1"/>
          </p:cNvPicPr>
          <p:nvPr>
            <p:ph sz="half" idx="1"/>
          </p:nvPr>
        </p:nvPicPr>
        <p:blipFill>
          <a:blip r:embed="rId2">
            <a:alphaModFix/>
          </a:blip>
          <a:stretch>
            <a:fillRect/>
          </a:stretch>
        </p:blipFill>
        <p:spPr>
          <a:xfrm>
            <a:off x="1266092" y="2185181"/>
            <a:ext cx="4290646" cy="4028050"/>
          </a:xfrm>
          <a:prstGeom prst="rect">
            <a:avLst/>
          </a:prstGeom>
          <a:noFill/>
          <a:ln>
            <a:noFill/>
          </a:ln>
        </p:spPr>
      </p:pic>
    </p:spTree>
    <p:extLst>
      <p:ext uri="{BB962C8B-B14F-4D97-AF65-F5344CB8AC3E}">
        <p14:creationId xmlns:p14="http://schemas.microsoft.com/office/powerpoint/2010/main" val="3683530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5FFB-02C4-4411-4FC9-B0188C5D9EC1}"/>
              </a:ext>
            </a:extLst>
          </p:cNvPr>
          <p:cNvSpPr>
            <a:spLocks noGrp="1"/>
          </p:cNvSpPr>
          <p:nvPr>
            <p:ph type="title"/>
          </p:nvPr>
        </p:nvSpPr>
        <p:spPr>
          <a:xfrm>
            <a:off x="581192" y="702156"/>
            <a:ext cx="11029616" cy="1013800"/>
          </a:xfrm>
        </p:spPr>
        <p:txBody>
          <a:bodyPr anchor="b">
            <a:normAutofit/>
          </a:bodyPr>
          <a:lstStyle/>
          <a:p>
            <a:r>
              <a:rPr lang="en-GB" dirty="0"/>
              <a:t>SVM RESULTS</a:t>
            </a:r>
            <a:endParaRPr lang="en-IN" dirty="0"/>
          </a:p>
        </p:txBody>
      </p:sp>
      <p:pic>
        <p:nvPicPr>
          <p:cNvPr id="6" name="Picture 5" descr="Graphical user interface, application, table&#10;&#10;Description automatically generated">
            <a:extLst>
              <a:ext uri="{FF2B5EF4-FFF2-40B4-BE49-F238E27FC236}">
                <a16:creationId xmlns:a16="http://schemas.microsoft.com/office/drawing/2014/main" id="{CF92A778-041F-6586-3918-BE4968210935}"/>
              </a:ext>
            </a:extLst>
          </p:cNvPr>
          <p:cNvPicPr>
            <a:picLocks noChangeAspect="1"/>
          </p:cNvPicPr>
          <p:nvPr/>
        </p:nvPicPr>
        <p:blipFill>
          <a:blip r:embed="rId2"/>
          <a:stretch>
            <a:fillRect/>
          </a:stretch>
        </p:blipFill>
        <p:spPr>
          <a:xfrm>
            <a:off x="581192" y="2627159"/>
            <a:ext cx="11029615" cy="2784977"/>
          </a:xfrm>
          <a:prstGeom prst="rect">
            <a:avLst/>
          </a:prstGeom>
          <a:noFill/>
        </p:spPr>
      </p:pic>
    </p:spTree>
    <p:extLst>
      <p:ext uri="{BB962C8B-B14F-4D97-AF65-F5344CB8AC3E}">
        <p14:creationId xmlns:p14="http://schemas.microsoft.com/office/powerpoint/2010/main" val="119795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 dirty="0"/>
              <a:t>Long </a:t>
            </a:r>
            <a:r>
              <a:rPr lang="en-IN" dirty="0"/>
              <a:t>short-term</a:t>
            </a:r>
            <a:r>
              <a:rPr lang="en" dirty="0"/>
              <a:t> memory (LSTM)</a:t>
            </a:r>
            <a:endParaRPr lang="en-US" dirty="0"/>
          </a:p>
        </p:txBody>
      </p:sp>
      <p:sp>
        <p:nvSpPr>
          <p:cNvPr id="4" name="Content Placeholder 3">
            <a:extLst>
              <a:ext uri="{FF2B5EF4-FFF2-40B4-BE49-F238E27FC236}">
                <a16:creationId xmlns:a16="http://schemas.microsoft.com/office/drawing/2014/main" id="{EFDC1F99-F00C-38D8-86C4-49868E079C91}"/>
              </a:ext>
            </a:extLst>
          </p:cNvPr>
          <p:cNvSpPr>
            <a:spLocks noGrp="1"/>
          </p:cNvSpPr>
          <p:nvPr>
            <p:ph sz="half" idx="1"/>
          </p:nvPr>
        </p:nvSpPr>
        <p:spPr>
          <a:xfrm>
            <a:off x="581193" y="2228003"/>
            <a:ext cx="5422390" cy="3633047"/>
          </a:xfrm>
        </p:spPr>
        <p:txBody>
          <a:bodyPr anchor="ctr">
            <a:normAutofit/>
          </a:bodyPr>
          <a:lstStyle/>
          <a:p>
            <a:pPr algn="just">
              <a:spcBef>
                <a:spcPts val="0"/>
              </a:spcBef>
              <a:spcAft>
                <a:spcPts val="0"/>
              </a:spcAft>
            </a:pPr>
            <a:r>
              <a:rPr lang="en-GB" sz="1800" dirty="0">
                <a:solidFill>
                  <a:schemeClr val="dk1"/>
                </a:solidFill>
                <a:latin typeface="Calibri"/>
                <a:ea typeface="Calibri"/>
                <a:cs typeface="Calibri"/>
                <a:sym typeface="Calibri"/>
              </a:rPr>
              <a:t>It is a kind of recurrent neural network, the output from last step is fed as input in current step. LSTM tackled the problem of long term discrepancies. LSTM can by default retain the information for long period of time. </a:t>
            </a:r>
          </a:p>
          <a:p>
            <a:pPr algn="just">
              <a:spcBef>
                <a:spcPts val="1200"/>
              </a:spcBef>
              <a:spcAft>
                <a:spcPts val="1200"/>
              </a:spcAft>
              <a:buClr>
                <a:schemeClr val="dk1"/>
              </a:buClr>
              <a:buSzPts val="1100"/>
            </a:pPr>
            <a:r>
              <a:rPr lang="en-GB" sz="1800" dirty="0">
                <a:solidFill>
                  <a:schemeClr val="dk1"/>
                </a:solidFill>
                <a:latin typeface="Calibri"/>
                <a:ea typeface="Calibri"/>
                <a:cs typeface="Calibri"/>
                <a:sym typeface="Calibri"/>
              </a:rPr>
              <a:t>It has a chain like structure that contain 4 neural network and different memory blocks. Information retention is done by cells and memory manipulation is done by gates(Forget, Input and Output gate).</a:t>
            </a:r>
          </a:p>
        </p:txBody>
      </p:sp>
      <p:pic>
        <p:nvPicPr>
          <p:cNvPr id="7" name="Picture 6">
            <a:extLst>
              <a:ext uri="{FF2B5EF4-FFF2-40B4-BE49-F238E27FC236}">
                <a16:creationId xmlns:a16="http://schemas.microsoft.com/office/drawing/2014/main" id="{14F2CE2A-26C6-B0AC-347E-D73429B41633}"/>
              </a:ext>
            </a:extLst>
          </p:cNvPr>
          <p:cNvPicPr>
            <a:picLocks noChangeAspect="1"/>
          </p:cNvPicPr>
          <p:nvPr/>
        </p:nvPicPr>
        <p:blipFill>
          <a:blip r:embed="rId2"/>
          <a:stretch>
            <a:fillRect/>
          </a:stretch>
        </p:blipFill>
        <p:spPr>
          <a:xfrm>
            <a:off x="6264492" y="2640669"/>
            <a:ext cx="5219116" cy="3090107"/>
          </a:xfrm>
          <a:prstGeom prst="rect">
            <a:avLst/>
          </a:prstGeom>
        </p:spPr>
      </p:pic>
    </p:spTree>
    <p:extLst>
      <p:ext uri="{BB962C8B-B14F-4D97-AF65-F5344CB8AC3E}">
        <p14:creationId xmlns:p14="http://schemas.microsoft.com/office/powerpoint/2010/main" val="307766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3000-3DA4-666A-AE85-4AFE13878C5A}"/>
              </a:ext>
            </a:extLst>
          </p:cNvPr>
          <p:cNvSpPr>
            <a:spLocks noGrp="1"/>
          </p:cNvSpPr>
          <p:nvPr>
            <p:ph type="title"/>
          </p:nvPr>
        </p:nvSpPr>
        <p:spPr/>
        <p:txBody>
          <a:bodyPr/>
          <a:lstStyle/>
          <a:p>
            <a:r>
              <a:rPr lang="en-GB" dirty="0" err="1"/>
              <a:t>Lstm</a:t>
            </a:r>
            <a:r>
              <a:rPr lang="en-GB" dirty="0"/>
              <a:t> RESULTS</a:t>
            </a:r>
            <a:endParaRPr lang="en-IN" dirty="0"/>
          </a:p>
        </p:txBody>
      </p:sp>
      <p:pic>
        <p:nvPicPr>
          <p:cNvPr id="6" name="Picture 5"/>
          <p:cNvPicPr>
            <a:picLocks noChangeAspect="1"/>
          </p:cNvPicPr>
          <p:nvPr/>
        </p:nvPicPr>
        <p:blipFill>
          <a:blip r:embed="rId2"/>
          <a:stretch>
            <a:fillRect/>
          </a:stretch>
        </p:blipFill>
        <p:spPr>
          <a:xfrm>
            <a:off x="1085850" y="2276475"/>
            <a:ext cx="10020300" cy="2305050"/>
          </a:xfrm>
          <a:prstGeom prst="rect">
            <a:avLst/>
          </a:prstGeom>
        </p:spPr>
      </p:pic>
    </p:spTree>
    <p:extLst>
      <p:ext uri="{BB962C8B-B14F-4D97-AF65-F5344CB8AC3E}">
        <p14:creationId xmlns:p14="http://schemas.microsoft.com/office/powerpoint/2010/main" val="51832390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319</TotalTime>
  <Words>906</Words>
  <Application>Microsoft Office PowerPoint</Application>
  <PresentationFormat>Widescreen</PresentationFormat>
  <Paragraphs>76</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Gill Sans MT</vt:lpstr>
      <vt:lpstr>inter-bold</vt:lpstr>
      <vt:lpstr>inter-regular</vt:lpstr>
      <vt:lpstr>Wingdings 2</vt:lpstr>
      <vt:lpstr>Dividend</vt:lpstr>
      <vt:lpstr>Multi-class text classification of Cyberbullying tweet text</vt:lpstr>
      <vt:lpstr>Cyberbullying and its effects </vt:lpstr>
      <vt:lpstr>MULTICLASS TEXT CLASSIFICATION</vt:lpstr>
      <vt:lpstr>NLP PIPELINE</vt:lpstr>
      <vt:lpstr>MODELLING TECHNIQUES</vt:lpstr>
      <vt:lpstr>Support Vector Machine (SVM) </vt:lpstr>
      <vt:lpstr>SVM RESULTS</vt:lpstr>
      <vt:lpstr>Long short-term memory (LSTM)</vt:lpstr>
      <vt:lpstr>Lstm RESULTS</vt:lpstr>
      <vt:lpstr>Convolutional neural network (CNN)</vt:lpstr>
      <vt:lpstr>CNN Results</vt:lpstr>
      <vt:lpstr>NAIVE BAYES</vt:lpstr>
      <vt:lpstr>NAÏVE Bayes results</vt:lpstr>
      <vt:lpstr>SAMPLE OUTPUT</vt:lpstr>
      <vt:lpstr>BUSINESS INSIGHTS/Applications</vt:lpstr>
      <vt:lpstr>Future scope of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Multi-class text classification of Cyberbullying tweet text</dc:title>
  <dc:creator>Deep Sinha</dc:creator>
  <cp:lastModifiedBy>Abhisek Shaw</cp:lastModifiedBy>
  <cp:revision>12</cp:revision>
  <dcterms:created xsi:type="dcterms:W3CDTF">2022-06-27T05:16:16Z</dcterms:created>
  <dcterms:modified xsi:type="dcterms:W3CDTF">2022-06-29T12:33:55Z</dcterms:modified>
</cp:coreProperties>
</file>