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6.xml.rels" ContentType="application/vnd.openxmlformats-package.relationships+xml"/>
  <Override PartName="/ppt/notesSlides/_rels/notesSlide1.xml.rels" ContentType="application/vnd.openxmlformats-package.relationships+xml"/>
  <Override PartName="/ppt/notesSlides/_rels/notesSlide3.xml.rels" ContentType="application/vnd.openxmlformats-package.relationships+xml"/>
  <Override PartName="/ppt/notesSlides/notesSlide6.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Lst>
  <p:sldSz cx="9144000" cy="6858000"/>
  <p:notesSz cx="7010400" cy="9296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Arial"/>
              </a:rPr>
              <a:t>Click to </a:t>
            </a:r>
            <a:r>
              <a:rPr b="0" lang="en-US" sz="1800" spc="-1" strike="noStrike">
                <a:solidFill>
                  <a:srgbClr val="000000"/>
                </a:solidFill>
                <a:latin typeface="Arial"/>
              </a:rPr>
              <a:t>move the </a:t>
            </a:r>
            <a:r>
              <a:rPr b="0" lang="en-US" sz="1800" spc="-1" strike="noStrike">
                <a:solidFill>
                  <a:srgbClr val="000000"/>
                </a:solidFill>
                <a:latin typeface="Arial"/>
              </a:rPr>
              <a:t>slide</a:t>
            </a:r>
            <a:endParaRPr b="0" lang="en-US" sz="1800" spc="-1" strike="noStrike">
              <a:solidFill>
                <a:srgbClr val="000000"/>
              </a:solidFill>
              <a:latin typeface="Arial"/>
            </a:endParaRPr>
          </a:p>
        </p:txBody>
      </p:sp>
      <p:sp>
        <p:nvSpPr>
          <p:cNvPr id="136"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137"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 </a:t>
            </a:r>
            <a:endParaRPr b="0" lang="en-IN" sz="1400" spc="-1" strike="noStrike">
              <a:latin typeface="Times New Roman"/>
            </a:endParaRPr>
          </a:p>
        </p:txBody>
      </p:sp>
      <p:sp>
        <p:nvSpPr>
          <p:cNvPr id="138"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 </a:t>
            </a:r>
            <a:endParaRPr b="0" lang="en-IN" sz="1400" spc="-1" strike="noStrike">
              <a:latin typeface="Times New Roman"/>
            </a:endParaRPr>
          </a:p>
        </p:txBody>
      </p:sp>
      <p:sp>
        <p:nvSpPr>
          <p:cNvPr id="139"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 </a:t>
            </a:r>
            <a:endParaRPr b="0" lang="en-IN" sz="1400" spc="-1" strike="noStrike">
              <a:latin typeface="Times New Roman"/>
            </a:endParaRPr>
          </a:p>
        </p:txBody>
      </p:sp>
      <p:sp>
        <p:nvSpPr>
          <p:cNvPr id="140" name="PlaceHolder 6"/>
          <p:cNvSpPr>
            <a:spLocks noGrp="1"/>
          </p:cNvSpPr>
          <p:nvPr>
            <p:ph type="sldNum"/>
          </p:nvPr>
        </p:nvSpPr>
        <p:spPr>
          <a:xfrm>
            <a:off x="4278960" y="10157400"/>
            <a:ext cx="3280680" cy="534240"/>
          </a:xfrm>
          <a:prstGeom prst="rect">
            <a:avLst/>
          </a:prstGeom>
        </p:spPr>
        <p:txBody>
          <a:bodyPr lIns="0" rIns="0" tIns="0" bIns="0" anchor="b"/>
          <a:p>
            <a:pPr algn="r"/>
            <a:fld id="{D9EFDED4-9AE3-48E7-8CEB-AF3A25F55B0E}" type="slidenum">
              <a:rPr b="0" lang="en-IN" sz="1400" spc="-1" strike="noStrike">
                <a:latin typeface="Times New Roman"/>
              </a:rPr>
              <a:t>1</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1414440" y="1162080"/>
            <a:ext cx="4180680" cy="3136320"/>
          </a:xfrm>
          <a:prstGeom prst="rect">
            <a:avLst/>
          </a:prstGeom>
        </p:spPr>
      </p:sp>
      <p:sp>
        <p:nvSpPr>
          <p:cNvPr id="170" name="PlaceHolder 2"/>
          <p:cNvSpPr>
            <a:spLocks noGrp="1"/>
          </p:cNvSpPr>
          <p:nvPr>
            <p:ph type="body"/>
          </p:nvPr>
        </p:nvSpPr>
        <p:spPr>
          <a:xfrm>
            <a:off x="700920" y="4473720"/>
            <a:ext cx="5607720" cy="3659760"/>
          </a:xfrm>
          <a:prstGeom prst="rect">
            <a:avLst/>
          </a:prstGeom>
        </p:spPr>
        <p:txBody>
          <a:bodyPr lIns="93240" rIns="93240" tIns="46440" bIns="46440"/>
          <a:p>
            <a:endParaRPr b="0" lang="en-IN" sz="2000" spc="-1" strike="noStrike">
              <a:latin typeface="Arial"/>
            </a:endParaRPr>
          </a:p>
        </p:txBody>
      </p:sp>
      <p:sp>
        <p:nvSpPr>
          <p:cNvPr id="171" name="CustomShape 3"/>
          <p:cNvSpPr/>
          <p:nvPr/>
        </p:nvSpPr>
        <p:spPr>
          <a:xfrm>
            <a:off x="3970800" y="8830080"/>
            <a:ext cx="3036960" cy="464040"/>
          </a:xfrm>
          <a:prstGeom prst="rect">
            <a:avLst/>
          </a:prstGeom>
          <a:noFill/>
          <a:ln>
            <a:noFill/>
          </a:ln>
        </p:spPr>
        <p:style>
          <a:lnRef idx="0"/>
          <a:fillRef idx="0"/>
          <a:effectRef idx="0"/>
          <a:fontRef idx="minor"/>
        </p:style>
        <p:txBody>
          <a:bodyPr lIns="93240" rIns="93240" tIns="46440" bIns="46440" anchor="b"/>
          <a:p>
            <a:pPr algn="r">
              <a:lnSpc>
                <a:spcPct val="100000"/>
              </a:lnSpc>
            </a:pPr>
            <a:fld id="{3113C020-906E-4941-9EF8-A597E2ECDDFE}"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Img"/>
          </p:nvPr>
        </p:nvSpPr>
        <p:spPr>
          <a:xfrm>
            <a:off x="1414440" y="1162080"/>
            <a:ext cx="4180680" cy="3136320"/>
          </a:xfrm>
          <a:prstGeom prst="rect">
            <a:avLst/>
          </a:prstGeom>
        </p:spPr>
      </p:sp>
      <p:sp>
        <p:nvSpPr>
          <p:cNvPr id="173" name="PlaceHolder 2"/>
          <p:cNvSpPr>
            <a:spLocks noGrp="1"/>
          </p:cNvSpPr>
          <p:nvPr>
            <p:ph type="body"/>
          </p:nvPr>
        </p:nvSpPr>
        <p:spPr>
          <a:xfrm>
            <a:off x="700920" y="4473720"/>
            <a:ext cx="5607720" cy="3659760"/>
          </a:xfrm>
          <a:prstGeom prst="rect">
            <a:avLst/>
          </a:prstGeom>
        </p:spPr>
        <p:txBody>
          <a:bodyPr lIns="93240" rIns="93240" tIns="46440" bIns="46440"/>
          <a:p>
            <a:endParaRPr b="0" lang="en-IN" sz="2000" spc="-1" strike="noStrike">
              <a:latin typeface="Arial"/>
            </a:endParaRPr>
          </a:p>
        </p:txBody>
      </p:sp>
      <p:sp>
        <p:nvSpPr>
          <p:cNvPr id="174" name="CustomShape 3"/>
          <p:cNvSpPr/>
          <p:nvPr/>
        </p:nvSpPr>
        <p:spPr>
          <a:xfrm>
            <a:off x="3970800" y="8830080"/>
            <a:ext cx="3036960" cy="464040"/>
          </a:xfrm>
          <a:prstGeom prst="rect">
            <a:avLst/>
          </a:prstGeom>
          <a:noFill/>
          <a:ln>
            <a:noFill/>
          </a:ln>
        </p:spPr>
        <p:style>
          <a:lnRef idx="0"/>
          <a:fillRef idx="0"/>
          <a:effectRef idx="0"/>
          <a:fontRef idx="minor"/>
        </p:style>
        <p:txBody>
          <a:bodyPr lIns="93240" rIns="93240" tIns="46440" bIns="46440" anchor="b"/>
          <a:p>
            <a:pPr algn="r">
              <a:lnSpc>
                <a:spcPct val="100000"/>
              </a:lnSpc>
            </a:pPr>
            <a:fld id="{F3EDB650-603D-4AB8-80A2-FCDDC380A953}"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sldImg"/>
          </p:nvPr>
        </p:nvSpPr>
        <p:spPr>
          <a:xfrm>
            <a:off x="1414440" y="1162080"/>
            <a:ext cx="4180680" cy="3136320"/>
          </a:xfrm>
          <a:prstGeom prst="rect">
            <a:avLst/>
          </a:prstGeom>
        </p:spPr>
      </p:sp>
      <p:sp>
        <p:nvSpPr>
          <p:cNvPr id="176" name="PlaceHolder 2"/>
          <p:cNvSpPr>
            <a:spLocks noGrp="1"/>
          </p:cNvSpPr>
          <p:nvPr>
            <p:ph type="body"/>
          </p:nvPr>
        </p:nvSpPr>
        <p:spPr>
          <a:xfrm>
            <a:off x="700920" y="4473720"/>
            <a:ext cx="5607720" cy="3659760"/>
          </a:xfrm>
          <a:prstGeom prst="rect">
            <a:avLst/>
          </a:prstGeom>
        </p:spPr>
        <p:txBody>
          <a:bodyPr lIns="93240" rIns="93240" tIns="46440" bIns="46440"/>
          <a:p>
            <a:endParaRPr b="0" lang="en-IN" sz="2000" spc="-1" strike="noStrike">
              <a:latin typeface="Arial"/>
            </a:endParaRPr>
          </a:p>
        </p:txBody>
      </p:sp>
      <p:sp>
        <p:nvSpPr>
          <p:cNvPr id="177" name="CustomShape 3"/>
          <p:cNvSpPr/>
          <p:nvPr/>
        </p:nvSpPr>
        <p:spPr>
          <a:xfrm>
            <a:off x="3970800" y="8830080"/>
            <a:ext cx="3036960" cy="464040"/>
          </a:xfrm>
          <a:prstGeom prst="rect">
            <a:avLst/>
          </a:prstGeom>
          <a:noFill/>
          <a:ln>
            <a:noFill/>
          </a:ln>
        </p:spPr>
        <p:style>
          <a:lnRef idx="0"/>
          <a:fillRef idx="0"/>
          <a:effectRef idx="0"/>
          <a:fontRef idx="minor"/>
        </p:style>
        <p:txBody>
          <a:bodyPr lIns="93240" rIns="93240" tIns="46440" bIns="46440" anchor="b"/>
          <a:p>
            <a:pPr algn="r">
              <a:lnSpc>
                <a:spcPct val="100000"/>
              </a:lnSpc>
            </a:pPr>
            <a:fld id="{5EB89902-EF9C-4FEA-9BAE-ED886C344D2A}"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3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3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4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5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6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6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6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7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7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7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8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8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0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0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0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0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0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1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1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1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1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2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2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2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2"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2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rot="5400000">
            <a:off x="1733760" y="-1747440"/>
            <a:ext cx="1080360" cy="4546800"/>
          </a:xfrm>
          <a:prstGeom prst="rtTriangle">
            <a:avLst/>
          </a:prstGeom>
          <a:solidFill>
            <a:schemeClr val="bg1">
              <a:lumMod val="85000"/>
            </a:schemeClr>
          </a:solidFill>
          <a:ln w="12600">
            <a:noFill/>
          </a:ln>
        </p:spPr>
        <p:style>
          <a:lnRef idx="0"/>
          <a:fillRef idx="0"/>
          <a:effectRef idx="0"/>
          <a:fontRef idx="minor"/>
        </p:style>
      </p:sp>
      <p:sp>
        <p:nvSpPr>
          <p:cNvPr id="1" name="CustomShape 2"/>
          <p:cNvSpPr/>
          <p:nvPr/>
        </p:nvSpPr>
        <p:spPr>
          <a:xfrm flipH="1" rot="10800000">
            <a:off x="2220120" y="9081720"/>
            <a:ext cx="1109880" cy="4546800"/>
          </a:xfrm>
          <a:prstGeom prst="rtTriangle">
            <a:avLst/>
          </a:prstGeom>
          <a:solidFill>
            <a:srgbClr val="c00000"/>
          </a:solidFill>
          <a:ln w="12600">
            <a:noFill/>
          </a:ln>
        </p:spPr>
        <p:style>
          <a:lnRef idx="0"/>
          <a:fillRef idx="0"/>
          <a:effectRef idx="0"/>
          <a:fontRef idx="minor"/>
        </p:style>
      </p:sp>
      <p:sp>
        <p:nvSpPr>
          <p:cNvPr id="2" name="CustomShape 3"/>
          <p:cNvSpPr/>
          <p:nvPr/>
        </p:nvSpPr>
        <p:spPr>
          <a:xfrm>
            <a:off x="4800600" y="6421320"/>
            <a:ext cx="4114080" cy="345240"/>
          </a:xfrm>
          <a:prstGeom prst="rect">
            <a:avLst/>
          </a:prstGeom>
          <a:noFill/>
          <a:ln w="9360">
            <a:noFill/>
          </a:ln>
        </p:spPr>
        <p:style>
          <a:lnRef idx="0"/>
          <a:fillRef idx="0"/>
          <a:effectRef idx="0"/>
          <a:fontRef idx="minor"/>
        </p:style>
      </p:sp>
      <p:sp>
        <p:nvSpPr>
          <p:cNvPr id="3" name="CustomShape 4"/>
          <p:cNvSpPr/>
          <p:nvPr/>
        </p:nvSpPr>
        <p:spPr>
          <a:xfrm>
            <a:off x="1307520" y="2487240"/>
            <a:ext cx="6038280" cy="1364400"/>
          </a:xfrm>
          <a:prstGeom prst="rect">
            <a:avLst/>
          </a:prstGeom>
          <a:noFill/>
          <a:ln w="9360">
            <a:noFill/>
          </a:ln>
        </p:spPr>
        <p:style>
          <a:lnRef idx="0"/>
          <a:fillRef idx="0"/>
          <a:effectRef idx="0"/>
          <a:fontRef idx="minor"/>
        </p:style>
      </p:sp>
      <p:sp>
        <p:nvSpPr>
          <p:cNvPr id="4" name="CustomShape 5"/>
          <p:cNvSpPr/>
          <p:nvPr/>
        </p:nvSpPr>
        <p:spPr>
          <a:xfrm>
            <a:off x="1307520" y="4114800"/>
            <a:ext cx="6038280" cy="793080"/>
          </a:xfrm>
          <a:prstGeom prst="rect">
            <a:avLst/>
          </a:prstGeom>
          <a:noFill/>
          <a:ln w="9360">
            <a:noFill/>
          </a:ln>
        </p:spPr>
        <p:style>
          <a:lnRef idx="0"/>
          <a:fillRef idx="0"/>
          <a:effectRef idx="0"/>
          <a:fontRef idx="minor"/>
        </p:style>
      </p:sp>
      <p:sp>
        <p:nvSpPr>
          <p:cNvPr id="5" name="CustomShape 6"/>
          <p:cNvSpPr/>
          <p:nvPr/>
        </p:nvSpPr>
        <p:spPr>
          <a:xfrm>
            <a:off x="1307520" y="4965120"/>
            <a:ext cx="6038280" cy="420120"/>
          </a:xfrm>
          <a:prstGeom prst="rect">
            <a:avLst/>
          </a:prstGeom>
          <a:noFill/>
          <a:ln w="9360">
            <a:noFill/>
          </a:ln>
        </p:spPr>
        <p:style>
          <a:lnRef idx="0"/>
          <a:fillRef idx="0"/>
          <a:effectRef idx="0"/>
          <a:fontRef idx="minor"/>
        </p:style>
      </p:sp>
      <p:sp>
        <p:nvSpPr>
          <p:cNvPr id="6" name="CustomShape 7"/>
          <p:cNvSpPr/>
          <p:nvPr/>
        </p:nvSpPr>
        <p:spPr>
          <a:xfrm>
            <a:off x="88560" y="6629400"/>
            <a:ext cx="8978760" cy="302400"/>
          </a:xfrm>
          <a:prstGeom prst="rect">
            <a:avLst/>
          </a:prstGeom>
          <a:noFill/>
          <a:ln>
            <a:noFill/>
          </a:ln>
        </p:spPr>
        <p:style>
          <a:lnRef idx="0"/>
          <a:fillRef idx="0"/>
          <a:effectRef idx="0"/>
          <a:fontRef idx="minor"/>
        </p:style>
        <p:txBody>
          <a:bodyPr lIns="90000" rIns="90000" tIns="45000" bIns="45000"/>
          <a:p>
            <a:pPr algn="ctr">
              <a:lnSpc>
                <a:spcPct val="100000"/>
              </a:lnSpc>
              <a:spcBef>
                <a:spcPts val="139"/>
              </a:spcBef>
            </a:pPr>
            <a:r>
              <a:rPr b="0" lang="en-IN" sz="700" spc="-1" strike="noStrike">
                <a:solidFill>
                  <a:srgbClr val="000000"/>
                </a:solidFill>
                <a:latin typeface="Calibri"/>
                <a:ea typeface="DejaVu Sans"/>
              </a:rPr>
              <a:t>This presentation is solely for the use of client personnel. No part of it may be circulated, quoted or reproduced for distribution outside of the client organization without prior written approval from I2 Decisions</a:t>
            </a:r>
            <a:endParaRPr b="0" lang="en-IN" sz="700" spc="-1" strike="noStrike">
              <a:latin typeface="Arial"/>
            </a:endParaRPr>
          </a:p>
        </p:txBody>
      </p:sp>
      <p:sp>
        <p:nvSpPr>
          <p:cNvPr id="7" name="CustomShape 8"/>
          <p:cNvSpPr/>
          <p:nvPr/>
        </p:nvSpPr>
        <p:spPr>
          <a:xfrm>
            <a:off x="7498080" y="348120"/>
            <a:ext cx="1645200" cy="249840"/>
          </a:xfrm>
          <a:prstGeom prst="rect">
            <a:avLst/>
          </a:prstGeom>
          <a:noFill/>
          <a:ln>
            <a:noFill/>
          </a:ln>
        </p:spPr>
        <p:style>
          <a:lnRef idx="0"/>
          <a:fillRef idx="0"/>
          <a:effectRef idx="0"/>
          <a:fontRef idx="minor"/>
        </p:style>
        <p:txBody>
          <a:bodyPr lIns="90000" rIns="90000" tIns="45000" bIns="45000"/>
          <a:p>
            <a:pPr>
              <a:lnSpc>
                <a:spcPct val="100000"/>
              </a:lnSpc>
            </a:pPr>
            <a:r>
              <a:rPr b="1" lang="en-IN" sz="1050" spc="-1" strike="noStrike">
                <a:solidFill>
                  <a:srgbClr val="000000"/>
                </a:solidFill>
                <a:latin typeface="Arial"/>
                <a:ea typeface="DejaVu Sans"/>
              </a:rPr>
              <a:t>Insight meets Intuition</a:t>
            </a:r>
            <a:endParaRPr b="0" lang="en-IN" sz="1050" spc="-1" strike="noStrike">
              <a:latin typeface="Arial"/>
            </a:endParaRPr>
          </a:p>
        </p:txBody>
      </p:sp>
      <p:pic>
        <p:nvPicPr>
          <p:cNvPr id="8" name="Picture 2" descr=""/>
          <p:cNvPicPr/>
          <p:nvPr/>
        </p:nvPicPr>
        <p:blipFill>
          <a:blip r:embed="rId2"/>
          <a:stretch/>
        </p:blipFill>
        <p:spPr>
          <a:xfrm>
            <a:off x="7548480" y="59040"/>
            <a:ext cx="1015920" cy="365040"/>
          </a:xfrm>
          <a:prstGeom prst="rect">
            <a:avLst/>
          </a:prstGeom>
          <a:ln w="9360">
            <a:noFill/>
          </a:ln>
        </p:spPr>
      </p:pic>
      <p:pic>
        <p:nvPicPr>
          <p:cNvPr id="9" name="Picture 18" descr=""/>
          <p:cNvPicPr/>
          <p:nvPr/>
        </p:nvPicPr>
        <p:blipFill>
          <a:blip r:embed="rId3"/>
          <a:stretch/>
        </p:blipFill>
        <p:spPr>
          <a:xfrm>
            <a:off x="8543520" y="65160"/>
            <a:ext cx="436320" cy="317520"/>
          </a:xfrm>
          <a:prstGeom prst="rect">
            <a:avLst/>
          </a:prstGeom>
          <a:ln>
            <a:noFill/>
          </a:ln>
        </p:spPr>
      </p:pic>
      <p:sp>
        <p:nvSpPr>
          <p:cNvPr id="10" name="PlaceHolder 9"/>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Arial"/>
              </a:rPr>
              <a:t>Click to edit </a:t>
            </a:r>
            <a:r>
              <a:rPr b="0" lang="en-US" sz="1800" spc="-1" strike="noStrike">
                <a:solidFill>
                  <a:srgbClr val="000000"/>
                </a:solidFill>
                <a:latin typeface="Arial"/>
              </a:rPr>
              <a:t>the title text </a:t>
            </a:r>
            <a:r>
              <a:rPr b="0" lang="en-US" sz="1800" spc="-1" strike="noStrike">
                <a:solidFill>
                  <a:srgbClr val="000000"/>
                </a:solidFill>
                <a:latin typeface="Arial"/>
              </a:rPr>
              <a:t>format</a:t>
            </a:r>
            <a:endParaRPr b="0" lang="en-US" sz="1800" spc="-1" strike="noStrike">
              <a:solidFill>
                <a:srgbClr val="000000"/>
              </a:solidFill>
              <a:latin typeface="Arial"/>
            </a:endParaRPr>
          </a:p>
        </p:txBody>
      </p:sp>
      <p:sp>
        <p:nvSpPr>
          <p:cNvPr id="11" name="PlaceHolder 10"/>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CustomShape 1"/>
          <p:cNvSpPr/>
          <p:nvPr/>
        </p:nvSpPr>
        <p:spPr>
          <a:xfrm>
            <a:off x="4800600" y="6421320"/>
            <a:ext cx="4114080" cy="345240"/>
          </a:xfrm>
          <a:prstGeom prst="rect">
            <a:avLst/>
          </a:prstGeom>
          <a:noFill/>
          <a:ln w="9360">
            <a:noFill/>
          </a:ln>
        </p:spPr>
        <p:style>
          <a:lnRef idx="0"/>
          <a:fillRef idx="0"/>
          <a:effectRef idx="0"/>
          <a:fontRef idx="minor"/>
        </p:style>
      </p:sp>
      <p:sp>
        <p:nvSpPr>
          <p:cNvPr id="49" name="CustomShape 2"/>
          <p:cNvSpPr/>
          <p:nvPr/>
        </p:nvSpPr>
        <p:spPr>
          <a:xfrm>
            <a:off x="1307520" y="4114800"/>
            <a:ext cx="6038280" cy="793080"/>
          </a:xfrm>
          <a:prstGeom prst="rect">
            <a:avLst/>
          </a:prstGeom>
          <a:noFill/>
          <a:ln w="9360">
            <a:noFill/>
          </a:ln>
        </p:spPr>
        <p:style>
          <a:lnRef idx="0"/>
          <a:fillRef idx="0"/>
          <a:effectRef idx="0"/>
          <a:fontRef idx="minor"/>
        </p:style>
      </p:sp>
      <p:sp>
        <p:nvSpPr>
          <p:cNvPr id="50" name="CustomShape 3"/>
          <p:cNvSpPr/>
          <p:nvPr/>
        </p:nvSpPr>
        <p:spPr>
          <a:xfrm>
            <a:off x="1307520" y="4965120"/>
            <a:ext cx="6038280" cy="420120"/>
          </a:xfrm>
          <a:prstGeom prst="rect">
            <a:avLst/>
          </a:prstGeom>
          <a:noFill/>
          <a:ln w="9360">
            <a:noFill/>
          </a:ln>
        </p:spPr>
        <p:style>
          <a:lnRef idx="0"/>
          <a:fillRef idx="0"/>
          <a:effectRef idx="0"/>
          <a:fontRef idx="minor"/>
        </p:style>
      </p:sp>
      <p:sp>
        <p:nvSpPr>
          <p:cNvPr id="51" name="CustomShape 4"/>
          <p:cNvSpPr/>
          <p:nvPr/>
        </p:nvSpPr>
        <p:spPr>
          <a:xfrm>
            <a:off x="88560" y="6629400"/>
            <a:ext cx="8978760" cy="302400"/>
          </a:xfrm>
          <a:prstGeom prst="rect">
            <a:avLst/>
          </a:prstGeom>
          <a:noFill/>
          <a:ln>
            <a:noFill/>
          </a:ln>
        </p:spPr>
        <p:style>
          <a:lnRef idx="0"/>
          <a:fillRef idx="0"/>
          <a:effectRef idx="0"/>
          <a:fontRef idx="minor"/>
        </p:style>
        <p:txBody>
          <a:bodyPr lIns="90000" rIns="90000" tIns="45000" bIns="45000"/>
          <a:p>
            <a:pPr algn="ctr">
              <a:lnSpc>
                <a:spcPct val="100000"/>
              </a:lnSpc>
              <a:spcBef>
                <a:spcPts val="139"/>
              </a:spcBef>
            </a:pPr>
            <a:r>
              <a:rPr b="0" lang="en-IN" sz="700" spc="-1" strike="noStrike">
                <a:solidFill>
                  <a:srgbClr val="000000"/>
                </a:solidFill>
                <a:latin typeface="Calibri"/>
                <a:ea typeface="DejaVu Sans"/>
              </a:rPr>
              <a:t>This presentation is solely for the use of client personnel. No part of it may be circulated, quoted or reproduced for distribution outside of the client organization without prior written approval from I2 Decisions</a:t>
            </a:r>
            <a:endParaRPr b="0" lang="en-IN" sz="700" spc="-1" strike="noStrike">
              <a:latin typeface="Arial"/>
            </a:endParaRPr>
          </a:p>
        </p:txBody>
      </p:sp>
      <p:sp>
        <p:nvSpPr>
          <p:cNvPr id="52" name="Line 5"/>
          <p:cNvSpPr/>
          <p:nvPr/>
        </p:nvSpPr>
        <p:spPr>
          <a:xfrm>
            <a:off x="1550880" y="1573200"/>
            <a:ext cx="360" cy="457200"/>
          </a:xfrm>
          <a:prstGeom prst="line">
            <a:avLst/>
          </a:prstGeom>
          <a:ln w="76320">
            <a:solidFill>
              <a:srgbClr val="c00000"/>
            </a:solidFill>
            <a:round/>
          </a:ln>
        </p:spPr>
        <p:style>
          <a:lnRef idx="0"/>
          <a:fillRef idx="0"/>
          <a:effectRef idx="0"/>
          <a:fontRef idx="minor"/>
        </p:style>
      </p:sp>
      <p:pic>
        <p:nvPicPr>
          <p:cNvPr id="53" name="Picture 2" descr=""/>
          <p:cNvPicPr/>
          <p:nvPr/>
        </p:nvPicPr>
        <p:blipFill>
          <a:blip r:embed="rId2"/>
          <a:stretch/>
        </p:blipFill>
        <p:spPr>
          <a:xfrm>
            <a:off x="7548480" y="59040"/>
            <a:ext cx="1015920" cy="365040"/>
          </a:xfrm>
          <a:prstGeom prst="rect">
            <a:avLst/>
          </a:prstGeom>
          <a:ln w="9360">
            <a:noFill/>
          </a:ln>
        </p:spPr>
      </p:pic>
      <p:pic>
        <p:nvPicPr>
          <p:cNvPr id="54" name="Picture 13" descr=""/>
          <p:cNvPicPr/>
          <p:nvPr/>
        </p:nvPicPr>
        <p:blipFill>
          <a:blip r:embed="rId3"/>
          <a:stretch/>
        </p:blipFill>
        <p:spPr>
          <a:xfrm>
            <a:off x="8543520" y="65160"/>
            <a:ext cx="436320" cy="317520"/>
          </a:xfrm>
          <a:prstGeom prst="rect">
            <a:avLst/>
          </a:prstGeom>
          <a:ln>
            <a:noFill/>
          </a:ln>
        </p:spPr>
      </p:pic>
      <p:sp>
        <p:nvSpPr>
          <p:cNvPr id="55" name="PlaceHolder 6"/>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Arial"/>
              </a:rPr>
              <a:t>Click to edit </a:t>
            </a:r>
            <a:r>
              <a:rPr b="0" lang="en-US" sz="1800" spc="-1" strike="noStrike">
                <a:solidFill>
                  <a:srgbClr val="000000"/>
                </a:solidFill>
                <a:latin typeface="Arial"/>
              </a:rPr>
              <a:t>the title text </a:t>
            </a:r>
            <a:r>
              <a:rPr b="0" lang="en-US" sz="1800" spc="-1" strike="noStrike">
                <a:solidFill>
                  <a:srgbClr val="000000"/>
                </a:solidFill>
                <a:latin typeface="Arial"/>
              </a:rPr>
              <a:t>format</a:t>
            </a:r>
            <a:endParaRPr b="0" lang="en-US" sz="1800" spc="-1" strike="noStrike">
              <a:solidFill>
                <a:srgbClr val="000000"/>
              </a:solidFill>
              <a:latin typeface="Arial"/>
            </a:endParaRPr>
          </a:p>
        </p:txBody>
      </p:sp>
      <p:sp>
        <p:nvSpPr>
          <p:cNvPr id="56" name="PlaceHolder 7"/>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3" name="CustomShape 1"/>
          <p:cNvSpPr/>
          <p:nvPr/>
        </p:nvSpPr>
        <p:spPr>
          <a:xfrm>
            <a:off x="4800600" y="6421320"/>
            <a:ext cx="4114080" cy="345240"/>
          </a:xfrm>
          <a:prstGeom prst="rect">
            <a:avLst/>
          </a:prstGeom>
          <a:noFill/>
          <a:ln w="9360">
            <a:noFill/>
          </a:ln>
        </p:spPr>
        <p:style>
          <a:lnRef idx="0"/>
          <a:fillRef idx="0"/>
          <a:effectRef idx="0"/>
          <a:fontRef idx="minor"/>
        </p:style>
      </p:sp>
      <p:sp>
        <p:nvSpPr>
          <p:cNvPr id="94" name="CustomShape 2"/>
          <p:cNvSpPr/>
          <p:nvPr/>
        </p:nvSpPr>
        <p:spPr>
          <a:xfrm>
            <a:off x="88560" y="6629400"/>
            <a:ext cx="8978760" cy="302400"/>
          </a:xfrm>
          <a:prstGeom prst="rect">
            <a:avLst/>
          </a:prstGeom>
          <a:noFill/>
          <a:ln>
            <a:noFill/>
          </a:ln>
        </p:spPr>
        <p:style>
          <a:lnRef idx="0"/>
          <a:fillRef idx="0"/>
          <a:effectRef idx="0"/>
          <a:fontRef idx="minor"/>
        </p:style>
        <p:txBody>
          <a:bodyPr lIns="90000" rIns="90000" tIns="45000" bIns="45000"/>
          <a:p>
            <a:pPr algn="ctr">
              <a:lnSpc>
                <a:spcPct val="100000"/>
              </a:lnSpc>
              <a:spcBef>
                <a:spcPts val="139"/>
              </a:spcBef>
            </a:pPr>
            <a:r>
              <a:rPr b="0" lang="en-IN" sz="700" spc="-1" strike="noStrike">
                <a:solidFill>
                  <a:srgbClr val="000000"/>
                </a:solidFill>
                <a:latin typeface="Calibri"/>
                <a:ea typeface="DejaVu Sans"/>
              </a:rPr>
              <a:t>This presentation is solely for the use of client personnel. No part of it may be circulated, quoted or reproduced for distribution outside of the client organization without prior written approval from I2 Decisions</a:t>
            </a:r>
            <a:endParaRPr b="0" lang="en-IN" sz="700" spc="-1" strike="noStrike">
              <a:latin typeface="Arial"/>
            </a:endParaRPr>
          </a:p>
        </p:txBody>
      </p:sp>
      <p:pic>
        <p:nvPicPr>
          <p:cNvPr id="95" name="Picture 2" descr=""/>
          <p:cNvPicPr/>
          <p:nvPr/>
        </p:nvPicPr>
        <p:blipFill>
          <a:blip r:embed="rId2"/>
          <a:stretch/>
        </p:blipFill>
        <p:spPr>
          <a:xfrm>
            <a:off x="7548480" y="59040"/>
            <a:ext cx="1015920" cy="365040"/>
          </a:xfrm>
          <a:prstGeom prst="rect">
            <a:avLst/>
          </a:prstGeom>
          <a:ln w="9360">
            <a:noFill/>
          </a:ln>
        </p:spPr>
      </p:pic>
      <p:pic>
        <p:nvPicPr>
          <p:cNvPr id="96" name="Picture 9" descr=""/>
          <p:cNvPicPr/>
          <p:nvPr/>
        </p:nvPicPr>
        <p:blipFill>
          <a:blip r:embed="rId3"/>
          <a:stretch/>
        </p:blipFill>
        <p:spPr>
          <a:xfrm>
            <a:off x="8543520" y="65160"/>
            <a:ext cx="436320" cy="317520"/>
          </a:xfrm>
          <a:prstGeom prst="rect">
            <a:avLst/>
          </a:prstGeom>
          <a:ln>
            <a:noFill/>
          </a:ln>
        </p:spPr>
      </p:pic>
      <p:sp>
        <p:nvSpPr>
          <p:cNvPr id="97" name="PlaceHolder 3"/>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Arial"/>
              </a:rPr>
              <a:t>Click to edit </a:t>
            </a:r>
            <a:r>
              <a:rPr b="0" lang="en-US" sz="1800" spc="-1" strike="noStrike">
                <a:solidFill>
                  <a:srgbClr val="000000"/>
                </a:solidFill>
                <a:latin typeface="Arial"/>
              </a:rPr>
              <a:t>the title text </a:t>
            </a:r>
            <a:r>
              <a:rPr b="0" lang="en-US" sz="1800" spc="-1" strike="noStrike">
                <a:solidFill>
                  <a:srgbClr val="000000"/>
                </a:solidFill>
                <a:latin typeface="Arial"/>
              </a:rPr>
              <a:t>format</a:t>
            </a:r>
            <a:endParaRPr b="0" lang="en-US" sz="1800" spc="-1" strike="noStrike">
              <a:solidFill>
                <a:srgbClr val="000000"/>
              </a:solidFill>
              <a:latin typeface="Arial"/>
            </a:endParaRPr>
          </a:p>
        </p:txBody>
      </p:sp>
      <p:sp>
        <p:nvSpPr>
          <p:cNvPr id="98"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7010280" y="649296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1786604-60DE-45FF-A2FC-B83E6EA76624}" type="slidenum">
              <a:rPr b="0" lang="en-IN" sz="1200" spc="-1" strike="noStrike">
                <a:solidFill>
                  <a:srgbClr val="8b8b8b"/>
                </a:solidFill>
                <a:latin typeface="Arial"/>
                <a:ea typeface="DejaVu Sans"/>
              </a:rPr>
              <a:t>1</a:t>
            </a:fld>
            <a:endParaRPr b="0" lang="en-IN" sz="1200" spc="-1" strike="noStrike">
              <a:latin typeface="Arial"/>
            </a:endParaRPr>
          </a:p>
        </p:txBody>
      </p:sp>
      <p:sp>
        <p:nvSpPr>
          <p:cNvPr id="142" name="CustomShape 2"/>
          <p:cNvSpPr/>
          <p:nvPr/>
        </p:nvSpPr>
        <p:spPr>
          <a:xfrm>
            <a:off x="1523880" y="3048120"/>
            <a:ext cx="6038280" cy="46080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IN" sz="3600" spc="-1" strike="noStrike">
                <a:solidFill>
                  <a:srgbClr val="000000"/>
                </a:solidFill>
                <a:latin typeface="Arial"/>
                <a:ea typeface="DejaVu Sans"/>
              </a:rPr>
              <a:t>Anunta – Weekly Status Report </a:t>
            </a:r>
            <a:endParaRPr b="0" lang="en-IN" sz="3600" spc="-1" strike="noStrike">
              <a:latin typeface="Arial"/>
            </a:endParaRPr>
          </a:p>
        </p:txBody>
      </p:sp>
      <p:sp>
        <p:nvSpPr>
          <p:cNvPr id="143" name="CustomShape 3"/>
          <p:cNvSpPr/>
          <p:nvPr/>
        </p:nvSpPr>
        <p:spPr>
          <a:xfrm>
            <a:off x="3569040" y="4145040"/>
            <a:ext cx="2196360" cy="351720"/>
          </a:xfrm>
          <a:prstGeom prst="rect">
            <a:avLst/>
          </a:prstGeom>
          <a:noFill/>
          <a:ln>
            <a:noFill/>
          </a:ln>
        </p:spPr>
        <p:style>
          <a:lnRef idx="0"/>
          <a:fillRef idx="0"/>
          <a:effectRef idx="0"/>
          <a:fontRef idx="minor"/>
        </p:style>
        <p:txBody>
          <a:bodyPr lIns="90000" rIns="90000" tIns="45000" bIns="45000">
            <a:normAutofit/>
          </a:bodyPr>
          <a:p>
            <a:pPr algn="ctr">
              <a:lnSpc>
                <a:spcPct val="100000"/>
              </a:lnSpc>
              <a:spcBef>
                <a:spcPts val="641"/>
              </a:spcBef>
            </a:pPr>
            <a:r>
              <a:rPr b="0" lang="en-IN" sz="3200" spc="-1" strike="noStrike">
                <a:solidFill>
                  <a:srgbClr val="000000"/>
                </a:solidFill>
                <a:latin typeface="Arial"/>
                <a:ea typeface="DejaVu Sans"/>
              </a:rPr>
              <a:t>3</a:t>
            </a:r>
            <a:r>
              <a:rPr b="0" lang="en-IN" sz="3200" spc="-1" strike="noStrike" baseline="101000">
                <a:solidFill>
                  <a:srgbClr val="000000"/>
                </a:solidFill>
                <a:latin typeface="Arial"/>
                <a:ea typeface="DejaVu Sans"/>
              </a:rPr>
              <a:t>rd</a:t>
            </a:r>
            <a:r>
              <a:rPr b="0" lang="en-IN" sz="3200" spc="-1" strike="noStrike">
                <a:solidFill>
                  <a:srgbClr val="000000"/>
                </a:solidFill>
                <a:latin typeface="Arial"/>
                <a:ea typeface="DejaVu Sans"/>
              </a:rPr>
              <a:t> May 2019</a:t>
            </a:r>
            <a:endParaRPr b="0" lang="en-IN" sz="3200" spc="-1" strike="noStrike">
              <a:latin typeface="Arial"/>
            </a:endParaRPr>
          </a:p>
        </p:txBody>
      </p:sp>
      <p:sp>
        <p:nvSpPr>
          <p:cNvPr id="144" name="CustomShape 4"/>
          <p:cNvSpPr/>
          <p:nvPr/>
        </p:nvSpPr>
        <p:spPr>
          <a:xfrm>
            <a:off x="1523880" y="3582720"/>
            <a:ext cx="6038280" cy="46080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pPr>
            <a:r>
              <a:rPr b="0" lang="en-IN" sz="2000" spc="-1" strike="noStrike">
                <a:solidFill>
                  <a:srgbClr val="c00000"/>
                </a:solidFill>
                <a:latin typeface="Calibri"/>
                <a:ea typeface="DejaVu Sans"/>
              </a:rPr>
              <a:t>Prepared for Anunta</a:t>
            </a:r>
            <a:endParaRPr b="0" lang="en-IN"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1600200" y="2362320"/>
            <a:ext cx="6705000" cy="3809160"/>
          </a:xfrm>
          <a:prstGeom prst="rect">
            <a:avLst/>
          </a:prstGeom>
          <a:noFill/>
          <a:ln>
            <a:noFill/>
          </a:ln>
        </p:spPr>
        <p:style>
          <a:lnRef idx="0"/>
          <a:fillRef idx="0"/>
          <a:effectRef idx="0"/>
          <a:fontRef idx="minor"/>
        </p:style>
        <p:txBody>
          <a:bodyPr lIns="90000" rIns="90000" tIns="45000" bIns="45000">
            <a:normAutofit/>
          </a:bodyPr>
          <a:p>
            <a:pPr marL="343080" indent="-342360">
              <a:lnSpc>
                <a:spcPct val="150000"/>
              </a:lnSpc>
              <a:spcBef>
                <a:spcPts val="400"/>
              </a:spcBef>
              <a:buClr>
                <a:srgbClr val="000000"/>
              </a:buClr>
              <a:buFont typeface="Wingdings" charset="2"/>
              <a:buChar char=""/>
            </a:pPr>
            <a:r>
              <a:rPr b="0" lang="en-IN" sz="2000" spc="-1" strike="noStrike">
                <a:solidFill>
                  <a:srgbClr val="000000"/>
                </a:solidFill>
                <a:latin typeface="Arial"/>
                <a:ea typeface="DejaVu Sans"/>
              </a:rPr>
              <a:t>Timelines (Originally proposed)</a:t>
            </a:r>
            <a:endParaRPr b="0" lang="en-IN" sz="2000" spc="-1" strike="noStrike">
              <a:latin typeface="Arial"/>
            </a:endParaRPr>
          </a:p>
          <a:p>
            <a:pPr marL="343080" indent="-342360">
              <a:lnSpc>
                <a:spcPct val="150000"/>
              </a:lnSpc>
              <a:spcBef>
                <a:spcPts val="400"/>
              </a:spcBef>
              <a:buClr>
                <a:srgbClr val="000000"/>
              </a:buClr>
              <a:buFont typeface="Wingdings" charset="2"/>
              <a:buChar char=""/>
            </a:pPr>
            <a:r>
              <a:rPr b="0" lang="en-IN" sz="2000" spc="-1" strike="noStrike">
                <a:solidFill>
                  <a:srgbClr val="000000"/>
                </a:solidFill>
                <a:latin typeface="Arial"/>
                <a:ea typeface="DejaVu Sans"/>
              </a:rPr>
              <a:t>Weekly Status</a:t>
            </a:r>
            <a:endParaRPr b="0" lang="en-IN" sz="2000" spc="-1" strike="noStrike">
              <a:latin typeface="Arial"/>
            </a:endParaRPr>
          </a:p>
          <a:p>
            <a:pPr marL="343080" indent="-342360">
              <a:lnSpc>
                <a:spcPct val="150000"/>
              </a:lnSpc>
              <a:spcBef>
                <a:spcPts val="400"/>
              </a:spcBef>
              <a:buClr>
                <a:srgbClr val="000000"/>
              </a:buClr>
              <a:buFont typeface="Wingdings" charset="2"/>
              <a:buChar char=""/>
            </a:pPr>
            <a:r>
              <a:rPr b="0" lang="en-IN" sz="2000" spc="-1" strike="noStrike">
                <a:solidFill>
                  <a:srgbClr val="000000"/>
                </a:solidFill>
                <a:latin typeface="Arial"/>
                <a:ea typeface="DejaVu Sans"/>
              </a:rPr>
              <a:t>Issue Tracker</a:t>
            </a:r>
            <a:endParaRPr b="0" lang="en-IN" sz="2000" spc="-1" strike="noStrike">
              <a:latin typeface="Arial"/>
            </a:endParaRPr>
          </a:p>
        </p:txBody>
      </p:sp>
      <p:sp>
        <p:nvSpPr>
          <p:cNvPr id="146" name="CustomShape 2"/>
          <p:cNvSpPr/>
          <p:nvPr/>
        </p:nvSpPr>
        <p:spPr>
          <a:xfrm>
            <a:off x="1600200" y="1219320"/>
            <a:ext cx="670500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3200" spc="-1" strike="noStrike">
                <a:solidFill>
                  <a:srgbClr val="000000"/>
                </a:solidFill>
                <a:latin typeface="Arial"/>
                <a:ea typeface="DejaVu Sans"/>
              </a:rPr>
              <a:t>Agenda</a:t>
            </a:r>
            <a:endParaRPr b="0" lang="en-IN" sz="3200" spc="-1" strike="noStrike">
              <a:latin typeface="Arial"/>
            </a:endParaRPr>
          </a:p>
        </p:txBody>
      </p:sp>
      <p:sp>
        <p:nvSpPr>
          <p:cNvPr id="147" name="CustomShape 3"/>
          <p:cNvSpPr/>
          <p:nvPr/>
        </p:nvSpPr>
        <p:spPr>
          <a:xfrm>
            <a:off x="7010280" y="649296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21E5360-C65E-4383-B0D5-98DEE178A9A4}" type="slidenum">
              <a:rPr b="0" lang="en-IN" sz="1200" spc="-1" strike="noStrike">
                <a:solidFill>
                  <a:srgbClr val="8b8b8b"/>
                </a:solidFill>
                <a:latin typeface="Arial"/>
                <a:ea typeface="DejaVu Sans"/>
              </a:rPr>
              <a:t>1</a:t>
            </a:fld>
            <a:endParaRPr b="0" lang="en-IN" sz="1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52280" y="177480"/>
            <a:ext cx="8228880" cy="9136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2200" spc="-1" strike="noStrike">
                <a:solidFill>
                  <a:srgbClr val="000000"/>
                </a:solidFill>
                <a:latin typeface="Arial"/>
                <a:ea typeface="DejaVu Sans"/>
              </a:rPr>
              <a:t>Timeline (Originally proposed)</a:t>
            </a:r>
            <a:endParaRPr b="0" lang="en-IN" sz="2200" spc="-1" strike="noStrike">
              <a:latin typeface="Arial"/>
            </a:endParaRPr>
          </a:p>
        </p:txBody>
      </p:sp>
      <p:graphicFrame>
        <p:nvGraphicFramePr>
          <p:cNvPr id="149" name="Table 2"/>
          <p:cNvGraphicFramePr/>
          <p:nvPr/>
        </p:nvGraphicFramePr>
        <p:xfrm>
          <a:off x="457200" y="1400040"/>
          <a:ext cx="8316360" cy="4538520"/>
        </p:xfrm>
        <a:graphic>
          <a:graphicData uri="http://schemas.openxmlformats.org/drawingml/2006/table">
            <a:tbl>
              <a:tblPr/>
              <a:tblGrid>
                <a:gridCol w="1877760"/>
                <a:gridCol w="2465280"/>
                <a:gridCol w="3973680"/>
              </a:tblGrid>
              <a:tr h="502200">
                <a:tc>
                  <a:txBody>
                    <a:bodyPr/>
                    <a:p>
                      <a:pPr algn="ctr">
                        <a:lnSpc>
                          <a:spcPct val="100000"/>
                        </a:lnSpc>
                      </a:pPr>
                      <a:r>
                        <a:rPr b="1" lang="en-IN" sz="1200" spc="-1" strike="noStrike">
                          <a:solidFill>
                            <a:srgbClr val="ffffff"/>
                          </a:solidFill>
                          <a:latin typeface="Arial"/>
                          <a:ea typeface="DejaVu Sans"/>
                        </a:rPr>
                        <a:t>Activity</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p>
                      <a:pPr algn="ctr">
                        <a:lnSpc>
                          <a:spcPct val="100000"/>
                        </a:lnSpc>
                      </a:pPr>
                      <a:r>
                        <a:rPr b="1" lang="en-IN" sz="1200" spc="-1" strike="noStrike">
                          <a:solidFill>
                            <a:srgbClr val="ffffff"/>
                          </a:solidFill>
                          <a:latin typeface="Arial"/>
                          <a:ea typeface="DejaVu Sans"/>
                        </a:rPr>
                        <a:t>Deliverable</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p>
                      <a:pPr algn="ctr">
                        <a:lnSpc>
                          <a:spcPct val="100000"/>
                        </a:lnSpc>
                      </a:pPr>
                      <a:r>
                        <a:rPr b="1" lang="en-IN" sz="1200" spc="-1" strike="noStrike">
                          <a:solidFill>
                            <a:srgbClr val="ffffff"/>
                          </a:solidFill>
                          <a:latin typeface="Arial"/>
                          <a:ea typeface="DejaVu Sans"/>
                        </a:rPr>
                        <a:t>Weeks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r>
              <a:tr h="653040">
                <a:tc>
                  <a:txBody>
                    <a:bodyPr lIns="68400" rIns="68400"/>
                    <a:p>
                      <a:pPr>
                        <a:lnSpc>
                          <a:spcPct val="100000"/>
                        </a:lnSpc>
                      </a:pPr>
                      <a:r>
                        <a:rPr b="0" lang="en-IN" sz="1400" spc="-1" strike="noStrike">
                          <a:solidFill>
                            <a:srgbClr val="000000"/>
                          </a:solidFill>
                          <a:latin typeface="Arial"/>
                          <a:ea typeface="SimSun"/>
                        </a:rPr>
                        <a:t>Understanding data </a:t>
                      </a:r>
                      <a:endParaRPr b="0" lang="en-IN" sz="1400" spc="-1" strike="noStrike">
                        <a:latin typeface="Arial"/>
                      </a:endParaRPr>
                    </a:p>
                  </a:txBody>
                  <a:tcPr marL="68400" marR="68400">
                    <a:lnL w="12240">
                      <a:solidFill>
                        <a:srgbClr val="ffffff"/>
                      </a:solidFill>
                    </a:lnL>
                    <a:lnR w="12240">
                      <a:solidFill>
                        <a:srgbClr val="ffffff"/>
                      </a:solidFill>
                    </a:lnR>
                    <a:lnT w="38160">
                      <a:solidFill>
                        <a:srgbClr val="ffffff"/>
                      </a:solidFill>
                    </a:lnT>
                    <a:lnB w="12240">
                      <a:solidFill>
                        <a:srgbClr val="ffffff"/>
                      </a:solidFill>
                    </a:lnB>
                    <a:solidFill>
                      <a:srgbClr val="e8d0cf"/>
                    </a:solidFill>
                  </a:tcPr>
                </a:tc>
                <a:tc>
                  <a:txBody>
                    <a:bodyPr/>
                    <a:p>
                      <a:pPr algn="ctr">
                        <a:lnSpc>
                          <a:spcPct val="100000"/>
                        </a:lnSpc>
                      </a:pPr>
                      <a:r>
                        <a:rPr b="1" lang="en-IN" sz="1200" spc="-1" strike="noStrike">
                          <a:solidFill>
                            <a:srgbClr val="000000"/>
                          </a:solidFill>
                          <a:latin typeface="Arial"/>
                          <a:ea typeface="DejaVu Sans"/>
                        </a:rPr>
                        <a:t>Cassandra tables exploration, Domain, System Architecture , EUVantage</a:t>
                      </a:r>
                      <a:endParaRPr b="0" lang="en-IN" sz="12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e8d0cf"/>
                    </a:solidFill>
                  </a:tcPr>
                </a:tc>
                <a:tc>
                  <a:txBody>
                    <a:bodyPr/>
                    <a:p>
                      <a:pPr algn="ctr">
                        <a:lnSpc>
                          <a:spcPct val="100000"/>
                        </a:lnSpc>
                      </a:pPr>
                      <a:r>
                        <a:rPr b="1" lang="en-IN" sz="1200" spc="-1" strike="noStrike">
                          <a:solidFill>
                            <a:srgbClr val="eeece1"/>
                          </a:solidFill>
                          <a:latin typeface="Arial"/>
                          <a:ea typeface="DejaVu Sans"/>
                        </a:rPr>
                        <a:t>Week 1 &amp; Week 2 (April 1 till April 12)</a:t>
                      </a:r>
                      <a:endParaRPr b="0" lang="en-IN" sz="12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00000"/>
                    </a:solidFill>
                  </a:tcPr>
                </a:tc>
              </a:tr>
              <a:tr h="837360">
                <a:tc>
                  <a:txBody>
                    <a:bodyPr lIns="68400" rIns="68400"/>
                    <a:p>
                      <a:pPr>
                        <a:lnSpc>
                          <a:spcPct val="100000"/>
                        </a:lnSpc>
                      </a:pPr>
                      <a:r>
                        <a:rPr b="0" lang="en-IN" sz="1400" spc="-1" strike="noStrike">
                          <a:solidFill>
                            <a:srgbClr val="000000"/>
                          </a:solidFill>
                          <a:latin typeface="Arial"/>
                          <a:ea typeface="SimSun"/>
                        </a:rPr>
                        <a:t>Data cleaning</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p>
                      <a:pPr algn="ctr">
                        <a:lnSpc>
                          <a:spcPct val="100000"/>
                        </a:lnSpc>
                      </a:pPr>
                      <a:r>
                        <a:rPr b="1" lang="en-IN" sz="1200" spc="-1" strike="noStrike">
                          <a:solidFill>
                            <a:srgbClr val="000000"/>
                          </a:solidFill>
                          <a:latin typeface="Arial"/>
                          <a:ea typeface="DejaVu Sans"/>
                        </a:rPr>
                        <a:t>Imputation of missing values . Changing data to a format that can be used for further analysis.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p>
                      <a:pPr algn="ctr">
                        <a:lnSpc>
                          <a:spcPct val="100000"/>
                        </a:lnSpc>
                      </a:pPr>
                      <a:r>
                        <a:rPr b="1" lang="en-IN" sz="1200" spc="-1" strike="noStrike">
                          <a:solidFill>
                            <a:srgbClr val="eeece1"/>
                          </a:solidFill>
                          <a:latin typeface="Arial"/>
                          <a:ea typeface="DejaVu Sans"/>
                        </a:rPr>
                        <a:t>Week 3 (April 15 till April 26)</a:t>
                      </a:r>
                      <a:endParaRPr b="0" lang="en-IN" sz="1200" spc="-1" strike="noStrike">
                        <a:latin typeface="Arial"/>
                      </a:endParaRPr>
                    </a:p>
                    <a:p>
                      <a:pPr algn="ctr">
                        <a:lnSpc>
                          <a:spcPct val="100000"/>
                        </a:lnSpc>
                      </a:pP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00000"/>
                    </a:solidFill>
                  </a:tcPr>
                </a:tc>
              </a:tr>
              <a:tr h="468720">
                <a:tc>
                  <a:txBody>
                    <a:bodyPr lIns="68400" rIns="68400"/>
                    <a:p>
                      <a:pPr>
                        <a:lnSpc>
                          <a:spcPct val="100000"/>
                        </a:lnSpc>
                      </a:pPr>
                      <a:r>
                        <a:rPr b="0" lang="en-IN" sz="1400" spc="-1" strike="noStrike">
                          <a:solidFill>
                            <a:srgbClr val="000000"/>
                          </a:solidFill>
                          <a:latin typeface="Arial"/>
                          <a:ea typeface="SimSun"/>
                        </a:rPr>
                        <a:t>Univariate Analysis</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d0cf"/>
                    </a:solidFill>
                  </a:tcPr>
                </a:tc>
                <a:tc>
                  <a:txBody>
                    <a:bodyPr/>
                    <a:p>
                      <a:pPr algn="ctr">
                        <a:lnSpc>
                          <a:spcPct val="100000"/>
                        </a:lnSpc>
                      </a:pPr>
                      <a:r>
                        <a:rPr b="1" lang="en-IN" sz="1200" spc="-1" strike="noStrike">
                          <a:solidFill>
                            <a:srgbClr val="000000"/>
                          </a:solidFill>
                          <a:latin typeface="Arial"/>
                          <a:ea typeface="DejaVu Sans"/>
                        </a:rPr>
                        <a:t>Univariate graphs and corresponding analysis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d0cf"/>
                    </a:solidFill>
                  </a:tcPr>
                </a:tc>
                <a:tc>
                  <a:txBody>
                    <a:bodyPr/>
                    <a:p>
                      <a:pPr algn="ctr">
                        <a:lnSpc>
                          <a:spcPct val="100000"/>
                        </a:lnSpc>
                      </a:pPr>
                      <a:r>
                        <a:rPr b="1" lang="en-IN" sz="1200" spc="-1" strike="noStrike">
                          <a:solidFill>
                            <a:srgbClr val="eeece1"/>
                          </a:solidFill>
                          <a:latin typeface="Arial"/>
                          <a:ea typeface="DejaVu Sans"/>
                        </a:rPr>
                        <a:t>Week 3 (29</a:t>
                      </a:r>
                      <a:r>
                        <a:rPr b="1" lang="en-IN" sz="1200" spc="-1" strike="noStrike" baseline="101000">
                          <a:solidFill>
                            <a:srgbClr val="eeece1"/>
                          </a:solidFill>
                          <a:latin typeface="Arial"/>
                          <a:ea typeface="DejaVu Sans"/>
                        </a:rPr>
                        <a:t>th</a:t>
                      </a:r>
                      <a:r>
                        <a:rPr b="1" lang="en-IN" sz="1200" spc="-1" strike="noStrike">
                          <a:solidFill>
                            <a:srgbClr val="eeece1"/>
                          </a:solidFill>
                          <a:latin typeface="Arial"/>
                          <a:ea typeface="DejaVu Sans"/>
                        </a:rPr>
                        <a:t> April – In Progress)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00000"/>
                    </a:solidFill>
                  </a:tcPr>
                </a:tc>
              </a:tr>
              <a:tr h="468720">
                <a:tc>
                  <a:txBody>
                    <a:bodyPr lIns="68400" rIns="68400"/>
                    <a:p>
                      <a:pPr>
                        <a:lnSpc>
                          <a:spcPct val="100000"/>
                        </a:lnSpc>
                      </a:pPr>
                      <a:r>
                        <a:rPr b="0" lang="en-IN" sz="1400" spc="-1" strike="noStrike">
                          <a:solidFill>
                            <a:srgbClr val="000000"/>
                          </a:solidFill>
                          <a:latin typeface="Arial"/>
                          <a:ea typeface="SimSun"/>
                        </a:rPr>
                        <a:t>Multivariate Analysis</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p>
                      <a:pPr algn="ctr">
                        <a:lnSpc>
                          <a:spcPct val="100000"/>
                        </a:lnSpc>
                      </a:pPr>
                      <a:r>
                        <a:rPr b="1" lang="en-IN" sz="1200" spc="-1" strike="noStrike">
                          <a:solidFill>
                            <a:srgbClr val="000000"/>
                          </a:solidFill>
                          <a:latin typeface="Arial"/>
                          <a:ea typeface="DejaVu Sans"/>
                        </a:rPr>
                        <a:t>Multivariate graphs and corresponding analysis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p>
                      <a:pPr algn="ctr">
                        <a:lnSpc>
                          <a:spcPct val="100000"/>
                        </a:lnSpc>
                      </a:pPr>
                      <a:r>
                        <a:rPr b="1" lang="en-IN" sz="1200" spc="-1" strike="noStrike">
                          <a:solidFill>
                            <a:srgbClr val="eeece1"/>
                          </a:solidFill>
                          <a:latin typeface="Arial"/>
                          <a:ea typeface="DejaVu Sans"/>
                        </a:rPr>
                        <a:t>Week 4</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00000"/>
                    </a:solidFill>
                  </a:tcPr>
                </a:tc>
              </a:tr>
              <a:tr h="468720">
                <a:tc>
                  <a:txBody>
                    <a:bodyPr lIns="68400" rIns="68400"/>
                    <a:p>
                      <a:pPr>
                        <a:lnSpc>
                          <a:spcPct val="100000"/>
                        </a:lnSpc>
                      </a:pPr>
                      <a:r>
                        <a:rPr b="0" lang="en-IN" sz="1400" spc="-1" strike="noStrike">
                          <a:solidFill>
                            <a:srgbClr val="000000"/>
                          </a:solidFill>
                          <a:latin typeface="Arial"/>
                          <a:ea typeface="SimSun"/>
                        </a:rPr>
                        <a:t>Hypothesis Testing</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d0cf"/>
                    </a:solidFill>
                  </a:tcPr>
                </a:tc>
                <a:tc>
                  <a:txBody>
                    <a:bodyPr/>
                    <a:p>
                      <a:pPr algn="ctr">
                        <a:lnSpc>
                          <a:spcPct val="100000"/>
                        </a:lnSpc>
                      </a:pPr>
                      <a:r>
                        <a:rPr b="1" lang="en-IN" sz="1200" spc="-1" strike="noStrike">
                          <a:solidFill>
                            <a:srgbClr val="000000"/>
                          </a:solidFill>
                          <a:latin typeface="Arial"/>
                          <a:ea typeface="DejaVu Sans"/>
                        </a:rPr>
                        <a:t>Proving Inferences from earlier analysis.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d0cf"/>
                    </a:solidFill>
                  </a:tcPr>
                </a:tc>
                <a:tc>
                  <a:txBody>
                    <a:bodyPr/>
                    <a:p>
                      <a:pPr algn="ctr">
                        <a:lnSpc>
                          <a:spcPct val="100000"/>
                        </a:lnSpc>
                      </a:pPr>
                      <a:r>
                        <a:rPr b="1" lang="en-IN" sz="1200" spc="-1" strike="noStrike">
                          <a:solidFill>
                            <a:srgbClr val="eeece1"/>
                          </a:solidFill>
                          <a:latin typeface="Arial"/>
                          <a:ea typeface="DejaVu Sans"/>
                        </a:rPr>
                        <a:t>Week 4 &amp; Week 5</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00000"/>
                    </a:solidFill>
                  </a:tcPr>
                </a:tc>
              </a:tr>
              <a:tr h="653040">
                <a:tc>
                  <a:txBody>
                    <a:bodyPr lIns="68400" rIns="68400"/>
                    <a:p>
                      <a:pPr>
                        <a:lnSpc>
                          <a:spcPct val="100000"/>
                        </a:lnSpc>
                      </a:pPr>
                      <a:r>
                        <a:rPr b="0" lang="en-IN" sz="1400" spc="-1" strike="noStrike">
                          <a:solidFill>
                            <a:srgbClr val="000000"/>
                          </a:solidFill>
                          <a:latin typeface="Arial"/>
                          <a:ea typeface="SimSun"/>
                        </a:rPr>
                        <a:t>Feature Engineering and Feature Selection</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p>
                      <a:pPr algn="ctr">
                        <a:lnSpc>
                          <a:spcPct val="100000"/>
                        </a:lnSpc>
                      </a:pPr>
                      <a:r>
                        <a:rPr b="0" lang="en-IN" sz="1200" spc="-1" strike="noStrike">
                          <a:solidFill>
                            <a:srgbClr val="ffffff"/>
                          </a:solidFill>
                          <a:latin typeface="Arial"/>
                          <a:ea typeface="DejaVu Sans"/>
                        </a:rPr>
                        <a:t>To be decided after completion of Hypothesis Testing</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00000"/>
                    </a:solidFill>
                  </a:tcPr>
                </a:tc>
              </a:tr>
              <a:tr h="487080">
                <a:tc>
                  <a:txBody>
                    <a:bodyPr lIns="68400" rIns="68400"/>
                    <a:p>
                      <a:pPr>
                        <a:lnSpc>
                          <a:spcPct val="100000"/>
                        </a:lnSpc>
                      </a:pPr>
                      <a:r>
                        <a:rPr b="0" lang="en-IN" sz="1400" spc="-1" strike="noStrike">
                          <a:solidFill>
                            <a:srgbClr val="000000"/>
                          </a:solidFill>
                          <a:latin typeface="Arial"/>
                          <a:ea typeface="SimSun"/>
                        </a:rPr>
                        <a:t>Models And Algorithms</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d0c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d0cf"/>
                    </a:solidFill>
                  </a:tcPr>
                </a:tc>
                <a:tc>
                  <a:txBody>
                    <a:bodyPr/>
                    <a:p>
                      <a:pPr algn="ctr">
                        <a:lnSpc>
                          <a:spcPct val="100000"/>
                        </a:lnSpc>
                      </a:pPr>
                      <a:r>
                        <a:rPr b="0" lang="en-IN" sz="1200" spc="-1" strike="noStrike">
                          <a:solidFill>
                            <a:srgbClr val="ffffff"/>
                          </a:solidFill>
                          <a:latin typeface="Arial"/>
                          <a:ea typeface="DejaVu Sans"/>
                        </a:rPr>
                        <a:t>To be decided after completion of Hypothesis Testing</a:t>
                      </a:r>
                      <a:endParaRPr b="0" lang="en-IN" sz="1200" spc="-1" strike="noStrike">
                        <a:latin typeface="Arial"/>
                      </a:endParaRPr>
                    </a:p>
                    <a:p>
                      <a:pPr algn="ctr">
                        <a:lnSpc>
                          <a:spcPct val="100000"/>
                        </a:lnSpc>
                      </a:pP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00000"/>
                    </a:solidFill>
                  </a:tcPr>
                </a:tc>
              </a:tr>
            </a:tbl>
          </a:graphicData>
        </a:graphic>
      </p:graphicFrame>
      <p:sp>
        <p:nvSpPr>
          <p:cNvPr id="150" name="CustomShape 3"/>
          <p:cNvSpPr/>
          <p:nvPr/>
        </p:nvSpPr>
        <p:spPr>
          <a:xfrm>
            <a:off x="2231280" y="39240"/>
            <a:ext cx="1216080" cy="340920"/>
          </a:xfrm>
          <a:prstGeom prst="chevron">
            <a:avLst>
              <a:gd name="adj" fmla="val 50000"/>
            </a:avLst>
          </a:prstGeom>
          <a:solidFill>
            <a:schemeClr val="bg1">
              <a:lumMod val="95000"/>
            </a:schemeClr>
          </a:solidFill>
          <a:ln>
            <a:noFill/>
          </a:ln>
          <a:effectLst>
            <a:outerShdw algn="l" blurRad="50800" dist="38100" rotWithShape="0">
              <a:srgbClr val="000000">
                <a:alpha val="19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000" spc="-1" strike="noStrike">
                <a:solidFill>
                  <a:srgbClr val="c00000"/>
                </a:solidFill>
                <a:latin typeface="Arial"/>
                <a:ea typeface="DejaVu Sans"/>
              </a:rPr>
              <a:t>Issue Tracker</a:t>
            </a:r>
            <a:endParaRPr b="0" lang="en-IN" sz="1000" spc="-1" strike="noStrike">
              <a:latin typeface="Arial"/>
            </a:endParaRPr>
          </a:p>
        </p:txBody>
      </p:sp>
      <p:sp>
        <p:nvSpPr>
          <p:cNvPr id="151" name="CustomShape 4"/>
          <p:cNvSpPr/>
          <p:nvPr/>
        </p:nvSpPr>
        <p:spPr>
          <a:xfrm>
            <a:off x="1326240" y="41040"/>
            <a:ext cx="1251000" cy="339480"/>
          </a:xfrm>
          <a:prstGeom prst="chevron">
            <a:avLst>
              <a:gd name="adj" fmla="val 50000"/>
            </a:avLst>
          </a:prstGeom>
          <a:solidFill>
            <a:schemeClr val="bg1">
              <a:lumMod val="95000"/>
            </a:schemeClr>
          </a:solidFill>
          <a:ln>
            <a:noFill/>
          </a:ln>
          <a:effectLst>
            <a:outerShdw algn="l" blurRad="50800" dist="38100" rotWithShape="0">
              <a:srgbClr val="000000">
                <a:alpha val="19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000" spc="-1" strike="noStrike">
                <a:solidFill>
                  <a:srgbClr val="c00000"/>
                </a:solidFill>
                <a:latin typeface="Arial"/>
                <a:ea typeface="DejaVu Sans"/>
              </a:rPr>
              <a:t>Weekly Status</a:t>
            </a:r>
            <a:endParaRPr b="0" lang="en-IN" sz="1000" spc="-1" strike="noStrike">
              <a:latin typeface="Arial"/>
            </a:endParaRPr>
          </a:p>
        </p:txBody>
      </p:sp>
      <p:sp>
        <p:nvSpPr>
          <p:cNvPr id="152" name="CustomShape 5"/>
          <p:cNvSpPr/>
          <p:nvPr/>
        </p:nvSpPr>
        <p:spPr>
          <a:xfrm>
            <a:off x="231120" y="41040"/>
            <a:ext cx="1368360" cy="339480"/>
          </a:xfrm>
          <a:prstGeom prst="chevron">
            <a:avLst>
              <a:gd name="adj" fmla="val 50000"/>
            </a:avLst>
          </a:prstGeom>
          <a:solidFill>
            <a:srgbClr val="e2e2e2"/>
          </a:solidFill>
          <a:ln>
            <a:noFill/>
          </a:ln>
          <a:effectLst>
            <a:outerShdw algn="ctr" blurRad="635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000" spc="-1" strike="noStrike">
                <a:solidFill>
                  <a:srgbClr val="000000"/>
                </a:solidFill>
                <a:latin typeface="Arial"/>
                <a:ea typeface="DejaVu Sans"/>
              </a:rPr>
              <a:t>Timeline</a:t>
            </a:r>
            <a:endParaRPr b="0" lang="en-IN" sz="1000" spc="-1" strike="noStrike">
              <a:latin typeface="Arial"/>
            </a:endParaRPr>
          </a:p>
        </p:txBody>
      </p:sp>
      <p:sp>
        <p:nvSpPr>
          <p:cNvPr id="153" name="CustomShape 6"/>
          <p:cNvSpPr/>
          <p:nvPr/>
        </p:nvSpPr>
        <p:spPr>
          <a:xfrm>
            <a:off x="7010280" y="649296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459A897-90FE-4E55-87B1-09101EABA3F2}" type="slidenum">
              <a:rPr b="0" lang="en-IN" sz="1200" spc="-1" strike="noStrike">
                <a:solidFill>
                  <a:srgbClr val="8b8b8b"/>
                </a:solidFill>
                <a:latin typeface="Arial"/>
                <a:ea typeface="DejaVu Sans"/>
              </a:rPr>
              <a:t>1</a:t>
            </a:fld>
            <a:endParaRPr b="0" lang="en-IN" sz="1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131760" y="182520"/>
            <a:ext cx="8228880" cy="9136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2200" spc="-1" strike="noStrike">
                <a:solidFill>
                  <a:srgbClr val="000000"/>
                </a:solidFill>
                <a:latin typeface="Arial"/>
                <a:ea typeface="DejaVu Sans"/>
              </a:rPr>
              <a:t>Project status this week</a:t>
            </a:r>
            <a:endParaRPr b="0" lang="en-IN" sz="2200" spc="-1" strike="noStrike">
              <a:latin typeface="Arial"/>
            </a:endParaRPr>
          </a:p>
        </p:txBody>
      </p:sp>
      <p:graphicFrame>
        <p:nvGraphicFramePr>
          <p:cNvPr id="155" name="Table 2"/>
          <p:cNvGraphicFramePr/>
          <p:nvPr/>
        </p:nvGraphicFramePr>
        <p:xfrm>
          <a:off x="457200" y="1397160"/>
          <a:ext cx="8229240" cy="3346560"/>
        </p:xfrm>
        <a:graphic>
          <a:graphicData uri="http://schemas.openxmlformats.org/drawingml/2006/table">
            <a:tbl>
              <a:tblPr/>
              <a:tblGrid>
                <a:gridCol w="1143000"/>
                <a:gridCol w="1600200"/>
                <a:gridCol w="1371600"/>
                <a:gridCol w="1371600"/>
                <a:gridCol w="1371600"/>
                <a:gridCol w="1371600"/>
              </a:tblGrid>
              <a:tr h="433080">
                <a:tc>
                  <a:txBody>
                    <a:bodyPr/>
                    <a:p>
                      <a:pPr algn="ctr">
                        <a:lnSpc>
                          <a:spcPct val="100000"/>
                        </a:lnSpc>
                      </a:pPr>
                      <a:r>
                        <a:rPr b="1" lang="en-IN" sz="1200" spc="-1" strike="noStrike">
                          <a:solidFill>
                            <a:srgbClr val="ffffff"/>
                          </a:solidFill>
                          <a:latin typeface="Arial"/>
                          <a:ea typeface="DejaVu Sans"/>
                        </a:rPr>
                        <a:t>Project Week</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p>
                      <a:pPr algn="ctr">
                        <a:lnSpc>
                          <a:spcPct val="100000"/>
                        </a:lnSpc>
                      </a:pPr>
                      <a:r>
                        <a:rPr b="1" lang="en-IN" sz="1200" spc="-1" strike="noStrike">
                          <a:solidFill>
                            <a:srgbClr val="ffffff"/>
                          </a:solidFill>
                          <a:latin typeface="Arial"/>
                          <a:ea typeface="DejaVu Sans"/>
                        </a:rPr>
                        <a:t>Accomplishments till now</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p>
                      <a:pPr algn="ctr">
                        <a:lnSpc>
                          <a:spcPct val="100000"/>
                        </a:lnSpc>
                      </a:pPr>
                      <a:r>
                        <a:rPr b="1" lang="en-IN" sz="1200" spc="-1" strike="noStrike">
                          <a:solidFill>
                            <a:srgbClr val="ffffff"/>
                          </a:solidFill>
                          <a:latin typeface="Arial"/>
                          <a:ea typeface="DejaVu Sans"/>
                        </a:rPr>
                        <a:t>Next steps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p>
                      <a:pPr algn="ctr">
                        <a:lnSpc>
                          <a:spcPct val="100000"/>
                        </a:lnSpc>
                      </a:pPr>
                      <a:r>
                        <a:rPr b="1" lang="en-IN" sz="1200" spc="-1" strike="noStrike">
                          <a:solidFill>
                            <a:srgbClr val="ffffff"/>
                          </a:solidFill>
                          <a:latin typeface="Arial"/>
                          <a:ea typeface="DejaVu Sans"/>
                        </a:rPr>
                        <a:t>Task Owner</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p>
                      <a:pPr algn="ctr">
                        <a:lnSpc>
                          <a:spcPct val="100000"/>
                        </a:lnSpc>
                      </a:pPr>
                      <a:r>
                        <a:rPr b="1" lang="en-IN" sz="1200" spc="-1" strike="noStrike">
                          <a:solidFill>
                            <a:srgbClr val="ffffff"/>
                          </a:solidFill>
                          <a:latin typeface="Arial"/>
                          <a:ea typeface="DejaVu Sans"/>
                        </a:rPr>
                        <a:t>Start Date</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p>
                      <a:pPr algn="ctr">
                        <a:lnSpc>
                          <a:spcPct val="100000"/>
                        </a:lnSpc>
                      </a:pPr>
                      <a:r>
                        <a:rPr b="1" lang="en-IN" sz="1200" spc="-1" strike="noStrike">
                          <a:solidFill>
                            <a:srgbClr val="ffffff"/>
                          </a:solidFill>
                          <a:latin typeface="Arial"/>
                          <a:ea typeface="DejaVu Sans"/>
                        </a:rPr>
                        <a:t>End Date</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r>
              <a:tr h="1627560">
                <a:tc rowSpan="2">
                  <a:txBody>
                    <a:bodyPr/>
                    <a:p>
                      <a:pPr algn="ctr">
                        <a:lnSpc>
                          <a:spcPct val="100000"/>
                        </a:lnSpc>
                      </a:pPr>
                      <a:r>
                        <a:rPr b="0" lang="en-IN" sz="1200" spc="-1" strike="noStrike">
                          <a:solidFill>
                            <a:srgbClr val="000000"/>
                          </a:solidFill>
                          <a:latin typeface="Arial"/>
                          <a:ea typeface="DejaVu Sans"/>
                        </a:rPr>
                        <a:t>29</a:t>
                      </a:r>
                      <a:r>
                        <a:rPr b="0" lang="en-IN" sz="1200" spc="-1" strike="noStrike" baseline="101000">
                          <a:solidFill>
                            <a:srgbClr val="000000"/>
                          </a:solidFill>
                          <a:latin typeface="Arial"/>
                          <a:ea typeface="DejaVu Sans"/>
                        </a:rPr>
                        <a:t>th</a:t>
                      </a:r>
                      <a:r>
                        <a:rPr b="0" lang="en-IN" sz="1200" spc="-1" strike="noStrike">
                          <a:solidFill>
                            <a:srgbClr val="000000"/>
                          </a:solidFill>
                          <a:latin typeface="Arial"/>
                          <a:ea typeface="DejaVu Sans"/>
                        </a:rPr>
                        <a:t> April- </a:t>
                      </a:r>
                      <a:endParaRPr b="0" lang="en-IN" sz="1200" spc="-1" strike="noStrike">
                        <a:latin typeface="Arial"/>
                      </a:endParaRPr>
                    </a:p>
                    <a:p>
                      <a:pPr algn="ctr">
                        <a:lnSpc>
                          <a:spcPct val="100000"/>
                        </a:lnSpc>
                      </a:pPr>
                      <a:r>
                        <a:rPr b="0" lang="en-IN" sz="1200" spc="-1" strike="noStrike">
                          <a:solidFill>
                            <a:srgbClr val="000000"/>
                          </a:solidFill>
                          <a:latin typeface="Arial"/>
                          <a:ea typeface="DejaVu Sans"/>
                        </a:rPr>
                        <a:t>3</a:t>
                      </a:r>
                      <a:r>
                        <a:rPr b="0" lang="en-IN" sz="1200" spc="-1" strike="noStrike" baseline="101000">
                          <a:solidFill>
                            <a:srgbClr val="000000"/>
                          </a:solidFill>
                          <a:latin typeface="Arial"/>
                          <a:ea typeface="DejaVu Sans"/>
                        </a:rPr>
                        <a:t>rd</a:t>
                      </a:r>
                      <a:r>
                        <a:rPr b="0" lang="en-IN" sz="1200" spc="-1" strike="noStrike">
                          <a:solidFill>
                            <a:srgbClr val="000000"/>
                          </a:solidFill>
                          <a:latin typeface="Arial"/>
                          <a:ea typeface="DejaVu Sans"/>
                        </a:rPr>
                        <a:t> Mayl</a:t>
                      </a:r>
                      <a:endParaRPr b="0" lang="en-IN" sz="12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e8d0cf"/>
                    </a:solidFill>
                  </a:tcPr>
                </a:tc>
                <a:tc>
                  <a:txBody>
                    <a:bodyPr/>
                    <a:p>
                      <a:pPr algn="ctr">
                        <a:lnSpc>
                          <a:spcPct val="100000"/>
                        </a:lnSpc>
                      </a:pPr>
                      <a:r>
                        <a:rPr b="0" lang="en-IN" sz="1200" spc="-1" strike="noStrike">
                          <a:solidFill>
                            <a:srgbClr val="000000"/>
                          </a:solidFill>
                          <a:latin typeface="Arial"/>
                          <a:ea typeface="DejaVu Sans"/>
                        </a:rPr>
                        <a:t>Univariate Analysis parameters.</a:t>
                      </a:r>
                      <a:endParaRPr b="0" lang="en-IN" sz="12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e8d0cf"/>
                    </a:solidFill>
                  </a:tcPr>
                </a:tc>
                <a:tc>
                  <a:txBody>
                    <a:bodyPr/>
                    <a:p>
                      <a:pPr>
                        <a:lnSpc>
                          <a:spcPct val="100000"/>
                        </a:lnSpc>
                      </a:pPr>
                      <a:r>
                        <a:rPr b="0" lang="en-IN" sz="1200" spc="-1" strike="noStrike">
                          <a:solidFill>
                            <a:srgbClr val="000000"/>
                          </a:solidFill>
                          <a:latin typeface="Calibri"/>
                          <a:ea typeface="DejaVu Sans"/>
                        </a:rPr>
                        <a:t>Analyzing ATMSL customer Data</a:t>
                      </a:r>
                      <a:endParaRPr b="0" lang="en-IN" sz="12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e8d0cf"/>
                    </a:solidFill>
                  </a:tcPr>
                </a:tc>
                <a:tc>
                  <a:txBody>
                    <a:bodyPr/>
                    <a:p>
                      <a:pPr>
                        <a:lnSpc>
                          <a:spcPct val="100000"/>
                        </a:lnSpc>
                      </a:pPr>
                      <a:r>
                        <a:rPr b="0" lang="en-IN" sz="1200" spc="-1" strike="noStrike">
                          <a:solidFill>
                            <a:srgbClr val="000000"/>
                          </a:solidFill>
                          <a:latin typeface="Calibri"/>
                          <a:ea typeface="DejaVu Sans"/>
                        </a:rPr>
                        <a:t>Sathvi S</a:t>
                      </a:r>
                      <a:endParaRPr b="0" lang="en-IN" sz="12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e8d0cf"/>
                    </a:solidFill>
                  </a:tcPr>
                </a:tc>
                <a:tc>
                  <a:txBody>
                    <a:bodyPr/>
                    <a:p>
                      <a:pPr>
                        <a:lnSpc>
                          <a:spcPct val="100000"/>
                        </a:lnSpc>
                      </a:pPr>
                      <a:r>
                        <a:rPr b="0" lang="en-IN" sz="1200" spc="-1" strike="noStrike">
                          <a:solidFill>
                            <a:srgbClr val="000000"/>
                          </a:solidFill>
                          <a:latin typeface="Calibri"/>
                          <a:ea typeface="DejaVu Sans"/>
                        </a:rPr>
                        <a:t>6</a:t>
                      </a:r>
                      <a:r>
                        <a:rPr b="0" lang="en-IN" sz="1200" spc="-1" strike="noStrike" baseline="101000">
                          <a:solidFill>
                            <a:srgbClr val="000000"/>
                          </a:solidFill>
                          <a:latin typeface="Calibri"/>
                          <a:ea typeface="DejaVu Sans"/>
                        </a:rPr>
                        <a:t>th</a:t>
                      </a:r>
                      <a:r>
                        <a:rPr b="0" lang="en-IN" sz="1200" spc="-1" strike="noStrike">
                          <a:solidFill>
                            <a:srgbClr val="000000"/>
                          </a:solidFill>
                          <a:latin typeface="Calibri"/>
                          <a:ea typeface="DejaVu Sans"/>
                        </a:rPr>
                        <a:t> May</a:t>
                      </a:r>
                      <a:endParaRPr b="0" lang="en-IN" sz="12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e8d0cf"/>
                    </a:solidFill>
                  </a:tcPr>
                </a:tc>
                <a:tc>
                  <a:txBody>
                    <a:bodyPr/>
                    <a:p>
                      <a:pPr>
                        <a:lnSpc>
                          <a:spcPct val="100000"/>
                        </a:lnSpc>
                      </a:pPr>
                      <a:r>
                        <a:rPr b="0" lang="en-IN" sz="1200" spc="-1" strike="noStrike">
                          <a:solidFill>
                            <a:srgbClr val="000000"/>
                          </a:solidFill>
                          <a:latin typeface="Calibri"/>
                          <a:ea typeface="DejaVu Sans"/>
                        </a:rPr>
                        <a:t>10</a:t>
                      </a:r>
                      <a:r>
                        <a:rPr b="0" lang="en-IN" sz="1200" spc="-1" strike="noStrike" baseline="101000">
                          <a:solidFill>
                            <a:srgbClr val="000000"/>
                          </a:solidFill>
                          <a:latin typeface="Calibri"/>
                          <a:ea typeface="DejaVu Sans"/>
                        </a:rPr>
                        <a:t>th</a:t>
                      </a:r>
                      <a:r>
                        <a:rPr b="0" lang="en-IN" sz="1200" spc="-1" strike="noStrike">
                          <a:solidFill>
                            <a:srgbClr val="000000"/>
                          </a:solidFill>
                          <a:latin typeface="Calibri"/>
                          <a:ea typeface="DejaVu Sans"/>
                        </a:rPr>
                        <a:t> May</a:t>
                      </a:r>
                      <a:endParaRPr b="0" lang="en-IN" sz="12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e8d0cf"/>
                    </a:solidFill>
                  </a:tcPr>
                </a:tc>
              </a:tr>
              <a:tr h="1286280">
                <a:tc vMerge="1">
                  <a:tcPr>
                    <a:solidFill>
                      <a:srgbClr val="729fcf"/>
                    </a:solidFill>
                  </a:tcPr>
                </a:tc>
                <a:tc>
                  <a:txBody>
                    <a:bodyPr/>
                    <a:p>
                      <a:pPr algn="ctr">
                        <a:lnSpc>
                          <a:spcPct val="100000"/>
                        </a:lnSpc>
                      </a:pPr>
                      <a:endParaRPr b="0" lang="en-IN" sz="1800" spc="-1" strike="noStrike">
                        <a:latin typeface="Arial"/>
                      </a:endParaRPr>
                    </a:p>
                    <a:p>
                      <a:pPr algn="ctr">
                        <a:lnSpc>
                          <a:spcPct val="100000"/>
                        </a:lnSpc>
                      </a:pPr>
                      <a:r>
                        <a:rPr b="0" lang="en-IN" sz="1200" spc="-1" strike="noStrike">
                          <a:solidFill>
                            <a:srgbClr val="000000"/>
                          </a:solidFill>
                          <a:latin typeface="Arial"/>
                          <a:ea typeface="DejaVu Sans"/>
                        </a:rPr>
                        <a:t>Normalising data for metrics – Availability and Packet loss for ATMSL . </a:t>
                      </a:r>
                      <a:endParaRPr b="0" lang="en-IN" sz="1200" spc="-1" strike="noStrike">
                        <a:latin typeface="Arial"/>
                      </a:endParaRPr>
                    </a:p>
                    <a:p>
                      <a:pPr algn="ctr">
                        <a:lnSpc>
                          <a:spcPct val="100000"/>
                        </a:lnSpc>
                      </a:pP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p>
                      <a:pPr>
                        <a:lnSpc>
                          <a:spcPct val="100000"/>
                        </a:lnSpc>
                      </a:pPr>
                      <a:r>
                        <a:rPr b="0" lang="en-IN" sz="1200" spc="-1" strike="noStrike">
                          <a:solidFill>
                            <a:srgbClr val="000000"/>
                          </a:solidFill>
                          <a:latin typeface="Calibri"/>
                          <a:ea typeface="DejaVu Sans"/>
                        </a:rPr>
                        <a:t>Ashish Sethia</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p>
                      <a:pPr>
                        <a:lnSpc>
                          <a:spcPct val="100000"/>
                        </a:lnSpc>
                      </a:pPr>
                      <a:r>
                        <a:rPr b="0" lang="en-IN" sz="1200" spc="-1" strike="noStrike">
                          <a:solidFill>
                            <a:srgbClr val="000000"/>
                          </a:solidFill>
                          <a:latin typeface="Calibri"/>
                          <a:ea typeface="DejaVu Sans"/>
                        </a:rPr>
                        <a:t>6</a:t>
                      </a:r>
                      <a:r>
                        <a:rPr b="0" lang="en-IN" sz="1200" spc="-1" strike="noStrike" baseline="101000">
                          <a:solidFill>
                            <a:srgbClr val="000000"/>
                          </a:solidFill>
                          <a:latin typeface="Calibri"/>
                          <a:ea typeface="DejaVu Sans"/>
                        </a:rPr>
                        <a:t>th</a:t>
                      </a:r>
                      <a:r>
                        <a:rPr b="0" lang="en-IN" sz="1200" spc="-1" strike="noStrike">
                          <a:solidFill>
                            <a:srgbClr val="000000"/>
                          </a:solidFill>
                          <a:latin typeface="Calibri"/>
                          <a:ea typeface="DejaVu Sans"/>
                        </a:rPr>
                        <a:t> May</a:t>
                      </a:r>
                      <a:endParaRPr b="0" lang="en-IN" sz="1200" spc="-1" strike="noStrike">
                        <a:latin typeface="Arial"/>
                      </a:endParaRPr>
                    </a:p>
                    <a:p>
                      <a:pPr>
                        <a:lnSpc>
                          <a:spcPct val="100000"/>
                        </a:lnSpc>
                      </a:pP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p>
                      <a:pPr>
                        <a:lnSpc>
                          <a:spcPct val="100000"/>
                        </a:lnSpc>
                      </a:pPr>
                      <a:r>
                        <a:rPr b="0" lang="en-IN" sz="1200" spc="-1" strike="noStrike">
                          <a:solidFill>
                            <a:srgbClr val="000000"/>
                          </a:solidFill>
                          <a:latin typeface="Calibri"/>
                          <a:ea typeface="DejaVu Sans"/>
                        </a:rPr>
                        <a:t>10</a:t>
                      </a:r>
                      <a:r>
                        <a:rPr b="0" lang="en-IN" sz="1200" spc="-1" strike="noStrike" baseline="101000">
                          <a:solidFill>
                            <a:srgbClr val="000000"/>
                          </a:solidFill>
                          <a:latin typeface="Calibri"/>
                          <a:ea typeface="DejaVu Sans"/>
                        </a:rPr>
                        <a:t>th</a:t>
                      </a:r>
                      <a:r>
                        <a:rPr b="0" lang="en-IN" sz="1200" spc="-1" strike="noStrike">
                          <a:solidFill>
                            <a:srgbClr val="000000"/>
                          </a:solidFill>
                          <a:latin typeface="Calibri"/>
                          <a:ea typeface="DejaVu Sans"/>
                        </a:rPr>
                        <a:t> May</a:t>
                      </a:r>
                      <a:endParaRPr b="0" lang="en-IN" sz="1200" spc="-1" strike="noStrike">
                        <a:latin typeface="Arial"/>
                      </a:endParaRPr>
                    </a:p>
                    <a:p>
                      <a:pPr>
                        <a:lnSpc>
                          <a:spcPct val="100000"/>
                        </a:lnSpc>
                      </a:pP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bl>
          </a:graphicData>
        </a:graphic>
      </p:graphicFrame>
      <p:sp>
        <p:nvSpPr>
          <p:cNvPr id="156" name="CustomShape 3"/>
          <p:cNvSpPr/>
          <p:nvPr/>
        </p:nvSpPr>
        <p:spPr>
          <a:xfrm>
            <a:off x="2287440" y="39240"/>
            <a:ext cx="1216080" cy="340920"/>
          </a:xfrm>
          <a:prstGeom prst="chevron">
            <a:avLst>
              <a:gd name="adj" fmla="val 50000"/>
            </a:avLst>
          </a:prstGeom>
          <a:solidFill>
            <a:schemeClr val="bg1">
              <a:lumMod val="95000"/>
            </a:schemeClr>
          </a:solidFill>
          <a:ln>
            <a:noFill/>
          </a:ln>
          <a:effectLst>
            <a:outerShdw algn="l" blurRad="50800" dist="38100" rotWithShape="0">
              <a:srgbClr val="000000">
                <a:alpha val="19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000" spc="-1" strike="noStrike">
                <a:solidFill>
                  <a:srgbClr val="c00000"/>
                </a:solidFill>
                <a:latin typeface="Arial"/>
                <a:ea typeface="DejaVu Sans"/>
              </a:rPr>
              <a:t>Issue Tracker</a:t>
            </a:r>
            <a:endParaRPr b="0" lang="en-IN" sz="1000" spc="-1" strike="noStrike">
              <a:latin typeface="Arial"/>
            </a:endParaRPr>
          </a:p>
        </p:txBody>
      </p:sp>
      <p:sp>
        <p:nvSpPr>
          <p:cNvPr id="157" name="CustomShape 4"/>
          <p:cNvSpPr/>
          <p:nvPr/>
        </p:nvSpPr>
        <p:spPr>
          <a:xfrm>
            <a:off x="1382760" y="41040"/>
            <a:ext cx="1251000" cy="339480"/>
          </a:xfrm>
          <a:prstGeom prst="chevron">
            <a:avLst>
              <a:gd name="adj" fmla="val 50000"/>
            </a:avLst>
          </a:prstGeom>
          <a:solidFill>
            <a:srgbClr val="e2e2e2"/>
          </a:solidFill>
          <a:ln>
            <a:noFill/>
          </a:ln>
          <a:effectLst>
            <a:outerShdw algn="ctr" blurRad="635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000" spc="-1" strike="noStrike">
                <a:solidFill>
                  <a:srgbClr val="000000"/>
                </a:solidFill>
                <a:latin typeface="Arial"/>
                <a:ea typeface="DejaVu Sans"/>
              </a:rPr>
              <a:t>Weekly Status</a:t>
            </a:r>
            <a:endParaRPr b="0" lang="en-IN" sz="1000" spc="-1" strike="noStrike">
              <a:latin typeface="Arial"/>
            </a:endParaRPr>
          </a:p>
        </p:txBody>
      </p:sp>
      <p:sp>
        <p:nvSpPr>
          <p:cNvPr id="158" name="CustomShape 5"/>
          <p:cNvSpPr/>
          <p:nvPr/>
        </p:nvSpPr>
        <p:spPr>
          <a:xfrm>
            <a:off x="287280" y="41040"/>
            <a:ext cx="1368360" cy="339480"/>
          </a:xfrm>
          <a:prstGeom prst="chevron">
            <a:avLst>
              <a:gd name="adj" fmla="val 50000"/>
            </a:avLst>
          </a:prstGeom>
          <a:solidFill>
            <a:schemeClr val="bg1">
              <a:lumMod val="95000"/>
            </a:schemeClr>
          </a:solidFill>
          <a:ln>
            <a:noFill/>
          </a:ln>
          <a:effectLst>
            <a:outerShdw algn="l" blurRad="50800" dist="38100" rotWithShape="0">
              <a:srgbClr val="000000">
                <a:alpha val="19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000" spc="-1" strike="noStrike">
                <a:solidFill>
                  <a:srgbClr val="c00000"/>
                </a:solidFill>
                <a:latin typeface="Arial"/>
                <a:ea typeface="DejaVu Sans"/>
              </a:rPr>
              <a:t>Timeline</a:t>
            </a:r>
            <a:endParaRPr b="0" lang="en-IN" sz="1000" spc="-1" strike="noStrike">
              <a:latin typeface="Arial"/>
            </a:endParaRPr>
          </a:p>
        </p:txBody>
      </p:sp>
      <p:sp>
        <p:nvSpPr>
          <p:cNvPr id="159" name="CustomShape 6"/>
          <p:cNvSpPr/>
          <p:nvPr/>
        </p:nvSpPr>
        <p:spPr>
          <a:xfrm>
            <a:off x="7010280" y="649296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D7A015A-51EC-4E8D-99FA-34062767FDD2}" type="slidenum">
              <a:rPr b="0" lang="en-IN" sz="1200" spc="-1" strike="noStrike">
                <a:solidFill>
                  <a:srgbClr val="8b8b8b"/>
                </a:solidFill>
                <a:latin typeface="Arial"/>
                <a:ea typeface="DejaVu Sans"/>
              </a:rPr>
              <a:t>1</a:t>
            </a:fld>
            <a:endParaRPr b="0" lang="en-IN" sz="1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8452800" y="6550200"/>
            <a:ext cx="1172160" cy="303120"/>
          </a:xfrm>
          <a:prstGeom prst="rect">
            <a:avLst/>
          </a:prstGeom>
          <a:noFill/>
          <a:ln>
            <a:noFill/>
          </a:ln>
        </p:spPr>
        <p:style>
          <a:lnRef idx="0"/>
          <a:fillRef idx="0"/>
          <a:effectRef idx="0"/>
          <a:fontRef idx="minor"/>
        </p:style>
        <p:txBody>
          <a:bodyPr wrap="none" lIns="90000" rIns="90000" tIns="45000" bIns="45000"/>
          <a:p>
            <a:pPr>
              <a:lnSpc>
                <a:spcPct val="100000"/>
              </a:lnSpc>
            </a:pPr>
            <a:fld id="{F0E9E237-92EC-46FB-8A19-BC49F370357A}" type="slidenum">
              <a:rPr b="0" lang="en-IN" sz="1400" spc="-1" strike="noStrike">
                <a:solidFill>
                  <a:srgbClr val="ffffff"/>
                </a:solidFill>
                <a:latin typeface="Calibri"/>
                <a:ea typeface="DejaVu Sans"/>
              </a:rPr>
              <a:t>1</a:t>
            </a:fld>
            <a:endParaRPr b="0" lang="en-IN" sz="1400" spc="-1" strike="noStrike">
              <a:latin typeface="Arial"/>
            </a:endParaRPr>
          </a:p>
        </p:txBody>
      </p:sp>
      <p:sp>
        <p:nvSpPr>
          <p:cNvPr id="161" name="CustomShape 2"/>
          <p:cNvSpPr/>
          <p:nvPr/>
        </p:nvSpPr>
        <p:spPr>
          <a:xfrm>
            <a:off x="138600" y="194040"/>
            <a:ext cx="8228880" cy="9136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2200" spc="-1" strike="noStrike">
                <a:solidFill>
                  <a:srgbClr val="000000"/>
                </a:solidFill>
                <a:latin typeface="Arial"/>
                <a:ea typeface="DejaVu Sans"/>
              </a:rPr>
              <a:t>Issue/Risk tracker</a:t>
            </a:r>
            <a:endParaRPr b="0" lang="en-IN" sz="2200" spc="-1" strike="noStrike">
              <a:latin typeface="Arial"/>
            </a:endParaRPr>
          </a:p>
        </p:txBody>
      </p:sp>
      <p:graphicFrame>
        <p:nvGraphicFramePr>
          <p:cNvPr id="162" name="Table 3"/>
          <p:cNvGraphicFramePr/>
          <p:nvPr/>
        </p:nvGraphicFramePr>
        <p:xfrm>
          <a:off x="290160" y="1676520"/>
          <a:ext cx="8609760" cy="3777120"/>
        </p:xfrm>
        <a:graphic>
          <a:graphicData uri="http://schemas.openxmlformats.org/drawingml/2006/table">
            <a:tbl>
              <a:tblPr/>
              <a:tblGrid>
                <a:gridCol w="878400"/>
                <a:gridCol w="1407240"/>
                <a:gridCol w="1218960"/>
                <a:gridCol w="761760"/>
                <a:gridCol w="1371600"/>
                <a:gridCol w="761760"/>
                <a:gridCol w="990360"/>
                <a:gridCol w="609480"/>
                <a:gridCol w="610560"/>
              </a:tblGrid>
              <a:tr h="722520">
                <a:tc>
                  <a:txBody>
                    <a:bodyPr/>
                    <a:p>
                      <a:pPr algn="ctr">
                        <a:lnSpc>
                          <a:spcPct val="100000"/>
                        </a:lnSpc>
                      </a:pPr>
                      <a:r>
                        <a:rPr b="1" lang="en-IN" sz="1100" spc="-1" strike="noStrike">
                          <a:solidFill>
                            <a:srgbClr val="ffffff"/>
                          </a:solidFill>
                          <a:latin typeface="Arial"/>
                          <a:ea typeface="DejaVu Sans"/>
                        </a:rPr>
                        <a:t>Issue Log Date</a:t>
                      </a:r>
                      <a:endParaRPr b="0" lang="en-IN" sz="1100" spc="-1" strike="noStrike">
                        <a:latin typeface="Arial"/>
                      </a:endParaRPr>
                    </a:p>
                  </a:txBody>
                  <a:tcPr marL="91440" marR="91440">
                    <a:lnL w="6480">
                      <a:solidFill>
                        <a:srgbClr val="000000"/>
                      </a:solidFill>
                    </a:lnL>
                    <a:lnR w="6480">
                      <a:solidFill>
                        <a:srgbClr val="000000"/>
                      </a:solidFill>
                    </a:lnR>
                    <a:lnT w="12240">
                      <a:solidFill>
                        <a:srgbClr val="000000"/>
                      </a:solidFill>
                    </a:lnT>
                    <a:lnB w="6480">
                      <a:solidFill>
                        <a:srgbClr val="000000"/>
                      </a:solidFill>
                    </a:lnB>
                    <a:solidFill>
                      <a:srgbClr val="c00000"/>
                    </a:solidFill>
                  </a:tcPr>
                </a:tc>
                <a:tc>
                  <a:txBody>
                    <a:bodyPr/>
                    <a:p>
                      <a:pPr algn="ctr">
                        <a:lnSpc>
                          <a:spcPct val="100000"/>
                        </a:lnSpc>
                      </a:pPr>
                      <a:r>
                        <a:rPr b="1" lang="en-IN" sz="1100" spc="-1" strike="noStrike">
                          <a:solidFill>
                            <a:srgbClr val="ffffff"/>
                          </a:solidFill>
                          <a:latin typeface="Arial"/>
                          <a:ea typeface="DejaVu Sans"/>
                        </a:rPr>
                        <a:t>Issue</a:t>
                      </a:r>
                      <a:endParaRPr b="0" lang="en-IN" sz="1100" spc="-1" strike="noStrike">
                        <a:latin typeface="Arial"/>
                      </a:endParaRPr>
                    </a:p>
                  </a:txBody>
                  <a:tcPr marL="91440" marR="91440">
                    <a:lnL w="6480">
                      <a:solidFill>
                        <a:srgbClr val="000000"/>
                      </a:solidFill>
                    </a:lnL>
                    <a:lnR w="6480">
                      <a:solidFill>
                        <a:srgbClr val="000000"/>
                      </a:solidFill>
                    </a:lnR>
                    <a:lnT w="12240">
                      <a:solidFill>
                        <a:srgbClr val="000000"/>
                      </a:solidFill>
                    </a:lnT>
                    <a:lnB w="6480">
                      <a:solidFill>
                        <a:srgbClr val="000000"/>
                      </a:solidFill>
                    </a:lnB>
                    <a:solidFill>
                      <a:srgbClr val="c00000"/>
                    </a:solidFill>
                  </a:tcPr>
                </a:tc>
                <a:tc>
                  <a:txBody>
                    <a:bodyPr/>
                    <a:p>
                      <a:pPr algn="ctr">
                        <a:lnSpc>
                          <a:spcPct val="100000"/>
                        </a:lnSpc>
                      </a:pPr>
                      <a:r>
                        <a:rPr b="1" lang="en-IN" sz="1100" spc="-1" strike="noStrike">
                          <a:solidFill>
                            <a:srgbClr val="ffffff"/>
                          </a:solidFill>
                          <a:latin typeface="Arial"/>
                          <a:ea typeface="DejaVu Sans"/>
                        </a:rPr>
                        <a:t>Impact on the project</a:t>
                      </a:r>
                      <a:endParaRPr b="0" lang="en-IN" sz="1100" spc="-1" strike="noStrike">
                        <a:latin typeface="Arial"/>
                      </a:endParaRPr>
                    </a:p>
                  </a:txBody>
                  <a:tcPr marL="91440" marR="91440">
                    <a:lnL w="6480">
                      <a:solidFill>
                        <a:srgbClr val="000000"/>
                      </a:solidFill>
                    </a:lnL>
                    <a:lnR w="6480">
                      <a:solidFill>
                        <a:srgbClr val="000000"/>
                      </a:solidFill>
                    </a:lnR>
                    <a:lnT w="12240">
                      <a:solidFill>
                        <a:srgbClr val="000000"/>
                      </a:solidFill>
                    </a:lnT>
                    <a:lnB w="6480">
                      <a:solidFill>
                        <a:srgbClr val="000000"/>
                      </a:solidFill>
                    </a:lnB>
                    <a:solidFill>
                      <a:srgbClr val="c00000"/>
                    </a:solidFill>
                  </a:tcPr>
                </a:tc>
                <a:tc>
                  <a:txBody>
                    <a:bodyPr/>
                    <a:p>
                      <a:pPr algn="ctr">
                        <a:lnSpc>
                          <a:spcPct val="100000"/>
                        </a:lnSpc>
                      </a:pPr>
                      <a:r>
                        <a:rPr b="1" lang="en-IN" sz="1100" spc="-1" strike="noStrike">
                          <a:solidFill>
                            <a:srgbClr val="ffffff"/>
                          </a:solidFill>
                          <a:latin typeface="Arial"/>
                          <a:ea typeface="DejaVu Sans"/>
                        </a:rPr>
                        <a:t>Raised by</a:t>
                      </a:r>
                      <a:endParaRPr b="0" lang="en-IN" sz="1100" spc="-1" strike="noStrike">
                        <a:latin typeface="Arial"/>
                      </a:endParaRPr>
                    </a:p>
                  </a:txBody>
                  <a:tcPr marL="91440" marR="91440">
                    <a:lnL w="6480">
                      <a:solidFill>
                        <a:srgbClr val="000000"/>
                      </a:solidFill>
                    </a:lnL>
                    <a:lnR w="6480">
                      <a:solidFill>
                        <a:srgbClr val="000000"/>
                      </a:solidFill>
                    </a:lnR>
                    <a:lnT w="12240">
                      <a:solidFill>
                        <a:srgbClr val="000000"/>
                      </a:solidFill>
                    </a:lnT>
                    <a:lnB w="6480">
                      <a:solidFill>
                        <a:srgbClr val="000000"/>
                      </a:solidFill>
                    </a:lnB>
                    <a:solidFill>
                      <a:srgbClr val="c00000"/>
                    </a:solidFill>
                  </a:tcPr>
                </a:tc>
                <a:tc>
                  <a:txBody>
                    <a:bodyPr/>
                    <a:p>
                      <a:pPr algn="ctr">
                        <a:lnSpc>
                          <a:spcPct val="100000"/>
                        </a:lnSpc>
                      </a:pPr>
                      <a:r>
                        <a:rPr b="1" lang="en-IN" sz="1100" spc="-1" strike="noStrike">
                          <a:solidFill>
                            <a:srgbClr val="ffffff"/>
                          </a:solidFill>
                          <a:latin typeface="Arial"/>
                          <a:ea typeface="DejaVu Sans"/>
                        </a:rPr>
                        <a:t>Clarification</a:t>
                      </a:r>
                      <a:endParaRPr b="0" lang="en-IN" sz="1100" spc="-1" strike="noStrike">
                        <a:latin typeface="Arial"/>
                      </a:endParaRPr>
                    </a:p>
                  </a:txBody>
                  <a:tcPr marL="91440" marR="91440">
                    <a:lnL w="6480">
                      <a:solidFill>
                        <a:srgbClr val="000000"/>
                      </a:solidFill>
                    </a:lnL>
                    <a:lnR w="6480">
                      <a:solidFill>
                        <a:srgbClr val="000000"/>
                      </a:solidFill>
                    </a:lnR>
                    <a:lnT w="12240">
                      <a:solidFill>
                        <a:srgbClr val="000000"/>
                      </a:solidFill>
                    </a:lnT>
                    <a:lnB w="6480">
                      <a:solidFill>
                        <a:srgbClr val="000000"/>
                      </a:solidFill>
                    </a:lnB>
                    <a:solidFill>
                      <a:srgbClr val="c00000"/>
                    </a:solidFill>
                  </a:tcPr>
                </a:tc>
                <a:tc>
                  <a:txBody>
                    <a:bodyPr/>
                    <a:p>
                      <a:pPr algn="ctr">
                        <a:lnSpc>
                          <a:spcPct val="100000"/>
                        </a:lnSpc>
                      </a:pPr>
                      <a:r>
                        <a:rPr b="1" lang="en-IN" sz="1100" spc="-1" strike="noStrike">
                          <a:solidFill>
                            <a:srgbClr val="ffffff"/>
                          </a:solidFill>
                          <a:latin typeface="Arial"/>
                          <a:ea typeface="DejaVu Sans"/>
                        </a:rPr>
                        <a:t>Clarified by</a:t>
                      </a:r>
                      <a:endParaRPr b="0" lang="en-IN" sz="1100" spc="-1" strike="noStrike">
                        <a:latin typeface="Arial"/>
                      </a:endParaRPr>
                    </a:p>
                  </a:txBody>
                  <a:tcPr marL="91440" marR="91440">
                    <a:lnL w="6480">
                      <a:solidFill>
                        <a:srgbClr val="000000"/>
                      </a:solidFill>
                    </a:lnL>
                    <a:lnR w="6480">
                      <a:solidFill>
                        <a:srgbClr val="000000"/>
                      </a:solidFill>
                    </a:lnR>
                    <a:lnT w="12240">
                      <a:solidFill>
                        <a:srgbClr val="000000"/>
                      </a:solidFill>
                    </a:lnT>
                    <a:lnB w="6480">
                      <a:solidFill>
                        <a:srgbClr val="000000"/>
                      </a:solidFill>
                    </a:lnB>
                    <a:solidFill>
                      <a:srgbClr val="c00000"/>
                    </a:solidFill>
                  </a:tcPr>
                </a:tc>
                <a:tc>
                  <a:txBody>
                    <a:bodyPr/>
                    <a:p>
                      <a:pPr algn="ctr">
                        <a:lnSpc>
                          <a:spcPct val="100000"/>
                        </a:lnSpc>
                      </a:pPr>
                      <a:r>
                        <a:rPr b="1" lang="en-IN" sz="1100" spc="-1" strike="noStrike">
                          <a:solidFill>
                            <a:srgbClr val="ffffff"/>
                          </a:solidFill>
                          <a:latin typeface="Arial"/>
                          <a:ea typeface="DejaVu Sans"/>
                        </a:rPr>
                        <a:t>Clarified Date</a:t>
                      </a:r>
                      <a:endParaRPr b="0" lang="en-IN" sz="1100" spc="-1" strike="noStrike">
                        <a:latin typeface="Arial"/>
                      </a:endParaRPr>
                    </a:p>
                  </a:txBody>
                  <a:tcPr marL="91440" marR="91440">
                    <a:lnL w="6480">
                      <a:solidFill>
                        <a:srgbClr val="000000"/>
                      </a:solidFill>
                    </a:lnL>
                    <a:lnR w="6480">
                      <a:solidFill>
                        <a:srgbClr val="000000"/>
                      </a:solidFill>
                    </a:lnR>
                    <a:lnT w="12240">
                      <a:solidFill>
                        <a:srgbClr val="000000"/>
                      </a:solidFill>
                    </a:lnT>
                    <a:lnB w="6480">
                      <a:solidFill>
                        <a:srgbClr val="000000"/>
                      </a:solidFill>
                    </a:lnB>
                    <a:solidFill>
                      <a:srgbClr val="c00000"/>
                    </a:solidFill>
                  </a:tcPr>
                </a:tc>
                <a:tc>
                  <a:txBody>
                    <a:bodyPr/>
                    <a:p>
                      <a:pPr algn="ctr">
                        <a:lnSpc>
                          <a:spcPct val="100000"/>
                        </a:lnSpc>
                      </a:pPr>
                      <a:r>
                        <a:rPr b="1" lang="en-IN" sz="1100" spc="-1" strike="noStrike">
                          <a:solidFill>
                            <a:srgbClr val="ffffff"/>
                          </a:solidFill>
                          <a:latin typeface="Arial"/>
                          <a:ea typeface="DejaVu Sans"/>
                        </a:rPr>
                        <a:t>Status</a:t>
                      </a:r>
                      <a:endParaRPr b="0" lang="en-IN" sz="1100" spc="-1" strike="noStrike">
                        <a:latin typeface="Arial"/>
                      </a:endParaRPr>
                    </a:p>
                  </a:txBody>
                  <a:tcPr marL="91440" marR="91440">
                    <a:lnL w="6480">
                      <a:solidFill>
                        <a:srgbClr val="000000"/>
                      </a:solidFill>
                    </a:lnL>
                    <a:lnR w="6480">
                      <a:solidFill>
                        <a:srgbClr val="000000"/>
                      </a:solidFill>
                    </a:lnR>
                    <a:lnT w="12240">
                      <a:solidFill>
                        <a:srgbClr val="000000"/>
                      </a:solidFill>
                    </a:lnT>
                    <a:lnB w="6480">
                      <a:solidFill>
                        <a:srgbClr val="000000"/>
                      </a:solidFill>
                    </a:lnB>
                    <a:solidFill>
                      <a:srgbClr val="c00000"/>
                    </a:solidFill>
                  </a:tcPr>
                </a:tc>
                <a:tc>
                  <a:txBody>
                    <a:bodyPr/>
                    <a:p>
                      <a:pPr algn="ctr">
                        <a:lnSpc>
                          <a:spcPct val="100000"/>
                        </a:lnSpc>
                      </a:pPr>
                      <a:r>
                        <a:rPr b="1" lang="en-IN" sz="1100" spc="-1" strike="noStrike">
                          <a:solidFill>
                            <a:srgbClr val="ffffff"/>
                          </a:solidFill>
                          <a:latin typeface="Arial"/>
                          <a:ea typeface="DejaVu Sans"/>
                        </a:rPr>
                        <a:t>Type</a:t>
                      </a:r>
                      <a:endParaRPr b="0" lang="en-IN" sz="1100" spc="-1" strike="noStrike">
                        <a:latin typeface="Arial"/>
                      </a:endParaRPr>
                    </a:p>
                  </a:txBody>
                  <a:tcPr marL="91440" marR="91440">
                    <a:lnL w="6480">
                      <a:solidFill>
                        <a:srgbClr val="000000"/>
                      </a:solidFill>
                    </a:lnL>
                    <a:lnR w="12240">
                      <a:solidFill>
                        <a:srgbClr val="000000"/>
                      </a:solidFill>
                    </a:lnR>
                    <a:lnT w="12240">
                      <a:solidFill>
                        <a:srgbClr val="000000"/>
                      </a:solidFill>
                    </a:lnT>
                    <a:lnB w="6480">
                      <a:solidFill>
                        <a:srgbClr val="000000"/>
                      </a:solidFill>
                    </a:lnB>
                    <a:solidFill>
                      <a:srgbClr val="c00000"/>
                    </a:solidFill>
                  </a:tcPr>
                </a:tc>
              </a:tr>
              <a:tr h="771120">
                <a:tc>
                  <a:txBody>
                    <a:bodyPr/>
                    <a:p>
                      <a:pPr algn="ctr">
                        <a:lnSpc>
                          <a:spcPct val="100000"/>
                        </a:lnSpc>
                      </a:pPr>
                      <a:r>
                        <a:rPr b="0" lang="en-IN" sz="1000" spc="-1" strike="noStrike">
                          <a:solidFill>
                            <a:srgbClr val="000000"/>
                          </a:solidFill>
                          <a:latin typeface="Arial"/>
                          <a:ea typeface="DejaVu Sans"/>
                        </a:rPr>
                        <a:t>17th April</a:t>
                      </a:r>
                      <a:endParaRPr b="0" lang="en-IN" sz="1000" spc="-1" strike="noStrike">
                        <a:latin typeface="Arial"/>
                      </a:endParaRPr>
                    </a:p>
                  </a:txBody>
                  <a:tcPr marL="91440" marR="9144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p>
                      <a:pPr algn="ctr">
                        <a:lnSpc>
                          <a:spcPct val="100000"/>
                        </a:lnSpc>
                      </a:pPr>
                      <a:r>
                        <a:rPr b="0" lang="en-IN" sz="1000" spc="-1" strike="noStrike">
                          <a:solidFill>
                            <a:srgbClr val="000000"/>
                          </a:solidFill>
                          <a:latin typeface="Arial"/>
                          <a:ea typeface="DejaVu Sans"/>
                        </a:rPr>
                        <a:t>Coding in VI / No IDE</a:t>
                      </a:r>
                      <a:endParaRPr b="0" lang="en-IN" sz="1000" spc="-1" strike="noStrike">
                        <a:latin typeface="Arial"/>
                      </a:endParaRPr>
                    </a:p>
                  </a:txBody>
                  <a:tcPr marL="91440" marR="9144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p>
                      <a:pPr algn="ctr">
                        <a:lnSpc>
                          <a:spcPct val="100000"/>
                        </a:lnSpc>
                      </a:pPr>
                      <a:r>
                        <a:rPr b="0" lang="en-IN" sz="1000" spc="-1" strike="noStrike">
                          <a:solidFill>
                            <a:srgbClr val="000000"/>
                          </a:solidFill>
                          <a:latin typeface="Arial"/>
                          <a:ea typeface="DejaVu Sans"/>
                        </a:rPr>
                        <a:t>Makes writing code a very tedious process and delays the coding process.</a:t>
                      </a:r>
                      <a:endParaRPr b="0" lang="en-IN" sz="1000" spc="-1" strike="noStrike">
                        <a:latin typeface="Arial"/>
                      </a:endParaRPr>
                    </a:p>
                  </a:txBody>
                  <a:tcPr marL="91440" marR="9144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p>
                      <a:pPr algn="ctr">
                        <a:lnSpc>
                          <a:spcPct val="100000"/>
                        </a:lnSpc>
                      </a:pPr>
                      <a:r>
                        <a:rPr b="0" lang="en-IN" sz="1000" spc="-1" strike="noStrike">
                          <a:solidFill>
                            <a:srgbClr val="000000"/>
                          </a:solidFill>
                          <a:latin typeface="Arial"/>
                          <a:ea typeface="DejaVu Sans"/>
                        </a:rPr>
                        <a:t>Ashish</a:t>
                      </a:r>
                      <a:endParaRPr b="0" lang="en-IN" sz="1000" spc="-1" strike="noStrike">
                        <a:latin typeface="Arial"/>
                      </a:endParaRPr>
                    </a:p>
                  </a:txBody>
                  <a:tcPr marL="91440" marR="9144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p>
                      <a:pPr algn="ctr">
                        <a:lnSpc>
                          <a:spcPct val="100000"/>
                        </a:lnSpc>
                      </a:pPr>
                      <a:r>
                        <a:rPr b="0" lang="en-IN" sz="1000" spc="-1" strike="noStrike">
                          <a:solidFill>
                            <a:srgbClr val="000000"/>
                          </a:solidFill>
                          <a:latin typeface="Arial"/>
                        </a:rPr>
                        <a:t>Access to Jupyter Notebook</a:t>
                      </a:r>
                      <a:endParaRPr b="0" lang="en-IN" sz="1000" spc="-1" strike="noStrike">
                        <a:solidFill>
                          <a:srgbClr val="000000"/>
                        </a:solidFill>
                        <a:latin typeface="Arial"/>
                        <a:ea typeface="DejaVu Sans"/>
                      </a:endParaRPr>
                    </a:p>
                  </a:txBody>
                  <a:tcPr marL="91440" marR="9144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p>
                      <a:r>
                        <a:rPr b="0" lang="en-IN" sz="1000" spc="-1" strike="noStrike">
                          <a:solidFill>
                            <a:srgbClr val="000000"/>
                          </a:solidFill>
                          <a:latin typeface="Arial"/>
                          <a:ea typeface="DejaVu Sans"/>
                        </a:rPr>
                        <a:t>Bharath</a:t>
                      </a:r>
                      <a:endParaRPr b="0" lang="en-IN" sz="1000" spc="-1" strike="noStrike">
                        <a:latin typeface="Arial"/>
                      </a:endParaRPr>
                    </a:p>
                  </a:txBody>
                  <a:tcPr marL="91440" marR="9144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p>
                      <a:pPr algn="ctr">
                        <a:lnSpc>
                          <a:spcPct val="100000"/>
                        </a:lnSpc>
                      </a:pPr>
                      <a:r>
                        <a:rPr b="0" lang="en-IN" sz="1000" spc="-1" strike="noStrike">
                          <a:solidFill>
                            <a:srgbClr val="000000"/>
                          </a:solidFill>
                          <a:latin typeface="Arial"/>
                        </a:rPr>
                        <a:t>29th April</a:t>
                      </a:r>
                      <a:endParaRPr b="0" lang="en-IN" sz="1000" spc="-1" strike="noStrike">
                        <a:solidFill>
                          <a:srgbClr val="000000"/>
                        </a:solidFill>
                        <a:latin typeface="Arial"/>
                        <a:ea typeface="DejaVu Sans"/>
                      </a:endParaRPr>
                    </a:p>
                  </a:txBody>
                  <a:tcPr marL="91440" marR="9144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p>
                      <a:pPr algn="ctr">
                        <a:lnSpc>
                          <a:spcPct val="100000"/>
                        </a:lnSpc>
                      </a:pPr>
                      <a:r>
                        <a:rPr b="0" lang="en-IN" sz="1000" spc="-1" strike="noStrike">
                          <a:solidFill>
                            <a:srgbClr val="000000"/>
                          </a:solidFill>
                          <a:latin typeface="Arial"/>
                          <a:ea typeface="DejaVu Sans"/>
                        </a:rPr>
                        <a:t>Closed </a:t>
                      </a:r>
                      <a:endParaRPr b="0" lang="en-IN" sz="1000" spc="-1" strike="noStrike">
                        <a:latin typeface="Arial"/>
                      </a:endParaRPr>
                    </a:p>
                  </a:txBody>
                  <a:tcPr marL="91440" marR="9144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cPr marL="91440" marR="91440">
                    <a:lnL w="6480">
                      <a:solidFill>
                        <a:srgbClr val="000000"/>
                      </a:solidFill>
                    </a:lnL>
                    <a:lnR w="12240">
                      <a:solidFill>
                        <a:srgbClr val="000000"/>
                      </a:solidFill>
                    </a:lnR>
                    <a:lnT w="6480">
                      <a:solidFill>
                        <a:srgbClr val="000000"/>
                      </a:solidFill>
                    </a:lnT>
                    <a:lnB w="6480">
                      <a:solidFill>
                        <a:srgbClr val="000000"/>
                      </a:solidFill>
                    </a:lnB>
                    <a:solidFill>
                      <a:srgbClr val="ffffff"/>
                    </a:solidFill>
                  </a:tcPr>
                </a:tc>
              </a:tr>
              <a:tr h="744120">
                <a:tc>
                  <a:txBody>
                    <a:bodyPr/>
                    <a:p>
                      <a:pPr algn="ctr">
                        <a:lnSpc>
                          <a:spcPct val="100000"/>
                        </a:lnSpc>
                      </a:pPr>
                      <a:r>
                        <a:rPr b="0" lang="en-IN" sz="1000" spc="-1" strike="noStrike">
                          <a:solidFill>
                            <a:srgbClr val="000000"/>
                          </a:solidFill>
                          <a:latin typeface="Arial"/>
                          <a:ea typeface="DejaVu Sans"/>
                        </a:rPr>
                        <a:t>22nd  April</a:t>
                      </a:r>
                      <a:endParaRPr b="0" lang="en-IN" sz="1000" spc="-1" strike="noStrike">
                        <a:latin typeface="Arial"/>
                      </a:endParaRPr>
                    </a:p>
                  </a:txBody>
                  <a:tcPr marL="91440" marR="9144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p>
                      <a:pPr algn="ctr">
                        <a:lnSpc>
                          <a:spcPct val="100000"/>
                        </a:lnSpc>
                      </a:pPr>
                      <a:r>
                        <a:rPr b="0" lang="en-IN" sz="1000" spc="-1" strike="noStrike">
                          <a:solidFill>
                            <a:srgbClr val="000000"/>
                          </a:solidFill>
                          <a:latin typeface="Arial"/>
                          <a:ea typeface="DejaVu Sans"/>
                        </a:rPr>
                        <a:t>Increased CPU utilization when two people logs in together</a:t>
                      </a:r>
                      <a:endParaRPr b="0" lang="en-IN" sz="1000" spc="-1" strike="noStrike">
                        <a:latin typeface="Arial"/>
                      </a:endParaRPr>
                    </a:p>
                  </a:txBody>
                  <a:tcPr marL="91440" marR="9144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p>
                      <a:pPr algn="ctr">
                        <a:lnSpc>
                          <a:spcPct val="100000"/>
                        </a:lnSpc>
                      </a:pPr>
                      <a:r>
                        <a:rPr b="0" lang="en-IN" sz="1000" spc="-1" strike="noStrike">
                          <a:solidFill>
                            <a:srgbClr val="000000"/>
                          </a:solidFill>
                          <a:latin typeface="Arial"/>
                          <a:ea typeface="DejaVu Sans"/>
                        </a:rPr>
                        <a:t>Reduces the speed  of work</a:t>
                      </a:r>
                      <a:endParaRPr b="0" lang="en-IN" sz="1000" spc="-1" strike="noStrike">
                        <a:latin typeface="Arial"/>
                      </a:endParaRPr>
                    </a:p>
                  </a:txBody>
                  <a:tcPr marL="91440" marR="9144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p>
                      <a:pPr algn="ctr">
                        <a:lnSpc>
                          <a:spcPct val="100000"/>
                        </a:lnSpc>
                      </a:pPr>
                      <a:r>
                        <a:rPr b="0" lang="en-IN" sz="1000" spc="-1" strike="noStrike">
                          <a:solidFill>
                            <a:srgbClr val="000000"/>
                          </a:solidFill>
                          <a:latin typeface="Arial"/>
                          <a:ea typeface="DejaVu Sans"/>
                        </a:rPr>
                        <a:t>Ashish</a:t>
                      </a:r>
                      <a:endParaRPr b="0" lang="en-IN" sz="1000" spc="-1" strike="noStrike">
                        <a:latin typeface="Arial"/>
                      </a:endParaRPr>
                    </a:p>
                  </a:txBody>
                  <a:tcPr marL="91440" marR="9144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p>
                      <a:pPr algn="ctr">
                        <a:lnSpc>
                          <a:spcPct val="100000"/>
                        </a:lnSpc>
                      </a:pPr>
                      <a:r>
                        <a:rPr b="0" lang="en-IN" sz="1000" spc="-1" strike="noStrike">
                          <a:solidFill>
                            <a:srgbClr val="000000"/>
                          </a:solidFill>
                          <a:latin typeface="Arial"/>
                        </a:rPr>
                        <a:t>New VM has been created</a:t>
                      </a:r>
                      <a:endParaRPr b="0" lang="en-IN" sz="1000" spc="-1" strike="noStrike">
                        <a:solidFill>
                          <a:srgbClr val="000000"/>
                        </a:solidFill>
                        <a:latin typeface="Arial"/>
                        <a:ea typeface="DejaVu Sans"/>
                      </a:endParaRPr>
                    </a:p>
                  </a:txBody>
                  <a:tcPr marL="91440" marR="9144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p>
                      <a:r>
                        <a:rPr b="0" lang="en-IN" sz="1000" spc="-1" strike="noStrike">
                          <a:solidFill>
                            <a:srgbClr val="000000"/>
                          </a:solidFill>
                          <a:latin typeface="Arial"/>
                          <a:ea typeface="DejaVu Sans"/>
                        </a:rPr>
                        <a:t>Bharath</a:t>
                      </a:r>
                      <a:endParaRPr b="0" lang="en-IN" sz="1000" spc="-1" strike="noStrike">
                        <a:latin typeface="Arial"/>
                      </a:endParaRPr>
                    </a:p>
                  </a:txBody>
                  <a:tcPr marL="91440" marR="9144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p>
                      <a:pPr algn="ctr">
                        <a:lnSpc>
                          <a:spcPct val="100000"/>
                        </a:lnSpc>
                      </a:pPr>
                      <a:r>
                        <a:rPr b="0" lang="en-IN" sz="1000" spc="-1" strike="noStrike">
                          <a:solidFill>
                            <a:srgbClr val="000000"/>
                          </a:solidFill>
                          <a:latin typeface="Arial"/>
                        </a:rPr>
                        <a:t>29th April</a:t>
                      </a:r>
                      <a:endParaRPr b="0" lang="en-IN" sz="1000" spc="-1" strike="noStrike">
                        <a:solidFill>
                          <a:srgbClr val="000000"/>
                        </a:solidFill>
                        <a:latin typeface="Arial"/>
                        <a:ea typeface="DejaVu Sans"/>
                      </a:endParaRPr>
                    </a:p>
                  </a:txBody>
                  <a:tcPr marL="91440" marR="9144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p>
                      <a:pPr algn="ctr">
                        <a:lnSpc>
                          <a:spcPct val="100000"/>
                        </a:lnSpc>
                      </a:pPr>
                      <a:r>
                        <a:rPr b="0" lang="en-IN" sz="1000" spc="-1" strike="noStrike">
                          <a:solidFill>
                            <a:srgbClr val="000000"/>
                          </a:solidFill>
                          <a:latin typeface="Arial"/>
                          <a:ea typeface="DejaVu Sans"/>
                        </a:rPr>
                        <a:t>Closed</a:t>
                      </a:r>
                      <a:endParaRPr b="0" lang="en-IN" sz="1000" spc="-1" strike="noStrike">
                        <a:latin typeface="Arial"/>
                      </a:endParaRPr>
                    </a:p>
                  </a:txBody>
                  <a:tcPr marL="91440" marR="9144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cPr marL="91440" marR="91440">
                    <a:lnL w="6480">
                      <a:solidFill>
                        <a:srgbClr val="000000"/>
                      </a:solidFill>
                    </a:lnL>
                    <a:lnR w="12240">
                      <a:solidFill>
                        <a:srgbClr val="000000"/>
                      </a:solidFill>
                    </a:lnR>
                    <a:lnT w="6480">
                      <a:solidFill>
                        <a:srgbClr val="000000"/>
                      </a:solidFill>
                    </a:lnT>
                    <a:lnB w="6480">
                      <a:solidFill>
                        <a:srgbClr val="000000"/>
                      </a:solidFill>
                    </a:lnB>
                    <a:solidFill>
                      <a:srgbClr val="ffffff"/>
                    </a:solidFill>
                  </a:tcPr>
                </a:tc>
              </a:tr>
              <a:tr h="722880">
                <a:tc>
                  <a:txBody>
                    <a:bodyPr/>
                    <a:p>
                      <a:pPr algn="ctr">
                        <a:lnSpc>
                          <a:spcPct val="100000"/>
                        </a:lnSpc>
                      </a:pPr>
                      <a:r>
                        <a:rPr b="0" lang="en-IN" sz="1000" spc="-1" strike="noStrike">
                          <a:solidFill>
                            <a:srgbClr val="000000"/>
                          </a:solidFill>
                          <a:latin typeface="Arial"/>
                          <a:ea typeface="DejaVu Sans"/>
                        </a:rPr>
                        <a:t>22nd  April</a:t>
                      </a:r>
                      <a:endParaRPr b="0" lang="en-IN" sz="1000" spc="-1" strike="noStrike">
                        <a:latin typeface="Arial"/>
                      </a:endParaRPr>
                    </a:p>
                  </a:txBody>
                  <a:tcPr marL="91440" marR="9144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p>
                      <a:pPr algn="ctr">
                        <a:lnSpc>
                          <a:spcPct val="100000"/>
                        </a:lnSpc>
                      </a:pPr>
                      <a:r>
                        <a:rPr b="0" lang="en-IN" sz="1000" spc="-1" strike="noStrike">
                          <a:solidFill>
                            <a:srgbClr val="000000"/>
                          </a:solidFill>
                          <a:latin typeface="Arial"/>
                          <a:ea typeface="DejaVu Sans"/>
                        </a:rPr>
                        <a:t>Access to new VM</a:t>
                      </a:r>
                      <a:endParaRPr b="0" lang="en-IN" sz="1000" spc="-1" strike="noStrike">
                        <a:latin typeface="Arial"/>
                      </a:endParaRPr>
                    </a:p>
                  </a:txBody>
                  <a:tcPr marL="91440" marR="9144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p>
                      <a:pPr algn="ctr">
                        <a:lnSpc>
                          <a:spcPct val="100000"/>
                        </a:lnSpc>
                      </a:pPr>
                      <a:r>
                        <a:rPr b="0" lang="en-IN" sz="1000" spc="-1" strike="noStrike">
                          <a:solidFill>
                            <a:srgbClr val="000000"/>
                          </a:solidFill>
                          <a:latin typeface="Arial"/>
                          <a:ea typeface="DejaVu Sans"/>
                        </a:rPr>
                        <a:t>Not able to proceed with EDA</a:t>
                      </a:r>
                      <a:endParaRPr b="0" lang="en-IN" sz="1000" spc="-1" strike="noStrike">
                        <a:latin typeface="Arial"/>
                      </a:endParaRPr>
                    </a:p>
                  </a:txBody>
                  <a:tcPr marL="91440" marR="9144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p>
                      <a:pPr algn="ctr">
                        <a:lnSpc>
                          <a:spcPct val="100000"/>
                        </a:lnSpc>
                      </a:pPr>
                      <a:r>
                        <a:rPr b="0" lang="en-IN" sz="1000" spc="-1" strike="noStrike">
                          <a:solidFill>
                            <a:srgbClr val="000000"/>
                          </a:solidFill>
                          <a:latin typeface="Arial"/>
                          <a:ea typeface="DejaVu Sans"/>
                        </a:rPr>
                        <a:t>Ashish</a:t>
                      </a:r>
                      <a:endParaRPr b="0" lang="en-IN" sz="1000" spc="-1" strike="noStrike">
                        <a:latin typeface="Arial"/>
                      </a:endParaRPr>
                    </a:p>
                  </a:txBody>
                  <a:tcPr marL="91440" marR="9144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p>
                      <a:pPr algn="ctr">
                        <a:lnSpc>
                          <a:spcPct val="100000"/>
                        </a:lnSpc>
                      </a:pPr>
                      <a:r>
                        <a:rPr b="0" lang="en-IN" sz="1000" spc="-1" strike="noStrike">
                          <a:solidFill>
                            <a:srgbClr val="000000"/>
                          </a:solidFill>
                          <a:latin typeface="Arial"/>
                        </a:rPr>
                        <a:t>New VM has been created</a:t>
                      </a:r>
                      <a:endParaRPr b="0" lang="en-IN" sz="1000" spc="-1" strike="noStrike">
                        <a:solidFill>
                          <a:srgbClr val="000000"/>
                        </a:solidFill>
                        <a:latin typeface="Arial"/>
                        <a:ea typeface="DejaVu Sans"/>
                      </a:endParaRPr>
                    </a:p>
                  </a:txBody>
                  <a:tcPr marL="91440" marR="9144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p>
                      <a:r>
                        <a:rPr b="0" lang="en-IN" sz="1000" spc="-1" strike="noStrike">
                          <a:solidFill>
                            <a:srgbClr val="000000"/>
                          </a:solidFill>
                          <a:latin typeface="Arial"/>
                          <a:ea typeface="DejaVu Sans"/>
                        </a:rPr>
                        <a:t>Bharath</a:t>
                      </a:r>
                      <a:endParaRPr b="0" lang="en-IN" sz="1000" spc="-1" strike="noStrike">
                        <a:latin typeface="Arial"/>
                      </a:endParaRPr>
                    </a:p>
                  </a:txBody>
                  <a:tcPr marL="91440" marR="9144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p>
                      <a:pPr algn="ctr">
                        <a:lnSpc>
                          <a:spcPct val="100000"/>
                        </a:lnSpc>
                      </a:pPr>
                      <a:r>
                        <a:rPr b="0" lang="en-IN" sz="1000" spc="-1" strike="noStrike">
                          <a:solidFill>
                            <a:srgbClr val="000000"/>
                          </a:solidFill>
                          <a:latin typeface="Arial"/>
                        </a:rPr>
                        <a:t>29th April</a:t>
                      </a:r>
                      <a:endParaRPr b="0" lang="en-IN" sz="1000" spc="-1" strike="noStrike">
                        <a:solidFill>
                          <a:srgbClr val="000000"/>
                        </a:solidFill>
                        <a:latin typeface="Arial"/>
                        <a:ea typeface="DejaVu Sans"/>
                      </a:endParaRPr>
                    </a:p>
                  </a:txBody>
                  <a:tcPr marL="91440" marR="9144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p>
                      <a:pPr algn="ctr">
                        <a:lnSpc>
                          <a:spcPct val="100000"/>
                        </a:lnSpc>
                      </a:pPr>
                      <a:r>
                        <a:rPr b="0" lang="en-IN" sz="1000" spc="-1" strike="noStrike">
                          <a:solidFill>
                            <a:srgbClr val="000000"/>
                          </a:solidFill>
                          <a:latin typeface="Arial"/>
                          <a:ea typeface="DejaVu Sans"/>
                        </a:rPr>
                        <a:t>Closed</a:t>
                      </a:r>
                      <a:endParaRPr b="0" lang="en-IN" sz="1000" spc="-1" strike="noStrike">
                        <a:latin typeface="Arial"/>
                      </a:endParaRPr>
                    </a:p>
                  </a:txBody>
                  <a:tcPr marL="91440" marR="9144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cPr marL="91440" marR="91440">
                    <a:lnL w="6480">
                      <a:solidFill>
                        <a:srgbClr val="000000"/>
                      </a:solidFill>
                    </a:lnL>
                    <a:lnR w="12240">
                      <a:solidFill>
                        <a:srgbClr val="000000"/>
                      </a:solidFill>
                    </a:lnR>
                    <a:lnT w="6480">
                      <a:solidFill>
                        <a:srgbClr val="000000"/>
                      </a:solidFill>
                    </a:lnT>
                    <a:lnB w="6480">
                      <a:solidFill>
                        <a:srgbClr val="000000"/>
                      </a:solidFill>
                    </a:lnB>
                    <a:solidFill>
                      <a:srgbClr val="ffffff"/>
                    </a:solidFill>
                  </a:tcPr>
                </a:tc>
              </a:tr>
              <a:tr h="816840">
                <a:tc>
                  <a:txBody>
                    <a:bodyPr/>
                    <a:p>
                      <a:pPr algn="ctr">
                        <a:lnSpc>
                          <a:spcPct val="100000"/>
                        </a:lnSpc>
                      </a:pPr>
                      <a:r>
                        <a:rPr b="0" lang="en-IN" sz="1000" spc="-1" strike="noStrike">
                          <a:solidFill>
                            <a:srgbClr val="000000"/>
                          </a:solidFill>
                          <a:latin typeface="Arial"/>
                          <a:ea typeface="DejaVu Sans"/>
                        </a:rPr>
                        <a:t>11</a:t>
                      </a:r>
                      <a:r>
                        <a:rPr b="0" lang="en-IN" sz="1000" spc="-1" strike="noStrike" baseline="101000">
                          <a:solidFill>
                            <a:srgbClr val="000000"/>
                          </a:solidFill>
                          <a:latin typeface="Arial"/>
                          <a:ea typeface="DejaVu Sans"/>
                        </a:rPr>
                        <a:t>th</a:t>
                      </a:r>
                      <a:r>
                        <a:rPr b="0" lang="en-IN" sz="1000" spc="-1" strike="noStrike">
                          <a:solidFill>
                            <a:srgbClr val="000000"/>
                          </a:solidFill>
                          <a:latin typeface="Arial"/>
                          <a:ea typeface="DejaVu Sans"/>
                        </a:rPr>
                        <a:t>  April​</a:t>
                      </a:r>
                      <a:endParaRPr b="0" lang="en-IN" sz="1000" spc="-1" strike="noStrike">
                        <a:latin typeface="Arial"/>
                      </a:endParaRPr>
                    </a:p>
                  </a:txBody>
                  <a:tcPr marL="91440" marR="9144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p>
                      <a:pPr algn="ctr">
                        <a:lnSpc>
                          <a:spcPct val="100000"/>
                        </a:lnSpc>
                      </a:pPr>
                      <a:r>
                        <a:rPr b="0" lang="en-IN" sz="1000" spc="-1" strike="noStrike">
                          <a:solidFill>
                            <a:srgbClr val="000000"/>
                          </a:solidFill>
                          <a:latin typeface="Arial"/>
                          <a:ea typeface="DejaVu Sans"/>
                        </a:rPr>
                        <a:t>Citrix Receiver Access issue​</a:t>
                      </a:r>
                      <a:endParaRPr b="0" lang="en-IN" sz="1000" spc="-1" strike="noStrike">
                        <a:latin typeface="Arial"/>
                      </a:endParaRPr>
                    </a:p>
                  </a:txBody>
                  <a:tcPr marL="91440" marR="9144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p>
                      <a:pPr algn="ctr">
                        <a:lnSpc>
                          <a:spcPct val="100000"/>
                        </a:lnSpc>
                      </a:pPr>
                      <a:r>
                        <a:rPr b="0" lang="en-IN" sz="1000" spc="-1" strike="noStrike">
                          <a:solidFill>
                            <a:srgbClr val="000000"/>
                          </a:solidFill>
                          <a:latin typeface="Arial"/>
                          <a:ea typeface="DejaVu Sans"/>
                        </a:rPr>
                        <a:t>Not able to connect to Cassandra DB and start with EDA</a:t>
                      </a:r>
                      <a:endParaRPr b="0" lang="en-IN" sz="1000" spc="-1" strike="noStrike">
                        <a:latin typeface="Arial"/>
                      </a:endParaRPr>
                    </a:p>
                  </a:txBody>
                  <a:tcPr marL="91440" marR="9144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p>
                      <a:pPr algn="ctr">
                        <a:lnSpc>
                          <a:spcPct val="100000"/>
                        </a:lnSpc>
                      </a:pPr>
                      <a:r>
                        <a:rPr b="0" lang="en-IN" sz="1000" spc="-1" strike="noStrike">
                          <a:solidFill>
                            <a:srgbClr val="000000"/>
                          </a:solidFill>
                          <a:latin typeface="Arial"/>
                          <a:ea typeface="DejaVu Sans"/>
                        </a:rPr>
                        <a:t>Ashish</a:t>
                      </a:r>
                      <a:endParaRPr b="0" lang="en-IN" sz="1000" spc="-1" strike="noStrike">
                        <a:latin typeface="Arial"/>
                      </a:endParaRPr>
                    </a:p>
                  </a:txBody>
                  <a:tcPr marL="91440" marR="9144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p>
                      <a:pPr algn="ctr">
                        <a:lnSpc>
                          <a:spcPct val="100000"/>
                        </a:lnSpc>
                      </a:pPr>
                      <a:r>
                        <a:rPr b="0" lang="en-IN" sz="1000" spc="-1" strike="noStrike">
                          <a:solidFill>
                            <a:srgbClr val="000000"/>
                          </a:solidFill>
                          <a:latin typeface="Arial"/>
                          <a:ea typeface="DejaVu Sans"/>
                        </a:rPr>
                        <a:t>Access Issue Resolved</a:t>
                      </a:r>
                      <a:endParaRPr b="0" lang="en-IN" sz="1000" spc="-1" strike="noStrike">
                        <a:latin typeface="Arial"/>
                      </a:endParaRPr>
                    </a:p>
                  </a:txBody>
                  <a:tcPr marL="91440" marR="9144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p>
                      <a:pPr algn="ctr">
                        <a:lnSpc>
                          <a:spcPct val="100000"/>
                        </a:lnSpc>
                      </a:pPr>
                      <a:r>
                        <a:rPr b="0" lang="en-IN" sz="1000" spc="-1" strike="noStrike">
                          <a:solidFill>
                            <a:srgbClr val="000000"/>
                          </a:solidFill>
                          <a:latin typeface="Arial"/>
                          <a:ea typeface="DejaVu Sans"/>
                        </a:rPr>
                        <a:t>Bharath</a:t>
                      </a:r>
                      <a:endParaRPr b="0" lang="en-IN" sz="1000" spc="-1" strike="noStrike">
                        <a:latin typeface="Arial"/>
                      </a:endParaRPr>
                    </a:p>
                  </a:txBody>
                  <a:tcPr marL="91440" marR="9144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p>
                      <a:pPr algn="ctr">
                        <a:lnSpc>
                          <a:spcPct val="100000"/>
                        </a:lnSpc>
                      </a:pPr>
                      <a:r>
                        <a:rPr b="0" lang="en-IN" sz="1000" spc="-1" strike="noStrike">
                          <a:solidFill>
                            <a:srgbClr val="000000"/>
                          </a:solidFill>
                          <a:latin typeface="Arial"/>
                          <a:ea typeface="DejaVu Sans"/>
                        </a:rPr>
                        <a:t>15th April</a:t>
                      </a:r>
                      <a:endParaRPr b="0" lang="en-IN" sz="1000" spc="-1" strike="noStrike">
                        <a:latin typeface="Arial"/>
                      </a:endParaRPr>
                    </a:p>
                  </a:txBody>
                  <a:tcPr marL="91440" marR="9144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p>
                      <a:pPr algn="ctr">
                        <a:lnSpc>
                          <a:spcPct val="100000"/>
                        </a:lnSpc>
                      </a:pPr>
                      <a:r>
                        <a:rPr b="0" lang="en-IN" sz="1000" spc="-1" strike="noStrike">
                          <a:solidFill>
                            <a:srgbClr val="000000"/>
                          </a:solidFill>
                          <a:latin typeface="Arial"/>
                          <a:ea typeface="DejaVu Sans"/>
                        </a:rPr>
                        <a:t>Closed</a:t>
                      </a:r>
                      <a:endParaRPr b="0" lang="en-IN" sz="1000" spc="-1" strike="noStrike">
                        <a:latin typeface="Arial"/>
                      </a:endParaRPr>
                    </a:p>
                  </a:txBody>
                  <a:tcPr marL="91440" marR="9144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cPr marL="91440" marR="91440">
                    <a:lnL w="6480">
                      <a:solidFill>
                        <a:srgbClr val="000000"/>
                      </a:solidFill>
                    </a:lnL>
                    <a:lnR w="12240">
                      <a:solidFill>
                        <a:srgbClr val="000000"/>
                      </a:solidFill>
                    </a:lnR>
                    <a:lnT w="6480">
                      <a:solidFill>
                        <a:srgbClr val="000000"/>
                      </a:solidFill>
                    </a:lnT>
                    <a:lnB w="6480">
                      <a:solidFill>
                        <a:srgbClr val="000000"/>
                      </a:solidFill>
                    </a:lnB>
                    <a:solidFill>
                      <a:srgbClr val="ffffff"/>
                    </a:solidFill>
                  </a:tcPr>
                </a:tc>
              </a:tr>
            </a:tbl>
          </a:graphicData>
        </a:graphic>
      </p:graphicFrame>
      <p:sp>
        <p:nvSpPr>
          <p:cNvPr id="163" name="CustomShape 4"/>
          <p:cNvSpPr/>
          <p:nvPr/>
        </p:nvSpPr>
        <p:spPr>
          <a:xfrm>
            <a:off x="2203200" y="39240"/>
            <a:ext cx="1216080" cy="340920"/>
          </a:xfrm>
          <a:prstGeom prst="chevron">
            <a:avLst>
              <a:gd name="adj" fmla="val 50000"/>
            </a:avLst>
          </a:prstGeom>
          <a:solidFill>
            <a:srgbClr val="e2e2e2"/>
          </a:solidFill>
          <a:ln>
            <a:noFill/>
          </a:ln>
          <a:effectLst>
            <a:outerShdw algn="ctr" blurRad="635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000" spc="-1" strike="noStrike">
                <a:solidFill>
                  <a:srgbClr val="000000"/>
                </a:solidFill>
                <a:latin typeface="Arial"/>
                <a:ea typeface="DejaVu Sans"/>
              </a:rPr>
              <a:t>Issue Tracker</a:t>
            </a:r>
            <a:endParaRPr b="0" lang="en-IN" sz="1000" spc="-1" strike="noStrike">
              <a:latin typeface="Arial"/>
            </a:endParaRPr>
          </a:p>
        </p:txBody>
      </p:sp>
      <p:sp>
        <p:nvSpPr>
          <p:cNvPr id="164" name="CustomShape 5"/>
          <p:cNvSpPr/>
          <p:nvPr/>
        </p:nvSpPr>
        <p:spPr>
          <a:xfrm>
            <a:off x="1298160" y="41040"/>
            <a:ext cx="1251000" cy="339480"/>
          </a:xfrm>
          <a:prstGeom prst="chevron">
            <a:avLst>
              <a:gd name="adj" fmla="val 50000"/>
            </a:avLst>
          </a:prstGeom>
          <a:solidFill>
            <a:schemeClr val="bg1">
              <a:lumMod val="95000"/>
            </a:schemeClr>
          </a:solidFill>
          <a:ln>
            <a:noFill/>
          </a:ln>
          <a:effectLst>
            <a:outerShdw algn="l" blurRad="50800" dist="38100" rotWithShape="0">
              <a:srgbClr val="000000">
                <a:alpha val="19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000" spc="-1" strike="noStrike">
                <a:solidFill>
                  <a:srgbClr val="c00000"/>
                </a:solidFill>
                <a:latin typeface="Arial"/>
                <a:ea typeface="DejaVu Sans"/>
              </a:rPr>
              <a:t>Weekly Status</a:t>
            </a:r>
            <a:endParaRPr b="0" lang="en-IN" sz="1000" spc="-1" strike="noStrike">
              <a:latin typeface="Arial"/>
            </a:endParaRPr>
          </a:p>
        </p:txBody>
      </p:sp>
      <p:sp>
        <p:nvSpPr>
          <p:cNvPr id="165" name="CustomShape 6"/>
          <p:cNvSpPr/>
          <p:nvPr/>
        </p:nvSpPr>
        <p:spPr>
          <a:xfrm>
            <a:off x="202680" y="41040"/>
            <a:ext cx="1368360" cy="339480"/>
          </a:xfrm>
          <a:prstGeom prst="chevron">
            <a:avLst>
              <a:gd name="adj" fmla="val 50000"/>
            </a:avLst>
          </a:prstGeom>
          <a:solidFill>
            <a:schemeClr val="bg1">
              <a:lumMod val="95000"/>
            </a:schemeClr>
          </a:solidFill>
          <a:ln>
            <a:noFill/>
          </a:ln>
          <a:effectLst>
            <a:outerShdw algn="l" blurRad="50800" dist="38100" rotWithShape="0">
              <a:srgbClr val="000000">
                <a:alpha val="19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000" spc="-1" strike="noStrike">
                <a:solidFill>
                  <a:srgbClr val="c00000"/>
                </a:solidFill>
                <a:latin typeface="Arial"/>
                <a:ea typeface="DejaVu Sans"/>
              </a:rPr>
              <a:t>Timeline</a:t>
            </a:r>
            <a:endParaRPr b="0" lang="en-IN" sz="1000" spc="-1" strike="noStrike">
              <a:latin typeface="Arial"/>
            </a:endParaRPr>
          </a:p>
        </p:txBody>
      </p:sp>
      <p:sp>
        <p:nvSpPr>
          <p:cNvPr id="166" name="CustomShape 7"/>
          <p:cNvSpPr/>
          <p:nvPr/>
        </p:nvSpPr>
        <p:spPr>
          <a:xfrm>
            <a:off x="7010280" y="649296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D77381A-7879-4184-BDCF-9F2328DC339C}" type="slidenum">
              <a:rPr b="0" lang="en-IN" sz="1200" spc="-1" strike="noStrike">
                <a:solidFill>
                  <a:srgbClr val="8b8b8b"/>
                </a:solidFill>
                <a:latin typeface="Arial"/>
                <a:ea typeface="DejaVu Sans"/>
              </a:rPr>
              <a:t>1</a:t>
            </a:fld>
            <a:endParaRPr b="0" lang="en-IN" sz="1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1307520" y="3004200"/>
            <a:ext cx="6038280" cy="793080"/>
          </a:xfrm>
          <a:prstGeom prst="rect">
            <a:avLst/>
          </a:prstGeom>
          <a:noFill/>
          <a:ln>
            <a:noFill/>
          </a:ln>
        </p:spPr>
        <p:style>
          <a:lnRef idx="0"/>
          <a:fillRef idx="0"/>
          <a:effectRef idx="0"/>
          <a:fontRef idx="minor"/>
        </p:style>
        <p:txBody>
          <a:bodyPr lIns="0" rIns="0" tIns="0" bIns="0">
            <a:normAutofit/>
          </a:bodyPr>
          <a:p>
            <a:pPr algn="ctr">
              <a:lnSpc>
                <a:spcPct val="100000"/>
              </a:lnSpc>
              <a:spcBef>
                <a:spcPts val="799"/>
              </a:spcBef>
            </a:pPr>
            <a:r>
              <a:rPr b="1" lang="en-IN" sz="4000" spc="-1" strike="noStrike">
                <a:solidFill>
                  <a:srgbClr val="000000"/>
                </a:solidFill>
                <a:latin typeface="Arial"/>
                <a:ea typeface="DejaVu Sans"/>
              </a:rPr>
              <a:t>Thank You !</a:t>
            </a:r>
            <a:endParaRPr b="0" lang="en-IN" sz="4000" spc="-1" strike="noStrike">
              <a:latin typeface="Arial"/>
            </a:endParaRPr>
          </a:p>
        </p:txBody>
      </p:sp>
      <p:sp>
        <p:nvSpPr>
          <p:cNvPr id="168" name="CustomShape 2"/>
          <p:cNvSpPr/>
          <p:nvPr/>
        </p:nvSpPr>
        <p:spPr>
          <a:xfrm>
            <a:off x="7010280" y="649296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C8DEC83-06FB-49AB-B9F9-CA8279FBD398}" type="slidenum">
              <a:rPr b="0" lang="en-IN" sz="1200" spc="-1" strike="noStrike">
                <a:solidFill>
                  <a:srgbClr val="8b8b8b"/>
                </a:solidFill>
                <a:latin typeface="Arial"/>
                <a:ea typeface="DejaVu Sans"/>
              </a:rPr>
              <a:t>1</a:t>
            </a:fld>
            <a:endParaRPr b="0" lang="en-IN" sz="1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Venkatesan, Prathap [ext]</dc:creator>
  <dc:description/>
  <dc:language>en-IN</dc:language>
  <cp:lastModifiedBy/>
  <cp:lastPrinted>2016-10-06T16:46:51Z</cp:lastPrinted>
  <dcterms:modified xsi:type="dcterms:W3CDTF">2019-05-03T15:20:27Z</dcterms:modified>
  <cp:revision>11</cp:revision>
  <dc:subject/>
  <dc:title>Zeiss – Weekly Status Report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1033-10.1.0.5608</vt:lpwstr>
  </property>
  <property fmtid="{D5CDD505-2E9C-101B-9397-08002B2CF9AE}" pid="6" name="LinksUpToDate">
    <vt:bool>0</vt:bool>
  </property>
  <property fmtid="{D5CDD505-2E9C-101B-9397-08002B2CF9AE}" pid="7" name="MMClips">
    <vt:i4>0</vt:i4>
  </property>
  <property fmtid="{D5CDD505-2E9C-101B-9397-08002B2CF9AE}" pid="8" name="Notes">
    <vt:i4>3</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7</vt:i4>
  </property>
</Properties>
</file>