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2" r:id="rId5"/>
    <p:sldId id="260" r:id="rId6"/>
    <p:sldId id="261" r:id="rId7"/>
    <p:sldId id="263" r:id="rId8"/>
    <p:sldId id="264" r:id="rId9"/>
    <p:sldId id="265" r:id="rId10"/>
    <p:sldId id="266" r:id="rId11"/>
    <p:sldId id="268" r:id="rId12"/>
    <p:sldId id="267" r:id="rId13"/>
    <p:sldId id="269" r:id="rId14"/>
    <p:sldId id="270" r:id="rId15"/>
    <p:sldId id="276" r:id="rId16"/>
    <p:sldId id="271" r:id="rId17"/>
    <p:sldId id="272" r:id="rId18"/>
    <p:sldId id="275"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6" r:id="rId33"/>
    <p:sldId id="289" r:id="rId34"/>
    <p:sldId id="291" r:id="rId35"/>
    <p:sldId id="290" r:id="rId36"/>
    <p:sldId id="292" r:id="rId37"/>
    <p:sldId id="294" r:id="rId38"/>
    <p:sldId id="295" r:id="rId39"/>
    <p:sldId id="297" r:id="rId40"/>
    <p:sldId id="298" r:id="rId41"/>
    <p:sldId id="299" r:id="rId42"/>
    <p:sldId id="300"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Function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Function are those callable section of code that you can pass data to, and that can return data to you.</a:t>
            </a:r>
          </a:p>
          <a:p>
            <a:pPr marL="0" indent="0">
              <a:buNone/>
            </a:pPr>
            <a:r>
              <a:rPr lang="en-US" sz="2400" dirty="0">
                <a:latin typeface="Times New Roman" pitchFamily="18" charset="0"/>
                <a:cs typeface="Times New Roman" pitchFamily="18" charset="0"/>
              </a:rPr>
              <a:t>Function are subprograms which are used to compute a value or perform a task.</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5691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Arguments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86200"/>
          </a:xfrm>
        </p:spPr>
        <p:txBody>
          <a:bodyPr>
            <a:noAutofit/>
          </a:bodyPr>
          <a:lstStyle/>
          <a:p>
            <a:pPr marL="0" indent="0">
              <a:buNone/>
            </a:pPr>
            <a:r>
              <a:rPr lang="en-US" sz="1800" dirty="0" smtClean="0">
                <a:latin typeface="Times New Roman" pitchFamily="18" charset="0"/>
                <a:cs typeface="Times New Roman" pitchFamily="18" charset="0"/>
              </a:rPr>
              <a:t>Ex: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function </a:t>
            </a:r>
            <a:r>
              <a:rPr lang="en-US" sz="1800" dirty="0" smtClean="0">
                <a:latin typeface="Times New Roman" pitchFamily="18" charset="0"/>
                <a:cs typeface="Times New Roman" pitchFamily="18" charset="0"/>
              </a:rPr>
              <a:t>display ($name1, $name2, $name3=“</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echo “$name1 to $name2 $name3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 /&gt;”;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display(“Welcome”, “Your”);		// Welcome to Your </a:t>
            </a:r>
            <a:r>
              <a:rPr lang="en-US" sz="1800" dirty="0" err="1" smtClean="0">
                <a:latin typeface="Times New Roman" pitchFamily="18" charset="0"/>
                <a:cs typeface="Times New Roman" pitchFamily="18" charset="0"/>
              </a:rPr>
              <a:t>CdacJaipur</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display(“Welcome”, “Your”, “PHP”)	// Welcome to Your PHP</a:t>
            </a:r>
          </a:p>
          <a:p>
            <a:pPr marL="0" indent="0">
              <a:buNone/>
            </a:pPr>
            <a:r>
              <a:rPr lang="en-US" sz="1800" dirty="0">
                <a:latin typeface="Times New Roman" pitchFamily="18" charset="0"/>
                <a:cs typeface="Times New Roman" pitchFamily="18" charset="0"/>
              </a:rPr>
              <a:t>display(“</a:t>
            </a:r>
            <a:r>
              <a:rPr lang="en-US" sz="1800" dirty="0" smtClean="0">
                <a:latin typeface="Times New Roman" pitchFamily="18" charset="0"/>
                <a:cs typeface="Times New Roman" pitchFamily="18" charset="0"/>
              </a:rPr>
              <a:t>Welcome”);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5003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Arguments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4038600"/>
          </a:xfrm>
        </p:spPr>
        <p:txBody>
          <a:bodyPr>
            <a:noAutofit/>
          </a:bodyPr>
          <a:lstStyle/>
          <a:p>
            <a:pPr marL="0" indent="0">
              <a:buNone/>
            </a:pPr>
            <a:r>
              <a:rPr lang="en-US" sz="1800" dirty="0">
                <a:latin typeface="Times New Roman" pitchFamily="18" charset="0"/>
                <a:cs typeface="Times New Roman" pitchFamily="18" charset="0"/>
              </a:rPr>
              <a:t>PHP also allows the use of arrays and the special type NULL as default </a:t>
            </a:r>
            <a:r>
              <a:rPr lang="en-US" sz="1800" dirty="0" smtClean="0">
                <a:latin typeface="Times New Roman" pitchFamily="18" charset="0"/>
                <a:cs typeface="Times New Roman" pitchFamily="18" charset="0"/>
              </a:rPr>
              <a:t>values.</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php</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function display </a:t>
            </a:r>
            <a:r>
              <a:rPr lang="en-US" sz="1800" dirty="0" smtClean="0">
                <a:latin typeface="Times New Roman" pitchFamily="18" charset="0"/>
                <a:cs typeface="Times New Roman" pitchFamily="18" charset="0"/>
              </a:rPr>
              <a:t>($name, $phone, $address=NULL)	//  do not “NULL”</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if </a:t>
            </a:r>
            <a:r>
              <a:rPr lang="en-US" sz="1800" dirty="0" smtClean="0">
                <a:latin typeface="Times New Roman" pitchFamily="18" charset="0"/>
                <a:cs typeface="Times New Roman" pitchFamily="18" charset="0"/>
              </a:rPr>
              <a:t>($address </a:t>
            </a:r>
            <a:r>
              <a:rPr lang="en-US" sz="1800" dirty="0">
                <a:latin typeface="Times New Roman" pitchFamily="18" charset="0"/>
                <a:cs typeface="Times New Roman" pitchFamily="18" charset="0"/>
              </a:rPr>
              <a:t>== NULL)</a:t>
            </a:r>
          </a:p>
          <a:p>
            <a:pPr marL="0" indent="0">
              <a:buNone/>
            </a:pPr>
            <a:r>
              <a:rPr lang="en-US" sz="1800" dirty="0" smtClean="0">
                <a:latin typeface="Times New Roman" pitchFamily="18" charset="0"/>
                <a:cs typeface="Times New Roman" pitchFamily="18" charset="0"/>
              </a:rPr>
              <a:t>          echo “Sorry Data Not Found!";</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else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echo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name your number $phone";</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display</a:t>
            </a:r>
            <a:r>
              <a:rPr lang="en-US" sz="1800" dirty="0" smtClean="0">
                <a:latin typeface="Times New Roman" pitchFamily="18" charset="0"/>
                <a:cs typeface="Times New Roman" pitchFamily="18" charset="0"/>
              </a:rPr>
              <a:t>(“Raj”, “12345", “India");</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?&gt;</a:t>
            </a:r>
          </a:p>
        </p:txBody>
      </p:sp>
      <p:sp>
        <p:nvSpPr>
          <p:cNvPr id="4" name="Rectangle 3"/>
          <p:cNvSpPr/>
          <p:nvPr/>
        </p:nvSpPr>
        <p:spPr>
          <a:xfrm>
            <a:off x="4419600" y="2514421"/>
            <a:ext cx="4343400" cy="1200329"/>
          </a:xfrm>
          <a:prstGeom prst="rect">
            <a:avLst/>
          </a:prstGeom>
        </p:spPr>
        <p:txBody>
          <a:bodyPr wrap="square">
            <a:spAutoFit/>
          </a:bodyPr>
          <a:lstStyle/>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display($name=array(“</a:t>
            </a:r>
            <a:r>
              <a:rPr lang="en-US" dirty="0" err="1" smtClean="0">
                <a:latin typeface="Times New Roman" pitchFamily="18" charset="0"/>
                <a:cs typeface="Times New Roman" pitchFamily="18" charset="0"/>
              </a:rPr>
              <a:t>Sonam</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xmlns="" val="400352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Return Statement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A return </a:t>
            </a:r>
            <a:r>
              <a:rPr lang="en-US" sz="2000" dirty="0">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may </a:t>
            </a:r>
            <a:r>
              <a:rPr lang="en-US" sz="2000" dirty="0">
                <a:latin typeface="Times New Roman" pitchFamily="18" charset="0"/>
                <a:cs typeface="Times New Roman" pitchFamily="18" charset="0"/>
              </a:rPr>
              <a:t>be </a:t>
            </a:r>
            <a:r>
              <a:rPr lang="en-US" sz="2000" dirty="0" smtClean="0">
                <a:latin typeface="Times New Roman" pitchFamily="18" charset="0"/>
                <a:cs typeface="Times New Roman" pitchFamily="18" charset="0"/>
              </a:rPr>
              <a:t>return </a:t>
            </a:r>
            <a:r>
              <a:rPr lang="en-US" sz="2000" dirty="0">
                <a:latin typeface="Times New Roman" pitchFamily="18" charset="0"/>
                <a:cs typeface="Times New Roman" pitchFamily="18" charset="0"/>
              </a:rPr>
              <a:t>Any </a:t>
            </a:r>
            <a:r>
              <a:rPr lang="en-US" sz="2000" dirty="0" smtClean="0">
                <a:latin typeface="Times New Roman" pitchFamily="18" charset="0"/>
                <a:cs typeface="Times New Roman" pitchFamily="18" charset="0"/>
              </a:rPr>
              <a:t>type data, </a:t>
            </a:r>
            <a:r>
              <a:rPr lang="en-US" sz="2000" dirty="0">
                <a:latin typeface="Times New Roman" pitchFamily="18" charset="0"/>
                <a:cs typeface="Times New Roman" pitchFamily="18" charset="0"/>
              </a:rPr>
              <a:t>including arrays and objects.</a:t>
            </a:r>
            <a:endParaRPr lang="en-US" sz="20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return </a:t>
            </a:r>
            <a:r>
              <a:rPr lang="en-US" sz="1800" dirty="0">
                <a:latin typeface="Times New Roman" pitchFamily="18" charset="0"/>
                <a:cs typeface="Times New Roman" pitchFamily="18" charset="0"/>
              </a:rPr>
              <a:t>(variable or expression);</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	return (3);</a:t>
            </a:r>
          </a:p>
          <a:p>
            <a:pPr marL="0" indent="0">
              <a:buNone/>
            </a:pPr>
            <a:r>
              <a:rPr lang="en-US" sz="1800" dirty="0">
                <a:latin typeface="Times New Roman" pitchFamily="18" charset="0"/>
                <a:cs typeface="Times New Roman" pitchFamily="18" charset="0"/>
              </a:rPr>
              <a:t>	return </a:t>
            </a:r>
            <a:r>
              <a:rPr lang="en-US" sz="1800" dirty="0" smtClean="0">
                <a:latin typeface="Times New Roman" pitchFamily="18" charset="0"/>
                <a:cs typeface="Times New Roman" pitchFamily="18" charset="0"/>
              </a:rPr>
              <a:t>($x + $y</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return </a:t>
            </a:r>
            <a:r>
              <a:rPr lang="en-US" sz="1800" dirty="0" smtClean="0">
                <a:latin typeface="Times New Roman" pitchFamily="18" charset="0"/>
                <a:cs typeface="Times New Roman" pitchFamily="18" charset="0"/>
              </a:rPr>
              <a:t>($y);</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return (2,4);</a:t>
            </a:r>
          </a:p>
          <a:p>
            <a:pPr marL="0" indent="0">
              <a:buNone/>
            </a:pPr>
            <a:r>
              <a:rPr lang="en-US" sz="1800" dirty="0">
                <a:latin typeface="Times New Roman" pitchFamily="18" charset="0"/>
                <a:cs typeface="Times New Roman" pitchFamily="18" charset="0"/>
              </a:rPr>
              <a:t>	return (</a:t>
            </a:r>
            <a:r>
              <a:rPr lang="en-US" sz="1800" dirty="0" err="1">
                <a:latin typeface="Times New Roman" pitchFamily="18" charset="0"/>
                <a:cs typeface="Times New Roman" pitchFamily="18" charset="0"/>
              </a:rPr>
              <a:t>x,y</a:t>
            </a:r>
            <a:r>
              <a:rPr lang="en-US" sz="1800" dirty="0">
                <a:latin typeface="Times New Roman" pitchFamily="18" charset="0"/>
                <a:cs typeface="Times New Roman" pitchFamily="18" charset="0"/>
              </a:rPr>
              <a:t>);</a:t>
            </a:r>
          </a:p>
        </p:txBody>
      </p:sp>
      <p:sp>
        <p:nvSpPr>
          <p:cNvPr id="4" name="Right Brace 3"/>
          <p:cNvSpPr/>
          <p:nvPr/>
        </p:nvSpPr>
        <p:spPr>
          <a:xfrm>
            <a:off x="2743200" y="3714750"/>
            <a:ext cx="609600" cy="457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3352800" y="3758684"/>
            <a:ext cx="390882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A Function Can’t return multiple values.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4987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Return Statement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lnSpcReduction="10000"/>
          </a:bodyPr>
          <a:lstStyle/>
          <a:p>
            <a:pPr marL="0" indent="0">
              <a:buNone/>
            </a:pPr>
            <a:r>
              <a:rPr lang="en-US" sz="2000" b="1" dirty="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(para1, para2, ….. </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Block of statement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return </a:t>
            </a:r>
            <a:r>
              <a:rPr lang="en-US" sz="2000" smtClean="0">
                <a:latin typeface="Times New Roman" pitchFamily="18" charset="0"/>
                <a:cs typeface="Times New Roman" pitchFamily="18" charset="0"/>
              </a:rPr>
              <a:t>(variable or expression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add($a, $b)</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return ($a + $b);</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xmlns="" val="212840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Type Declaration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Type declarations simply means specifying which type of variable is being set instead of allowing PHP to set this automatically. If the given value is of the incorrect type, then an error is generated.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Type </a:t>
            </a:r>
            <a:r>
              <a:rPr lang="en-US" sz="2000" dirty="0">
                <a:latin typeface="Times New Roman" pitchFamily="18" charset="0"/>
                <a:cs typeface="Times New Roman" pitchFamily="18" charset="0"/>
              </a:rPr>
              <a:t>declarations were also known as type hints in PHP 5</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Scalar Type </a:t>
            </a:r>
            <a:r>
              <a:rPr lang="en-US" sz="2000" dirty="0" smtClean="0">
                <a:latin typeface="Times New Roman" pitchFamily="18" charset="0"/>
                <a:cs typeface="Times New Roman" pitchFamily="18" charset="0"/>
              </a:rPr>
              <a:t>Declarations</a:t>
            </a:r>
          </a:p>
          <a:p>
            <a:r>
              <a:rPr lang="en-US" sz="2000" dirty="0" smtClean="0">
                <a:latin typeface="Times New Roman" pitchFamily="18" charset="0"/>
                <a:cs typeface="Times New Roman" pitchFamily="18" charset="0"/>
              </a:rPr>
              <a:t>Return Type Declarations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5125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200" b="1" u="sng" dirty="0" smtClean="0">
                <a:latin typeface="Times New Roman" pitchFamily="18" charset="0"/>
                <a:cs typeface="Times New Roman" pitchFamily="18" charset="0"/>
              </a:rPr>
              <a:t>Valid Type</a:t>
            </a:r>
            <a:endParaRPr lang="en-US" sz="32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584095850"/>
              </p:ext>
            </p:extLst>
          </p:nvPr>
        </p:nvGraphicFramePr>
        <p:xfrm>
          <a:off x="457200" y="742950"/>
          <a:ext cx="8229600" cy="3855720"/>
        </p:xfrm>
        <a:graphic>
          <a:graphicData uri="http://schemas.openxmlformats.org/drawingml/2006/table">
            <a:tbl>
              <a:tblPr firstRow="1" bandRow="1">
                <a:tableStyleId>{5940675A-B579-460E-94D1-54222C63F5DA}</a:tableStyleId>
              </a:tblPr>
              <a:tblGrid>
                <a:gridCol w="1752600"/>
                <a:gridCol w="5638800"/>
                <a:gridCol w="838200"/>
              </a:tblGrid>
              <a:tr h="370840">
                <a:tc>
                  <a:txBody>
                    <a:bodyPr/>
                    <a:lstStyle/>
                    <a:p>
                      <a:pPr algn="ctr"/>
                      <a:r>
                        <a:rPr lang="en-US" sz="1400" b="1" dirty="0" smtClean="0">
                          <a:latin typeface="Times New Roman" pitchFamily="18" charset="0"/>
                          <a:cs typeface="Times New Roman" pitchFamily="18" charset="0"/>
                        </a:rPr>
                        <a:t>Type</a:t>
                      </a:r>
                      <a:endParaRPr lang="en-US" sz="14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400" b="1" dirty="0" smtClean="0">
                          <a:latin typeface="Times New Roman" pitchFamily="18" charset="0"/>
                          <a:cs typeface="Times New Roman" pitchFamily="18" charset="0"/>
                        </a:rPr>
                        <a:t>Description</a:t>
                      </a:r>
                      <a:endParaRPr lang="en-US" sz="14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400" b="1" baseline="0" dirty="0" smtClean="0">
                          <a:latin typeface="Times New Roman" pitchFamily="18" charset="0"/>
                          <a:cs typeface="Times New Roman" pitchFamily="18" charset="0"/>
                        </a:rPr>
                        <a:t>Version</a:t>
                      </a:r>
                      <a:endParaRPr lang="en-US" sz="1400" b="1" dirty="0">
                        <a:latin typeface="Times New Roman" pitchFamily="18" charset="0"/>
                        <a:cs typeface="Times New Roman" pitchFamily="18" charset="0"/>
                      </a:endParaRPr>
                    </a:p>
                  </a:txBody>
                  <a:tcPr>
                    <a:solidFill>
                      <a:schemeClr val="accent6">
                        <a:lumMod val="40000"/>
                        <a:lumOff val="60000"/>
                      </a:schemeClr>
                    </a:solidFill>
                  </a:tcPr>
                </a:tc>
              </a:tr>
              <a:tr h="370840">
                <a:tc>
                  <a:txBody>
                    <a:bodyPr/>
                    <a:lstStyle/>
                    <a:p>
                      <a:pPr algn="ctr"/>
                      <a:r>
                        <a:rPr lang="en-US" sz="1400" dirty="0" smtClean="0">
                          <a:latin typeface="Times New Roman" pitchFamily="18" charset="0"/>
                          <a:cs typeface="Times New Roman" pitchFamily="18" charset="0"/>
                        </a:rPr>
                        <a:t>Class/Interface Name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parameter must be an </a:t>
                      </a:r>
                      <a:r>
                        <a:rPr lang="en-US" sz="1400" dirty="0" err="1" smtClean="0">
                          <a:latin typeface="Times New Roman" pitchFamily="18" charset="0"/>
                          <a:cs typeface="Times New Roman" pitchFamily="18" charset="0"/>
                        </a:rPr>
                        <a:t>instanceof</a:t>
                      </a:r>
                      <a:r>
                        <a:rPr lang="en-US" sz="1400" dirty="0" smtClean="0">
                          <a:latin typeface="Times New Roman" pitchFamily="18" charset="0"/>
                          <a:cs typeface="Times New Roman" pitchFamily="18" charset="0"/>
                        </a:rPr>
                        <a:t> the given class or interface name</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PHP 5.0</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self</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Parameter must be an </a:t>
                      </a:r>
                      <a:r>
                        <a:rPr lang="en-US" sz="1400" dirty="0" err="1" smtClean="0">
                          <a:latin typeface="Times New Roman" pitchFamily="18" charset="0"/>
                          <a:cs typeface="Times New Roman" pitchFamily="18" charset="0"/>
                        </a:rPr>
                        <a:t>instanceof</a:t>
                      </a:r>
                      <a:r>
                        <a:rPr lang="en-US" sz="1400" dirty="0" smtClean="0">
                          <a:latin typeface="Times New Roman" pitchFamily="18" charset="0"/>
                          <a:cs typeface="Times New Roman" pitchFamily="18" charset="0"/>
                        </a:rPr>
                        <a:t> the same</a:t>
                      </a:r>
                      <a:r>
                        <a:rPr lang="en-US" sz="1400" baseline="0" dirty="0" smtClean="0">
                          <a:latin typeface="Times New Roman" pitchFamily="18" charset="0"/>
                          <a:cs typeface="Times New Roman" pitchFamily="18" charset="0"/>
                        </a:rPr>
                        <a:t> class as the one the method is defined on. This can only be used on class and instance methods. </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PHP 5.0</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array</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parameter must be an array.</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PHP 5.1</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callable</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 parameter must be a valid callable.</a:t>
                      </a:r>
                    </a:p>
                  </a:txBody>
                  <a:tcPr/>
                </a:tc>
                <a:tc>
                  <a:txBody>
                    <a:bodyPr/>
                    <a:lstStyle/>
                    <a:p>
                      <a:pPr algn="ctr"/>
                      <a:r>
                        <a:rPr lang="en-US" sz="1400" dirty="0" smtClean="0">
                          <a:latin typeface="Times New Roman" pitchFamily="18" charset="0"/>
                          <a:cs typeface="Times New Roman" pitchFamily="18" charset="0"/>
                        </a:rPr>
                        <a:t>PHP 5.4</a:t>
                      </a:r>
                      <a:endParaRPr lang="en-US" sz="1400" dirty="0">
                        <a:latin typeface="Times New Roman" pitchFamily="18" charset="0"/>
                        <a:cs typeface="Times New Roman" pitchFamily="18" charset="0"/>
                      </a:endParaRPr>
                    </a:p>
                  </a:txBody>
                  <a:tcPr/>
                </a:tc>
              </a:tr>
              <a:tr h="370840">
                <a:tc>
                  <a:txBody>
                    <a:bodyPr/>
                    <a:lstStyle/>
                    <a:p>
                      <a:pPr algn="ctr"/>
                      <a:r>
                        <a:rPr lang="en-US" sz="1400" dirty="0" err="1" smtClean="0">
                          <a:latin typeface="Times New Roman" pitchFamily="18" charset="0"/>
                          <a:cs typeface="Times New Roman" pitchFamily="18" charset="0"/>
                        </a:rPr>
                        <a:t>int</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 parameter must be an</a:t>
                      </a:r>
                      <a:r>
                        <a:rPr lang="en-US" sz="1400" baseline="0" dirty="0" smtClean="0">
                          <a:latin typeface="Times New Roman" pitchFamily="18" charset="0"/>
                          <a:cs typeface="Times New Roman" pitchFamily="18" charset="0"/>
                        </a:rPr>
                        <a:t> integer.</a:t>
                      </a:r>
                      <a:endParaRPr lang="en-US" sz="1400" dirty="0" smtClean="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PHP 7.0</a:t>
                      </a:r>
                      <a:endParaRPr lang="en-US"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float</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 parameter must be a</a:t>
                      </a:r>
                      <a:r>
                        <a:rPr lang="en-US" sz="1400" baseline="0" dirty="0" smtClean="0">
                          <a:latin typeface="Times New Roman" pitchFamily="18" charset="0"/>
                          <a:cs typeface="Times New Roman" pitchFamily="18" charset="0"/>
                        </a:rPr>
                        <a:t> floating point number.</a:t>
                      </a:r>
                      <a:endParaRPr lang="en-US" sz="14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PHP 7.0</a:t>
                      </a:r>
                    </a:p>
                  </a:txBody>
                  <a:tcPr/>
                </a:tc>
              </a:tr>
              <a:tr h="370840">
                <a:tc>
                  <a:txBody>
                    <a:bodyPr/>
                    <a:lstStyle/>
                    <a:p>
                      <a:pPr algn="ctr"/>
                      <a:r>
                        <a:rPr lang="en-US" sz="1400" dirty="0" smtClean="0">
                          <a:latin typeface="Times New Roman" pitchFamily="18" charset="0"/>
                          <a:cs typeface="Times New Roman" pitchFamily="18" charset="0"/>
                        </a:rPr>
                        <a:t>string</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 parameter must be a</a:t>
                      </a:r>
                      <a:r>
                        <a:rPr lang="en-US" sz="1400" baseline="0" dirty="0" smtClean="0">
                          <a:latin typeface="Times New Roman" pitchFamily="18" charset="0"/>
                          <a:cs typeface="Times New Roman" pitchFamily="18" charset="0"/>
                        </a:rPr>
                        <a:t> String.</a:t>
                      </a:r>
                      <a:endParaRPr lang="en-US" sz="14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PHP 7.0</a:t>
                      </a:r>
                    </a:p>
                  </a:txBody>
                  <a:tcPr/>
                </a:tc>
              </a:tr>
              <a:tr h="370840">
                <a:tc>
                  <a:txBody>
                    <a:bodyPr/>
                    <a:lstStyle/>
                    <a:p>
                      <a:pPr algn="ctr"/>
                      <a:r>
                        <a:rPr lang="en-US" sz="1400" dirty="0" err="1" smtClean="0">
                          <a:latin typeface="Times New Roman" pitchFamily="18" charset="0"/>
                          <a:cs typeface="Times New Roman" pitchFamily="18" charset="0"/>
                        </a:rPr>
                        <a:t>bool</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 parameter must be a</a:t>
                      </a:r>
                      <a:r>
                        <a:rPr lang="en-US" sz="1400" baseline="0" dirty="0" smtClean="0">
                          <a:latin typeface="Times New Roman" pitchFamily="18" charset="0"/>
                          <a:cs typeface="Times New Roman" pitchFamily="18" charset="0"/>
                        </a:rPr>
                        <a:t> </a:t>
                      </a:r>
                      <a:r>
                        <a:rPr lang="en-US" sz="1400" baseline="0" dirty="0" err="1" smtClean="0">
                          <a:latin typeface="Times New Roman" pitchFamily="18" charset="0"/>
                          <a:cs typeface="Times New Roman" pitchFamily="18" charset="0"/>
                        </a:rPr>
                        <a:t>boolean</a:t>
                      </a:r>
                      <a:r>
                        <a:rPr lang="en-US" sz="1400" baseline="0" dirty="0" smtClean="0">
                          <a:latin typeface="Times New Roman" pitchFamily="18" charset="0"/>
                          <a:cs typeface="Times New Roman" pitchFamily="18" charset="0"/>
                        </a:rPr>
                        <a:t> value.</a:t>
                      </a:r>
                      <a:endParaRPr lang="en-US" sz="14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PHP 7.0</a:t>
                      </a:r>
                    </a:p>
                  </a:txBody>
                  <a:tcPr/>
                </a:tc>
              </a:tr>
              <a:tr h="370840">
                <a:tc>
                  <a:txBody>
                    <a:bodyPr/>
                    <a:lstStyle/>
                    <a:p>
                      <a:pPr algn="ctr"/>
                      <a:r>
                        <a:rPr lang="en-US" sz="1400" dirty="0" err="1" smtClean="0">
                          <a:latin typeface="Times New Roman" pitchFamily="18" charset="0"/>
                          <a:cs typeface="Times New Roman" pitchFamily="18" charset="0"/>
                        </a:rPr>
                        <a:t>iterable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parameter must be either an array or</a:t>
                      </a:r>
                      <a:r>
                        <a:rPr lang="en-US" sz="1400" baseline="0" dirty="0" smtClean="0">
                          <a:latin typeface="Times New Roman" pitchFamily="18" charset="0"/>
                          <a:cs typeface="Times New Roman" pitchFamily="18" charset="0"/>
                        </a:rPr>
                        <a:t> an </a:t>
                      </a:r>
                      <a:r>
                        <a:rPr lang="en-US" sz="1400" baseline="0" dirty="0" err="1" smtClean="0">
                          <a:latin typeface="Times New Roman" pitchFamily="18" charset="0"/>
                          <a:cs typeface="Times New Roman" pitchFamily="18" charset="0"/>
                        </a:rPr>
                        <a:t>instanceof</a:t>
                      </a:r>
                      <a:r>
                        <a:rPr lang="en-US" sz="1400" baseline="0" dirty="0" smtClean="0">
                          <a:latin typeface="Times New Roman" pitchFamily="18" charset="0"/>
                          <a:cs typeface="Times New Roman" pitchFamily="18" charset="0"/>
                        </a:rPr>
                        <a:t> Traversable</a:t>
                      </a:r>
                      <a:endParaRPr lang="en-US" sz="1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PHP 7.1</a:t>
                      </a:r>
                    </a:p>
                  </a:txBody>
                  <a:tcPr/>
                </a:tc>
              </a:tr>
            </a:tbl>
          </a:graphicData>
        </a:graphic>
      </p:graphicFrame>
    </p:spTree>
    <p:extLst>
      <p:ext uri="{BB962C8B-B14F-4D97-AF65-F5344CB8AC3E}">
        <p14:creationId xmlns:p14="http://schemas.microsoft.com/office/powerpoint/2010/main" xmlns="" val="28150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Scalar Type Declarations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2000" dirty="0">
                <a:latin typeface="Times New Roman" pitchFamily="18" charset="0"/>
                <a:cs typeface="Times New Roman" pitchFamily="18" charset="0"/>
              </a:rPr>
              <a:t>Scalar type declarations come in two </a:t>
            </a:r>
            <a:r>
              <a:rPr lang="en-US" sz="2000" dirty="0" err="1">
                <a:latin typeface="Times New Roman" pitchFamily="18" charset="0"/>
                <a:cs typeface="Times New Roman" pitchFamily="18" charset="0"/>
              </a:rPr>
              <a:t>flavours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buFont typeface="Arial" pitchFamily="34" charset="0"/>
              <a:buChar char="•"/>
            </a:pPr>
            <a:r>
              <a:rPr lang="en-US" sz="2000" dirty="0" smtClean="0">
                <a:latin typeface="Times New Roman" pitchFamily="18" charset="0"/>
                <a:cs typeface="Times New Roman" pitchFamily="18" charset="0"/>
              </a:rPr>
              <a:t>coercive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default) </a:t>
            </a:r>
          </a:p>
          <a:p>
            <a:pPr lvl="1">
              <a:buFont typeface="Arial" pitchFamily="34" charset="0"/>
              <a:buChar char="•"/>
            </a:pPr>
            <a:r>
              <a:rPr lang="en-US" sz="2000" dirty="0" smtClean="0">
                <a:latin typeface="Times New Roman" pitchFamily="18" charset="0"/>
                <a:cs typeface="Times New Roman" pitchFamily="18" charset="0"/>
              </a:rPr>
              <a:t>strict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php</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function add(</a:t>
            </a:r>
            <a:r>
              <a:rPr lang="en-US" sz="2000" b="1" dirty="0" err="1">
                <a:latin typeface="Times New Roman" pitchFamily="18" charset="0"/>
                <a:cs typeface="Times New Roman" pitchFamily="18" charset="0"/>
              </a:rPr>
              <a:t>int</a:t>
            </a:r>
            <a:r>
              <a:rPr lang="en-US" sz="2000" dirty="0">
                <a:latin typeface="Times New Roman" pitchFamily="18" charset="0"/>
                <a:cs typeface="Times New Roman" pitchFamily="18" charset="0"/>
              </a:rPr>
              <a:t> $a, </a:t>
            </a:r>
            <a:r>
              <a:rPr lang="en-US" sz="2000" b="1" dirty="0" err="1">
                <a:latin typeface="Times New Roman" pitchFamily="18" charset="0"/>
                <a:cs typeface="Times New Roman" pitchFamily="18" charset="0"/>
              </a:rPr>
              <a:t>int</a:t>
            </a:r>
            <a:r>
              <a:rPr lang="en-US" sz="2000" dirty="0">
                <a:latin typeface="Times New Roman" pitchFamily="18" charset="0"/>
                <a:cs typeface="Times New Roman" pitchFamily="18" charset="0"/>
              </a:rPr>
              <a:t> b$) </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return $a + $b;</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echo </a:t>
            </a:r>
            <a:r>
              <a:rPr lang="en-US" sz="2000" dirty="0">
                <a:latin typeface="Times New Roman" pitchFamily="18" charset="0"/>
                <a:cs typeface="Times New Roman" pitchFamily="18" charset="0"/>
              </a:rPr>
              <a:t>add(2, 4</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?&gt;</a:t>
            </a:r>
          </a:p>
        </p:txBody>
      </p:sp>
    </p:spTree>
    <p:extLst>
      <p:ext uri="{BB962C8B-B14F-4D97-AF65-F5344CB8AC3E}">
        <p14:creationId xmlns:p14="http://schemas.microsoft.com/office/powerpoint/2010/main" xmlns="" val="346278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Coercive Mode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3962400" cy="4038600"/>
          </a:xfrm>
        </p:spPr>
        <p:txBody>
          <a:bodyPr>
            <a:noAutofit/>
          </a:bodyPr>
          <a:lstStyle/>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php</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function add(</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b$)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return $a + $b;</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echo add(2, 4);		// 6</a:t>
            </a:r>
          </a:p>
          <a:p>
            <a:pPr marL="0" indent="0">
              <a:buNone/>
            </a:pPr>
            <a:r>
              <a:rPr lang="en-US" sz="2000" dirty="0" smtClean="0">
                <a:latin typeface="Times New Roman" pitchFamily="18" charset="0"/>
                <a:cs typeface="Times New Roman" pitchFamily="18" charset="0"/>
              </a:rPr>
              <a:t>   echo </a:t>
            </a:r>
            <a:r>
              <a:rPr lang="en-US" sz="2000" dirty="0">
                <a:latin typeface="Times New Roman" pitchFamily="18" charset="0"/>
                <a:cs typeface="Times New Roman" pitchFamily="18" charset="0"/>
              </a:rPr>
              <a:t>add(2, </a:t>
            </a:r>
            <a:r>
              <a:rPr lang="en-US" sz="2000" dirty="0" smtClean="0">
                <a:latin typeface="Times New Roman" pitchFamily="18" charset="0"/>
                <a:cs typeface="Times New Roman" pitchFamily="18" charset="0"/>
              </a:rPr>
              <a:t>“Hello”);	// Error</a:t>
            </a:r>
          </a:p>
          <a:p>
            <a:pPr marL="0" indent="0">
              <a:buNone/>
            </a:pPr>
            <a:r>
              <a:rPr lang="en-US" sz="2000" dirty="0">
                <a:latin typeface="Times New Roman" pitchFamily="18" charset="0"/>
                <a:cs typeface="Times New Roman" pitchFamily="18" charset="0"/>
              </a:rPr>
              <a:t> echo add(2, </a:t>
            </a:r>
            <a:r>
              <a:rPr lang="en-US" sz="2000" dirty="0" smtClean="0">
                <a:latin typeface="Times New Roman" pitchFamily="18" charset="0"/>
                <a:cs typeface="Times New Roman" pitchFamily="18" charset="0"/>
              </a:rPr>
              <a:t>“25”);</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30 </a:t>
            </a:r>
          </a:p>
          <a:p>
            <a:pPr marL="0" indent="0">
              <a:buNone/>
            </a:pPr>
            <a:r>
              <a:rPr lang="en-US" sz="1800" dirty="0" smtClean="0">
                <a:latin typeface="Times New Roman" pitchFamily="18" charset="0"/>
                <a:cs typeface="Times New Roman" pitchFamily="18" charset="0"/>
              </a:rPr>
              <a:t>// here it is possible to convert and strict mode is off. </a:t>
            </a:r>
            <a:endParaRPr lang="en-US" sz="1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?&gt;</a:t>
            </a:r>
          </a:p>
        </p:txBody>
      </p:sp>
      <p:sp>
        <p:nvSpPr>
          <p:cNvPr id="4" name="Content Placeholder 2"/>
          <p:cNvSpPr txBox="1">
            <a:spLocks/>
          </p:cNvSpPr>
          <p:nvPr/>
        </p:nvSpPr>
        <p:spPr>
          <a:xfrm>
            <a:off x="4724400" y="819150"/>
            <a:ext cx="3962400" cy="3733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marL="0" indent="0">
              <a:buFont typeface="Arial" pitchFamily="34" charset="0"/>
              <a:buNone/>
            </a:pPr>
            <a:r>
              <a:rPr lang="en-US" sz="2000" dirty="0" smtClean="0">
                <a:latin typeface="Times New Roman" pitchFamily="18" charset="0"/>
                <a:cs typeface="Times New Roman" pitchFamily="18" charset="0"/>
              </a:rPr>
              <a:t>    function add(string $a, string b$)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p>
          <a:p>
            <a:pPr marL="0" indent="0">
              <a:buFont typeface="Arial" pitchFamily="34" charset="0"/>
              <a:buNone/>
            </a:pPr>
            <a:r>
              <a:rPr lang="en-US" sz="2000" dirty="0" smtClean="0">
                <a:latin typeface="Times New Roman" pitchFamily="18" charset="0"/>
                <a:cs typeface="Times New Roman" pitchFamily="18" charset="0"/>
              </a:rPr>
              <a:t>          return $a . $b;</a:t>
            </a:r>
          </a:p>
          <a:p>
            <a:pPr marL="0" indent="0">
              <a:buFont typeface="Arial" pitchFamily="34" charset="0"/>
              <a:buNone/>
            </a:pPr>
            <a:r>
              <a:rPr lang="en-US" sz="2000" dirty="0" smtClean="0">
                <a:latin typeface="Times New Roman" pitchFamily="18" charset="0"/>
                <a:cs typeface="Times New Roman" pitchFamily="18" charset="0"/>
              </a:rPr>
              <a:t>      }</a:t>
            </a:r>
          </a:p>
          <a:p>
            <a:pPr marL="0" indent="0">
              <a:buFont typeface="Arial" pitchFamily="34" charset="0"/>
              <a:buNone/>
            </a:pPr>
            <a:r>
              <a:rPr lang="en-US" sz="2000" dirty="0" smtClean="0">
                <a:latin typeface="Times New Roman" pitchFamily="18" charset="0"/>
                <a:cs typeface="Times New Roman" pitchFamily="18" charset="0"/>
              </a:rPr>
              <a:t>       echo add(2, “Hello”);</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Font typeface="Arial" pitchFamily="34" charset="0"/>
              <a:buNone/>
            </a:pPr>
            <a:r>
              <a:rPr lang="en-US" sz="1800" dirty="0" smtClean="0">
                <a:latin typeface="Times New Roman" pitchFamily="18" charset="0"/>
                <a:cs typeface="Times New Roman" pitchFamily="18" charset="0"/>
              </a:rPr>
              <a:t>// 2 is converted to string (possible to convert) </a:t>
            </a:r>
            <a:r>
              <a:rPr lang="en-US" sz="1800" dirty="0" err="1" smtClean="0">
                <a:latin typeface="Times New Roman" pitchFamily="18" charset="0"/>
                <a:cs typeface="Times New Roman" pitchFamily="18" charset="0"/>
              </a:rPr>
              <a:t>becoz</a:t>
            </a:r>
            <a:r>
              <a:rPr lang="en-US" sz="1800" dirty="0" smtClean="0">
                <a:latin typeface="Times New Roman" pitchFamily="18" charset="0"/>
                <a:cs typeface="Times New Roman" pitchFamily="18" charset="0"/>
              </a:rPr>
              <a:t> strict mode is off.</a:t>
            </a:r>
          </a:p>
          <a:p>
            <a:pPr marL="0" indent="0">
              <a:buFont typeface="Arial" pitchFamily="34" charset="0"/>
              <a:buNone/>
            </a:pPr>
            <a:r>
              <a:rPr lang="en-US" sz="2000" dirty="0" smtClean="0">
                <a:latin typeface="Times New Roman" pitchFamily="18" charset="0"/>
                <a:cs typeface="Times New Roman" pitchFamily="18" charset="0"/>
              </a:rPr>
              <a:t>?&gt;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581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Effect transition="in" filter="fade">
                                      <p:cBhvr>
                                        <p:cTn id="65" dur="500"/>
                                        <p:tgtEl>
                                          <p:spTgt spid="4">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3" end="3"/>
                                            </p:txEl>
                                          </p:spTgt>
                                        </p:tgtEl>
                                        <p:attrNameLst>
                                          <p:attrName>style.visibility</p:attrName>
                                        </p:attrNameLst>
                                      </p:cBhvr>
                                      <p:to>
                                        <p:strVal val="visible"/>
                                      </p:to>
                                    </p:set>
                                    <p:animEffect transition="in" filter="fade">
                                      <p:cBhvr>
                                        <p:cTn id="68" dur="500"/>
                                        <p:tgtEl>
                                          <p:spTgt spid="4">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animEffect transition="in" filter="fade">
                                      <p:cBhvr>
                                        <p:cTn id="73" dur="500"/>
                                        <p:tgtEl>
                                          <p:spTgt spid="4">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
                                            <p:txEl>
                                              <p:pRg st="5" end="5"/>
                                            </p:txEl>
                                          </p:spTgt>
                                        </p:tgtEl>
                                        <p:attrNameLst>
                                          <p:attrName>style.visibility</p:attrName>
                                        </p:attrNameLst>
                                      </p:cBhvr>
                                      <p:to>
                                        <p:strVal val="visible"/>
                                      </p:to>
                                    </p:set>
                                    <p:animEffect transition="in" filter="fade">
                                      <p:cBhvr>
                                        <p:cTn id="78" dur="500"/>
                                        <p:tgtEl>
                                          <p:spTgt spid="4">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animEffect transition="in" filter="fade">
                                      <p:cBhvr>
                                        <p:cTn id="8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Strict Mode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Autofit/>
          </a:bodyPr>
          <a:lstStyle/>
          <a:p>
            <a:pPr marL="0" indent="0">
              <a:buNone/>
            </a:pPr>
            <a:r>
              <a:rPr lang="en-US" sz="1800" dirty="0">
                <a:latin typeface="Times New Roman" pitchFamily="18" charset="0"/>
                <a:cs typeface="Times New Roman" pitchFamily="18" charset="0"/>
              </a:rPr>
              <a:t>To enable strict mode, a single declare directive must be placed at the top of the file. This means that the strictness of typing for scalars is configured on a per-file basis. This directive not only affects the type declarations of parameters, but also a function's return </a:t>
            </a:r>
            <a:r>
              <a:rPr lang="en-US" sz="1800" dirty="0" smtClean="0">
                <a:latin typeface="Times New Roman" pitchFamily="18" charset="0"/>
                <a:cs typeface="Times New Roman" pitchFamily="18" charset="0"/>
              </a:rPr>
              <a:t>type.</a:t>
            </a:r>
          </a:p>
          <a:p>
            <a:pPr marL="0" indent="0">
              <a:buNone/>
            </a:pPr>
            <a:r>
              <a:rPr lang="en-US" sz="1800" dirty="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marL="0" indent="0">
              <a:buNone/>
            </a:pPr>
            <a:r>
              <a:rPr lang="en-US" sz="1800" dirty="0">
                <a:solidFill>
                  <a:srgbClr val="FF0000"/>
                </a:solidFill>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    </a:t>
            </a:r>
            <a:r>
              <a:rPr lang="en-US" sz="1800" b="1" dirty="0" smtClean="0">
                <a:solidFill>
                  <a:srgbClr val="FF0000"/>
                </a:solidFill>
                <a:latin typeface="Times New Roman" pitchFamily="18" charset="0"/>
                <a:cs typeface="Times New Roman" pitchFamily="18" charset="0"/>
              </a:rPr>
              <a:t>declare(</a:t>
            </a:r>
            <a:r>
              <a:rPr lang="en-US" sz="1800" b="1" dirty="0" err="1" smtClean="0">
                <a:solidFill>
                  <a:srgbClr val="FF0000"/>
                </a:solidFill>
                <a:latin typeface="Times New Roman" pitchFamily="18" charset="0"/>
                <a:cs typeface="Times New Roman" pitchFamily="18" charset="0"/>
              </a:rPr>
              <a:t>strict_types</a:t>
            </a:r>
            <a:r>
              <a:rPr lang="en-US" sz="1800" b="1" dirty="0" smtClean="0">
                <a:solidFill>
                  <a:srgbClr val="FF0000"/>
                </a:solidFill>
                <a:latin typeface="Times New Roman" pitchFamily="18" charset="0"/>
                <a:cs typeface="Times New Roman" pitchFamily="18" charset="0"/>
              </a:rPr>
              <a:t> = 1);</a:t>
            </a:r>
            <a:endParaRPr lang="en-US" sz="1800" b="1" dirty="0">
              <a:solidFill>
                <a:srgbClr val="FF0000"/>
              </a:solidFill>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function add(</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b$) </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return $a + $b;</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echo add(2, 4);		// </a:t>
            </a:r>
            <a:r>
              <a:rPr lang="en-US" sz="1800" dirty="0" smtClean="0">
                <a:latin typeface="Times New Roman" pitchFamily="18" charset="0"/>
                <a:cs typeface="Times New Roman" pitchFamily="18" charset="0"/>
              </a:rPr>
              <a:t>6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70439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Strict Mode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3962400" cy="3810000"/>
          </a:xfrm>
        </p:spPr>
        <p:txBody>
          <a:bodyPr>
            <a:noAutofit/>
          </a:bodyPr>
          <a:lstStyle/>
          <a:p>
            <a:pPr marL="0" indent="0">
              <a:buNone/>
            </a:pPr>
            <a:r>
              <a:rPr lang="en-US" sz="2000" dirty="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declare(</a:t>
            </a:r>
            <a:r>
              <a:rPr lang="en-US" sz="2000" b="1" dirty="0" err="1" smtClean="0">
                <a:latin typeface="Times New Roman" pitchFamily="18" charset="0"/>
                <a:cs typeface="Times New Roman" pitchFamily="18" charset="0"/>
              </a:rPr>
              <a:t>strict_types</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1);</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function add(</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b$)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return $a + $b;</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echo add(2, 4);		// 6</a:t>
            </a:r>
          </a:p>
          <a:p>
            <a:pPr marL="0" indent="0">
              <a:buNone/>
            </a:pPr>
            <a:r>
              <a:rPr lang="en-US" sz="2000" dirty="0" smtClean="0">
                <a:latin typeface="Times New Roman" pitchFamily="18" charset="0"/>
                <a:cs typeface="Times New Roman" pitchFamily="18" charset="0"/>
              </a:rPr>
              <a:t>   echo </a:t>
            </a:r>
            <a:r>
              <a:rPr lang="en-US" sz="2000" dirty="0">
                <a:latin typeface="Times New Roman" pitchFamily="18" charset="0"/>
                <a:cs typeface="Times New Roman" pitchFamily="18" charset="0"/>
              </a:rPr>
              <a:t>add(2, </a:t>
            </a:r>
            <a:r>
              <a:rPr lang="en-US" sz="2000" dirty="0" smtClean="0">
                <a:latin typeface="Times New Roman" pitchFamily="18" charset="0"/>
                <a:cs typeface="Times New Roman" pitchFamily="18" charset="0"/>
              </a:rPr>
              <a:t>“Hello”);	// Error</a:t>
            </a:r>
          </a:p>
          <a:p>
            <a:pPr marL="0" indent="0">
              <a:buNone/>
            </a:pPr>
            <a:r>
              <a:rPr lang="en-US" sz="2000" dirty="0">
                <a:latin typeface="Times New Roman" pitchFamily="18" charset="0"/>
                <a:cs typeface="Times New Roman" pitchFamily="18" charset="0"/>
              </a:rPr>
              <a:t> echo add(2, </a:t>
            </a:r>
            <a:r>
              <a:rPr lang="en-US" sz="2000" dirty="0" smtClean="0">
                <a:latin typeface="Times New Roman" pitchFamily="18" charset="0"/>
                <a:cs typeface="Times New Roman" pitchFamily="18" charset="0"/>
              </a:rPr>
              <a:t>“25”);</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Error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?&gt;</a:t>
            </a:r>
          </a:p>
        </p:txBody>
      </p:sp>
      <p:sp>
        <p:nvSpPr>
          <p:cNvPr id="4" name="Content Placeholder 2"/>
          <p:cNvSpPr txBox="1">
            <a:spLocks/>
          </p:cNvSpPr>
          <p:nvPr/>
        </p:nvSpPr>
        <p:spPr>
          <a:xfrm>
            <a:off x="4724400" y="971550"/>
            <a:ext cx="4114800" cy="3581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php</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declare(</a:t>
            </a:r>
            <a:r>
              <a:rPr lang="en-US" sz="2000" b="1" dirty="0" err="1">
                <a:latin typeface="Times New Roman" pitchFamily="18" charset="0"/>
                <a:cs typeface="Times New Roman" pitchFamily="18" charset="0"/>
              </a:rPr>
              <a:t>strict_types</a:t>
            </a:r>
            <a:r>
              <a:rPr lang="en-US" sz="2000" b="1" dirty="0">
                <a:latin typeface="Times New Roman" pitchFamily="18" charset="0"/>
                <a:cs typeface="Times New Roman" pitchFamily="18" charset="0"/>
              </a:rPr>
              <a:t> = 1);</a:t>
            </a:r>
            <a:endParaRPr lang="en-US" sz="2000" dirty="0" smtClean="0">
              <a:latin typeface="Times New Roman" pitchFamily="18" charset="0"/>
              <a:cs typeface="Times New Roman" pitchFamily="18" charset="0"/>
            </a:endParaRPr>
          </a:p>
          <a:p>
            <a:pPr marL="0" indent="0">
              <a:buFont typeface="Arial" pitchFamily="34" charset="0"/>
              <a:buNone/>
            </a:pPr>
            <a:r>
              <a:rPr lang="en-US" sz="2000" dirty="0" smtClean="0">
                <a:latin typeface="Times New Roman" pitchFamily="18" charset="0"/>
                <a:cs typeface="Times New Roman" pitchFamily="18" charset="0"/>
              </a:rPr>
              <a:t>    function add(string $a, string b$)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p>
          <a:p>
            <a:pPr marL="0" indent="0">
              <a:buFont typeface="Arial" pitchFamily="34" charset="0"/>
              <a:buNone/>
            </a:pPr>
            <a:r>
              <a:rPr lang="en-US" sz="2000" dirty="0" smtClean="0">
                <a:latin typeface="Times New Roman" pitchFamily="18" charset="0"/>
                <a:cs typeface="Times New Roman" pitchFamily="18" charset="0"/>
              </a:rPr>
              <a:t>          return $a . $b;</a:t>
            </a:r>
          </a:p>
          <a:p>
            <a:pPr marL="0" indent="0">
              <a:buFont typeface="Arial" pitchFamily="34" charset="0"/>
              <a:buNone/>
            </a:pPr>
            <a:r>
              <a:rPr lang="en-US" sz="2000" dirty="0" smtClean="0">
                <a:latin typeface="Times New Roman" pitchFamily="18" charset="0"/>
                <a:cs typeface="Times New Roman" pitchFamily="18" charset="0"/>
              </a:rPr>
              <a:t>      }</a:t>
            </a:r>
          </a:p>
          <a:p>
            <a:pPr marL="0" indent="0">
              <a:buFont typeface="Arial" pitchFamily="34" charse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echo add(“Hi”, “PHP”) // Hi PHP       </a:t>
            </a:r>
          </a:p>
          <a:p>
            <a:pPr marL="0" indent="0">
              <a:buFont typeface="Arial" pitchFamily="34" charset="0"/>
              <a:buNone/>
            </a:pPr>
            <a:r>
              <a:rPr lang="en-US" sz="2000" dirty="0" smtClean="0">
                <a:latin typeface="Times New Roman" pitchFamily="18" charset="0"/>
                <a:cs typeface="Times New Roman" pitchFamily="18" charset="0"/>
              </a:rPr>
              <a:t>       echo add(2, “Hello”);</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Error</a:t>
            </a:r>
          </a:p>
          <a:p>
            <a:pPr marL="0" indent="0">
              <a:buFont typeface="Arial" pitchFamily="34" charset="0"/>
              <a:buNone/>
            </a:pPr>
            <a:r>
              <a:rPr lang="en-US" sz="2000" dirty="0" smtClean="0">
                <a:latin typeface="Times New Roman" pitchFamily="18" charset="0"/>
                <a:cs typeface="Times New Roman" pitchFamily="18" charset="0"/>
              </a:rPr>
              <a:t>?&gt;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8700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Importance of Function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lstStyle/>
          <a:p>
            <a:r>
              <a:rPr lang="en-US" dirty="0" smtClean="0">
                <a:latin typeface="Times New Roman" pitchFamily="18" charset="0"/>
                <a:cs typeface="Times New Roman" pitchFamily="18" charset="0"/>
              </a:rPr>
              <a:t>Easy to debug </a:t>
            </a:r>
          </a:p>
          <a:p>
            <a:r>
              <a:rPr lang="en-US" dirty="0" smtClean="0">
                <a:latin typeface="Times New Roman" pitchFamily="18" charset="0"/>
                <a:cs typeface="Times New Roman" pitchFamily="18" charset="0"/>
              </a:rPr>
              <a:t>Reusability</a:t>
            </a:r>
          </a:p>
          <a:p>
            <a:r>
              <a:rPr lang="en-US" dirty="0" smtClean="0">
                <a:latin typeface="Times New Roman" pitchFamily="18" charset="0"/>
                <a:cs typeface="Times New Roman" pitchFamily="18" charset="0"/>
              </a:rPr>
              <a:t>No code repetition </a:t>
            </a:r>
          </a:p>
          <a:p>
            <a:r>
              <a:rPr lang="en-US" dirty="0" smtClean="0">
                <a:latin typeface="Times New Roman" pitchFamily="18" charset="0"/>
                <a:cs typeface="Times New Roman" pitchFamily="18" charset="0"/>
              </a:rPr>
              <a:t>Easy to handle codes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3087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dirty="0">
                <a:latin typeface="Times New Roman" pitchFamily="18" charset="0"/>
                <a:cs typeface="Times New Roman" pitchFamily="18" charset="0"/>
              </a:rPr>
              <a:t>In PHP 7, a new feature, Return type declarations specify the type of the value that will be returned from a function. To specify the return type, we add a colon and then the </a:t>
            </a:r>
            <a:r>
              <a:rPr lang="en-US" sz="2000" dirty="0" smtClean="0">
                <a:latin typeface="Times New Roman" pitchFamily="18" charset="0"/>
                <a:cs typeface="Times New Roman" pitchFamily="18" charset="0"/>
              </a:rPr>
              <a:t>valid type </a:t>
            </a:r>
            <a:r>
              <a:rPr lang="en-US" sz="2000" dirty="0">
                <a:latin typeface="Times New Roman" pitchFamily="18" charset="0"/>
                <a:cs typeface="Times New Roman" pitchFamily="18" charset="0"/>
              </a:rPr>
              <a:t>right before the opening curly bracket.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php</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add($</a:t>
            </a:r>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b) </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int</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return </a:t>
            </a:r>
            <a:r>
              <a:rPr lang="en-US" sz="2000" dirty="0">
                <a:latin typeface="Times New Roman" pitchFamily="18" charset="0"/>
                <a:cs typeface="Times New Roman" pitchFamily="18" charset="0"/>
              </a:rPr>
              <a:t>$a + $b;</a:t>
            </a:r>
          </a:p>
          <a:p>
            <a:pPr marL="0" indent="0">
              <a:buNone/>
            </a:pP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echo add(2, </a:t>
            </a:r>
            <a:r>
              <a:rPr lang="en-US" sz="2000" dirty="0" smtClean="0">
                <a:latin typeface="Times New Roman" pitchFamily="18" charset="0"/>
                <a:cs typeface="Times New Roman" pitchFamily="18" charset="0"/>
              </a:rPr>
              <a:t>4.2); //  6</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?&gt;</a:t>
            </a:r>
            <a:endParaRPr lang="en-US" sz="2000" dirty="0" smtClean="0">
              <a:latin typeface="Times New Roman" pitchFamily="18" charset="0"/>
              <a:cs typeface="Times New Roman" pitchFamily="18" charset="0"/>
            </a:endParaRPr>
          </a:p>
        </p:txBody>
      </p:sp>
      <p:sp>
        <p:nvSpPr>
          <p:cNvPr id="6"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Return Type Declarations</a:t>
            </a:r>
            <a:endParaRPr lang="en-US" sz="3600" b="1" u="sng" dirty="0">
              <a:latin typeface="Times New Roman" pitchFamily="18" charset="0"/>
              <a:cs typeface="Times New Roman" pitchFamily="18" charset="0"/>
            </a:endParaRPr>
          </a:p>
        </p:txBody>
      </p:sp>
      <p:sp>
        <p:nvSpPr>
          <p:cNvPr id="7" name="Rectangle 6"/>
          <p:cNvSpPr/>
          <p:nvPr/>
        </p:nvSpPr>
        <p:spPr>
          <a:xfrm>
            <a:off x="4953000" y="2190750"/>
            <a:ext cx="3962400" cy="2585323"/>
          </a:xfrm>
          <a:prstGeom prst="rect">
            <a:avLst/>
          </a:prstGeom>
        </p:spPr>
        <p:txBody>
          <a:bodyPr wrap="square">
            <a:spAutoFit/>
          </a:bodyPr>
          <a:lstStyle/>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php</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declare(</a:t>
            </a:r>
            <a:r>
              <a:rPr lang="en-US" b="1" dirty="0" err="1">
                <a:latin typeface="Times New Roman" pitchFamily="18" charset="0"/>
                <a:cs typeface="Times New Roman" pitchFamily="18" charset="0"/>
              </a:rPr>
              <a:t>strict_types</a:t>
            </a:r>
            <a:r>
              <a:rPr lang="en-US" b="1" dirty="0">
                <a:latin typeface="Times New Roman" pitchFamily="18" charset="0"/>
                <a:cs typeface="Times New Roman" pitchFamily="18" charset="0"/>
              </a:rPr>
              <a:t>=1);</a:t>
            </a:r>
          </a:p>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add($</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b) </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return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a + $b);</a:t>
            </a:r>
          </a:p>
          <a:p>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echo add(2, 4);	// 6</a:t>
            </a:r>
          </a:p>
          <a:p>
            <a:r>
              <a:rPr lang="en-US" dirty="0" smtClean="0">
                <a:latin typeface="Times New Roman" pitchFamily="18" charset="0"/>
                <a:cs typeface="Times New Roman" pitchFamily="18" charset="0"/>
              </a:rPr>
              <a:t>echo </a:t>
            </a:r>
            <a:r>
              <a:rPr lang="en-US" dirty="0">
                <a:latin typeface="Times New Roman" pitchFamily="18" charset="0"/>
                <a:cs typeface="Times New Roman" pitchFamily="18" charset="0"/>
              </a:rPr>
              <a:t>add(2.2, 4.5);	// </a:t>
            </a:r>
            <a:r>
              <a:rPr lang="en-US" dirty="0" smtClean="0">
                <a:latin typeface="Times New Roman" pitchFamily="18" charset="0"/>
                <a:cs typeface="Times New Roman" pitchFamily="18" charset="0"/>
              </a:rPr>
              <a:t> Error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?&gt;</a:t>
            </a:r>
          </a:p>
        </p:txBody>
      </p:sp>
    </p:spTree>
    <p:extLst>
      <p:ext uri="{BB962C8B-B14F-4D97-AF65-F5344CB8AC3E}">
        <p14:creationId xmlns:p14="http://schemas.microsoft.com/office/powerpoint/2010/main" xmlns="" val="345277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Pass By Value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886200"/>
          </a:xfrm>
        </p:spPr>
        <p:txBody>
          <a:bodyPr>
            <a:normAutofit/>
          </a:bodyPr>
          <a:lstStyle/>
          <a:p>
            <a:pPr marL="0" indent="0">
              <a:buNone/>
            </a:pPr>
            <a:r>
              <a:rPr lang="en-US" sz="1800" dirty="0">
                <a:latin typeface="Times New Roman" pitchFamily="18" charset="0"/>
                <a:cs typeface="Times New Roman" pitchFamily="18" charset="0"/>
              </a:rPr>
              <a:t>By default, function arguments are passed by value (so that if the value of the argument within the function is changed, it does not get changed outside of the function</a:t>
            </a:r>
            <a:r>
              <a:rPr lang="en-US" sz="1800" dirty="0" smtClean="0">
                <a:latin typeface="Times New Roman" pitchFamily="18" charset="0"/>
                <a:cs typeface="Times New Roman" pitchFamily="18" charset="0"/>
              </a:rPr>
              <a:t>). When you pass data to a function, a copy of that data is passed. For example if you pass a variable, a copy is made of that variable and that copy is actually passed to the function. </a:t>
            </a:r>
          </a:p>
          <a:p>
            <a:pPr marL="0" indent="0">
              <a:buNone/>
            </a:pPr>
            <a:r>
              <a:rPr lang="en-US" sz="1800" dirty="0">
                <a:latin typeface="Times New Roman" pitchFamily="18" charset="0"/>
                <a:cs typeface="Times New Roman" pitchFamily="18" charset="0"/>
              </a:rPr>
              <a:t>function display($name1, $name2)</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echo “$name1 to $name2”;</a:t>
            </a:r>
          </a:p>
          <a:p>
            <a:pPr marL="0" indent="0">
              <a:buNone/>
            </a:pPr>
            <a:r>
              <a:rPr lang="en-US" sz="1800" dirty="0">
                <a:latin typeface="Times New Roman" pitchFamily="18" charset="0"/>
                <a:cs typeface="Times New Roman" pitchFamily="18" charset="0"/>
              </a:rPr>
              <a:t>  } </a:t>
            </a:r>
          </a:p>
          <a:p>
            <a:pPr marL="0" indent="0">
              <a:buNone/>
            </a:pPr>
            <a:r>
              <a:rPr lang="en-US" sz="1800" dirty="0" smtClean="0">
                <a:latin typeface="Times New Roman" pitchFamily="18" charset="0"/>
                <a:cs typeface="Times New Roman" pitchFamily="18" charset="0"/>
              </a:rPr>
              <a:t>display</a:t>
            </a:r>
            <a:r>
              <a:rPr lang="en-US" sz="1800" dirty="0">
                <a:latin typeface="Times New Roman" pitchFamily="18" charset="0"/>
                <a:cs typeface="Times New Roman" pitchFamily="18" charset="0"/>
              </a:rPr>
              <a:t>(“Welcome”, </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CdacJaipur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8470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962400"/>
          </a:xfrm>
        </p:spPr>
        <p:txBody>
          <a:bodyPr>
            <a:noAutofit/>
          </a:bodyPr>
          <a:lstStyle/>
          <a:p>
            <a:pPr marL="0" indent="0">
              <a:buNone/>
            </a:pP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php</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$n = 2;</a:t>
            </a:r>
          </a:p>
          <a:p>
            <a:pPr marL="0" indent="0">
              <a:buNone/>
            </a:pPr>
            <a:r>
              <a:rPr lang="en-US" sz="1600" dirty="0">
                <a:latin typeface="Times New Roman" pitchFamily="18" charset="0"/>
                <a:cs typeface="Times New Roman" pitchFamily="18" charset="0"/>
              </a:rPr>
              <a:t>	echo "Value of n = $n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a:t>
            </a:r>
            <a:r>
              <a:rPr lang="en-US" sz="1600" dirty="0" smtClean="0">
                <a:latin typeface="Times New Roman" pitchFamily="18" charset="0"/>
                <a:cs typeface="Times New Roman" pitchFamily="18" charset="0"/>
              </a:rPr>
              <a:t>	// 2</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function add</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a</a:t>
            </a:r>
            <a:r>
              <a:rPr lang="en-US" sz="1600" dirty="0" smtClean="0">
                <a:latin typeface="Times New Roman" pitchFamily="18" charset="0"/>
                <a:cs typeface="Times New Roman" pitchFamily="18" charset="0"/>
              </a:rPr>
              <a:t>)	// $a = $n = 2 here n is duplicate n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 = 4;</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add($n);</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echo "Value of n = $n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a:t>
            </a:r>
            <a:r>
              <a:rPr lang="en-US" sz="1600" dirty="0" smtClean="0">
                <a:latin typeface="Times New Roman" pitchFamily="18" charset="0"/>
                <a:cs typeface="Times New Roman" pitchFamily="18" charset="0"/>
              </a:rPr>
              <a:t>	// 2</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?&gt;</a:t>
            </a:r>
          </a:p>
        </p:txBody>
      </p:sp>
      <p:sp>
        <p:nvSpPr>
          <p:cNvPr id="4"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Pass By Value</a:t>
            </a:r>
            <a:endParaRPr lang="en-US"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64813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Pass By Reference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When you pass an argument by reference, that gives code in the function direct access to that argument back in the calling code.</a:t>
            </a:r>
          </a:p>
          <a:p>
            <a:pPr marL="0" indent="0">
              <a:buNone/>
            </a:pPr>
            <a:r>
              <a:rPr lang="en-US" sz="2000" dirty="0">
                <a:latin typeface="Times New Roman" pitchFamily="18" charset="0"/>
                <a:cs typeface="Times New Roman" pitchFamily="18" charset="0"/>
              </a:rPr>
              <a:t>To have an argument to a function always passed by reference, prepend an ampersand (</a:t>
            </a:r>
            <a:r>
              <a:rPr lang="en-US" sz="2000" b="1" dirty="0">
                <a:latin typeface="Times New Roman" pitchFamily="18" charset="0"/>
                <a:cs typeface="Times New Roman" pitchFamily="18" charset="0"/>
              </a:rPr>
              <a:t>&amp;</a:t>
            </a:r>
            <a:r>
              <a:rPr lang="en-US" sz="2000" dirty="0">
                <a:latin typeface="Times New Roman" pitchFamily="18" charset="0"/>
                <a:cs typeface="Times New Roman" pitchFamily="18" charset="0"/>
              </a:rPr>
              <a:t>) to the </a:t>
            </a:r>
            <a:r>
              <a:rPr lang="en-US" sz="2000" dirty="0" smtClean="0">
                <a:latin typeface="Times New Roman" pitchFamily="18" charset="0"/>
                <a:cs typeface="Times New Roman" pitchFamily="18" charset="0"/>
              </a:rPr>
              <a:t>parameter </a:t>
            </a:r>
            <a:r>
              <a:rPr lang="en-US" sz="2000" dirty="0">
                <a:latin typeface="Times New Roman" pitchFamily="18" charset="0"/>
                <a:cs typeface="Times New Roman" pitchFamily="18" charset="0"/>
              </a:rPr>
              <a:t>name in the function </a:t>
            </a:r>
            <a:r>
              <a:rPr lang="en-US" sz="2000" dirty="0" smtClean="0">
                <a:latin typeface="Times New Roman" pitchFamily="18" charset="0"/>
                <a:cs typeface="Times New Roman" pitchFamily="18" charset="0"/>
              </a:rPr>
              <a:t>definition.</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function </a:t>
            </a:r>
            <a:r>
              <a:rPr lang="en-US" sz="2800" dirty="0">
                <a:solidFill>
                  <a:srgbClr val="FF0000"/>
                </a:solidFill>
                <a:latin typeface="Times New Roman" pitchFamily="18" charset="0"/>
                <a:cs typeface="Times New Roman" pitchFamily="18" charset="0"/>
              </a:rPr>
              <a:t>add</a:t>
            </a:r>
            <a:r>
              <a:rPr lang="en-US" sz="2800" dirty="0" smtClean="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&amp;</a:t>
            </a:r>
            <a:r>
              <a:rPr lang="en-US" sz="2800" dirty="0" smtClean="0">
                <a:solidFill>
                  <a:srgbClr val="FF0000"/>
                </a:solidFill>
                <a:latin typeface="Times New Roman" pitchFamily="18" charset="0"/>
                <a:cs typeface="Times New Roman" pitchFamily="18" charset="0"/>
              </a:rPr>
              <a:t>$a ) </a:t>
            </a:r>
            <a:r>
              <a:rPr lang="en-US" sz="2800" dirty="0" smtClean="0">
                <a:latin typeface="Times New Roman" pitchFamily="18" charset="0"/>
                <a:cs typeface="Times New Roman" pitchFamily="18" charset="0"/>
              </a:rPr>
              <a:t>{ </a:t>
            </a:r>
          </a:p>
          <a:p>
            <a:pPr marL="0" indent="0">
              <a:buNone/>
            </a:pP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2986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Pass by Reference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pPr marL="0" indent="0">
              <a:buNone/>
            </a:pP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php</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 Pass by Reference </a:t>
            </a:r>
          </a:p>
          <a:p>
            <a:pPr marL="0" indent="0">
              <a:buNone/>
            </a:pPr>
            <a:r>
              <a:rPr lang="en-US" sz="1600" dirty="0">
                <a:latin typeface="Times New Roman" pitchFamily="18" charset="0"/>
                <a:cs typeface="Times New Roman" pitchFamily="18" charset="0"/>
              </a:rPr>
              <a:t>	$n = 2;</a:t>
            </a:r>
          </a:p>
          <a:p>
            <a:pPr marL="0" indent="0">
              <a:buNone/>
            </a:pPr>
            <a:r>
              <a:rPr lang="en-US" sz="1600" dirty="0">
                <a:latin typeface="Times New Roman" pitchFamily="18" charset="0"/>
                <a:cs typeface="Times New Roman" pitchFamily="18" charset="0"/>
              </a:rPr>
              <a:t>	echo "Value of n = $n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a:t>
            </a:r>
          </a:p>
          <a:p>
            <a:pPr marL="0" indent="0">
              <a:buNone/>
            </a:pPr>
            <a:r>
              <a:rPr lang="en-US" sz="1600" dirty="0">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function add(</a:t>
            </a:r>
            <a:r>
              <a:rPr lang="en-US" sz="1600" b="1" dirty="0">
                <a:solidFill>
                  <a:srgbClr val="FF0000"/>
                </a:solidFill>
                <a:latin typeface="Times New Roman" pitchFamily="18" charset="0"/>
                <a:cs typeface="Times New Roman" pitchFamily="18" charset="0"/>
              </a:rPr>
              <a:t>&amp;</a:t>
            </a:r>
            <a:r>
              <a:rPr lang="en-US" sz="1600" dirty="0">
                <a:solidFill>
                  <a:srgbClr val="FF0000"/>
                </a:solidFill>
                <a:latin typeface="Times New Roman" pitchFamily="18" charset="0"/>
                <a:cs typeface="Times New Roman" pitchFamily="18" charset="0"/>
              </a:rPr>
              <a:t>$a)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 </a:t>
            </a:r>
            <a:r>
              <a:rPr lang="en-US" sz="1600" dirty="0">
                <a:latin typeface="Times New Roman" pitchFamily="18" charset="0"/>
                <a:cs typeface="Times New Roman" pitchFamily="18" charset="0"/>
              </a:rPr>
              <a:t>$a = $n = 2</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 = 4;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 = $n = 4</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add($n);	// after calling $n = 4;</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echo "Value of n = $n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?&gt;</a:t>
            </a:r>
          </a:p>
        </p:txBody>
      </p:sp>
    </p:spTree>
    <p:extLst>
      <p:ext uri="{BB962C8B-B14F-4D97-AF65-F5344CB8AC3E}">
        <p14:creationId xmlns:p14="http://schemas.microsoft.com/office/powerpoint/2010/main" xmlns="" val="3598016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Returning Reference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191000"/>
          </a:xfrm>
        </p:spPr>
        <p:txBody>
          <a:bodyPr>
            <a:noAutofit/>
          </a:bodyPr>
          <a:lstStyle/>
          <a:p>
            <a:pPr marL="0" indent="0">
              <a:buNone/>
            </a:pP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php</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 Returning Reference </a:t>
            </a:r>
          </a:p>
          <a:p>
            <a:pPr marL="0" indent="0">
              <a:buNone/>
            </a:pPr>
            <a:r>
              <a:rPr lang="en-US" sz="1600" dirty="0">
                <a:latin typeface="Times New Roman" pitchFamily="18" charset="0"/>
                <a:cs typeface="Times New Roman" pitchFamily="18" charset="0"/>
              </a:rPr>
              <a:t>	$n = 2;</a:t>
            </a:r>
          </a:p>
          <a:p>
            <a:pPr marL="0" indent="0">
              <a:buNone/>
            </a:pPr>
            <a:r>
              <a:rPr lang="en-US" sz="1600" dirty="0">
                <a:latin typeface="Times New Roman" pitchFamily="18" charset="0"/>
                <a:cs typeface="Times New Roman" pitchFamily="18" charset="0"/>
              </a:rPr>
              <a:t>	echo "Value of n = $n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a:t>
            </a:r>
          </a:p>
          <a:p>
            <a:pPr marL="0" indent="0">
              <a:buNone/>
            </a:pPr>
            <a:r>
              <a:rPr lang="en-US" sz="1600" dirty="0">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function </a:t>
            </a:r>
            <a:r>
              <a:rPr lang="en-US" sz="1600" b="1" dirty="0">
                <a:solidFill>
                  <a:srgbClr val="FF0000"/>
                </a:solidFill>
                <a:latin typeface="Times New Roman" pitchFamily="18" charset="0"/>
                <a:cs typeface="Times New Roman" pitchFamily="18" charset="0"/>
              </a:rPr>
              <a:t>&amp;</a:t>
            </a:r>
            <a:r>
              <a:rPr lang="en-US" sz="1600" dirty="0">
                <a:solidFill>
                  <a:srgbClr val="FF0000"/>
                </a:solidFill>
                <a:latin typeface="Times New Roman" pitchFamily="18" charset="0"/>
                <a:cs typeface="Times New Roman" pitchFamily="18" charset="0"/>
              </a:rPr>
              <a:t>add(</a:t>
            </a:r>
            <a:r>
              <a:rPr lang="en-US" sz="1600" b="1" dirty="0">
                <a:solidFill>
                  <a:srgbClr val="FF0000"/>
                </a:solidFill>
                <a:latin typeface="Times New Roman" pitchFamily="18" charset="0"/>
                <a:cs typeface="Times New Roman" pitchFamily="18" charset="0"/>
              </a:rPr>
              <a:t>&amp;</a:t>
            </a:r>
            <a:r>
              <a:rPr lang="en-US" sz="1600" dirty="0">
                <a:solidFill>
                  <a:srgbClr val="FF0000"/>
                </a:solidFill>
                <a:latin typeface="Times New Roman" pitchFamily="18" charset="0"/>
                <a:cs typeface="Times New Roman" pitchFamily="18" charset="0"/>
              </a:rPr>
              <a:t>$a)	</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return $a;	</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$ref = </a:t>
            </a:r>
            <a:r>
              <a:rPr lang="en-US" sz="1600" b="1" dirty="0">
                <a:solidFill>
                  <a:srgbClr val="FF0000"/>
                </a:solidFill>
                <a:latin typeface="Times New Roman" pitchFamily="18" charset="0"/>
                <a:cs typeface="Times New Roman" pitchFamily="18" charset="0"/>
              </a:rPr>
              <a:t>&amp;</a:t>
            </a:r>
            <a:r>
              <a:rPr lang="en-US" sz="1600" dirty="0">
                <a:solidFill>
                  <a:srgbClr val="FF0000"/>
                </a:solidFill>
                <a:latin typeface="Times New Roman" pitchFamily="18" charset="0"/>
                <a:cs typeface="Times New Roman" pitchFamily="18" charset="0"/>
              </a:rPr>
              <a:t>add($n);</a:t>
            </a:r>
          </a:p>
          <a:p>
            <a:pPr marL="0" indent="0">
              <a:buNone/>
            </a:pPr>
            <a:r>
              <a:rPr lang="en-US" sz="1600" dirty="0">
                <a:latin typeface="Times New Roman" pitchFamily="18" charset="0"/>
                <a:cs typeface="Times New Roman" pitchFamily="18" charset="0"/>
              </a:rPr>
              <a:t>	$ref++;</a:t>
            </a:r>
          </a:p>
          <a:p>
            <a:pPr marL="0" indent="0">
              <a:buNone/>
            </a:pPr>
            <a:r>
              <a:rPr lang="en-US" sz="1600" dirty="0">
                <a:latin typeface="Times New Roman" pitchFamily="18" charset="0"/>
                <a:cs typeface="Times New Roman" pitchFamily="18" charset="0"/>
              </a:rPr>
              <a:t>	echo "Value of n = $n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a:t>
            </a:r>
          </a:p>
          <a:p>
            <a:pPr marL="0" indent="0">
              <a:buNone/>
            </a:pPr>
            <a:r>
              <a:rPr lang="en-US" sz="1600" dirty="0">
                <a:latin typeface="Times New Roman" pitchFamily="18" charset="0"/>
                <a:cs typeface="Times New Roman" pitchFamily="18" charset="0"/>
              </a:rPr>
              <a:t>	echo "Value of ref = $ref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?&gt;</a:t>
            </a:r>
          </a:p>
        </p:txBody>
      </p:sp>
    </p:spTree>
    <p:extLst>
      <p:ext uri="{BB962C8B-B14F-4D97-AF65-F5344CB8AC3E}">
        <p14:creationId xmlns:p14="http://schemas.microsoft.com/office/powerpoint/2010/main" xmlns="" val="134622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lstStyle/>
          <a:p>
            <a:r>
              <a:rPr lang="en-US" b="1" dirty="0">
                <a:latin typeface="Times New Roman" pitchFamily="18" charset="0"/>
                <a:cs typeface="Times New Roman" pitchFamily="18" charset="0"/>
              </a:rPr>
              <a:t>Passing Arrays to </a:t>
            </a:r>
            <a:r>
              <a:rPr lang="en-US" b="1" dirty="0" smtClean="0">
                <a:latin typeface="Times New Roman" pitchFamily="18" charset="0"/>
                <a:cs typeface="Times New Roman" pitchFamily="18" charset="0"/>
              </a:rPr>
              <a:t>Functions</a:t>
            </a:r>
          </a:p>
          <a:p>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Returning Array </a:t>
            </a:r>
            <a:endParaRPr lang="en-US" dirty="0"/>
          </a:p>
        </p:txBody>
      </p:sp>
    </p:spTree>
    <p:extLst>
      <p:ext uri="{BB962C8B-B14F-4D97-AF65-F5344CB8AC3E}">
        <p14:creationId xmlns:p14="http://schemas.microsoft.com/office/powerpoint/2010/main" xmlns="" val="1531959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Type of Variable and It’s Scope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762000" y="1310878"/>
            <a:ext cx="7467600" cy="2556272"/>
          </a:xfrm>
        </p:spPr>
        <p:txBody>
          <a:bodyPr>
            <a:normAutofit/>
          </a:bodyPr>
          <a:lstStyle/>
          <a:p>
            <a:r>
              <a:rPr lang="en-US" sz="2400" dirty="0">
                <a:latin typeface="Times New Roman" pitchFamily="18" charset="0"/>
                <a:cs typeface="Times New Roman" pitchFamily="18" charset="0"/>
              </a:rPr>
              <a:t>Local variable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Global Variable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Static Variable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679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Local </a:t>
            </a:r>
            <a:r>
              <a:rPr lang="en-US" sz="4000" b="1" u="sng" dirty="0" smtClean="0">
                <a:latin typeface="Times New Roman" pitchFamily="18" charset="0"/>
                <a:cs typeface="Times New Roman" pitchFamily="18" charset="0"/>
              </a:rPr>
              <a:t>Variable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600" dirty="0">
                <a:latin typeface="Times New Roman" pitchFamily="18" charset="0"/>
                <a:cs typeface="Times New Roman" pitchFamily="18" charset="0"/>
              </a:rPr>
              <a:t>The variable which is declared inside a function has a LOCAL scope. Its value remains valid just within the function</a:t>
            </a:r>
            <a:r>
              <a:rPr lang="en-US" sz="16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function display() </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 = 10;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Local Variable</a:t>
            </a:r>
          </a:p>
          <a:p>
            <a:pPr marL="0" indent="0">
              <a:buNone/>
            </a:pPr>
            <a:r>
              <a:rPr lang="en-US" sz="1800" dirty="0">
                <a:latin typeface="Times New Roman" pitchFamily="18" charset="0"/>
                <a:cs typeface="Times New Roman" pitchFamily="18" charset="0"/>
              </a:rPr>
              <a:t>		echo "Accessing Value Inside Function =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/&gt;";</a:t>
            </a:r>
          </a:p>
          <a:p>
            <a:pPr marL="0" indent="0">
              <a:buNone/>
            </a:pP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display();</a:t>
            </a:r>
          </a:p>
          <a:p>
            <a:pPr marL="0" indent="0">
              <a:buNone/>
            </a:pPr>
            <a:r>
              <a:rPr lang="en-US" sz="1800" dirty="0">
                <a:latin typeface="Times New Roman" pitchFamily="18" charset="0"/>
                <a:cs typeface="Times New Roman" pitchFamily="18" charset="0"/>
              </a:rPr>
              <a:t>	// below code will not </a:t>
            </a:r>
            <a:r>
              <a:rPr lang="en-US" sz="1800" dirty="0" smtClean="0">
                <a:latin typeface="Times New Roman" pitchFamily="18" charset="0"/>
                <a:cs typeface="Times New Roman" pitchFamily="18" charset="0"/>
              </a:rPr>
              <a:t>work, can’t access $a outside function</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 echo "Accessing Value outside Function =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/&gt;";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?&gt;</a:t>
            </a:r>
          </a:p>
        </p:txBody>
      </p:sp>
    </p:spTree>
    <p:extLst>
      <p:ext uri="{BB962C8B-B14F-4D97-AF65-F5344CB8AC3E}">
        <p14:creationId xmlns:p14="http://schemas.microsoft.com/office/powerpoint/2010/main" xmlns="" val="199002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Global Variable</a:t>
            </a:r>
            <a:endParaRPr lang="en-US" sz="4000" b="1" u="sng" dirty="0"/>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1800" dirty="0">
                <a:latin typeface="Times New Roman" pitchFamily="18" charset="0"/>
                <a:cs typeface="Times New Roman" pitchFamily="18" charset="0"/>
              </a:rPr>
              <a:t>The variable which is declared outside a function has a GLOBAL scope. Its accessibility is just outside the function</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 = 10</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Global Variable</a:t>
            </a:r>
          </a:p>
          <a:p>
            <a:pPr marL="0" indent="0">
              <a:buNone/>
            </a:pPr>
            <a:r>
              <a:rPr lang="en-US" sz="1800" dirty="0">
                <a:latin typeface="Times New Roman" pitchFamily="18" charset="0"/>
                <a:cs typeface="Times New Roman" pitchFamily="18" charset="0"/>
              </a:rPr>
              <a:t>	function display() </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 below code wont work, can’t access $a inside function</a:t>
            </a:r>
          </a:p>
          <a:p>
            <a:pPr marL="0" indent="0">
              <a:buNone/>
            </a:pPr>
            <a:r>
              <a:rPr lang="en-US" sz="1800" dirty="0">
                <a:latin typeface="Times New Roman" pitchFamily="18" charset="0"/>
                <a:cs typeface="Times New Roman" pitchFamily="18" charset="0"/>
              </a:rPr>
              <a:t>		// echo "Accessing Value Inside Function =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/&gt;";</a:t>
            </a:r>
          </a:p>
          <a:p>
            <a:pPr marL="0" indent="0">
              <a:buNone/>
            </a:pP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display</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echo "Accessing Value outside Function =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/&gt;";</a:t>
            </a:r>
          </a:p>
          <a:p>
            <a:pPr marL="0" indent="0">
              <a:buNone/>
            </a:pPr>
            <a:r>
              <a:rPr lang="en-US" sz="1800" dirty="0">
                <a:latin typeface="Times New Roman" pitchFamily="18" charset="0"/>
                <a:cs typeface="Times New Roman" pitchFamily="18" charset="0"/>
              </a:rPr>
              <a:t>?&gt;</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9600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8229600" cy="857250"/>
          </a:xfrm>
        </p:spPr>
        <p:txBody>
          <a:bodyPr>
            <a:normAutofit/>
          </a:bodyPr>
          <a:lstStyle/>
          <a:p>
            <a:r>
              <a:rPr lang="en-US" sz="3600" b="1" u="sng" dirty="0" smtClean="0">
                <a:latin typeface="Times New Roman" pitchFamily="18" charset="0"/>
                <a:cs typeface="Times New Roman" pitchFamily="18" charset="0"/>
              </a:rPr>
              <a:t>Creating and Calling a Function</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895350"/>
            <a:ext cx="3733800" cy="3733800"/>
          </a:xfrm>
        </p:spPr>
        <p:txBody>
          <a:bodyPr>
            <a:noAutofit/>
          </a:bodyPr>
          <a:lstStyle/>
          <a:p>
            <a:pPr marL="0" indent="0">
              <a:buNone/>
            </a:pPr>
            <a:r>
              <a:rPr lang="en-US" sz="2400" b="1" u="sng" dirty="0" smtClean="0">
                <a:latin typeface="Times New Roman" pitchFamily="18" charset="0"/>
                <a:cs typeface="Times New Roman" pitchFamily="18" charset="0"/>
              </a:rPr>
              <a:t>Creating a Function</a:t>
            </a:r>
          </a:p>
          <a:p>
            <a:pPr marL="0" indent="0">
              <a:buNone/>
            </a:pPr>
            <a:r>
              <a:rPr lang="en-US" sz="1800" b="1" dirty="0" smtClean="0">
                <a:latin typeface="Times New Roman" pitchFamily="18" charset="0"/>
                <a:cs typeface="Times New Roman" pitchFamily="18" charset="0"/>
              </a:rPr>
              <a:t>Syntax: -</a:t>
            </a:r>
          </a:p>
          <a:p>
            <a:pPr marL="0" indent="0">
              <a:buNone/>
            </a:pPr>
            <a:r>
              <a:rPr lang="en-US" sz="1800" dirty="0" smtClean="0">
                <a:latin typeface="Times New Roman" pitchFamily="18" charset="0"/>
                <a:cs typeface="Times New Roman" pitchFamily="18" charset="0"/>
              </a:rPr>
              <a:t>function </a:t>
            </a: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Block of statement;</a:t>
            </a:r>
          </a:p>
          <a:p>
            <a:pPr marL="0" indent="0">
              <a:buNone/>
            </a:pP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function display( )</a:t>
            </a:r>
          </a:p>
          <a:p>
            <a:pPr marL="0" indent="0">
              <a:buNone/>
            </a:pP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echo “Welcome to </a:t>
            </a:r>
            <a:r>
              <a:rPr lang="en-US" sz="1800" dirty="0" err="1" smtClean="0">
                <a:latin typeface="Times New Roman" pitchFamily="18" charset="0"/>
                <a:cs typeface="Times New Roman" pitchFamily="18" charset="0"/>
              </a:rPr>
              <a:t>CdacJaipur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9" name="Rectangle 8"/>
          <p:cNvSpPr/>
          <p:nvPr/>
        </p:nvSpPr>
        <p:spPr>
          <a:xfrm>
            <a:off x="5638800" y="895350"/>
            <a:ext cx="2971800" cy="1846659"/>
          </a:xfrm>
          <a:prstGeom prst="rect">
            <a:avLst/>
          </a:prstGeom>
        </p:spPr>
        <p:txBody>
          <a:bodyPr wrap="square">
            <a:spAutoFit/>
          </a:bodyPr>
          <a:lstStyle/>
          <a:p>
            <a:r>
              <a:rPr lang="en-US" sz="2400" b="1" u="sng" dirty="0">
                <a:latin typeface="Times New Roman" pitchFamily="18" charset="0"/>
                <a:cs typeface="Times New Roman" pitchFamily="18" charset="0"/>
              </a:rPr>
              <a:t>Calling a Function</a:t>
            </a:r>
          </a:p>
          <a:p>
            <a:r>
              <a:rPr lang="en-US" b="1" dirty="0">
                <a:latin typeface="Times New Roman" pitchFamily="18" charset="0"/>
                <a:cs typeface="Times New Roman" pitchFamily="18" charset="0"/>
              </a:rPr>
              <a:t>Syntax: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function_name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a:t>
            </a:r>
            <a:r>
              <a:rPr lang="en-US" b="1" dirty="0">
                <a:latin typeface="Times New Roman" pitchFamily="18" charset="0"/>
                <a:cs typeface="Times New Roman" pitchFamily="18" charset="0"/>
              </a:rPr>
              <a:t>: -</a:t>
            </a:r>
          </a:p>
          <a:p>
            <a:r>
              <a:rPr lang="en-US" dirty="0" smtClean="0">
                <a:latin typeface="Times New Roman" pitchFamily="18" charset="0"/>
                <a:cs typeface="Times New Roman" pitchFamily="18" charset="0"/>
              </a:rPr>
              <a:t>     display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0" name="Right Brace 9"/>
          <p:cNvSpPr/>
          <p:nvPr/>
        </p:nvSpPr>
        <p:spPr>
          <a:xfrm>
            <a:off x="2819400" y="2114550"/>
            <a:ext cx="6858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3534177" y="2387084"/>
            <a:ext cx="1813317" cy="369332"/>
          </a:xfrm>
          <a:prstGeom prst="rect">
            <a:avLst/>
          </a:prstGeom>
          <a:noFill/>
        </p:spPr>
        <p:txBody>
          <a:bodyPr wrap="none" rtlCol="0">
            <a:spAutoFit/>
          </a:bodyPr>
          <a:lstStyle/>
          <a:p>
            <a:r>
              <a:rPr lang="en-US" dirty="0" smtClean="0">
                <a:latin typeface="Times New Roman" pitchFamily="18" charset="0"/>
                <a:cs typeface="Times New Roman" pitchFamily="18" charset="0"/>
              </a:rPr>
              <a:t>Body of Function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63975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0" end="0"/>
                                            </p:txEl>
                                          </p:spTgt>
                                        </p:tgtEl>
                                        <p:attrNameLst>
                                          <p:attrName>style.visibility</p:attrName>
                                        </p:attrNameLst>
                                      </p:cBhvr>
                                      <p:to>
                                        <p:strVal val="visible"/>
                                      </p:to>
                                    </p:set>
                                    <p:animEffect transition="in" filter="fade">
                                      <p:cBhvr>
                                        <p:cTn id="70" dur="500"/>
                                        <p:tgtEl>
                                          <p:spTgt spid="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xEl>
                                              <p:pRg st="1" end="1"/>
                                            </p:txEl>
                                          </p:spTgt>
                                        </p:tgtEl>
                                        <p:attrNameLst>
                                          <p:attrName>style.visibility</p:attrName>
                                        </p:attrNameLst>
                                      </p:cBhvr>
                                      <p:to>
                                        <p:strVal val="visible"/>
                                      </p:to>
                                    </p:set>
                                    <p:animEffect transition="in" filter="fade">
                                      <p:cBhvr>
                                        <p:cTn id="75" dur="500"/>
                                        <p:tgtEl>
                                          <p:spTgt spid="9">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xEl>
                                              <p:pRg st="2" end="2"/>
                                            </p:txEl>
                                          </p:spTgt>
                                        </p:tgtEl>
                                        <p:attrNameLst>
                                          <p:attrName>style.visibility</p:attrName>
                                        </p:attrNameLst>
                                      </p:cBhvr>
                                      <p:to>
                                        <p:strVal val="visible"/>
                                      </p:to>
                                    </p:set>
                                    <p:animEffect transition="in" filter="fade">
                                      <p:cBhvr>
                                        <p:cTn id="80" dur="500"/>
                                        <p:tgtEl>
                                          <p:spTgt spid="9">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
                                            <p:txEl>
                                              <p:pRg st="4" end="4"/>
                                            </p:txEl>
                                          </p:spTgt>
                                        </p:tgtEl>
                                        <p:attrNameLst>
                                          <p:attrName>style.visibility</p:attrName>
                                        </p:attrNameLst>
                                      </p:cBhvr>
                                      <p:to>
                                        <p:strVal val="visible"/>
                                      </p:to>
                                    </p:set>
                                    <p:animEffect transition="in" filter="fade">
                                      <p:cBhvr>
                                        <p:cTn id="85" dur="500"/>
                                        <p:tgtEl>
                                          <p:spTgt spid="9">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
                                            <p:txEl>
                                              <p:pRg st="5" end="5"/>
                                            </p:txEl>
                                          </p:spTgt>
                                        </p:tgtEl>
                                        <p:attrNameLst>
                                          <p:attrName>style.visibility</p:attrName>
                                        </p:attrNameLst>
                                      </p:cBhvr>
                                      <p:to>
                                        <p:strVal val="visible"/>
                                      </p:to>
                                    </p:set>
                                    <p:animEffect transition="in" filter="fade">
                                      <p:cBhvr>
                                        <p:cTn id="9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Global Keyword</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962400"/>
          </a:xfrm>
        </p:spPr>
        <p:txBody>
          <a:bodyPr>
            <a:noAutofit/>
          </a:bodyPr>
          <a:lstStyle/>
          <a:p>
            <a:pPr marL="0" indent="0">
              <a:buNone/>
            </a:pPr>
            <a:r>
              <a:rPr lang="en-US" sz="1800" dirty="0" smtClean="0">
                <a:latin typeface="Times New Roman" pitchFamily="18" charset="0"/>
                <a:cs typeface="Times New Roman" pitchFamily="18" charset="0"/>
              </a:rPr>
              <a:t>If we want to access data outside a function from code inside a function we have to use </a:t>
            </a:r>
            <a:r>
              <a:rPr lang="en-US" sz="1800" dirty="0" smtClean="0">
                <a:solidFill>
                  <a:srgbClr val="FF0000"/>
                </a:solidFill>
                <a:latin typeface="Times New Roman" pitchFamily="18" charset="0"/>
                <a:cs typeface="Times New Roman" pitchFamily="18" charset="0"/>
              </a:rPr>
              <a:t>global</a:t>
            </a:r>
            <a:r>
              <a:rPr lang="en-US" sz="1800" dirty="0" smtClean="0">
                <a:latin typeface="Times New Roman" pitchFamily="18" charset="0"/>
                <a:cs typeface="Times New Roman" pitchFamily="18" charset="0"/>
              </a:rPr>
              <a:t> keyword within the function.</a:t>
            </a:r>
          </a:p>
          <a:p>
            <a:pPr marL="0" indent="0">
              <a:buNone/>
            </a:pPr>
            <a:r>
              <a:rPr lang="en-US" sz="1800" dirty="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 = 10; 	// global variable</a:t>
            </a:r>
          </a:p>
          <a:p>
            <a:pPr marL="0" indent="0">
              <a:buNone/>
            </a:pPr>
            <a:r>
              <a:rPr lang="en-US" sz="1800" dirty="0">
                <a:latin typeface="Times New Roman" pitchFamily="18" charset="0"/>
                <a:cs typeface="Times New Roman" pitchFamily="18" charset="0"/>
              </a:rPr>
              <a:t>	function display() </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b="1" dirty="0">
                <a:solidFill>
                  <a:srgbClr val="FF0000"/>
                </a:solidFill>
                <a:latin typeface="Times New Roman" pitchFamily="18" charset="0"/>
                <a:cs typeface="Times New Roman" pitchFamily="18" charset="0"/>
              </a:rPr>
              <a:t>global</a:t>
            </a:r>
            <a:r>
              <a:rPr lang="en-US" sz="1800" dirty="0">
                <a:latin typeface="Times New Roman" pitchFamily="18" charset="0"/>
                <a:cs typeface="Times New Roman" pitchFamily="18" charset="0"/>
              </a:rPr>
              <a:t> $a; 	// defining its global</a:t>
            </a:r>
          </a:p>
          <a:p>
            <a:pPr marL="0" indent="0">
              <a:buNone/>
            </a:pPr>
            <a:r>
              <a:rPr lang="en-US" sz="1800" dirty="0">
                <a:latin typeface="Times New Roman" pitchFamily="18" charset="0"/>
                <a:cs typeface="Times New Roman" pitchFamily="18" charset="0"/>
              </a:rPr>
              <a:t>		echo "Accessing Value Inside Function =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/&gt;";</a:t>
            </a:r>
          </a:p>
          <a:p>
            <a:pPr marL="0" indent="0">
              <a:buNone/>
            </a:pP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display</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echo "Accessing Value outside Function = $a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/&gt;";</a:t>
            </a:r>
          </a:p>
          <a:p>
            <a:pPr marL="0" indent="0">
              <a:buNone/>
            </a:pPr>
            <a:r>
              <a:rPr lang="en-US" sz="1800" dirty="0">
                <a:latin typeface="Times New Roman" pitchFamily="18" charset="0"/>
                <a:cs typeface="Times New Roman" pitchFamily="18" charset="0"/>
              </a:rPr>
              <a:t>?&gt;</a:t>
            </a:r>
          </a:p>
        </p:txBody>
      </p:sp>
    </p:spTree>
    <p:extLst>
      <p:ext uri="{BB962C8B-B14F-4D97-AF65-F5344CB8AC3E}">
        <p14:creationId xmlns:p14="http://schemas.microsoft.com/office/powerpoint/2010/main" xmlns="" val="232896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Static Variable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114800"/>
          </a:xfrm>
        </p:spPr>
        <p:txBody>
          <a:bodyPr>
            <a:normAutofit/>
          </a:bodyPr>
          <a:lstStyle/>
          <a:p>
            <a:pPr marL="0" indent="0">
              <a:buNone/>
            </a:pPr>
            <a:r>
              <a:rPr lang="en-US" sz="1600" dirty="0" smtClean="0">
                <a:latin typeface="Times New Roman" pitchFamily="18" charset="0"/>
                <a:cs typeface="Times New Roman" pitchFamily="18" charset="0"/>
              </a:rPr>
              <a:t>A variable within a function reset every time when we call it. In case if we need, variable values to remain save even outside the function then we have to use static keyword.</a:t>
            </a:r>
          </a:p>
          <a:p>
            <a:pPr marL="0" indent="0">
              <a:buNone/>
            </a:pP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php</a:t>
            </a: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function display() </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static</a:t>
            </a:r>
            <a:r>
              <a:rPr lang="en-US" sz="1600" dirty="0">
                <a:latin typeface="Times New Roman" pitchFamily="18" charset="0"/>
                <a:cs typeface="Times New Roman" pitchFamily="18" charset="0"/>
              </a:rPr>
              <a:t> $a = 0 ;	 	// Static Variable</a:t>
            </a:r>
          </a:p>
          <a:p>
            <a:pPr marL="0" indent="0">
              <a:buNone/>
            </a:pPr>
            <a:r>
              <a:rPr lang="en-US" sz="1600" dirty="0">
                <a:latin typeface="Times New Roman" pitchFamily="18" charset="0"/>
                <a:cs typeface="Times New Roman" pitchFamily="18" charset="0"/>
              </a:rPr>
              <a:t>		$a++;</a:t>
            </a:r>
          </a:p>
          <a:p>
            <a:pPr marL="0" indent="0">
              <a:buNone/>
            </a:pPr>
            <a:r>
              <a:rPr lang="en-US" sz="1600" dirty="0">
                <a:latin typeface="Times New Roman" pitchFamily="18" charset="0"/>
                <a:cs typeface="Times New Roman" pitchFamily="18" charset="0"/>
              </a:rPr>
              <a:t>		return $a;</a:t>
            </a:r>
          </a:p>
          <a:p>
            <a:pPr marL="0" indent="0">
              <a:buNone/>
            </a:pPr>
            <a:r>
              <a:rPr lang="en-US" sz="1600" dirty="0">
                <a:latin typeface="Times New Roman" pitchFamily="18" charset="0"/>
                <a:cs typeface="Times New Roman" pitchFamily="18" charset="0"/>
              </a:rPr>
              <a:t>	} </a:t>
            </a:r>
          </a:p>
          <a:p>
            <a:pPr marL="0" indent="0">
              <a:buNone/>
            </a:pPr>
            <a:r>
              <a:rPr lang="en-US" sz="1600" dirty="0">
                <a:latin typeface="Times New Roman" pitchFamily="18" charset="0"/>
                <a:cs typeface="Times New Roman" pitchFamily="18" charset="0"/>
              </a:rPr>
              <a:t>	echo "Calling Static variable's Function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a:t>
            </a:r>
          </a:p>
          <a:p>
            <a:pPr marL="0" indent="0">
              <a:buNone/>
            </a:pPr>
            <a:r>
              <a:rPr lang="en-US" sz="1600" dirty="0">
                <a:latin typeface="Times New Roman" pitchFamily="18" charset="0"/>
                <a:cs typeface="Times New Roman" pitchFamily="18" charset="0"/>
              </a:rPr>
              <a:t>	echo display() .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 $a = 1</a:t>
            </a:r>
          </a:p>
          <a:p>
            <a:pPr marL="0" indent="0">
              <a:buNone/>
            </a:pPr>
            <a:r>
              <a:rPr lang="en-US" sz="1600" dirty="0">
                <a:latin typeface="Times New Roman" pitchFamily="18" charset="0"/>
                <a:cs typeface="Times New Roman" pitchFamily="18" charset="0"/>
              </a:rPr>
              <a:t>	echo display() .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 $a = 2</a:t>
            </a:r>
          </a:p>
          <a:p>
            <a:pPr marL="0" indent="0">
              <a:buNone/>
            </a:pPr>
            <a:r>
              <a:rPr lang="en-US" sz="1600" dirty="0">
                <a:latin typeface="Times New Roman" pitchFamily="18" charset="0"/>
                <a:cs typeface="Times New Roman" pitchFamily="18" charset="0"/>
              </a:rPr>
              <a:t>	echo display() . "&lt;</a:t>
            </a:r>
            <a:r>
              <a:rPr lang="en-US" sz="1600" dirty="0" err="1">
                <a:latin typeface="Times New Roman" pitchFamily="18" charset="0"/>
                <a:cs typeface="Times New Roman" pitchFamily="18" charset="0"/>
              </a:rPr>
              <a:t>br</a:t>
            </a:r>
            <a:r>
              <a:rPr lang="en-US" sz="1600" dirty="0">
                <a:latin typeface="Times New Roman" pitchFamily="18" charset="0"/>
                <a:cs typeface="Times New Roman" pitchFamily="18" charset="0"/>
              </a:rPr>
              <a:t> /&gt;";		// $a = </a:t>
            </a:r>
            <a:r>
              <a:rPr lang="en-US" sz="1600" dirty="0" smtClean="0">
                <a:latin typeface="Times New Roman" pitchFamily="18" charset="0"/>
                <a:cs typeface="Times New Roman" pitchFamily="18" charset="0"/>
              </a:rPr>
              <a:t>3</a:t>
            </a:r>
          </a:p>
          <a:p>
            <a:pPr marL="0" indent="0">
              <a:buNone/>
            </a:pPr>
            <a:r>
              <a:rPr lang="en-US" sz="1600" dirty="0" smtClean="0">
                <a:latin typeface="Times New Roman" pitchFamily="18" charset="0"/>
                <a:cs typeface="Times New Roman" pitchFamily="18" charset="0"/>
              </a:rPr>
              <a:t>?&gt;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3232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Super </a:t>
            </a:r>
            <a:r>
              <a:rPr lang="en-US" sz="4000" b="1" u="sng" dirty="0" err="1" smtClean="0">
                <a:latin typeface="Times New Roman" pitchFamily="18" charset="0"/>
                <a:cs typeface="Times New Roman" pitchFamily="18" charset="0"/>
              </a:rPr>
              <a:t>Globals</a:t>
            </a:r>
            <a:r>
              <a:rPr lang="en-US" sz="4000" b="1" u="sng" dirty="0" smtClean="0">
                <a:latin typeface="Times New Roman" pitchFamily="18" charset="0"/>
                <a:cs typeface="Times New Roman" pitchFamily="18" charset="0"/>
              </a:rPr>
              <a:t> variable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962400"/>
          </a:xfrm>
        </p:spPr>
        <p:txBody>
          <a:bodyPr>
            <a:normAutofit/>
          </a:bodyPr>
          <a:lstStyle/>
          <a:p>
            <a:pPr marL="0" indent="0">
              <a:buNone/>
            </a:pPr>
            <a:r>
              <a:rPr lang="en-US" sz="1800" dirty="0" err="1">
                <a:latin typeface="Times New Roman" pitchFamily="18" charset="0"/>
                <a:cs typeface="Times New Roman" pitchFamily="18" charset="0"/>
              </a:rPr>
              <a:t>Superglobals</a:t>
            </a:r>
            <a:r>
              <a:rPr lang="en-US" sz="1800" dirty="0">
                <a:latin typeface="Times New Roman" pitchFamily="18" charset="0"/>
                <a:cs typeface="Times New Roman" pitchFamily="18" charset="0"/>
              </a:rPr>
              <a:t> are built-in variables that are always available in all scopes</a:t>
            </a:r>
          </a:p>
          <a:p>
            <a:pPr lvl="1">
              <a:buFont typeface="Arial" pitchFamily="34" charset="0"/>
              <a:buChar char="•"/>
            </a:pPr>
            <a:r>
              <a:rPr lang="en-US" sz="2000" dirty="0">
                <a:latin typeface="Times New Roman" pitchFamily="18" charset="0"/>
                <a:cs typeface="Times New Roman" pitchFamily="18" charset="0"/>
              </a:rPr>
              <a:t>$GLOBALS</a:t>
            </a:r>
          </a:p>
          <a:p>
            <a:pPr lvl="1">
              <a:buFont typeface="Arial" pitchFamily="34" charset="0"/>
              <a:buChar char="•"/>
            </a:pPr>
            <a:r>
              <a:rPr lang="en-US" sz="2000" dirty="0">
                <a:latin typeface="Times New Roman" pitchFamily="18" charset="0"/>
                <a:cs typeface="Times New Roman" pitchFamily="18" charset="0"/>
              </a:rPr>
              <a:t>$_SERVER</a:t>
            </a:r>
          </a:p>
          <a:p>
            <a:pPr lvl="1">
              <a:buFont typeface="Arial" pitchFamily="34" charset="0"/>
              <a:buChar char="•"/>
            </a:pPr>
            <a:r>
              <a:rPr lang="en-US" sz="2000" dirty="0">
                <a:latin typeface="Times New Roman" pitchFamily="18" charset="0"/>
                <a:cs typeface="Times New Roman" pitchFamily="18" charset="0"/>
              </a:rPr>
              <a:t>$_REQUEST</a:t>
            </a:r>
          </a:p>
          <a:p>
            <a:pPr lvl="1">
              <a:buFont typeface="Arial" pitchFamily="34" charset="0"/>
              <a:buChar char="•"/>
            </a:pPr>
            <a:r>
              <a:rPr lang="en-US" sz="2000" dirty="0">
                <a:latin typeface="Times New Roman" pitchFamily="18" charset="0"/>
                <a:cs typeface="Times New Roman" pitchFamily="18" charset="0"/>
              </a:rPr>
              <a:t>$_POST</a:t>
            </a:r>
          </a:p>
          <a:p>
            <a:pPr lvl="1">
              <a:buFont typeface="Arial" pitchFamily="34" charset="0"/>
              <a:buChar char="•"/>
            </a:pPr>
            <a:r>
              <a:rPr lang="en-US" sz="2000" dirty="0">
                <a:latin typeface="Times New Roman" pitchFamily="18" charset="0"/>
                <a:cs typeface="Times New Roman" pitchFamily="18" charset="0"/>
              </a:rPr>
              <a:t>$_GET</a:t>
            </a:r>
          </a:p>
          <a:p>
            <a:pPr lvl="1">
              <a:buFont typeface="Arial" pitchFamily="34" charset="0"/>
              <a:buChar char="•"/>
            </a:pPr>
            <a:r>
              <a:rPr lang="en-US" sz="2000" dirty="0">
                <a:latin typeface="Times New Roman" pitchFamily="18" charset="0"/>
                <a:cs typeface="Times New Roman" pitchFamily="18" charset="0"/>
              </a:rPr>
              <a:t>$_FILES</a:t>
            </a:r>
          </a:p>
          <a:p>
            <a:pPr lvl="1">
              <a:buFont typeface="Arial" pitchFamily="34" charset="0"/>
              <a:buChar char="•"/>
            </a:pPr>
            <a:r>
              <a:rPr lang="en-US" sz="2000" dirty="0">
                <a:latin typeface="Times New Roman" pitchFamily="18" charset="0"/>
                <a:cs typeface="Times New Roman" pitchFamily="18" charset="0"/>
              </a:rPr>
              <a:t>$_ENV</a:t>
            </a:r>
          </a:p>
          <a:p>
            <a:pPr lvl="1">
              <a:buFont typeface="Arial" pitchFamily="34" charset="0"/>
              <a:buChar char="•"/>
            </a:pPr>
            <a:r>
              <a:rPr lang="en-US" sz="2000" dirty="0">
                <a:latin typeface="Times New Roman" pitchFamily="18" charset="0"/>
                <a:cs typeface="Times New Roman" pitchFamily="18" charset="0"/>
              </a:rPr>
              <a:t>$_COOKIE</a:t>
            </a:r>
          </a:p>
          <a:p>
            <a:pPr lvl="1">
              <a:buFont typeface="Arial" pitchFamily="34" charset="0"/>
              <a:buChar char="•"/>
            </a:pPr>
            <a:r>
              <a:rPr lang="en-US" sz="2000" dirty="0">
                <a:latin typeface="Times New Roman" pitchFamily="18" charset="0"/>
                <a:cs typeface="Times New Roman" pitchFamily="18" charset="0"/>
              </a:rPr>
              <a:t>$_SESSION</a:t>
            </a:r>
          </a:p>
        </p:txBody>
      </p:sp>
    </p:spTree>
    <p:extLst>
      <p:ext uri="{BB962C8B-B14F-4D97-AF65-F5344CB8AC3E}">
        <p14:creationId xmlns:p14="http://schemas.microsoft.com/office/powerpoint/2010/main" xmlns="" val="16381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Conditional Functions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5943600" cy="3394472"/>
          </a:xfrm>
        </p:spPr>
        <p:txBody>
          <a:bodyPr>
            <a:normAutofit/>
          </a:bodyPr>
          <a:lstStyle/>
          <a:p>
            <a:pPr marL="0" indent="0">
              <a:buNone/>
            </a:pPr>
            <a:r>
              <a:rPr lang="en-US" sz="1800" b="1" dirty="0">
                <a:latin typeface="Times New Roman" pitchFamily="18" charset="0"/>
                <a:cs typeface="Times New Roman" pitchFamily="18" charset="0"/>
              </a:rPr>
              <a:t>Can't call Conditional Function before it's </a:t>
            </a:r>
            <a:r>
              <a:rPr lang="en-US" sz="1800" b="1" dirty="0" smtClean="0">
                <a:latin typeface="Times New Roman" pitchFamily="18" charset="0"/>
                <a:cs typeface="Times New Roman" pitchFamily="18" charset="0"/>
              </a:rPr>
              <a:t>definition</a:t>
            </a:r>
            <a:endParaRPr lang="en-US" sz="1800" b="1"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p>
          <a:p>
            <a:pPr marL="0" indent="0">
              <a:buNone/>
            </a:pPr>
            <a:r>
              <a:rPr lang="en-US" sz="1800" dirty="0" smtClean="0">
                <a:latin typeface="Times New Roman" pitchFamily="18" charset="0"/>
                <a:cs typeface="Times New Roman" pitchFamily="18" charset="0"/>
              </a:rPr>
              <a:t>if (expression) {</a:t>
            </a:r>
          </a:p>
          <a:p>
            <a:pPr marL="0" indent="0">
              <a:buNone/>
            </a:pPr>
            <a:r>
              <a:rPr lang="en-US" sz="1800" dirty="0" smtClean="0">
                <a:latin typeface="Times New Roman" pitchFamily="18" charset="0"/>
                <a:cs typeface="Times New Roman" pitchFamily="18" charset="0"/>
              </a:rPr>
              <a:t>	function </a:t>
            </a: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block of statements;</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 );	   // calling function</a:t>
            </a:r>
          </a:p>
          <a:p>
            <a:pPr marL="0" indent="0">
              <a:buNone/>
            </a:pPr>
            <a:endParaRPr lang="en-US" sz="1800" dirty="0">
              <a:latin typeface="Times New Roman" pitchFamily="18" charset="0"/>
              <a:cs typeface="Times New Roman" pitchFamily="18" charset="0"/>
            </a:endParaRPr>
          </a:p>
        </p:txBody>
      </p:sp>
      <p:sp>
        <p:nvSpPr>
          <p:cNvPr id="4" name="Rectangle 3"/>
          <p:cNvSpPr/>
          <p:nvPr/>
        </p:nvSpPr>
        <p:spPr>
          <a:xfrm>
            <a:off x="4495800" y="1586627"/>
            <a:ext cx="4267200" cy="2585323"/>
          </a:xfrm>
          <a:prstGeom prst="rect">
            <a:avLst/>
          </a:prstGeom>
        </p:spPr>
        <p:txBody>
          <a:bodyPr wrap="square">
            <a:spAutoFit/>
          </a:bodyPr>
          <a:lstStyle/>
          <a:p>
            <a:r>
              <a:rPr lang="en-US" dirty="0" err="1">
                <a:latin typeface="Times New Roman" pitchFamily="18" charset="0"/>
                <a:cs typeface="Times New Roman" pitchFamily="18" charset="0"/>
              </a:rPr>
              <a:t>function_name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calling function </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(expression) {</a:t>
            </a:r>
          </a:p>
          <a:p>
            <a:r>
              <a:rPr lang="en-US" dirty="0">
                <a:latin typeface="Times New Roman" pitchFamily="18" charset="0"/>
                <a:cs typeface="Times New Roman" pitchFamily="18" charset="0"/>
              </a:rPr>
              <a:t>	function </a:t>
            </a:r>
            <a:r>
              <a:rPr lang="en-US" dirty="0" err="1">
                <a:latin typeface="Times New Roman" pitchFamily="18" charset="0"/>
                <a:cs typeface="Times New Roman" pitchFamily="18" charset="0"/>
              </a:rPr>
              <a:t>function_name</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block of statements;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15113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4"/>
                                        </p:tgtEl>
                                      </p:cBhvr>
                                    </p:animEffect>
                                    <p:set>
                                      <p:cBhvr>
                                        <p:cTn id="5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Calling Functions with Condition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6934200" cy="3962400"/>
          </a:xfrm>
        </p:spPr>
        <p:txBody>
          <a:bodyPr>
            <a:normAutofit/>
          </a:bodyPr>
          <a:lstStyle/>
          <a:p>
            <a:pPr marL="0" indent="0">
              <a:buNone/>
            </a:pPr>
            <a:r>
              <a:rPr lang="en-US" sz="1800" dirty="0" smtClean="0">
                <a:latin typeface="Times New Roman" pitchFamily="18" charset="0"/>
                <a:cs typeface="Times New Roman" pitchFamily="18" charset="0"/>
              </a:rPr>
              <a:t>if (expression) {</a:t>
            </a:r>
          </a:p>
          <a:p>
            <a:pPr marL="0" indent="0">
              <a:buNone/>
            </a:pPr>
            <a:r>
              <a:rPr lang="en-US" sz="1800" dirty="0" smtClean="0">
                <a:latin typeface="Times New Roman" pitchFamily="18" charset="0"/>
                <a:cs typeface="Times New Roman" pitchFamily="18" charset="0"/>
              </a:rPr>
              <a:t>	function </a:t>
            </a: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block of statements;</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if (expression) { 	// calling function</a:t>
            </a:r>
          </a:p>
          <a:p>
            <a:pPr marL="0" indent="0">
              <a:buNone/>
            </a:pP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2658648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Variable Function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86200"/>
          </a:xfrm>
        </p:spPr>
        <p:txBody>
          <a:bodyPr>
            <a:normAutofit/>
          </a:bodyPr>
          <a:lstStyle/>
          <a:p>
            <a:pPr marL="0" indent="0">
              <a:buNone/>
            </a:pPr>
            <a:r>
              <a:rPr lang="en-US" sz="2400" dirty="0" smtClean="0">
                <a:latin typeface="Times New Roman" pitchFamily="18" charset="0"/>
                <a:cs typeface="Times New Roman" pitchFamily="18" charset="0"/>
              </a:rPr>
              <a:t>function one( ) { echo “I am one” ;}</a:t>
            </a:r>
          </a:p>
          <a:p>
            <a:pPr marL="0" indent="0">
              <a:buNone/>
            </a:pPr>
            <a:r>
              <a:rPr lang="en-US" sz="2400" dirty="0" smtClean="0">
                <a:latin typeface="Times New Roman" pitchFamily="18" charset="0"/>
                <a:cs typeface="Times New Roman" pitchFamily="18" charset="0"/>
              </a:rPr>
              <a:t>function two( ) {</a:t>
            </a:r>
            <a:r>
              <a:rPr lang="en-US" sz="2400" dirty="0">
                <a:latin typeface="Times New Roman" pitchFamily="18" charset="0"/>
                <a:cs typeface="Times New Roman" pitchFamily="18" charset="0"/>
              </a:rPr>
              <a:t>echo “I am </a:t>
            </a:r>
            <a:r>
              <a:rPr lang="en-US" sz="2400" dirty="0" smtClean="0">
                <a:latin typeface="Times New Roman" pitchFamily="18" charset="0"/>
                <a:cs typeface="Times New Roman" pitchFamily="18" charset="0"/>
              </a:rPr>
              <a:t>Two” ;}</a:t>
            </a:r>
          </a:p>
          <a:p>
            <a:pPr marL="0" indent="0">
              <a:buNone/>
            </a:pPr>
            <a:r>
              <a:rPr lang="en-US" sz="2400" dirty="0" smtClean="0">
                <a:latin typeface="Times New Roman" pitchFamily="18" charset="0"/>
                <a:cs typeface="Times New Roman" pitchFamily="18" charset="0"/>
              </a:rPr>
              <a:t>function three( ) {</a:t>
            </a:r>
            <a:r>
              <a:rPr lang="en-US" sz="2400" dirty="0">
                <a:latin typeface="Times New Roman" pitchFamily="18" charset="0"/>
                <a:cs typeface="Times New Roman" pitchFamily="18" charset="0"/>
              </a:rPr>
              <a:t>echo “I am </a:t>
            </a:r>
            <a:r>
              <a:rPr lang="en-US" sz="2400" dirty="0" smtClean="0">
                <a:latin typeface="Times New Roman" pitchFamily="18" charset="0"/>
                <a:cs typeface="Times New Roman" pitchFamily="18" charset="0"/>
              </a:rPr>
              <a:t>Three” ;}</a:t>
            </a:r>
          </a:p>
          <a:p>
            <a:pPr marL="0" indent="0">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f_variable</a:t>
            </a:r>
            <a:r>
              <a:rPr lang="en-US" sz="2400" dirty="0" smtClean="0">
                <a:latin typeface="Times New Roman" pitchFamily="18" charset="0"/>
                <a:cs typeface="Times New Roman" pitchFamily="18" charset="0"/>
              </a:rPr>
              <a:t> = “one”;	// function name to a variable</a:t>
            </a:r>
            <a:endParaRPr lang="en-US" sz="2400" dirty="0">
              <a:latin typeface="Times New Roman" pitchFamily="18" charset="0"/>
              <a:cs typeface="Times New Roman" pitchFamily="18" charset="0"/>
            </a:endParaRPr>
          </a:p>
          <a:p>
            <a:pPr marL="0" indent="0">
              <a:buNone/>
            </a:pPr>
            <a:r>
              <a:rPr lang="en-US" sz="2400" b="1" dirty="0" smtClean="0">
                <a:solidFill>
                  <a:srgbClr val="FF0000"/>
                </a:solidFill>
                <a:latin typeface="Times New Roman" pitchFamily="18" charset="0"/>
                <a:cs typeface="Times New Roman" pitchFamily="18" charset="0"/>
              </a:rPr>
              <a:t>$</a:t>
            </a:r>
            <a:r>
              <a:rPr lang="en-US" sz="2400" dirty="0" err="1" smtClean="0">
                <a:latin typeface="Times New Roman" pitchFamily="18" charset="0"/>
                <a:cs typeface="Times New Roman" pitchFamily="18" charset="0"/>
              </a:rPr>
              <a:t>f_variable</a:t>
            </a:r>
            <a:r>
              <a:rPr lang="en-US" sz="2400" dirty="0" smtClean="0">
                <a:latin typeface="Times New Roman" pitchFamily="18" charset="0"/>
                <a:cs typeface="Times New Roman" pitchFamily="18" charset="0"/>
              </a:rPr>
              <a:t>( ); 		// $ sign must</a:t>
            </a:r>
          </a:p>
          <a:p>
            <a:pPr marL="0" indent="0">
              <a:buNone/>
            </a:pPr>
            <a:r>
              <a:rPr lang="en-US" sz="2400" dirty="0" smtClean="0">
                <a:latin typeface="Times New Roman" pitchFamily="18" charset="0"/>
                <a:cs typeface="Times New Roman" pitchFamily="18" charset="0"/>
              </a:rPr>
              <a:t>one( );</a:t>
            </a:r>
          </a:p>
          <a:p>
            <a:pPr marL="0" indent="0">
              <a:buNone/>
            </a:pPr>
            <a:r>
              <a:rPr lang="en-US" sz="2000" dirty="0" smtClean="0">
                <a:latin typeface="Times New Roman" pitchFamily="18" charset="0"/>
                <a:cs typeface="Times New Roman" pitchFamily="18" charset="0"/>
              </a:rPr>
              <a:t>All function are individual so they can have their own different arguments/parameters.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8514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Nesting of Function</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2000" dirty="0" smtClean="0">
                <a:latin typeface="Times New Roman" pitchFamily="18" charset="0"/>
                <a:cs typeface="Times New Roman" pitchFamily="18" charset="0"/>
              </a:rPr>
              <a:t>Function inside function.</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outer_function</a:t>
            </a:r>
            <a:r>
              <a:rPr lang="en-US" sz="2000" dirty="0" smtClean="0">
                <a:latin typeface="Times New Roman" pitchFamily="18" charset="0"/>
                <a:cs typeface="Times New Roman" pitchFamily="18" charset="0"/>
              </a:rPr>
              <a:t>( )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block of statement;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inner_function</a:t>
            </a:r>
            <a:r>
              <a:rPr lang="en-US" sz="2000" dirty="0" smtClean="0">
                <a:latin typeface="Times New Roman" pitchFamily="18" charset="0"/>
                <a:cs typeface="Times New Roman" pitchFamily="18" charset="0"/>
              </a:rPr>
              <a:t> ( )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block of statement;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We can’t call inner function without calling outer function. First make call to outer then inner.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0033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Recursive Function</a:t>
            </a:r>
          </a:p>
        </p:txBody>
      </p:sp>
      <p:sp>
        <p:nvSpPr>
          <p:cNvPr id="3" name="Content Placeholder 2"/>
          <p:cNvSpPr>
            <a:spLocks noGrp="1"/>
          </p:cNvSpPr>
          <p:nvPr>
            <p:ph idx="1"/>
          </p:nvPr>
        </p:nvSpPr>
        <p:spPr>
          <a:xfrm>
            <a:off x="457200" y="895350"/>
            <a:ext cx="8229600" cy="3886200"/>
          </a:xfrm>
        </p:spPr>
        <p:txBody>
          <a:bodyPr>
            <a:normAutofit/>
          </a:bodyPr>
          <a:lstStyle/>
          <a:p>
            <a:r>
              <a:rPr lang="en-US" sz="2400" dirty="0" smtClean="0">
                <a:latin typeface="Times New Roman" pitchFamily="18" charset="0"/>
                <a:cs typeface="Times New Roman" pitchFamily="18" charset="0"/>
              </a:rPr>
              <a:t>When Function call it self known as Recursive Function.</a:t>
            </a:r>
          </a:p>
          <a:p>
            <a:pPr marL="0" indent="0">
              <a:buNone/>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Recursive function/method calls with over 100-200 recursion levels can smash the stack and cause a termination of the current script. Especially, infinite recursion is considered a programming error</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is advisable avoid recursive function if possible.</a:t>
            </a:r>
          </a:p>
        </p:txBody>
      </p:sp>
    </p:spTree>
    <p:extLst>
      <p:ext uri="{BB962C8B-B14F-4D97-AF65-F5344CB8AC3E}">
        <p14:creationId xmlns:p14="http://schemas.microsoft.com/office/powerpoint/2010/main" xmlns="" val="49307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Returning Error from Functions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r>
              <a:rPr lang="en-US" sz="2000" dirty="0" smtClean="0">
                <a:latin typeface="Times New Roman" pitchFamily="18" charset="0"/>
                <a:cs typeface="Times New Roman" pitchFamily="18" charset="0"/>
              </a:rPr>
              <a:t>When a functions return FALSE, we can use the die function in </a:t>
            </a:r>
            <a:r>
              <a:rPr lang="en-US" sz="2000" dirty="0" err="1" smtClean="0">
                <a:latin typeface="Times New Roman" pitchFamily="18" charset="0"/>
                <a:cs typeface="Times New Roman" pitchFamily="18" charset="0"/>
              </a:rPr>
              <a:t>php</a:t>
            </a:r>
            <a:r>
              <a:rPr lang="en-US" sz="2000" dirty="0" smtClean="0">
                <a:latin typeface="Times New Roman" pitchFamily="18" charset="0"/>
                <a:cs typeface="Times New Roman" pitchFamily="18" charset="0"/>
              </a:rPr>
              <a:t> to print an error message.</a:t>
            </a:r>
          </a:p>
          <a:p>
            <a:r>
              <a:rPr lang="en-US" sz="2000" dirty="0" smtClean="0">
                <a:latin typeface="Times New Roman" pitchFamily="18" charset="0"/>
                <a:cs typeface="Times New Roman" pitchFamily="18" charset="0"/>
              </a:rPr>
              <a:t>When </a:t>
            </a:r>
            <a:r>
              <a:rPr lang="en-US" sz="2000" dirty="0" err="1" smtClean="0">
                <a:latin typeface="Times New Roman" pitchFamily="18" charset="0"/>
                <a:cs typeface="Times New Roman" pitchFamily="18" charset="0"/>
              </a:rPr>
              <a:t>php</a:t>
            </a:r>
            <a:r>
              <a:rPr lang="en-US" sz="2000" dirty="0" smtClean="0">
                <a:latin typeface="Times New Roman" pitchFamily="18" charset="0"/>
                <a:cs typeface="Times New Roman" pitchFamily="18" charset="0"/>
              </a:rPr>
              <a:t> call die function, the application quits. </a:t>
            </a:r>
          </a:p>
          <a:p>
            <a:r>
              <a:rPr lang="en-US" sz="2000" dirty="0" smtClean="0">
                <a:latin typeface="Times New Roman" pitchFamily="18" charset="0"/>
                <a:cs typeface="Times New Roman" pitchFamily="18" charset="0"/>
              </a:rPr>
              <a:t>die (“Message”);</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disp</a:t>
            </a:r>
            <a:r>
              <a:rPr lang="en-US" sz="2000" dirty="0" smtClean="0">
                <a:latin typeface="Times New Roman" pitchFamily="18" charset="0"/>
                <a:cs typeface="Times New Roman" pitchFamily="18" charset="0"/>
              </a:rPr>
              <a:t>( ) { }</a:t>
            </a:r>
          </a:p>
          <a:p>
            <a:pPr marL="0" indent="0">
              <a:buNone/>
            </a:pP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disp</a:t>
            </a:r>
            <a:r>
              <a:rPr lang="en-US" sz="2000" dirty="0" smtClean="0">
                <a:latin typeface="Times New Roman" pitchFamily="18" charset="0"/>
                <a:cs typeface="Times New Roman" pitchFamily="18" charset="0"/>
              </a:rPr>
              <a:t>( ) or die(“Error: Application222XX”);</a:t>
            </a:r>
          </a:p>
        </p:txBody>
      </p:sp>
    </p:spTree>
    <p:extLst>
      <p:ext uri="{BB962C8B-B14F-4D97-AF65-F5344CB8AC3E}">
        <p14:creationId xmlns:p14="http://schemas.microsoft.com/office/powerpoint/2010/main" xmlns="" val="270553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b="1" u="sng" dirty="0" smtClean="0">
                <a:latin typeface="Times New Roman" pitchFamily="18" charset="0"/>
                <a:cs typeface="Times New Roman" pitchFamily="18" charset="0"/>
              </a:rPr>
              <a:t>Anonymous Functions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733799"/>
          </a:xfrm>
        </p:spPr>
        <p:txBody>
          <a:bodyPr>
            <a:normAutofit/>
          </a:bodyPr>
          <a:lstStyle/>
          <a:p>
            <a:pPr marL="0" indent="0">
              <a:buNone/>
            </a:pPr>
            <a:r>
              <a:rPr lang="en-US" sz="2000" dirty="0">
                <a:latin typeface="Times New Roman" pitchFamily="18" charset="0"/>
                <a:cs typeface="Times New Roman" pitchFamily="18" charset="0"/>
              </a:rPr>
              <a:t>Anonymous functions, also known as </a:t>
            </a:r>
            <a:r>
              <a:rPr lang="en-US" sz="2000" dirty="0" smtClean="0">
                <a:latin typeface="Times New Roman" pitchFamily="18" charset="0"/>
                <a:cs typeface="Times New Roman" pitchFamily="18" charset="0"/>
              </a:rPr>
              <a:t>closures or Lambda, </a:t>
            </a:r>
            <a:r>
              <a:rPr lang="en-US" sz="2000" dirty="0">
                <a:latin typeface="Times New Roman" pitchFamily="18" charset="0"/>
                <a:cs typeface="Times New Roman" pitchFamily="18" charset="0"/>
              </a:rPr>
              <a:t>allow the creation of functions which have no specified name</a:t>
            </a:r>
            <a:r>
              <a:rPr lang="en-US" sz="2000" dirty="0" smtClean="0">
                <a:latin typeface="Times New Roman" pitchFamily="18" charset="0"/>
                <a:cs typeface="Times New Roman" pitchFamily="18" charset="0"/>
              </a:rPr>
              <a:t>.</a:t>
            </a:r>
          </a:p>
          <a:p>
            <a:pPr lvl="1">
              <a:buFont typeface="Arial" pitchFamily="34" charset="0"/>
              <a:buChar char="•"/>
            </a:pPr>
            <a:r>
              <a:rPr lang="en-US" sz="1800" dirty="0" smtClean="0">
                <a:latin typeface="Times New Roman" pitchFamily="18" charset="0"/>
                <a:cs typeface="Times New Roman" pitchFamily="18" charset="0"/>
              </a:rPr>
              <a:t>Can be stored in a Variable </a:t>
            </a:r>
          </a:p>
          <a:p>
            <a:pPr lvl="1">
              <a:buFont typeface="Arial" pitchFamily="34" charset="0"/>
              <a:buChar char="•"/>
            </a:pPr>
            <a:r>
              <a:rPr lang="en-US" sz="1800" dirty="0" smtClean="0">
                <a:latin typeface="Times New Roman" pitchFamily="18" charset="0"/>
                <a:cs typeface="Times New Roman" pitchFamily="18" charset="0"/>
              </a:rPr>
              <a:t>Can be Returned in a Function</a:t>
            </a:r>
          </a:p>
          <a:p>
            <a:pPr lvl="1">
              <a:buFont typeface="Arial" pitchFamily="34" charset="0"/>
              <a:buChar char="•"/>
            </a:pPr>
            <a:r>
              <a:rPr lang="en-US" sz="1800" dirty="0" smtClean="0">
                <a:latin typeface="Times New Roman" pitchFamily="18" charset="0"/>
                <a:cs typeface="Times New Roman" pitchFamily="18" charset="0"/>
              </a:rPr>
              <a:t>Can be pass in a Function </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latin typeface="Times New Roman" pitchFamily="18" charset="0"/>
                <a:cs typeface="Times New Roman" pitchFamily="18" charset="0"/>
              </a:rPr>
              <a:t>	function ( ) {</a:t>
            </a:r>
          </a:p>
          <a:p>
            <a:pPr marL="0" indent="0">
              <a:buNone/>
            </a:pPr>
            <a:r>
              <a:rPr lang="en-US" sz="2000" dirty="0" smtClean="0">
                <a:latin typeface="Times New Roman" pitchFamily="18" charset="0"/>
                <a:cs typeface="Times New Roman" pitchFamily="18" charset="0"/>
              </a:rPr>
              <a:t>	block of statement;</a:t>
            </a:r>
            <a:r>
              <a:rPr lang="en-US" sz="2000" dirty="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
        <p:nvSpPr>
          <p:cNvPr id="4" name="TextBox 3"/>
          <p:cNvSpPr txBox="1"/>
          <p:nvPr/>
        </p:nvSpPr>
        <p:spPr>
          <a:xfrm>
            <a:off x="2133600" y="4324350"/>
            <a:ext cx="1064715"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smtClean="0">
                <a:latin typeface="Times New Roman" pitchFamily="18" charset="0"/>
                <a:cs typeface="Times New Roman" pitchFamily="18" charset="0"/>
              </a:rPr>
              <a:t>Semicolon</a:t>
            </a:r>
            <a:endParaRPr lang="en-IN" sz="1600" dirty="0">
              <a:latin typeface="Times New Roman" pitchFamily="18" charset="0"/>
              <a:cs typeface="Times New Roman" pitchFamily="18" charset="0"/>
            </a:endParaRPr>
          </a:p>
        </p:txBody>
      </p:sp>
      <p:cxnSp>
        <p:nvCxnSpPr>
          <p:cNvPr id="6" name="Straight Arrow Connector 5"/>
          <p:cNvCxnSpPr>
            <a:stCxn id="4" idx="1"/>
          </p:cNvCxnSpPr>
          <p:nvPr/>
        </p:nvCxnSpPr>
        <p:spPr>
          <a:xfrm flipH="1" flipV="1">
            <a:off x="1676400" y="4019550"/>
            <a:ext cx="457200" cy="47407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349978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Rules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Function </a:t>
            </a:r>
            <a:r>
              <a:rPr lang="en-US" sz="2400" dirty="0">
                <a:latin typeface="Times New Roman" pitchFamily="18" charset="0"/>
                <a:cs typeface="Times New Roman" pitchFamily="18" charset="0"/>
              </a:rPr>
              <a:t>name only starts with a letter, an underscore ( _ ).</a:t>
            </a:r>
          </a:p>
          <a:p>
            <a:r>
              <a:rPr lang="en-US" sz="2400" dirty="0" smtClean="0">
                <a:latin typeface="Times New Roman" pitchFamily="18" charset="0"/>
                <a:cs typeface="Times New Roman" pitchFamily="18" charset="0"/>
              </a:rPr>
              <a:t>Function </a:t>
            </a:r>
            <a:r>
              <a:rPr lang="en-US" sz="2400" dirty="0">
                <a:latin typeface="Times New Roman" pitchFamily="18" charset="0"/>
                <a:cs typeface="Times New Roman" pitchFamily="18" charset="0"/>
              </a:rPr>
              <a:t>name cannot start with a number. </a:t>
            </a:r>
          </a:p>
          <a:p>
            <a:r>
              <a:rPr lang="en-US" sz="2400" dirty="0" smtClean="0">
                <a:latin typeface="Times New Roman" pitchFamily="18" charset="0"/>
                <a:cs typeface="Times New Roman" pitchFamily="18" charset="0"/>
              </a:rPr>
              <a:t>Do </a:t>
            </a:r>
            <a:r>
              <a:rPr lang="en-US" sz="2400" dirty="0">
                <a:latin typeface="Times New Roman" pitchFamily="18" charset="0"/>
                <a:cs typeface="Times New Roman" pitchFamily="18" charset="0"/>
              </a:rPr>
              <a:t>not use Predefined constant name e.g. PHP_VERSION , PHP_OS etc.</a:t>
            </a:r>
          </a:p>
          <a:p>
            <a:r>
              <a:rPr lang="en-US" sz="2400" dirty="0">
                <a:latin typeface="Times New Roman" pitchFamily="18" charset="0"/>
                <a:cs typeface="Times New Roman" pitchFamily="18" charset="0"/>
              </a:rPr>
              <a:t>Do not use reserved keywords. e.g. else, if etc</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Function names are case-insensitive, though it is usually good form to call functions as they appear in their declaration</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34219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3600" b="1" u="sng" dirty="0" smtClean="0">
                <a:latin typeface="Times New Roman" pitchFamily="18" charset="0"/>
                <a:cs typeface="Times New Roman" pitchFamily="18" charset="0"/>
              </a:rPr>
              <a:t>Variable Scope in Anonymous Function</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fontScale="92500" lnSpcReduction="10000"/>
          </a:bodyPr>
          <a:lstStyle/>
          <a:p>
            <a:pPr marL="0" indent="0">
              <a:buNone/>
            </a:pPr>
            <a:r>
              <a:rPr lang="en-IN" sz="2000" dirty="0" smtClean="0">
                <a:latin typeface="Times New Roman" pitchFamily="18" charset="0"/>
                <a:cs typeface="Times New Roman" pitchFamily="18" charset="0"/>
              </a:rPr>
              <a:t>$y = 34;	// Global Variable</a:t>
            </a:r>
          </a:p>
          <a:p>
            <a:pPr marL="0" indent="0">
              <a:buNone/>
            </a:pPr>
            <a:r>
              <a:rPr lang="en-IN" sz="2000" dirty="0" smtClean="0">
                <a:latin typeface="Times New Roman" pitchFamily="18" charset="0"/>
                <a:cs typeface="Times New Roman" pitchFamily="18" charset="0"/>
              </a:rPr>
              <a:t>$a = function ($p) {</a:t>
            </a:r>
          </a:p>
          <a:p>
            <a:pPr marL="0" indent="0">
              <a:buNone/>
            </a:pPr>
            <a:r>
              <a:rPr lang="en-IN" sz="2000" dirty="0" smtClean="0">
                <a:latin typeface="Times New Roman" pitchFamily="18" charset="0"/>
                <a:cs typeface="Times New Roman" pitchFamily="18" charset="0"/>
              </a:rPr>
              <a:t>	echo “Anonymous Function $p”;</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$a($y);</a:t>
            </a: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$y = 34;	// Global </a:t>
            </a:r>
            <a:r>
              <a:rPr lang="en-IN" sz="2000" dirty="0" smtClean="0">
                <a:latin typeface="Times New Roman" pitchFamily="18" charset="0"/>
                <a:cs typeface="Times New Roman" pitchFamily="18" charset="0"/>
              </a:rPr>
              <a:t>Variable</a:t>
            </a:r>
          </a:p>
          <a:p>
            <a:pPr marL="0" indent="0">
              <a:buNone/>
            </a:pPr>
            <a:r>
              <a:rPr lang="en-IN" sz="2000" dirty="0" smtClean="0">
                <a:latin typeface="Times New Roman" pitchFamily="18" charset="0"/>
                <a:cs typeface="Times New Roman" pitchFamily="18" charset="0"/>
              </a:rPr>
              <a:t>$r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10;</a:t>
            </a:r>
            <a:r>
              <a:rPr lang="en-IN" sz="2000" dirty="0">
                <a:latin typeface="Times New Roman" pitchFamily="18" charset="0"/>
                <a:cs typeface="Times New Roman" pitchFamily="18" charset="0"/>
              </a:rPr>
              <a:t>	// Global </a:t>
            </a:r>
            <a:r>
              <a:rPr lang="en-IN" sz="2000" dirty="0" smtClean="0">
                <a:latin typeface="Times New Roman" pitchFamily="18" charset="0"/>
                <a:cs typeface="Times New Roman" pitchFamily="18" charset="0"/>
              </a:rPr>
              <a:t>Variable</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$a = function ($p) </a:t>
            </a:r>
            <a:r>
              <a:rPr lang="en-IN" sz="2000" dirty="0" smtClean="0">
                <a:solidFill>
                  <a:srgbClr val="FF0000"/>
                </a:solidFill>
                <a:latin typeface="Times New Roman" pitchFamily="18" charset="0"/>
                <a:cs typeface="Times New Roman" pitchFamily="18" charset="0"/>
              </a:rPr>
              <a:t>use</a:t>
            </a:r>
            <a:r>
              <a:rPr lang="en-IN" sz="2000" dirty="0" smtClean="0">
                <a:latin typeface="Times New Roman" pitchFamily="18" charset="0"/>
                <a:cs typeface="Times New Roman" pitchFamily="18" charset="0"/>
              </a:rPr>
              <a:t> ($r){</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echo “Anonymous Function $</a:t>
            </a:r>
            <a:r>
              <a:rPr lang="en-IN" sz="2000" dirty="0" smtClean="0">
                <a:latin typeface="Times New Roman" pitchFamily="18" charset="0"/>
                <a:cs typeface="Times New Roman" pitchFamily="18" charset="0"/>
              </a:rPr>
              <a:t>p $r”;</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$a($y);</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5912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IN" sz="3200" b="1" u="sng" dirty="0" smtClean="0">
                <a:latin typeface="Times New Roman" pitchFamily="18" charset="0"/>
                <a:cs typeface="Times New Roman" pitchFamily="18" charset="0"/>
              </a:rPr>
              <a:t>Passing Anonymous Function as Argument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IN" sz="2400" dirty="0" smtClean="0">
                <a:latin typeface="Times New Roman" pitchFamily="18" charset="0"/>
                <a:cs typeface="Times New Roman" pitchFamily="18" charset="0"/>
              </a:rPr>
              <a:t>function </a:t>
            </a:r>
            <a:r>
              <a:rPr lang="en-IN" sz="2400" dirty="0" err="1" smtClean="0">
                <a:latin typeface="Times New Roman" pitchFamily="18" charset="0"/>
                <a:cs typeface="Times New Roman" pitchFamily="18" charset="0"/>
              </a:rPr>
              <a:t>disp</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a_fun</a:t>
            </a:r>
            <a:r>
              <a:rPr lang="en-IN" sz="2400" dirty="0" smtClean="0">
                <a:latin typeface="Times New Roman" pitchFamily="18" charset="0"/>
                <a:cs typeface="Times New Roman" pitchFamily="18" charset="0"/>
              </a:rPr>
              <a:t>) {</a:t>
            </a:r>
          </a:p>
          <a:p>
            <a:pPr marL="0" indent="0">
              <a:buNone/>
            </a:pPr>
            <a:r>
              <a:rPr lang="en-IN" sz="2400" dirty="0" smtClean="0">
                <a:latin typeface="Times New Roman" pitchFamily="18" charset="0"/>
                <a:cs typeface="Times New Roman" pitchFamily="18" charset="0"/>
              </a:rPr>
              <a:t>	return $</a:t>
            </a:r>
            <a:r>
              <a:rPr lang="en-IN" sz="2400" dirty="0" err="1" smtClean="0">
                <a:latin typeface="Times New Roman" pitchFamily="18" charset="0"/>
                <a:cs typeface="Times New Roman" pitchFamily="18" charset="0"/>
              </a:rPr>
              <a:t>a_fun</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echo </a:t>
            </a:r>
            <a:r>
              <a:rPr lang="en-IN" sz="2400" dirty="0" err="1" smtClean="0">
                <a:latin typeface="Times New Roman" pitchFamily="18" charset="0"/>
                <a:cs typeface="Times New Roman" pitchFamily="18" charset="0"/>
              </a:rPr>
              <a:t>disp</a:t>
            </a:r>
            <a:r>
              <a:rPr lang="en-IN" sz="2400" dirty="0" smtClean="0">
                <a:latin typeface="Times New Roman" pitchFamily="18" charset="0"/>
                <a:cs typeface="Times New Roman" pitchFamily="18" charset="0"/>
              </a:rPr>
              <a:t>(function ( ){</a:t>
            </a:r>
          </a:p>
          <a:p>
            <a:pPr marL="0" indent="0">
              <a:buNone/>
            </a:pPr>
            <a:r>
              <a:rPr lang="en-IN" sz="2400" dirty="0" smtClean="0">
                <a:latin typeface="Times New Roman" pitchFamily="18" charset="0"/>
                <a:cs typeface="Times New Roman" pitchFamily="18" charset="0"/>
              </a:rPr>
              <a:t>	return </a:t>
            </a:r>
            <a:r>
              <a:rPr lang="en-IN"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CdacJaipur</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66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Returning Anonymous Function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40606"/>
            <a:ext cx="3505200" cy="3394472"/>
          </a:xfrm>
        </p:spPr>
        <p:txBody>
          <a:bodyPr>
            <a:normAutofit/>
          </a:bodyPr>
          <a:lstStyle/>
          <a:p>
            <a:pPr marL="0" indent="0">
              <a:buNone/>
            </a:pPr>
            <a:r>
              <a:rPr lang="en-IN" sz="2000" dirty="0">
                <a:latin typeface="Times New Roman" pitchFamily="18" charset="0"/>
                <a:cs typeface="Times New Roman" pitchFamily="18" charset="0"/>
              </a:rPr>
              <a:t>function </a:t>
            </a:r>
            <a:r>
              <a:rPr lang="en-IN" sz="2000" dirty="0" err="1">
                <a:latin typeface="Times New Roman" pitchFamily="18" charset="0"/>
                <a:cs typeface="Times New Roman" pitchFamily="18" charset="0"/>
              </a:rPr>
              <a:t>disp</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str</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return function ($</a:t>
            </a:r>
            <a:r>
              <a:rPr lang="en-IN" sz="2000" dirty="0" err="1" smtClean="0">
                <a:latin typeface="Times New Roman" pitchFamily="18" charset="0"/>
                <a:cs typeface="Times New Roman" pitchFamily="18" charset="0"/>
              </a:rPr>
              <a:t>a_str</a:t>
            </a:r>
            <a:r>
              <a:rPr lang="en-IN" sz="2000" dirty="0" smtClean="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return $</a:t>
            </a:r>
            <a:r>
              <a:rPr lang="en-IN" sz="2000" dirty="0" err="1" smtClean="0">
                <a:latin typeface="Times New Roman" pitchFamily="18" charset="0"/>
                <a:cs typeface="Times New Roman" pitchFamily="18" charset="0"/>
              </a:rPr>
              <a:t>a_str</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 = </a:t>
            </a:r>
            <a:r>
              <a:rPr lang="en-IN" sz="2000" dirty="0" err="1" smtClean="0">
                <a:latin typeface="Times New Roman" pitchFamily="18" charset="0"/>
                <a:cs typeface="Times New Roman" pitchFamily="18" charset="0"/>
              </a:rPr>
              <a:t>disp</a:t>
            </a:r>
            <a:r>
              <a:rPr lang="en-IN" sz="2000" dirty="0" smtClean="0">
                <a:latin typeface="Times New Roman" pitchFamily="18" charset="0"/>
                <a:cs typeface="Times New Roman" pitchFamily="18" charset="0"/>
              </a:rPr>
              <a:t>(“Hello”);</a:t>
            </a:r>
          </a:p>
          <a:p>
            <a:pPr marL="0" indent="0">
              <a:buNone/>
            </a:pPr>
            <a:r>
              <a:rPr lang="en-IN" sz="2000" dirty="0" smtClean="0">
                <a:latin typeface="Times New Roman" pitchFamily="18" charset="0"/>
                <a:cs typeface="Times New Roman" pitchFamily="18" charset="0"/>
              </a:rPr>
              <a:t>$a</a:t>
            </a:r>
            <a:r>
              <a:rPr lang="en-IN"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CdacJaipur</a:t>
            </a:r>
            <a:r>
              <a:rPr lang="en-IN" sz="2000" dirty="0" smtClean="0">
                <a:latin typeface="Times New Roman" pitchFamily="18" charset="0"/>
                <a:cs typeface="Times New Roman" pitchFamily="18" charset="0"/>
              </a:rPr>
              <a:t>”);</a:t>
            </a:r>
            <a:endParaRPr lang="en-IN" sz="2000" dirty="0"/>
          </a:p>
        </p:txBody>
      </p:sp>
      <p:sp>
        <p:nvSpPr>
          <p:cNvPr id="4" name="Content Placeholder 2"/>
          <p:cNvSpPr txBox="1">
            <a:spLocks/>
          </p:cNvSpPr>
          <p:nvPr/>
        </p:nvSpPr>
        <p:spPr>
          <a:xfrm>
            <a:off x="4495800" y="1082278"/>
            <a:ext cx="44958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000" dirty="0" smtClean="0">
                <a:latin typeface="Times New Roman" pitchFamily="18" charset="0"/>
                <a:cs typeface="Times New Roman" pitchFamily="18" charset="0"/>
              </a:rPr>
              <a:t>function </a:t>
            </a:r>
            <a:r>
              <a:rPr lang="en-IN" sz="2000" dirty="0" err="1" smtClean="0">
                <a:latin typeface="Times New Roman" pitchFamily="18" charset="0"/>
                <a:cs typeface="Times New Roman" pitchFamily="18" charset="0"/>
              </a:rPr>
              <a:t>disp</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str</a:t>
            </a:r>
            <a:r>
              <a:rPr lang="en-IN" sz="2000" dirty="0" smtClean="0">
                <a:latin typeface="Times New Roman" pitchFamily="18" charset="0"/>
                <a:cs typeface="Times New Roman" pitchFamily="18" charset="0"/>
              </a:rPr>
              <a:t>) {</a:t>
            </a:r>
          </a:p>
          <a:p>
            <a:pPr marL="0" indent="0">
              <a:buFont typeface="Arial" pitchFamily="34" charse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return function ($</a:t>
            </a:r>
            <a:r>
              <a:rPr lang="en-IN" sz="2000" dirty="0" err="1" smtClean="0">
                <a:latin typeface="Times New Roman" pitchFamily="18" charset="0"/>
                <a:cs typeface="Times New Roman" pitchFamily="18" charset="0"/>
              </a:rPr>
              <a:t>a_str</a:t>
            </a:r>
            <a:r>
              <a:rPr lang="en-IN" sz="2000" dirty="0" smtClean="0">
                <a:latin typeface="Times New Roman" pitchFamily="18" charset="0"/>
                <a:cs typeface="Times New Roman" pitchFamily="18" charset="0"/>
              </a:rPr>
              <a:t>) use ($</a:t>
            </a:r>
            <a:r>
              <a:rPr lang="en-IN" sz="2000" dirty="0" err="1" smtClean="0">
                <a:latin typeface="Times New Roman" pitchFamily="18" charset="0"/>
                <a:cs typeface="Times New Roman" pitchFamily="18" charset="0"/>
              </a:rPr>
              <a:t>str</a:t>
            </a:r>
            <a:r>
              <a:rPr lang="en-IN" sz="2000" dirty="0" smtClean="0">
                <a:latin typeface="Times New Roman" pitchFamily="18" charset="0"/>
                <a:cs typeface="Times New Roman" pitchFamily="18" charset="0"/>
              </a:rPr>
              <a:t>) {</a:t>
            </a:r>
          </a:p>
          <a:p>
            <a:pPr marL="0" indent="0">
              <a:buFont typeface="Arial" pitchFamily="34" charset="0"/>
              <a:buNone/>
            </a:pPr>
            <a:r>
              <a:rPr lang="en-IN" sz="2000" dirty="0" smtClean="0">
                <a:latin typeface="Times New Roman" pitchFamily="18" charset="0"/>
                <a:cs typeface="Times New Roman" pitchFamily="18" charset="0"/>
              </a:rPr>
              <a:t>	echo $</a:t>
            </a:r>
            <a:r>
              <a:rPr lang="en-IN" sz="2000" dirty="0" err="1" smtClean="0">
                <a:latin typeface="Times New Roman" pitchFamily="18" charset="0"/>
                <a:cs typeface="Times New Roman" pitchFamily="18" charset="0"/>
              </a:rPr>
              <a:t>str</a:t>
            </a:r>
            <a:r>
              <a:rPr lang="en-IN" sz="2000" dirty="0" smtClean="0">
                <a:latin typeface="Times New Roman" pitchFamily="18" charset="0"/>
                <a:cs typeface="Times New Roman" pitchFamily="18" charset="0"/>
              </a:rPr>
              <a:t> . “ ” . $</a:t>
            </a:r>
            <a:r>
              <a:rPr lang="en-IN" sz="2000" dirty="0" err="1" smtClean="0">
                <a:latin typeface="Times New Roman" pitchFamily="18" charset="0"/>
                <a:cs typeface="Times New Roman" pitchFamily="18" charset="0"/>
              </a:rPr>
              <a:t>a_str</a:t>
            </a:r>
            <a:r>
              <a:rPr lang="en-IN" sz="2000" dirty="0" smtClean="0">
                <a:latin typeface="Times New Roman" pitchFamily="18" charset="0"/>
                <a:cs typeface="Times New Roman" pitchFamily="18" charset="0"/>
              </a:rPr>
              <a:t>;</a:t>
            </a:r>
          </a:p>
          <a:p>
            <a:pPr marL="0" indent="0">
              <a:buFont typeface="Arial" pitchFamily="34" charse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p>
          <a:p>
            <a:pPr marL="0" indent="0">
              <a:buFont typeface="Arial" pitchFamily="34" charset="0"/>
              <a:buNone/>
            </a:pPr>
            <a:r>
              <a:rPr lang="en-IN" sz="2000" dirty="0" smtClean="0">
                <a:latin typeface="Times New Roman" pitchFamily="18" charset="0"/>
                <a:cs typeface="Times New Roman" pitchFamily="18" charset="0"/>
              </a:rPr>
              <a:t>}</a:t>
            </a:r>
          </a:p>
          <a:p>
            <a:pPr marL="0" indent="0">
              <a:buFont typeface="Arial" pitchFamily="34" charset="0"/>
              <a:buNone/>
            </a:pPr>
            <a:r>
              <a:rPr lang="en-IN" sz="2000" dirty="0" smtClean="0">
                <a:latin typeface="Times New Roman" pitchFamily="18" charset="0"/>
                <a:cs typeface="Times New Roman" pitchFamily="18" charset="0"/>
              </a:rPr>
              <a:t>$a = </a:t>
            </a:r>
            <a:r>
              <a:rPr lang="en-IN" sz="2000" dirty="0" err="1" smtClean="0">
                <a:latin typeface="Times New Roman" pitchFamily="18" charset="0"/>
                <a:cs typeface="Times New Roman" pitchFamily="18" charset="0"/>
              </a:rPr>
              <a:t>disp</a:t>
            </a:r>
            <a:r>
              <a:rPr lang="en-IN" sz="2000" dirty="0" smtClean="0">
                <a:latin typeface="Times New Roman" pitchFamily="18" charset="0"/>
                <a:cs typeface="Times New Roman" pitchFamily="18" charset="0"/>
              </a:rPr>
              <a:t>(“Hello”);</a:t>
            </a:r>
          </a:p>
          <a:p>
            <a:pPr marL="0" indent="0">
              <a:buNone/>
            </a:pPr>
            <a:r>
              <a:rPr lang="en-IN" sz="2000" dirty="0" smtClean="0">
                <a:latin typeface="Times New Roman" pitchFamily="18" charset="0"/>
                <a:cs typeface="Times New Roman" pitchFamily="18" charset="0"/>
              </a:rPr>
              <a:t>$a</a:t>
            </a:r>
            <a:r>
              <a:rPr lang="en-IN"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CdacJaipur</a:t>
            </a:r>
            <a:r>
              <a:rPr lang="en-IN" sz="2000" dirty="0" smtClean="0">
                <a:latin typeface="Times New Roman" pitchFamily="18" charset="0"/>
                <a:cs typeface="Times New Roman" pitchFamily="18" charset="0"/>
              </a:rPr>
              <a:t>”);</a:t>
            </a:r>
            <a:endParaRPr lang="en-IN" sz="2000" dirty="0"/>
          </a:p>
        </p:txBody>
      </p:sp>
    </p:spTree>
    <p:extLst>
      <p:ext uri="{BB962C8B-B14F-4D97-AF65-F5344CB8AC3E}">
        <p14:creationId xmlns:p14="http://schemas.microsoft.com/office/powerpoint/2010/main" xmlns="" val="324747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fade">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fade">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6" end="6"/>
                                            </p:txEl>
                                          </p:spTgt>
                                        </p:tgtEl>
                                        <p:attrNameLst>
                                          <p:attrName>style.visibility</p:attrName>
                                        </p:attrNameLst>
                                      </p:cBhvr>
                                      <p:to>
                                        <p:strVal val="visible"/>
                                      </p:to>
                                    </p:set>
                                    <p:animEffect transition="in" filter="fade">
                                      <p:cBhvr>
                                        <p:cTn id="7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How Function Call Works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US" sz="2000" dirty="0">
                <a:latin typeface="Times New Roman" pitchFamily="18" charset="0"/>
                <a:cs typeface="Times New Roman" pitchFamily="18" charset="0"/>
              </a:rPr>
              <a:t>The code inside a PHP function isn’t executed until that function is called</a:t>
            </a:r>
            <a:r>
              <a:rPr lang="en-US" sz="20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echo “First Line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 /&gt;”;</a:t>
            </a:r>
          </a:p>
          <a:p>
            <a:pPr marL="0" indent="0">
              <a:buNone/>
            </a:pPr>
            <a:r>
              <a:rPr lang="en-US" sz="1800" dirty="0" smtClean="0">
                <a:latin typeface="Times New Roman" pitchFamily="18" charset="0"/>
                <a:cs typeface="Times New Roman" pitchFamily="18" charset="0"/>
              </a:rPr>
              <a:t>     display(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echo </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CdacJaipur</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function </a:t>
            </a:r>
            <a:r>
              <a:rPr lang="en-US" sz="1800" dirty="0">
                <a:latin typeface="Times New Roman" pitchFamily="18" charset="0"/>
                <a:cs typeface="Times New Roman" pitchFamily="18" charset="0"/>
              </a:rPr>
              <a:t>display( )</a:t>
            </a:r>
          </a:p>
          <a:p>
            <a:pPr marL="0" indent="0">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echo </a:t>
            </a:r>
            <a:r>
              <a:rPr lang="en-US" sz="1800" dirty="0">
                <a:latin typeface="Times New Roman" pitchFamily="18" charset="0"/>
                <a:cs typeface="Times New Roman" pitchFamily="18" charset="0"/>
              </a:rPr>
              <a:t>“Welcome to </a:t>
            </a:r>
            <a:r>
              <a:rPr lang="en-US" sz="1800" dirty="0" err="1" smtClean="0">
                <a:latin typeface="Times New Roman" pitchFamily="18" charset="0"/>
                <a:cs typeface="Times New Roman" pitchFamily="18" charset="0"/>
              </a:rPr>
              <a:t>CdacJaipur</a:t>
            </a:r>
            <a:r>
              <a:rPr lang="en-US" sz="1800" dirty="0" smtClean="0">
                <a:latin typeface="Times New Roman" pitchFamily="18" charset="0"/>
                <a:cs typeface="Times New Roman" pitchFamily="18" charset="0"/>
              </a:rPr>
              <a:t>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/&gt;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echo “Last Line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/&gt;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28541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Function with Parameters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lnSpcReduction="10000"/>
          </a:bodyPr>
          <a:lstStyle/>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 (parameter1, parameter2, ….)</a:t>
            </a:r>
          </a:p>
          <a:p>
            <a:pPr marL="0" indent="0">
              <a:buNone/>
            </a:pPr>
            <a:r>
              <a:rPr lang="en-US" sz="2000" dirty="0" smtClean="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Block of statement;   </a:t>
            </a:r>
          </a:p>
          <a:p>
            <a:pPr marL="0" indent="0">
              <a:buNone/>
            </a:pP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function display($name1, $name2)</a:t>
            </a:r>
          </a:p>
          <a:p>
            <a:pPr marL="0" indent="0">
              <a:buNone/>
            </a:pP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echo “$name1 to $name2”;</a:t>
            </a:r>
          </a:p>
          <a:p>
            <a:pPr marL="0" indent="0">
              <a:buNone/>
            </a:pP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9065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Call Function with Parameter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895350"/>
            <a:ext cx="4572000" cy="3505200"/>
          </a:xfrm>
        </p:spPr>
        <p:txBody>
          <a:bodyPr>
            <a:normAutofit/>
          </a:bodyPr>
          <a:lstStyle/>
          <a:p>
            <a:pPr marL="0" indent="0">
              <a:buNone/>
            </a:pPr>
            <a:r>
              <a:rPr lang="en-US" sz="2000" dirty="0" smtClean="0">
                <a:latin typeface="Times New Roman" pitchFamily="18" charset="0"/>
                <a:cs typeface="Times New Roman" pitchFamily="18" charset="0"/>
              </a:rPr>
              <a:t>Syntax</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function_name</a:t>
            </a:r>
            <a:r>
              <a:rPr lang="en-US" sz="2000" dirty="0">
                <a:latin typeface="Times New Roman" pitchFamily="18" charset="0"/>
                <a:cs typeface="Times New Roman" pitchFamily="18" charset="0"/>
              </a:rPr>
              <a:t> (para1, para2, ….)</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Block of statement;   </a:t>
            </a:r>
          </a:p>
          <a:p>
            <a:pPr marL="0" indent="0">
              <a:buNone/>
            </a:pPr>
            <a:r>
              <a:rPr lang="en-US" sz="2000" dirty="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 </a:t>
            </a:r>
          </a:p>
          <a:p>
            <a:pPr marL="0" indent="0">
              <a:buNone/>
            </a:pP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(argument1, argument2)</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5" name="Rectangle 4"/>
          <p:cNvSpPr/>
          <p:nvPr/>
        </p:nvSpPr>
        <p:spPr>
          <a:xfrm>
            <a:off x="5029200" y="1160205"/>
            <a:ext cx="4038600" cy="2554545"/>
          </a:xfrm>
          <a:prstGeom prst="rect">
            <a:avLst/>
          </a:prstGeom>
        </p:spPr>
        <p:txBody>
          <a:bodyPr wrap="square">
            <a:spAutoFit/>
          </a:bodyPr>
          <a:lstStyle/>
          <a:p>
            <a:r>
              <a:rPr lang="en-US" sz="2000" dirty="0">
                <a:latin typeface="Times New Roman" pitchFamily="18" charset="0"/>
                <a:cs typeface="Times New Roman" pitchFamily="18" charset="0"/>
              </a:rPr>
              <a:t>function display($name1, $name2)</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echo “$name1 to $name2”;</a:t>
            </a:r>
          </a:p>
          <a:p>
            <a:r>
              <a:rPr lang="en-US" sz="2000" dirty="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Ex: - </a:t>
            </a:r>
          </a:p>
          <a:p>
            <a:r>
              <a:rPr lang="en-US" sz="2000" dirty="0">
                <a:latin typeface="Times New Roman" pitchFamily="18" charset="0"/>
                <a:cs typeface="Times New Roman" pitchFamily="18" charset="0"/>
              </a:rPr>
              <a:t>display(“Welcome”,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CdacJaipur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0327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Arguments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Autofit/>
          </a:bodyPr>
          <a:lstStyle/>
          <a:p>
            <a:pPr marL="0" indent="0">
              <a:buNone/>
            </a:pPr>
            <a:r>
              <a:rPr lang="en-US" sz="1800" dirty="0">
                <a:latin typeface="Times New Roman" pitchFamily="18" charset="0"/>
                <a:cs typeface="Times New Roman" pitchFamily="18" charset="0"/>
              </a:rPr>
              <a:t>Syntax: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a:t>
            </a:r>
            <a:r>
              <a:rPr lang="en-US" sz="1800" dirty="0" smtClean="0">
                <a:latin typeface="Times New Roman" pitchFamily="18" charset="0"/>
                <a:cs typeface="Times New Roman" pitchFamily="18" charset="0"/>
              </a:rPr>
              <a:t>para2, para3=“value”)</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(para1</a:t>
            </a:r>
            <a:r>
              <a:rPr lang="en-US" sz="1800" dirty="0">
                <a:latin typeface="Times New Roman" pitchFamily="18" charset="0"/>
                <a:cs typeface="Times New Roman" pitchFamily="18" charset="0"/>
              </a:rPr>
              <a:t>, para2</a:t>
            </a:r>
            <a:r>
              <a:rPr lang="en-US" sz="1800" dirty="0" smtClean="0">
                <a:latin typeface="Times New Roman" pitchFamily="18" charset="0"/>
                <a:cs typeface="Times New Roman" pitchFamily="18" charset="0"/>
              </a:rPr>
              <a:t>=“value”, para3) 	// wrong syntax</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8724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Arguments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86200"/>
          </a:xfrm>
        </p:spPr>
        <p:txBody>
          <a:bodyPr>
            <a:noAutofit/>
          </a:bodyPr>
          <a:lstStyle/>
          <a:p>
            <a:pPr marL="0" indent="0">
              <a:buNone/>
            </a:pPr>
            <a:r>
              <a:rPr lang="en-US" sz="1800" dirty="0">
                <a:latin typeface="Times New Roman" pitchFamily="18" charset="0"/>
                <a:cs typeface="Times New Roman" pitchFamily="18" charset="0"/>
              </a:rPr>
              <a:t>Syntax: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para2=“value”, para3</a:t>
            </a:r>
            <a:r>
              <a:rPr lang="en-US" sz="1800" dirty="0" smtClean="0">
                <a:latin typeface="Times New Roman" pitchFamily="18" charset="0"/>
                <a:cs typeface="Times New Roman" pitchFamily="18" charset="0"/>
              </a:rPr>
              <a:t>)	// wrong Syntax</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a:t>
            </a:r>
            <a:r>
              <a:rPr lang="en-US" sz="1800" dirty="0" smtClean="0">
                <a:latin typeface="Times New Roman" pitchFamily="18" charset="0"/>
                <a:cs typeface="Times New Roman" pitchFamily="18" charset="0"/>
              </a:rPr>
              <a:t>para2=“value1”, para3=“value2”)</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7196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1719</Words>
  <Application>Microsoft Office PowerPoint</Application>
  <PresentationFormat>On-screen Show (16:9)</PresentationFormat>
  <Paragraphs>496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Function</vt:lpstr>
      <vt:lpstr>Importance of Function</vt:lpstr>
      <vt:lpstr>Creating and Calling a Function</vt:lpstr>
      <vt:lpstr>Rules</vt:lpstr>
      <vt:lpstr>How Function Call Works</vt:lpstr>
      <vt:lpstr>Function with Parameters</vt:lpstr>
      <vt:lpstr>Call Function with Parameter</vt:lpstr>
      <vt:lpstr>Default Arguments</vt:lpstr>
      <vt:lpstr>Default Arguments</vt:lpstr>
      <vt:lpstr>Default Arguments</vt:lpstr>
      <vt:lpstr>Default Arguments</vt:lpstr>
      <vt:lpstr>Return Statement</vt:lpstr>
      <vt:lpstr>Return Statement</vt:lpstr>
      <vt:lpstr>Type Declaration</vt:lpstr>
      <vt:lpstr>Valid Type</vt:lpstr>
      <vt:lpstr>Scalar Type Declarations</vt:lpstr>
      <vt:lpstr>Coercive Mode</vt:lpstr>
      <vt:lpstr>Strict Mode</vt:lpstr>
      <vt:lpstr>Strict Mode</vt:lpstr>
      <vt:lpstr>Return Type Declarations</vt:lpstr>
      <vt:lpstr>Pass By Value</vt:lpstr>
      <vt:lpstr>Pass By Value</vt:lpstr>
      <vt:lpstr>Pass By Reference</vt:lpstr>
      <vt:lpstr>Pass by Reference</vt:lpstr>
      <vt:lpstr>Returning Reference</vt:lpstr>
      <vt:lpstr>Slide 26</vt:lpstr>
      <vt:lpstr>Type of Variable and It’s Scope</vt:lpstr>
      <vt:lpstr>Local Variable</vt:lpstr>
      <vt:lpstr>Global Variable</vt:lpstr>
      <vt:lpstr>Global Keyword</vt:lpstr>
      <vt:lpstr>Static Variable</vt:lpstr>
      <vt:lpstr>Super Globals variable</vt:lpstr>
      <vt:lpstr>Conditional Functions</vt:lpstr>
      <vt:lpstr>Calling Functions with Condition</vt:lpstr>
      <vt:lpstr>Variable Function</vt:lpstr>
      <vt:lpstr>Nesting of Function</vt:lpstr>
      <vt:lpstr>Recursive Function</vt:lpstr>
      <vt:lpstr>Returning Error from Functions</vt:lpstr>
      <vt:lpstr>Anonymous Functions</vt:lpstr>
      <vt:lpstr>Variable Scope in Anonymous Function</vt:lpstr>
      <vt:lpstr>Passing Anonymous Function as Argument</vt:lpstr>
      <vt:lpstr>Returning Anonymous Function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R</dc:creator>
  <cp:lastModifiedBy>Windows User</cp:lastModifiedBy>
  <cp:revision>101</cp:revision>
  <dcterms:created xsi:type="dcterms:W3CDTF">2006-08-16T00:00:00Z</dcterms:created>
  <dcterms:modified xsi:type="dcterms:W3CDTF">2019-12-21T07:47:19Z</dcterms:modified>
</cp:coreProperties>
</file>