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3" r:id="rId6"/>
    <p:sldId id="262" r:id="rId7"/>
    <p:sldId id="265" r:id="rId8"/>
    <p:sldId id="260" r:id="rId9"/>
    <p:sldId id="264" r:id="rId10"/>
    <p:sldId id="266" r:id="rId11"/>
    <p:sldId id="268"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12/21/2019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File Handling </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r>
              <a:rPr lang="en-US" sz="2800" dirty="0" smtClean="0">
                <a:latin typeface="Times New Roman" pitchFamily="18" charset="0"/>
                <a:cs typeface="Times New Roman" pitchFamily="18" charset="0"/>
              </a:rPr>
              <a:t>Opening File </a:t>
            </a:r>
          </a:p>
          <a:p>
            <a:r>
              <a:rPr lang="en-US" sz="2800" dirty="0" smtClean="0">
                <a:latin typeface="Times New Roman" pitchFamily="18" charset="0"/>
                <a:cs typeface="Times New Roman" pitchFamily="18" charset="0"/>
              </a:rPr>
              <a:t>Reading File</a:t>
            </a:r>
          </a:p>
          <a:p>
            <a:r>
              <a:rPr lang="en-US" sz="2800" dirty="0" smtClean="0">
                <a:latin typeface="Times New Roman" pitchFamily="18" charset="0"/>
                <a:cs typeface="Times New Roman" pitchFamily="18" charset="0"/>
              </a:rPr>
              <a:t>Writing File</a:t>
            </a:r>
          </a:p>
          <a:p>
            <a:r>
              <a:rPr lang="en-US" sz="2800" dirty="0" smtClean="0">
                <a:latin typeface="Times New Roman" pitchFamily="18" charset="0"/>
                <a:cs typeface="Times New Roman" pitchFamily="18" charset="0"/>
              </a:rPr>
              <a:t>Closing File</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28901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err="1" smtClean="0">
                <a:latin typeface="Times New Roman" pitchFamily="18" charset="0"/>
                <a:cs typeface="Times New Roman" pitchFamily="18" charset="0"/>
              </a:rPr>
              <a:t>fgets</a:t>
            </a:r>
            <a:r>
              <a:rPr lang="en-US" sz="4000" b="1" dirty="0" smtClean="0">
                <a:latin typeface="Times New Roman" pitchFamily="18" charset="0"/>
                <a:cs typeface="Times New Roman" pitchFamily="18" charset="0"/>
              </a:rPr>
              <a:t>( ) Function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This function is used to read a single line from a file. You can pass this function a file handle corresponding to an open file, and optional length. </a:t>
            </a:r>
          </a:p>
          <a:p>
            <a:pPr marL="0" indent="0">
              <a:buNone/>
            </a:pPr>
            <a:r>
              <a:rPr lang="en-US" sz="2400" dirty="0" smtClean="0">
                <a:latin typeface="Times New Roman" pitchFamily="18" charset="0"/>
                <a:cs typeface="Times New Roman" pitchFamily="18" charset="0"/>
              </a:rPr>
              <a:t>Syntax: - </a:t>
            </a:r>
            <a:r>
              <a:rPr lang="en-US" sz="2400" dirty="0" err="1" smtClean="0">
                <a:latin typeface="Times New Roman" pitchFamily="18" charset="0"/>
                <a:cs typeface="Times New Roman" pitchFamily="18" charset="0"/>
              </a:rPr>
              <a:t>fgets</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file_handle</a:t>
            </a:r>
            <a:r>
              <a:rPr lang="en-US" sz="2400" dirty="0" smtClean="0">
                <a:latin typeface="Times New Roman" pitchFamily="18" charset="0"/>
                <a:cs typeface="Times New Roman" pitchFamily="18" charset="0"/>
              </a:rPr>
              <a:t>, length);</a:t>
            </a:r>
          </a:p>
          <a:p>
            <a:pPr marL="0" indent="0">
              <a:buNone/>
            </a:pPr>
            <a:r>
              <a:rPr lang="en-US" sz="2400" dirty="0" smtClean="0">
                <a:latin typeface="Times New Roman" pitchFamily="18" charset="0"/>
                <a:cs typeface="Times New Roman" pitchFamily="18" charset="0"/>
              </a:rPr>
              <a:t>Ex: -  </a:t>
            </a:r>
            <a:r>
              <a:rPr lang="en-US" sz="2400" dirty="0" err="1" smtClean="0">
                <a:latin typeface="Times New Roman" pitchFamily="18" charset="0"/>
                <a:cs typeface="Times New Roman" pitchFamily="18" charset="0"/>
              </a:rPr>
              <a:t>fgets</a:t>
            </a:r>
            <a:r>
              <a:rPr lang="en-US" sz="2400" dirty="0" smtClean="0">
                <a:latin typeface="Times New Roman" pitchFamily="18" charset="0"/>
                <a:cs typeface="Times New Roman" pitchFamily="18" charset="0"/>
              </a:rPr>
              <a:t>($handle);</a:t>
            </a:r>
          </a:p>
          <a:p>
            <a:pPr marL="0" indent="0">
              <a:buNone/>
            </a:pPr>
            <a:r>
              <a:rPr lang="en-US" sz="2400" dirty="0" smtClean="0">
                <a:latin typeface="Times New Roman" pitchFamily="18" charset="0"/>
                <a:cs typeface="Times New Roman" pitchFamily="18" charset="0"/>
              </a:rPr>
              <a:t>If no length specified, the length default to 1024 bytes. </a:t>
            </a:r>
          </a:p>
        </p:txBody>
      </p:sp>
    </p:spTree>
    <p:extLst>
      <p:ext uri="{BB962C8B-B14F-4D97-AF65-F5344CB8AC3E}">
        <p14:creationId xmlns:p14="http://schemas.microsoft.com/office/powerpoint/2010/main" xmlns="" val="426714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Closing File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err="1" smtClean="0">
                <a:latin typeface="Times New Roman" pitchFamily="18" charset="0"/>
                <a:cs typeface="Times New Roman" pitchFamily="18" charset="0"/>
              </a:rPr>
              <a:t>fclose</a:t>
            </a:r>
            <a:r>
              <a:rPr lang="en-US" sz="2000" dirty="0" smtClean="0">
                <a:latin typeface="Times New Roman" pitchFamily="18" charset="0"/>
                <a:cs typeface="Times New Roman" pitchFamily="18" charset="0"/>
              </a:rPr>
              <a:t>( ) Function is used to close an open file. Closing the file frees up the resources connected with that file.</a:t>
            </a:r>
          </a:p>
          <a:p>
            <a:pPr marL="0" indent="0">
              <a:buNone/>
            </a:pPr>
            <a:r>
              <a:rPr lang="en-US" sz="2000" dirty="0" smtClean="0">
                <a:latin typeface="Times New Roman" pitchFamily="18" charset="0"/>
                <a:cs typeface="Times New Roman" pitchFamily="18" charset="0"/>
              </a:rPr>
              <a:t>This function returns TRUE if the file was closed successfully and FALSE otherwise.</a:t>
            </a:r>
          </a:p>
          <a:p>
            <a:pPr marL="0" indent="0">
              <a:buNone/>
            </a:pPr>
            <a:r>
              <a:rPr lang="en-US" sz="2000" dirty="0" smtClean="0">
                <a:latin typeface="Times New Roman" pitchFamily="18" charset="0"/>
                <a:cs typeface="Times New Roman" pitchFamily="18" charset="0"/>
              </a:rPr>
              <a:t>Syntax:- </a:t>
            </a:r>
            <a:r>
              <a:rPr lang="en-US" sz="2000" dirty="0" err="1" smtClean="0">
                <a:latin typeface="Times New Roman" pitchFamily="18" charset="0"/>
                <a:cs typeface="Times New Roman" pitchFamily="18" charset="0"/>
              </a:rPr>
              <a:t>fclose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file_handle</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Ex: - </a:t>
            </a:r>
            <a:r>
              <a:rPr lang="en-US" sz="2000" dirty="0" err="1" smtClean="0">
                <a:latin typeface="Times New Roman" pitchFamily="18" charset="0"/>
                <a:cs typeface="Times New Roman" pitchFamily="18" charset="0"/>
              </a:rPr>
              <a:t>fclose</a:t>
            </a:r>
            <a:r>
              <a:rPr lang="en-US" sz="2000" dirty="0" smtClean="0">
                <a:latin typeface="Times New Roman" pitchFamily="18" charset="0"/>
                <a:cs typeface="Times New Roman" pitchFamily="18" charset="0"/>
              </a:rPr>
              <a:t>($handle);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38859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fontScale="90000"/>
          </a:bodyPr>
          <a:lstStyle/>
          <a:p>
            <a:r>
              <a:rPr lang="en-US" sz="3600" b="1" u="sng" dirty="0" smtClean="0">
                <a:latin typeface="Times New Roman" pitchFamily="18" charset="0"/>
                <a:cs typeface="Times New Roman" pitchFamily="18" charset="0"/>
              </a:rPr>
              <a:t>Reading from a file Character by Character</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895350"/>
            <a:ext cx="8229600" cy="3394472"/>
          </a:xfrm>
        </p:spPr>
        <p:txBody>
          <a:bodyPr>
            <a:normAutofit/>
          </a:bodyPr>
          <a:lstStyle/>
          <a:p>
            <a:pPr marL="0" indent="0">
              <a:buNone/>
            </a:pPr>
            <a:r>
              <a:rPr lang="en-US" sz="2400" dirty="0" err="1" smtClean="0">
                <a:latin typeface="Times New Roman" pitchFamily="18" charset="0"/>
                <a:cs typeface="Times New Roman" pitchFamily="18" charset="0"/>
              </a:rPr>
              <a:t>fgetc</a:t>
            </a:r>
            <a:r>
              <a:rPr lang="en-US" sz="2400" dirty="0" smtClean="0">
                <a:latin typeface="Times New Roman" pitchFamily="18" charset="0"/>
                <a:cs typeface="Times New Roman" pitchFamily="18" charset="0"/>
              </a:rPr>
              <a:t>( ) Function is used to read a single character from a file. </a:t>
            </a:r>
            <a:r>
              <a:rPr lang="en-US" sz="2400" dirty="0" err="1" smtClean="0">
                <a:latin typeface="Times New Roman" pitchFamily="18" charset="0"/>
                <a:cs typeface="Times New Roman" pitchFamily="18" charset="0"/>
              </a:rPr>
              <a:t>fgetc</a:t>
            </a:r>
            <a:r>
              <a:rPr lang="en-US" sz="2400" dirty="0" smtClean="0">
                <a:latin typeface="Times New Roman" pitchFamily="18" charset="0"/>
                <a:cs typeface="Times New Roman" pitchFamily="18" charset="0"/>
              </a:rPr>
              <a:t>() function returns FALSE when there are no more characters to read. </a:t>
            </a:r>
          </a:p>
          <a:p>
            <a:pPr marL="0" indent="0">
              <a:buNone/>
            </a:pPr>
            <a:r>
              <a:rPr lang="en-US" sz="2400" dirty="0" smtClean="0">
                <a:latin typeface="Times New Roman" pitchFamily="18" charset="0"/>
                <a:cs typeface="Times New Roman" pitchFamily="18" charset="0"/>
              </a:rPr>
              <a:t>Syntax: - </a:t>
            </a:r>
            <a:r>
              <a:rPr lang="en-US" sz="2400" dirty="0" err="1" smtClean="0">
                <a:latin typeface="Times New Roman" pitchFamily="18" charset="0"/>
                <a:cs typeface="Times New Roman" pitchFamily="18" charset="0"/>
              </a:rPr>
              <a:t>fgtec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file_handle</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Ex: - </a:t>
            </a:r>
            <a:r>
              <a:rPr lang="en-US" sz="2400" dirty="0" err="1" smtClean="0">
                <a:latin typeface="Times New Roman" pitchFamily="18" charset="0"/>
                <a:cs typeface="Times New Roman" pitchFamily="18" charset="0"/>
              </a:rPr>
              <a:t>fgetc</a:t>
            </a:r>
            <a:r>
              <a:rPr lang="en-US" sz="2400" dirty="0" smtClean="0">
                <a:latin typeface="Times New Roman" pitchFamily="18" charset="0"/>
                <a:cs typeface="Times New Roman" pitchFamily="18" charset="0"/>
              </a:rPr>
              <a:t>($handle);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19273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Reading a Whole file at once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Autofit/>
          </a:bodyPr>
          <a:lstStyle/>
          <a:p>
            <a:pPr marL="0" indent="0">
              <a:buNone/>
            </a:pPr>
            <a:r>
              <a:rPr lang="en-US" sz="1600" dirty="0" err="1" smtClean="0">
                <a:latin typeface="Times New Roman" pitchFamily="18" charset="0"/>
                <a:cs typeface="Times New Roman" pitchFamily="18" charset="0"/>
              </a:rPr>
              <a:t>file_get_contents</a:t>
            </a:r>
            <a:r>
              <a:rPr lang="en-US" sz="1600" dirty="0" smtClean="0">
                <a:latin typeface="Times New Roman" pitchFamily="18" charset="0"/>
                <a:cs typeface="Times New Roman" pitchFamily="18" charset="0"/>
              </a:rPr>
              <a:t>( ) Function is used to read entire file into a </a:t>
            </a:r>
            <a:r>
              <a:rPr lang="en-US" sz="1600" dirty="0">
                <a:latin typeface="Times New Roman" pitchFamily="18" charset="0"/>
                <a:cs typeface="Times New Roman" pitchFamily="18" charset="0"/>
              </a:rPr>
              <a:t>string. This function is the preferred way to read the contents of a file into a string. Because it will use memory mapping techniques, if this is supported by the server, to enhance performance. This function is binary-safe (meaning that both binary data, like images, and character data can be written with this function). </a:t>
            </a: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function returns the read data or FALSE on failure.</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Syntax: - </a:t>
            </a:r>
            <a:r>
              <a:rPr lang="en-US" sz="1600" dirty="0" err="1" smtClean="0">
                <a:latin typeface="Times New Roman" pitchFamily="18" charset="0"/>
                <a:cs typeface="Times New Roman" pitchFamily="18" charset="0"/>
              </a:rPr>
              <a:t>file_get_contents</a:t>
            </a:r>
            <a:r>
              <a:rPr lang="en-US" sz="1600" dirty="0" smtClean="0">
                <a:latin typeface="Times New Roman" pitchFamily="18" charset="0"/>
                <a:cs typeface="Times New Roman" pitchFamily="18" charset="0"/>
              </a:rPr>
              <a:t>(filename, </a:t>
            </a:r>
            <a:r>
              <a:rPr lang="en-US" sz="1600" dirty="0" err="1" smtClean="0">
                <a:latin typeface="Times New Roman" pitchFamily="18" charset="0"/>
                <a:cs typeface="Times New Roman" pitchFamily="18" charset="0"/>
              </a:rPr>
              <a:t>include_path</a:t>
            </a:r>
            <a:r>
              <a:rPr lang="en-US" sz="1600" dirty="0" smtClean="0">
                <a:latin typeface="Times New Roman" pitchFamily="18" charset="0"/>
                <a:cs typeface="Times New Roman" pitchFamily="18" charset="0"/>
              </a:rPr>
              <a:t>, context, offset, </a:t>
            </a:r>
            <a:r>
              <a:rPr lang="en-US" sz="1600" dirty="0" err="1" smtClean="0">
                <a:latin typeface="Times New Roman" pitchFamily="18" charset="0"/>
                <a:cs typeface="Times New Roman" pitchFamily="18" charset="0"/>
              </a:rPr>
              <a:t>maxlen</a:t>
            </a: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	File </a:t>
            </a:r>
            <a:r>
              <a:rPr lang="en-US" sz="1600" dirty="0">
                <a:latin typeface="Times New Roman" pitchFamily="18" charset="0"/>
                <a:cs typeface="Times New Roman" pitchFamily="18" charset="0"/>
              </a:rPr>
              <a:t>name – It is the name of file or </a:t>
            </a:r>
            <a:r>
              <a:rPr lang="en-US" sz="1600" dirty="0" err="1">
                <a:latin typeface="Times New Roman" pitchFamily="18" charset="0"/>
                <a:cs typeface="Times New Roman" pitchFamily="18" charset="0"/>
              </a:rPr>
              <a:t>url</a:t>
            </a:r>
            <a:r>
              <a:rPr lang="en-US" sz="1600"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Include_path</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 Set this parameter to ‘1’ or TRUE to specify that </a:t>
            </a:r>
            <a:r>
              <a:rPr lang="en-US" sz="1600" dirty="0" smtClean="0">
                <a:latin typeface="Times New Roman" pitchFamily="18" charset="0"/>
                <a:cs typeface="Times New Roman" pitchFamily="18" charset="0"/>
              </a:rPr>
              <a:t>you want </a:t>
            </a:r>
            <a:r>
              <a:rPr lang="en-US" sz="1600" dirty="0">
                <a:latin typeface="Times New Roman" pitchFamily="18" charset="0"/>
                <a:cs typeface="Times New Roman" pitchFamily="18" charset="0"/>
              </a:rPr>
              <a:t>to search for </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the </a:t>
            </a:r>
            <a:r>
              <a:rPr lang="en-US" sz="1600" dirty="0">
                <a:latin typeface="Times New Roman" pitchFamily="18" charset="0"/>
                <a:cs typeface="Times New Roman" pitchFamily="18" charset="0"/>
              </a:rPr>
              <a:t>file in the PHP include path.</a:t>
            </a:r>
          </a:p>
          <a:p>
            <a:pPr marL="0" indent="0">
              <a:buNone/>
            </a:pPr>
            <a:r>
              <a:rPr lang="en-US" sz="1600" dirty="0">
                <a:latin typeface="Times New Roman" pitchFamily="18" charset="0"/>
                <a:cs typeface="Times New Roman" pitchFamily="18" charset="0"/>
              </a:rPr>
              <a:t>	Context – Contexts modify or enhance the behavior of the data stream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from and to files</a:t>
            </a:r>
            <a:r>
              <a:rPr lang="en-US" sz="1600" dirty="0" smtClean="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offset – It specifies where in the file to start reading.</a:t>
            </a:r>
          </a:p>
          <a:p>
            <a:pPr marL="0" indent="0">
              <a:buNone/>
            </a:pP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maxlen</a:t>
            </a:r>
            <a:r>
              <a:rPr lang="en-US" sz="1600" dirty="0" smtClean="0">
                <a:latin typeface="Times New Roman" pitchFamily="18" charset="0"/>
                <a:cs typeface="Times New Roman" pitchFamily="18" charset="0"/>
              </a:rPr>
              <a:t> – It is the maximum length of data to read.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259010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err="1" smtClean="0">
                <a:latin typeface="Times New Roman" pitchFamily="18" charset="0"/>
                <a:cs typeface="Times New Roman" pitchFamily="18" charset="0"/>
              </a:rPr>
              <a:t>str_replace</a:t>
            </a:r>
            <a:r>
              <a:rPr lang="en-US" sz="4000" b="1" dirty="0" smtClean="0">
                <a:latin typeface="Times New Roman" pitchFamily="18" charset="0"/>
                <a:cs typeface="Times New Roman" pitchFamily="18" charset="0"/>
              </a:rPr>
              <a:t>( )</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5334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function is used to replace all occurrences of the search string with the replacement </a:t>
            </a:r>
            <a:r>
              <a:rPr lang="en-US" sz="2000" dirty="0">
                <a:latin typeface="Times New Roman" pitchFamily="18" charset="0"/>
                <a:cs typeface="Times New Roman" pitchFamily="18" charset="0"/>
              </a:rPr>
              <a:t>string. This function returns a string or an array with the replaced values</a:t>
            </a:r>
            <a:r>
              <a:rPr lang="en-US" sz="2000" dirty="0" smtClean="0">
                <a:latin typeface="Times New Roman" pitchFamily="18" charset="0"/>
                <a:cs typeface="Times New Roman" pitchFamily="18" charset="0"/>
              </a:rPr>
              <a:t>. This function is binary </a:t>
            </a:r>
            <a:r>
              <a:rPr lang="en-US" sz="2000" dirty="0">
                <a:latin typeface="Times New Roman" pitchFamily="18" charset="0"/>
                <a:cs typeface="Times New Roman" pitchFamily="18" charset="0"/>
              </a:rPr>
              <a:t>safe. </a:t>
            </a: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function is case-sensitive</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Syntax: - </a:t>
            </a:r>
            <a:r>
              <a:rPr lang="en-US" sz="2000" dirty="0" err="1" smtClean="0">
                <a:latin typeface="Times New Roman" pitchFamily="18" charset="0"/>
                <a:cs typeface="Times New Roman" pitchFamily="18" charset="0"/>
              </a:rPr>
              <a:t>str_replace</a:t>
            </a:r>
            <a:r>
              <a:rPr lang="en-US" sz="2000" dirty="0" smtClean="0">
                <a:latin typeface="Times New Roman" pitchFamily="18" charset="0"/>
                <a:cs typeface="Times New Roman" pitchFamily="18" charset="0"/>
              </a:rPr>
              <a:t>(search, replace, string, count)</a:t>
            </a:r>
          </a:p>
          <a:p>
            <a:pPr marL="0" indent="0">
              <a:buNone/>
            </a:pPr>
            <a:r>
              <a:rPr lang="en-US" sz="2000" dirty="0" smtClean="0">
                <a:latin typeface="Times New Roman" pitchFamily="18" charset="0"/>
                <a:cs typeface="Times New Roman" pitchFamily="18" charset="0"/>
              </a:rPr>
              <a:t>Ex: - </a:t>
            </a:r>
            <a:r>
              <a:rPr lang="en-US" sz="2000" dirty="0" err="1" smtClean="0">
                <a:latin typeface="Times New Roman" pitchFamily="18" charset="0"/>
                <a:cs typeface="Times New Roman" pitchFamily="18" charset="0"/>
              </a:rPr>
              <a:t>str_replace</a:t>
            </a:r>
            <a:r>
              <a:rPr lang="en-US" sz="2000" dirty="0" smtClean="0">
                <a:latin typeface="Times New Roman" pitchFamily="18" charset="0"/>
                <a:cs typeface="Times New Roman" pitchFamily="18" charset="0"/>
              </a:rPr>
              <a:t>(“World”, </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CdacJaipur</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$geek, $i)</a:t>
            </a:r>
          </a:p>
          <a:p>
            <a:pPr marL="0" indent="0">
              <a:buNone/>
            </a:pPr>
            <a:r>
              <a:rPr lang="en-US" sz="2000" dirty="0" smtClean="0">
                <a:latin typeface="Times New Roman" pitchFamily="18" charset="0"/>
                <a:cs typeface="Times New Roman" pitchFamily="18" charset="0"/>
              </a:rPr>
              <a:t>	Search </a:t>
            </a:r>
            <a:r>
              <a:rPr lang="en-US" sz="2000" dirty="0">
                <a:latin typeface="Times New Roman" pitchFamily="18" charset="0"/>
                <a:cs typeface="Times New Roman" pitchFamily="18" charset="0"/>
              </a:rPr>
              <a:t>– The value being searched </a:t>
            </a:r>
            <a:r>
              <a:rPr lang="en-US" sz="2000" dirty="0" smtClean="0">
                <a:latin typeface="Times New Roman" pitchFamily="18" charset="0"/>
                <a:cs typeface="Times New Roman" pitchFamily="18" charset="0"/>
              </a:rPr>
              <a:t>for.</a:t>
            </a:r>
          </a:p>
          <a:p>
            <a:pPr marL="0" indent="0">
              <a:buNone/>
            </a:pPr>
            <a:r>
              <a:rPr lang="en-US" sz="2000" dirty="0" smtClean="0">
                <a:latin typeface="Times New Roman" pitchFamily="18" charset="0"/>
                <a:cs typeface="Times New Roman" pitchFamily="18" charset="0"/>
              </a:rPr>
              <a:t>	Replace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replacement value that replaces found search </a:t>
            </a:r>
            <a:r>
              <a:rPr lang="en-US" sz="2000" dirty="0" smtClean="0">
                <a:latin typeface="Times New Roman" pitchFamily="18" charset="0"/>
                <a:cs typeface="Times New Roman" pitchFamily="18" charset="0"/>
              </a:rPr>
              <a:t>value.</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String </a:t>
            </a:r>
            <a:r>
              <a:rPr lang="en-US" sz="2000" dirty="0">
                <a:latin typeface="Times New Roman" pitchFamily="18" charset="0"/>
                <a:cs typeface="Times New Roman" pitchFamily="18" charset="0"/>
              </a:rPr>
              <a:t>- The string or array being searched and replaced </a:t>
            </a:r>
            <a:r>
              <a:rPr lang="en-US" sz="2000" dirty="0" smtClean="0">
                <a:latin typeface="Times New Roman" pitchFamily="18" charset="0"/>
                <a:cs typeface="Times New Roman" pitchFamily="18" charset="0"/>
              </a:rPr>
              <a:t>on.</a:t>
            </a:r>
          </a:p>
          <a:p>
            <a:pPr marL="0" indent="0">
              <a:buNone/>
            </a:pPr>
            <a:r>
              <a:rPr lang="en-US" sz="2000" dirty="0" smtClean="0">
                <a:latin typeface="Times New Roman" pitchFamily="18" charset="0"/>
                <a:cs typeface="Times New Roman" pitchFamily="18" charset="0"/>
              </a:rPr>
              <a:t>	Count – Number of replacements performed. </a:t>
            </a:r>
          </a:p>
        </p:txBody>
      </p:sp>
    </p:spTree>
    <p:extLst>
      <p:ext uri="{BB962C8B-B14F-4D97-AF65-F5344CB8AC3E}">
        <p14:creationId xmlns:p14="http://schemas.microsoft.com/office/powerpoint/2010/main" xmlns="" val="413179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Reading a File into an Array</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fontScale="92500"/>
          </a:bodyPr>
          <a:lstStyle/>
          <a:p>
            <a:pPr marL="0" indent="0">
              <a:buNone/>
            </a:pPr>
            <a:r>
              <a:rPr lang="en-US" sz="2000" dirty="0" smtClean="0">
                <a:latin typeface="Times New Roman" pitchFamily="18" charset="0"/>
                <a:cs typeface="Times New Roman" pitchFamily="18" charset="0"/>
              </a:rPr>
              <a:t>file () function is used to read entire file into an array. This function is binary-safe. </a:t>
            </a:r>
            <a:r>
              <a:rPr lang="en-US" sz="2000" dirty="0">
                <a:latin typeface="Times New Roman" pitchFamily="18" charset="0"/>
                <a:cs typeface="Times New Roman" pitchFamily="18" charset="0"/>
              </a:rPr>
              <a:t>This function Returns the file in an array. Each element of the array corresponds to a line in the file, with the newline still attached. Upon failure, file() returns FALSE</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Syntax: - </a:t>
            </a:r>
            <a:r>
              <a:rPr lang="en-US" sz="2000" dirty="0" smtClean="0">
                <a:latin typeface="Times New Roman" pitchFamily="18" charset="0"/>
                <a:cs typeface="Times New Roman" pitchFamily="18" charset="0"/>
              </a:rPr>
              <a:t>file(filename, </a:t>
            </a:r>
            <a:r>
              <a:rPr lang="en-US" sz="2000" dirty="0" err="1" smtClean="0">
                <a:latin typeface="Times New Roman" pitchFamily="18" charset="0"/>
                <a:cs typeface="Times New Roman" pitchFamily="18" charset="0"/>
              </a:rPr>
              <a:t>include_path</a:t>
            </a:r>
            <a:r>
              <a:rPr lang="en-US" sz="2000" dirty="0" smtClean="0">
                <a:latin typeface="Times New Roman" pitchFamily="18" charset="0"/>
                <a:cs typeface="Times New Roman" pitchFamily="18" charset="0"/>
              </a:rPr>
              <a:t>, context)</a:t>
            </a:r>
          </a:p>
          <a:p>
            <a:pPr marL="0" indent="0">
              <a:buNone/>
            </a:pPr>
            <a:r>
              <a:rPr lang="en-US" sz="2000" dirty="0" smtClean="0">
                <a:latin typeface="Times New Roman" pitchFamily="18" charset="0"/>
                <a:cs typeface="Times New Roman" pitchFamily="18" charset="0"/>
              </a:rPr>
              <a:t>Ex: - file</a:t>
            </a:r>
            <a:r>
              <a:rPr lang="en-US" sz="2000" dirty="0" smtClean="0">
                <a:latin typeface="Times New Roman" pitchFamily="18" charset="0"/>
                <a:cs typeface="Times New Roman" pitchFamily="18" charset="0"/>
              </a:rPr>
              <a:t>(“CdacJaipur.txt</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	File </a:t>
            </a:r>
            <a:r>
              <a:rPr lang="en-US" sz="2000" dirty="0">
                <a:latin typeface="Times New Roman" pitchFamily="18" charset="0"/>
                <a:cs typeface="Times New Roman" pitchFamily="18" charset="0"/>
              </a:rPr>
              <a:t>name – It is the name of file or </a:t>
            </a:r>
            <a:r>
              <a:rPr lang="en-US" sz="2000" dirty="0" err="1">
                <a:latin typeface="Times New Roman" pitchFamily="18" charset="0"/>
                <a:cs typeface="Times New Roman" pitchFamily="18" charset="0"/>
              </a:rPr>
              <a:t>url</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Include_path</a:t>
            </a:r>
            <a:r>
              <a:rPr lang="en-US" sz="2000" dirty="0">
                <a:latin typeface="Times New Roman" pitchFamily="18" charset="0"/>
                <a:cs typeface="Times New Roman" pitchFamily="18" charset="0"/>
              </a:rPr>
              <a:t> – Set this parameter to ‘1’ or TRUE to specify that you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want </a:t>
            </a:r>
            <a:r>
              <a:rPr lang="en-US" sz="2000" dirty="0">
                <a:latin typeface="Times New Roman" pitchFamily="18" charset="0"/>
                <a:cs typeface="Times New Roman" pitchFamily="18" charset="0"/>
              </a:rPr>
              <a:t>to search for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file in the PHP include path.</a:t>
            </a:r>
          </a:p>
          <a:p>
            <a:pPr marL="0" indent="0">
              <a:buNone/>
            </a:pPr>
            <a:r>
              <a:rPr lang="en-US" sz="2000" dirty="0">
                <a:latin typeface="Times New Roman" pitchFamily="18" charset="0"/>
                <a:cs typeface="Times New Roman" pitchFamily="18" charset="0"/>
              </a:rPr>
              <a:t>	Context – Contexts modify or enhance the behavior of the data stream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from and to files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999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Checking if a File Exists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err="1" smtClean="0">
                <a:latin typeface="Times New Roman" pitchFamily="18" charset="0"/>
                <a:cs typeface="Times New Roman" pitchFamily="18" charset="0"/>
              </a:rPr>
              <a:t>file_exists</a:t>
            </a:r>
            <a:r>
              <a:rPr lang="en-US" sz="2000" dirty="0" smtClean="0">
                <a:latin typeface="Times New Roman" pitchFamily="18" charset="0"/>
                <a:cs typeface="Times New Roman" pitchFamily="18" charset="0"/>
              </a:rPr>
              <a:t>() function is used to check whether or not a file or director exists. This function returns TRUE if </a:t>
            </a:r>
            <a:r>
              <a:rPr lang="en-US" sz="2000" dirty="0" err="1"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 file exists, FALSE otherwise.</a:t>
            </a:r>
          </a:p>
          <a:p>
            <a:pPr marL="0" indent="0">
              <a:buNone/>
            </a:pPr>
            <a:r>
              <a:rPr lang="en-US" sz="2000" dirty="0" smtClean="0">
                <a:latin typeface="Times New Roman" pitchFamily="18" charset="0"/>
                <a:cs typeface="Times New Roman" pitchFamily="18" charset="0"/>
              </a:rPr>
              <a:t>Syntax:  </a:t>
            </a:r>
            <a:r>
              <a:rPr lang="en-US" sz="2000" dirty="0" err="1" smtClean="0">
                <a:latin typeface="Times New Roman" pitchFamily="18" charset="0"/>
                <a:cs typeface="Times New Roman" pitchFamily="18" charset="0"/>
              </a:rPr>
              <a:t>file_exists</a:t>
            </a:r>
            <a:r>
              <a:rPr lang="en-US" sz="2000" dirty="0" smtClean="0">
                <a:latin typeface="Times New Roman" pitchFamily="18" charset="0"/>
                <a:cs typeface="Times New Roman" pitchFamily="18" charset="0"/>
              </a:rPr>
              <a:t>(filename)</a:t>
            </a:r>
          </a:p>
          <a:p>
            <a:pPr marL="0" indent="0">
              <a:buNone/>
            </a:pPr>
            <a:r>
              <a:rPr lang="en-US" sz="2000" dirty="0" smtClean="0">
                <a:latin typeface="Times New Roman" pitchFamily="18" charset="0"/>
                <a:cs typeface="Times New Roman" pitchFamily="18" charset="0"/>
              </a:rPr>
              <a:t>Ex: - </a:t>
            </a:r>
            <a:r>
              <a:rPr lang="en-US" sz="2000" dirty="0" err="1" smtClean="0">
                <a:latin typeface="Times New Roman" pitchFamily="18" charset="0"/>
                <a:cs typeface="Times New Roman" pitchFamily="18" charset="0"/>
              </a:rPr>
              <a:t>file_exists</a:t>
            </a:r>
            <a:r>
              <a:rPr lang="en-US" sz="2000" dirty="0" smtClean="0">
                <a:latin typeface="Times New Roman" pitchFamily="18" charset="0"/>
                <a:cs typeface="Times New Roman" pitchFamily="18" charset="0"/>
              </a:rPr>
              <a:t>(“CdacJaipur.txt</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3784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File Size </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err="1" smtClean="0">
                <a:latin typeface="Times New Roman" pitchFamily="18" charset="0"/>
                <a:cs typeface="Times New Roman" pitchFamily="18" charset="0"/>
              </a:rPr>
              <a:t>filesize</a:t>
            </a:r>
            <a:r>
              <a:rPr lang="en-US" sz="2000" dirty="0" smtClean="0">
                <a:latin typeface="Times New Roman" pitchFamily="18" charset="0"/>
                <a:cs typeface="Times New Roman" pitchFamily="18" charset="0"/>
              </a:rPr>
              <a:t>( ) function is used to get the size of file. </a:t>
            </a:r>
            <a:r>
              <a:rPr lang="en-US" sz="2000" dirty="0">
                <a:latin typeface="Times New Roman" pitchFamily="18" charset="0"/>
                <a:cs typeface="Times New Roman" pitchFamily="18" charset="0"/>
              </a:rPr>
              <a:t>This function Returns the size of the file in bytes, or </a:t>
            </a:r>
            <a:r>
              <a:rPr lang="en-US" sz="2000" dirty="0" smtClean="0">
                <a:latin typeface="Times New Roman" pitchFamily="18" charset="0"/>
                <a:cs typeface="Times New Roman" pitchFamily="18" charset="0"/>
              </a:rPr>
              <a:t>FALSE.</a:t>
            </a:r>
          </a:p>
          <a:p>
            <a:pPr marL="0" indent="0">
              <a:buNone/>
            </a:pPr>
            <a:r>
              <a:rPr lang="en-US" sz="2000" dirty="0" smtClean="0">
                <a:latin typeface="Times New Roman" pitchFamily="18" charset="0"/>
                <a:cs typeface="Times New Roman" pitchFamily="18" charset="0"/>
              </a:rPr>
              <a:t>Syntax: - </a:t>
            </a:r>
            <a:r>
              <a:rPr lang="en-US" sz="2000" dirty="0" err="1" smtClean="0">
                <a:latin typeface="Times New Roman" pitchFamily="18" charset="0"/>
                <a:cs typeface="Times New Roman" pitchFamily="18" charset="0"/>
              </a:rPr>
              <a:t>filesize</a:t>
            </a:r>
            <a:r>
              <a:rPr lang="en-US" sz="2000" dirty="0" smtClean="0">
                <a:latin typeface="Times New Roman" pitchFamily="18" charset="0"/>
                <a:cs typeface="Times New Roman" pitchFamily="18" charset="0"/>
              </a:rPr>
              <a:t>(filename);</a:t>
            </a:r>
          </a:p>
          <a:p>
            <a:pPr marL="0" indent="0">
              <a:buNone/>
            </a:pPr>
            <a:r>
              <a:rPr lang="en-US" sz="2000" dirty="0" smtClean="0">
                <a:latin typeface="Times New Roman" pitchFamily="18" charset="0"/>
                <a:cs typeface="Times New Roman" pitchFamily="18" charset="0"/>
              </a:rPr>
              <a:t>Ex: - </a:t>
            </a:r>
            <a:r>
              <a:rPr lang="en-US" sz="2000" dirty="0" err="1" smtClean="0">
                <a:latin typeface="Times New Roman" pitchFamily="18" charset="0"/>
                <a:cs typeface="Times New Roman" pitchFamily="18" charset="0"/>
              </a:rPr>
              <a:t>filesize</a:t>
            </a:r>
            <a:r>
              <a:rPr lang="en-US" sz="2000" dirty="0" smtClean="0">
                <a:latin typeface="Times New Roman" pitchFamily="18" charset="0"/>
                <a:cs typeface="Times New Roman" pitchFamily="18" charset="0"/>
              </a:rPr>
              <a:t>(“CdacJaipur.txt</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63896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Reading Binary Reads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33800"/>
          </a:xfrm>
        </p:spPr>
        <p:txBody>
          <a:bodyPr>
            <a:normAutofit/>
          </a:bodyPr>
          <a:lstStyle/>
          <a:p>
            <a:pPr marL="0" indent="0">
              <a:buNone/>
            </a:pPr>
            <a:r>
              <a:rPr lang="en-US" sz="2000" dirty="0" err="1" smtClean="0">
                <a:latin typeface="Times New Roman" pitchFamily="18" charset="0"/>
                <a:cs typeface="Times New Roman" pitchFamily="18" charset="0"/>
              </a:rPr>
              <a:t>fread</a:t>
            </a:r>
            <a:r>
              <a:rPr lang="en-US" sz="2000" dirty="0" smtClean="0">
                <a:latin typeface="Times New Roman" pitchFamily="18" charset="0"/>
                <a:cs typeface="Times New Roman" pitchFamily="18" charset="0"/>
              </a:rPr>
              <a:t> () function reads up to length bytes from the referenced by handle. Reading stops when length bytes have been read, of EOF (End Of File) is reached. This function is binary safe. This function returns the read string or FALSE on failure. </a:t>
            </a:r>
          </a:p>
          <a:p>
            <a:pPr marL="0" indent="0">
              <a:buNone/>
            </a:pPr>
            <a:r>
              <a:rPr lang="en-US" sz="2000" dirty="0" smtClean="0">
                <a:latin typeface="Times New Roman" pitchFamily="18" charset="0"/>
                <a:cs typeface="Times New Roman" pitchFamily="18" charset="0"/>
              </a:rPr>
              <a:t>On system like windows you should open files for binary reading, mode ‘</a:t>
            </a:r>
            <a:r>
              <a:rPr lang="en-US" sz="2000" dirty="0" err="1" smtClean="0">
                <a:latin typeface="Times New Roman" pitchFamily="18" charset="0"/>
                <a:cs typeface="Times New Roman" pitchFamily="18" charset="0"/>
              </a:rPr>
              <a:t>rb</a:t>
            </a:r>
            <a:r>
              <a:rPr lang="en-US" sz="2000" dirty="0" smtClean="0">
                <a:latin typeface="Times New Roman" pitchFamily="18" charset="0"/>
                <a:cs typeface="Times New Roman" pitchFamily="18" charset="0"/>
              </a:rPr>
              <a:t>’ to work with </a:t>
            </a:r>
            <a:r>
              <a:rPr lang="en-US" sz="2000" dirty="0" err="1" smtClean="0">
                <a:latin typeface="Times New Roman" pitchFamily="18" charset="0"/>
                <a:cs typeface="Times New Roman" pitchFamily="18" charset="0"/>
              </a:rPr>
              <a:t>fread</a:t>
            </a:r>
            <a:r>
              <a:rPr lang="en-US" sz="2000" dirty="0" smtClean="0">
                <a:latin typeface="Times New Roman" pitchFamily="18" charset="0"/>
                <a:cs typeface="Times New Roman" pitchFamily="18" charset="0"/>
              </a:rPr>
              <a:t>. Since adding b to the mode does no harm on other system, we will include it here for </a:t>
            </a:r>
            <a:r>
              <a:rPr lang="en-US" sz="2000" dirty="0" err="1" smtClean="0">
                <a:latin typeface="Times New Roman" pitchFamily="18" charset="0"/>
                <a:cs typeface="Times New Roman" pitchFamily="18" charset="0"/>
              </a:rPr>
              <a:t>protability</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Syntax: - </a:t>
            </a:r>
            <a:r>
              <a:rPr lang="en-US" sz="2000" dirty="0" err="1" smtClean="0">
                <a:latin typeface="Times New Roman" pitchFamily="18" charset="0"/>
                <a:cs typeface="Times New Roman" pitchFamily="18" charset="0"/>
              </a:rPr>
              <a:t>fread</a:t>
            </a:r>
            <a:r>
              <a:rPr lang="en-US" sz="2000" dirty="0" smtClean="0">
                <a:latin typeface="Times New Roman" pitchFamily="18" charset="0"/>
                <a:cs typeface="Times New Roman" pitchFamily="18" charset="0"/>
              </a:rPr>
              <a:t>(filename, length)</a:t>
            </a:r>
          </a:p>
          <a:p>
            <a:pPr marL="0" indent="0">
              <a:buNone/>
            </a:pPr>
            <a:r>
              <a:rPr lang="en-US" sz="2000" dirty="0" smtClean="0">
                <a:latin typeface="Times New Roman" pitchFamily="18" charset="0"/>
                <a:cs typeface="Times New Roman" pitchFamily="18" charset="0"/>
              </a:rPr>
              <a:t>Ex: - </a:t>
            </a:r>
            <a:r>
              <a:rPr lang="en-US" sz="2000" dirty="0" err="1" smtClean="0">
                <a:latin typeface="Times New Roman" pitchFamily="18" charset="0"/>
                <a:cs typeface="Times New Roman" pitchFamily="18" charset="0"/>
              </a:rPr>
              <a:t>fread</a:t>
            </a:r>
            <a:r>
              <a:rPr lang="en-US" sz="2000" dirty="0" smtClean="0">
                <a:latin typeface="Times New Roman" pitchFamily="18" charset="0"/>
                <a:cs typeface="Times New Roman" pitchFamily="18" charset="0"/>
              </a:rPr>
              <a:t>(“CdacJaipur.txt</a:t>
            </a:r>
            <a:r>
              <a:rPr lang="en-US" sz="2000" dirty="0" smtClean="0">
                <a:latin typeface="Times New Roman" pitchFamily="18" charset="0"/>
                <a:cs typeface="Times New Roman" pitchFamily="18" charset="0"/>
              </a:rPr>
              <a:t>” “20”)</a:t>
            </a:r>
          </a:p>
          <a:p>
            <a:pPr marL="0" indent="0">
              <a:buNone/>
            </a:pPr>
            <a:r>
              <a:rPr lang="en-US" sz="2000" dirty="0" smtClean="0">
                <a:latin typeface="Times New Roman" pitchFamily="18" charset="0"/>
                <a:cs typeface="Times New Roman" pitchFamily="18" charset="0"/>
              </a:rPr>
              <a:t>It will read 20 bytes from file.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19126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Parsing Files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400" dirty="0" err="1" smtClean="0">
                <a:latin typeface="Times New Roman" pitchFamily="18" charset="0"/>
                <a:cs typeface="Times New Roman" pitchFamily="18" charset="0"/>
              </a:rPr>
              <a:t>fscanf</a:t>
            </a:r>
            <a:r>
              <a:rPr lang="en-US" sz="2400" dirty="0" smtClean="0">
                <a:latin typeface="Times New Roman" pitchFamily="18" charset="0"/>
                <a:cs typeface="Times New Roman" pitchFamily="18" charset="0"/>
              </a:rPr>
              <a:t>( ) function is used to parse the input from an open file according to format </a:t>
            </a:r>
            <a:r>
              <a:rPr lang="en-US" sz="2400" dirty="0" err="1" smtClean="0">
                <a:latin typeface="Times New Roman" pitchFamily="18" charset="0"/>
                <a:cs typeface="Times New Roman" pitchFamily="18" charset="0"/>
              </a:rPr>
              <a:t>specifier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Each call to </a:t>
            </a:r>
            <a:r>
              <a:rPr lang="en-US" sz="2400" dirty="0" err="1">
                <a:latin typeface="Times New Roman" pitchFamily="18" charset="0"/>
                <a:cs typeface="Times New Roman" pitchFamily="18" charset="0"/>
              </a:rPr>
              <a:t>fscanf</a:t>
            </a:r>
            <a:r>
              <a:rPr lang="en-US" sz="2400" dirty="0">
                <a:latin typeface="Times New Roman" pitchFamily="18" charset="0"/>
                <a:cs typeface="Times New Roman" pitchFamily="18" charset="0"/>
              </a:rPr>
              <a:t>() reads one line from the file</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Syntax: -</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fscanf</a:t>
            </a:r>
            <a:r>
              <a:rPr lang="en-US" sz="2400" dirty="0" smtClean="0">
                <a:latin typeface="Times New Roman" pitchFamily="18" charset="0"/>
                <a:cs typeface="Times New Roman" pitchFamily="18" charset="0"/>
              </a:rPr>
              <a:t>(filename, </a:t>
            </a:r>
            <a:r>
              <a:rPr lang="en-US" sz="2400" dirty="0" err="1" smtClean="0">
                <a:latin typeface="Times New Roman" pitchFamily="18" charset="0"/>
                <a:cs typeface="Times New Roman" pitchFamily="18" charset="0"/>
              </a:rPr>
              <a:t>format_specifier</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Ex: - </a:t>
            </a:r>
            <a:r>
              <a:rPr lang="en-US" sz="2400" dirty="0" err="1" smtClean="0">
                <a:latin typeface="Times New Roman" pitchFamily="18" charset="0"/>
                <a:cs typeface="Times New Roman" pitchFamily="18" charset="0"/>
              </a:rPr>
              <a:t>fscanf</a:t>
            </a:r>
            <a:r>
              <a:rPr lang="en-US" sz="2400" dirty="0" smtClean="0">
                <a:latin typeface="Times New Roman" pitchFamily="18" charset="0"/>
                <a:cs typeface="Times New Roman" pitchFamily="18" charset="0"/>
              </a:rPr>
              <a:t>($handle, “</a:t>
            </a:r>
            <a:r>
              <a:rPr lang="en-US" sz="16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s\</a:t>
            </a:r>
            <a:r>
              <a:rPr lang="en-US" sz="2400" dirty="0" err="1" smtClean="0">
                <a:latin typeface="Times New Roman" pitchFamily="18" charset="0"/>
                <a:cs typeface="Times New Roman" pitchFamily="18" charset="0"/>
              </a:rPr>
              <a:t>t</a:t>
            </a:r>
            <a:r>
              <a:rPr lang="en-US" sz="1600" dirty="0" err="1"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IT IS PENDING MAKE TUT LATER</a:t>
            </a:r>
          </a:p>
        </p:txBody>
      </p:sp>
    </p:spTree>
    <p:extLst>
      <p:ext uri="{BB962C8B-B14F-4D97-AF65-F5344CB8AC3E}">
        <p14:creationId xmlns:p14="http://schemas.microsoft.com/office/powerpoint/2010/main" xmlns="" val="105114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Opening a File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10000"/>
          </a:xfrm>
        </p:spPr>
        <p:txBody>
          <a:bodyPr>
            <a:noAutofit/>
          </a:bodyPr>
          <a:lstStyle/>
          <a:p>
            <a:pPr marL="0" indent="0">
              <a:buNone/>
            </a:pPr>
            <a:r>
              <a:rPr lang="en-US" sz="2000" dirty="0" err="1" smtClean="0">
                <a:latin typeface="Times New Roman" pitchFamily="18" charset="0"/>
                <a:cs typeface="Times New Roman" pitchFamily="18" charset="0"/>
              </a:rPr>
              <a:t>fopen</a:t>
            </a:r>
            <a:r>
              <a:rPr lang="en-US" sz="2000" dirty="0" smtClean="0">
                <a:latin typeface="Times New Roman" pitchFamily="18" charset="0"/>
                <a:cs typeface="Times New Roman" pitchFamily="18" charset="0"/>
              </a:rPr>
              <a:t>( ) – This function is used to open a file or URL. </a:t>
            </a:r>
          </a:p>
          <a:p>
            <a:pPr marL="0" indent="0">
              <a:buNone/>
            </a:pPr>
            <a:r>
              <a:rPr lang="en-US" sz="2000" dirty="0">
                <a:latin typeface="Times New Roman" pitchFamily="18" charset="0"/>
                <a:cs typeface="Times New Roman" pitchFamily="18" charset="0"/>
              </a:rPr>
              <a:t>Syntax:- </a:t>
            </a:r>
            <a:r>
              <a:rPr lang="en-US" sz="2000" dirty="0" err="1" smtClean="0">
                <a:latin typeface="Times New Roman" pitchFamily="18" charset="0"/>
                <a:cs typeface="Times New Roman" pitchFamily="18" charset="0"/>
              </a:rPr>
              <a:t>fopen</a:t>
            </a:r>
            <a:r>
              <a:rPr lang="en-US" sz="2000" dirty="0" smtClean="0">
                <a:latin typeface="Times New Roman" pitchFamily="18" charset="0"/>
                <a:cs typeface="Times New Roman" pitchFamily="18" charset="0"/>
              </a:rPr>
              <a:t>(filename, mode, </a:t>
            </a:r>
            <a:r>
              <a:rPr lang="en-US" sz="2000" dirty="0" err="1" smtClean="0">
                <a:latin typeface="Times New Roman" pitchFamily="18" charset="0"/>
                <a:cs typeface="Times New Roman" pitchFamily="18" charset="0"/>
              </a:rPr>
              <a:t>include_path</a:t>
            </a:r>
            <a:r>
              <a:rPr lang="en-US" sz="2000" dirty="0" smtClean="0">
                <a:latin typeface="Times New Roman" pitchFamily="18" charset="0"/>
                <a:cs typeface="Times New Roman" pitchFamily="18" charset="0"/>
              </a:rPr>
              <a:t>, context)</a:t>
            </a:r>
          </a:p>
          <a:p>
            <a:pPr marL="0" indent="0">
              <a:buNone/>
            </a:pPr>
            <a:r>
              <a:rPr lang="en-US" sz="2000" dirty="0" smtClean="0">
                <a:latin typeface="Times New Roman" pitchFamily="18" charset="0"/>
                <a:cs typeface="Times New Roman" pitchFamily="18" charset="0"/>
              </a:rPr>
              <a:t>	File name – It is the name of file or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	Mode – in which mode we want to open this file ex: - r, w etc.</a:t>
            </a:r>
          </a:p>
          <a:p>
            <a:pPr marL="0" indent="0">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Include_path</a:t>
            </a:r>
            <a:r>
              <a:rPr lang="en-US" sz="2000" dirty="0" smtClean="0">
                <a:latin typeface="Times New Roman" pitchFamily="18" charset="0"/>
                <a:cs typeface="Times New Roman" pitchFamily="18" charset="0"/>
              </a:rPr>
              <a:t> – Set this parameter to ‘1’ or TRUE to specify that you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want to search for the file in the PHP include path.</a:t>
            </a:r>
          </a:p>
          <a:p>
            <a:pPr marL="0" indent="0">
              <a:buNone/>
            </a:pPr>
            <a:r>
              <a:rPr lang="en-US" sz="2000" dirty="0" smtClean="0">
                <a:latin typeface="Times New Roman" pitchFamily="18" charset="0"/>
                <a:cs typeface="Times New Roman" pitchFamily="18" charset="0"/>
              </a:rPr>
              <a:t>	Context – Contexts modify or enhance the behavior of the data stream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from and to files.</a:t>
            </a:r>
          </a:p>
          <a:p>
            <a:pPr marL="0" indent="0">
              <a:buNone/>
            </a:pPr>
            <a:r>
              <a:rPr lang="en-US" sz="2000" dirty="0">
                <a:latin typeface="Times New Roman" pitchFamily="18" charset="0"/>
                <a:cs typeface="Times New Roman" pitchFamily="18" charset="0"/>
              </a:rPr>
              <a:t>If </a:t>
            </a:r>
            <a:r>
              <a:rPr lang="en-US" sz="2000" dirty="0" smtClean="0">
                <a:latin typeface="Times New Roman" pitchFamily="18" charset="0"/>
                <a:cs typeface="Times New Roman" pitchFamily="18" charset="0"/>
              </a:rPr>
              <a:t>the open operation fails</a:t>
            </a:r>
            <a:r>
              <a:rPr lang="en-US" sz="2000" dirty="0">
                <a:latin typeface="Times New Roman" pitchFamily="18" charset="0"/>
                <a:cs typeface="Times New Roman" pitchFamily="18" charset="0"/>
              </a:rPr>
              <a:t>, it returns FALSE and an error on failure</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237625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Getting File Info</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stat( ) function gives information about a file. This function returns an array containing information that mostly makes sense on Unix Machine. In case of error, stat() returns FALSE.</a:t>
            </a:r>
          </a:p>
          <a:p>
            <a:pPr marL="0" indent="0">
              <a:buNone/>
            </a:pPr>
            <a:r>
              <a:rPr lang="en-US" sz="2000" dirty="0" smtClean="0">
                <a:latin typeface="Times New Roman" pitchFamily="18" charset="0"/>
                <a:cs typeface="Times New Roman" pitchFamily="18" charset="0"/>
              </a:rPr>
              <a:t>Syntax : stat(filename);</a:t>
            </a:r>
          </a:p>
          <a:p>
            <a:pPr marL="0" indent="0">
              <a:buNone/>
            </a:pPr>
            <a:r>
              <a:rPr lang="en-US" sz="2000" dirty="0" smtClean="0">
                <a:latin typeface="Times New Roman" pitchFamily="18" charset="0"/>
                <a:cs typeface="Times New Roman" pitchFamily="18" charset="0"/>
              </a:rPr>
              <a:t>Ex: - stat</a:t>
            </a:r>
            <a:r>
              <a:rPr lang="en-US" sz="2000" dirty="0" smtClean="0">
                <a:latin typeface="Times New Roman" pitchFamily="18" charset="0"/>
                <a:cs typeface="Times New Roman" pitchFamily="18" charset="0"/>
              </a:rPr>
              <a:t>(“CdacJaipur.txt</a:t>
            </a:r>
            <a:r>
              <a:rPr lang="en-US" sz="2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xmlns="" val="268477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20278"/>
            <a:ext cx="8229600" cy="4385072"/>
          </a:xfrm>
        </p:spPr>
        <p:txBody>
          <a:bodyPr>
            <a:noAutofit/>
          </a:bodyPr>
          <a:lstStyle/>
          <a:p>
            <a:r>
              <a:rPr lang="en-US" sz="1800" dirty="0">
                <a:latin typeface="Times New Roman" pitchFamily="18" charset="0"/>
                <a:cs typeface="Times New Roman" pitchFamily="18" charset="0"/>
              </a:rPr>
              <a:t>0	</a:t>
            </a:r>
            <a:r>
              <a:rPr lang="en-US" sz="1800" dirty="0" err="1">
                <a:latin typeface="Times New Roman" pitchFamily="18" charset="0"/>
                <a:cs typeface="Times New Roman" pitchFamily="18" charset="0"/>
              </a:rPr>
              <a:t>dev</a:t>
            </a:r>
            <a:r>
              <a:rPr lang="en-US" sz="1800" dirty="0">
                <a:latin typeface="Times New Roman" pitchFamily="18" charset="0"/>
                <a:cs typeface="Times New Roman" pitchFamily="18" charset="0"/>
              </a:rPr>
              <a:t>	device number</a:t>
            </a:r>
          </a:p>
          <a:p>
            <a:r>
              <a:rPr lang="en-US" sz="1800" dirty="0">
                <a:latin typeface="Times New Roman" pitchFamily="18" charset="0"/>
                <a:cs typeface="Times New Roman" pitchFamily="18" charset="0"/>
              </a:rPr>
              <a:t>1	</a:t>
            </a:r>
            <a:r>
              <a:rPr lang="en-US" sz="1800" dirty="0" err="1">
                <a:latin typeface="Times New Roman" pitchFamily="18" charset="0"/>
                <a:cs typeface="Times New Roman" pitchFamily="18" charset="0"/>
              </a:rPr>
              <a:t>ino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inode</a:t>
            </a:r>
            <a:r>
              <a:rPr lang="en-US" sz="1800" dirty="0">
                <a:latin typeface="Times New Roman" pitchFamily="18" charset="0"/>
                <a:cs typeface="Times New Roman" pitchFamily="18" charset="0"/>
              </a:rPr>
              <a:t> number *</a:t>
            </a:r>
          </a:p>
          <a:p>
            <a:r>
              <a:rPr lang="en-US" sz="1800" dirty="0">
                <a:latin typeface="Times New Roman" pitchFamily="18" charset="0"/>
                <a:cs typeface="Times New Roman" pitchFamily="18" charset="0"/>
              </a:rPr>
              <a:t>2	mode	</a:t>
            </a:r>
            <a:r>
              <a:rPr lang="en-US" sz="1800" dirty="0" err="1">
                <a:latin typeface="Times New Roman" pitchFamily="18" charset="0"/>
                <a:cs typeface="Times New Roman" pitchFamily="18" charset="0"/>
              </a:rPr>
              <a:t>inode</a:t>
            </a:r>
            <a:r>
              <a:rPr lang="en-US" sz="1800" dirty="0">
                <a:latin typeface="Times New Roman" pitchFamily="18" charset="0"/>
                <a:cs typeface="Times New Roman" pitchFamily="18" charset="0"/>
              </a:rPr>
              <a:t> protection mode</a:t>
            </a:r>
          </a:p>
          <a:p>
            <a:r>
              <a:rPr lang="en-US" sz="1800" dirty="0">
                <a:latin typeface="Times New Roman" pitchFamily="18" charset="0"/>
                <a:cs typeface="Times New Roman" pitchFamily="18" charset="0"/>
              </a:rPr>
              <a:t>3	</a:t>
            </a:r>
            <a:r>
              <a:rPr lang="en-US" sz="1800" dirty="0" err="1">
                <a:latin typeface="Times New Roman" pitchFamily="18" charset="0"/>
                <a:cs typeface="Times New Roman" pitchFamily="18" charset="0"/>
              </a:rPr>
              <a:t>nlink</a:t>
            </a:r>
            <a:r>
              <a:rPr lang="en-US" sz="1800" dirty="0">
                <a:latin typeface="Times New Roman" pitchFamily="18" charset="0"/>
                <a:cs typeface="Times New Roman" pitchFamily="18" charset="0"/>
              </a:rPr>
              <a:t>	number of links</a:t>
            </a:r>
          </a:p>
          <a:p>
            <a:r>
              <a:rPr lang="en-US" sz="1800" dirty="0">
                <a:latin typeface="Times New Roman" pitchFamily="18" charset="0"/>
                <a:cs typeface="Times New Roman" pitchFamily="18" charset="0"/>
              </a:rPr>
              <a:t>4	</a:t>
            </a:r>
            <a:r>
              <a:rPr lang="en-US" sz="1800" dirty="0" err="1">
                <a:latin typeface="Times New Roman" pitchFamily="18" charset="0"/>
                <a:cs typeface="Times New Roman" pitchFamily="18" charset="0"/>
              </a:rPr>
              <a:t>uid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userid</a:t>
            </a:r>
            <a:r>
              <a:rPr lang="en-US" sz="1800" dirty="0">
                <a:latin typeface="Times New Roman" pitchFamily="18" charset="0"/>
                <a:cs typeface="Times New Roman" pitchFamily="18" charset="0"/>
              </a:rPr>
              <a:t> of owner *</a:t>
            </a:r>
          </a:p>
          <a:p>
            <a:r>
              <a:rPr lang="en-US" sz="1800" dirty="0">
                <a:latin typeface="Times New Roman" pitchFamily="18" charset="0"/>
                <a:cs typeface="Times New Roman" pitchFamily="18" charset="0"/>
              </a:rPr>
              <a:t>5	</a:t>
            </a:r>
            <a:r>
              <a:rPr lang="en-US" sz="1800" dirty="0" err="1">
                <a:latin typeface="Times New Roman" pitchFamily="18" charset="0"/>
                <a:cs typeface="Times New Roman" pitchFamily="18" charset="0"/>
              </a:rPr>
              <a:t>gid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groupid</a:t>
            </a:r>
            <a:r>
              <a:rPr lang="en-US" sz="1800" dirty="0">
                <a:latin typeface="Times New Roman" pitchFamily="18" charset="0"/>
                <a:cs typeface="Times New Roman" pitchFamily="18" charset="0"/>
              </a:rPr>
              <a:t> of owner *</a:t>
            </a:r>
          </a:p>
          <a:p>
            <a:r>
              <a:rPr lang="en-US" sz="1800" dirty="0">
                <a:latin typeface="Times New Roman" pitchFamily="18" charset="0"/>
                <a:cs typeface="Times New Roman" pitchFamily="18" charset="0"/>
              </a:rPr>
              <a:t>6	</a:t>
            </a:r>
            <a:r>
              <a:rPr lang="en-US" sz="1800" dirty="0" err="1">
                <a:latin typeface="Times New Roman" pitchFamily="18" charset="0"/>
                <a:cs typeface="Times New Roman" pitchFamily="18" charset="0"/>
              </a:rPr>
              <a:t>rdev</a:t>
            </a:r>
            <a:r>
              <a:rPr lang="en-US" sz="1800" dirty="0">
                <a:latin typeface="Times New Roman" pitchFamily="18" charset="0"/>
                <a:cs typeface="Times New Roman" pitchFamily="18" charset="0"/>
              </a:rPr>
              <a:t>	device type, if </a:t>
            </a:r>
            <a:r>
              <a:rPr lang="en-US" sz="1800" dirty="0" err="1">
                <a:latin typeface="Times New Roman" pitchFamily="18" charset="0"/>
                <a:cs typeface="Times New Roman" pitchFamily="18" charset="0"/>
              </a:rPr>
              <a:t>inode</a:t>
            </a:r>
            <a:r>
              <a:rPr lang="en-US" sz="1800" dirty="0">
                <a:latin typeface="Times New Roman" pitchFamily="18" charset="0"/>
                <a:cs typeface="Times New Roman" pitchFamily="18" charset="0"/>
              </a:rPr>
              <a:t> device</a:t>
            </a:r>
          </a:p>
          <a:p>
            <a:r>
              <a:rPr lang="en-US" sz="1800" dirty="0">
                <a:latin typeface="Times New Roman" pitchFamily="18" charset="0"/>
                <a:cs typeface="Times New Roman" pitchFamily="18" charset="0"/>
              </a:rPr>
              <a:t>7	size	size in bytes</a:t>
            </a:r>
          </a:p>
          <a:p>
            <a:r>
              <a:rPr lang="en-US" sz="1800" dirty="0">
                <a:latin typeface="Times New Roman" pitchFamily="18" charset="0"/>
                <a:cs typeface="Times New Roman" pitchFamily="18" charset="0"/>
              </a:rPr>
              <a:t>8	</a:t>
            </a:r>
            <a:r>
              <a:rPr lang="en-US" sz="1800" dirty="0" err="1">
                <a:latin typeface="Times New Roman" pitchFamily="18" charset="0"/>
                <a:cs typeface="Times New Roman" pitchFamily="18" charset="0"/>
              </a:rPr>
              <a:t>atime</a:t>
            </a:r>
            <a:r>
              <a:rPr lang="en-US" sz="1800" dirty="0">
                <a:latin typeface="Times New Roman" pitchFamily="18" charset="0"/>
                <a:cs typeface="Times New Roman" pitchFamily="18" charset="0"/>
              </a:rPr>
              <a:t>	time of last access (Unix timestamp)</a:t>
            </a:r>
          </a:p>
          <a:p>
            <a:r>
              <a:rPr lang="en-US" sz="1800" dirty="0">
                <a:latin typeface="Times New Roman" pitchFamily="18" charset="0"/>
                <a:cs typeface="Times New Roman" pitchFamily="18" charset="0"/>
              </a:rPr>
              <a:t>9	</a:t>
            </a:r>
            <a:r>
              <a:rPr lang="en-US" sz="1800" dirty="0" err="1">
                <a:latin typeface="Times New Roman" pitchFamily="18" charset="0"/>
                <a:cs typeface="Times New Roman" pitchFamily="18" charset="0"/>
              </a:rPr>
              <a:t>mtime</a:t>
            </a:r>
            <a:r>
              <a:rPr lang="en-US" sz="1800" dirty="0">
                <a:latin typeface="Times New Roman" pitchFamily="18" charset="0"/>
                <a:cs typeface="Times New Roman" pitchFamily="18" charset="0"/>
              </a:rPr>
              <a:t>	time of last modification (Unix timestamp)</a:t>
            </a:r>
          </a:p>
          <a:p>
            <a:r>
              <a:rPr lang="en-US" sz="1800" dirty="0">
                <a:latin typeface="Times New Roman" pitchFamily="18" charset="0"/>
                <a:cs typeface="Times New Roman" pitchFamily="18" charset="0"/>
              </a:rPr>
              <a:t>10	</a:t>
            </a:r>
            <a:r>
              <a:rPr lang="en-US" sz="1800" dirty="0" err="1">
                <a:latin typeface="Times New Roman" pitchFamily="18" charset="0"/>
                <a:cs typeface="Times New Roman" pitchFamily="18" charset="0"/>
              </a:rPr>
              <a:t>ctime</a:t>
            </a:r>
            <a:r>
              <a:rPr lang="en-US" sz="1800" dirty="0">
                <a:latin typeface="Times New Roman" pitchFamily="18" charset="0"/>
                <a:cs typeface="Times New Roman" pitchFamily="18" charset="0"/>
              </a:rPr>
              <a:t>	time of last </a:t>
            </a:r>
            <a:r>
              <a:rPr lang="en-US" sz="1800" dirty="0" err="1">
                <a:latin typeface="Times New Roman" pitchFamily="18" charset="0"/>
                <a:cs typeface="Times New Roman" pitchFamily="18" charset="0"/>
              </a:rPr>
              <a:t>inode</a:t>
            </a:r>
            <a:r>
              <a:rPr lang="en-US" sz="1800" dirty="0">
                <a:latin typeface="Times New Roman" pitchFamily="18" charset="0"/>
                <a:cs typeface="Times New Roman" pitchFamily="18" charset="0"/>
              </a:rPr>
              <a:t> change (Unix timestamp)</a:t>
            </a:r>
          </a:p>
          <a:p>
            <a:r>
              <a:rPr lang="en-US" sz="1800" dirty="0">
                <a:latin typeface="Times New Roman" pitchFamily="18" charset="0"/>
                <a:cs typeface="Times New Roman" pitchFamily="18" charset="0"/>
              </a:rPr>
              <a:t>11	</a:t>
            </a:r>
            <a:r>
              <a:rPr lang="en-US" sz="1800" dirty="0" err="1">
                <a:latin typeface="Times New Roman" pitchFamily="18" charset="0"/>
                <a:cs typeface="Times New Roman" pitchFamily="18" charset="0"/>
              </a:rPr>
              <a:t>blksize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blocksize</a:t>
            </a:r>
            <a:r>
              <a:rPr lang="en-US" sz="1800" dirty="0">
                <a:latin typeface="Times New Roman" pitchFamily="18" charset="0"/>
                <a:cs typeface="Times New Roman" pitchFamily="18" charset="0"/>
              </a:rPr>
              <a:t> of </a:t>
            </a:r>
            <a:r>
              <a:rPr lang="en-US" sz="1800" dirty="0" err="1">
                <a:latin typeface="Times New Roman" pitchFamily="18" charset="0"/>
                <a:cs typeface="Times New Roman" pitchFamily="18" charset="0"/>
              </a:rPr>
              <a:t>filesystem</a:t>
            </a:r>
            <a:r>
              <a:rPr lang="en-US" sz="1800" dirty="0">
                <a:latin typeface="Times New Roman" pitchFamily="18" charset="0"/>
                <a:cs typeface="Times New Roman" pitchFamily="18" charset="0"/>
              </a:rPr>
              <a:t> IO **</a:t>
            </a:r>
          </a:p>
          <a:p>
            <a:r>
              <a:rPr lang="en-US" sz="1800" dirty="0">
                <a:latin typeface="Times New Roman" pitchFamily="18" charset="0"/>
                <a:cs typeface="Times New Roman" pitchFamily="18" charset="0"/>
              </a:rPr>
              <a:t>12	blocks	number of 512-byte blocks allocated **</a:t>
            </a:r>
          </a:p>
        </p:txBody>
      </p:sp>
    </p:spTree>
    <p:extLst>
      <p:ext uri="{BB962C8B-B14F-4D97-AF65-F5344CB8AC3E}">
        <p14:creationId xmlns:p14="http://schemas.microsoft.com/office/powerpoint/2010/main" xmlns="" val="131548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lstStyle/>
          <a:p>
            <a:r>
              <a:rPr lang="en-US" b="1" u="sng" dirty="0" smtClean="0">
                <a:latin typeface="Times New Roman" pitchFamily="18" charset="0"/>
                <a:cs typeface="Times New Roman" pitchFamily="18" charset="0"/>
              </a:rPr>
              <a:t>Copy File</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copy ( ) function is used to copy a file. This function returns TRUE on success or False on Failure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the destination file already exists, it will be overwritten.</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Syntax: - copy (</a:t>
            </a:r>
            <a:r>
              <a:rPr lang="en-US" sz="2400" dirty="0" err="1" smtClean="0">
                <a:latin typeface="Times New Roman" pitchFamily="18" charset="0"/>
                <a:cs typeface="Times New Roman" pitchFamily="18" charset="0"/>
              </a:rPr>
              <a:t>source_file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destination_file</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Ex: - copy (“geek.txt”, “show.txt”);</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61657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Rename File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2400" dirty="0" smtClean="0">
                <a:latin typeface="Times New Roman" pitchFamily="18" charset="0"/>
                <a:cs typeface="Times New Roman" pitchFamily="18" charset="0"/>
              </a:rPr>
              <a:t>rename ( )  function is used to rename a file or directory. It returns </a:t>
            </a:r>
            <a:r>
              <a:rPr lang="en-US" sz="2400" dirty="0">
                <a:latin typeface="Times New Roman" pitchFamily="18" charset="0"/>
                <a:cs typeface="Times New Roman" pitchFamily="18" charset="0"/>
              </a:rPr>
              <a:t>TRUE on success or FALSE on failure. If renaming a file and </a:t>
            </a:r>
            <a:r>
              <a:rPr lang="en-US" sz="2400" dirty="0" err="1">
                <a:latin typeface="Times New Roman" pitchFamily="18" charset="0"/>
                <a:cs typeface="Times New Roman" pitchFamily="18" charset="0"/>
              </a:rPr>
              <a:t>newname</a:t>
            </a:r>
            <a:r>
              <a:rPr lang="en-US" sz="2400" dirty="0">
                <a:latin typeface="Times New Roman" pitchFamily="18" charset="0"/>
                <a:cs typeface="Times New Roman" pitchFamily="18" charset="0"/>
              </a:rPr>
              <a:t> exists, it will be overwritten. If renaming a directory and </a:t>
            </a:r>
            <a:r>
              <a:rPr lang="en-US" sz="2400" dirty="0" err="1">
                <a:latin typeface="Times New Roman" pitchFamily="18" charset="0"/>
                <a:cs typeface="Times New Roman" pitchFamily="18" charset="0"/>
              </a:rPr>
              <a:t>newname</a:t>
            </a:r>
            <a:r>
              <a:rPr lang="en-US" sz="2400" dirty="0">
                <a:latin typeface="Times New Roman" pitchFamily="18" charset="0"/>
                <a:cs typeface="Times New Roman" pitchFamily="18" charset="0"/>
              </a:rPr>
              <a:t> exists, this function will emit a warning. Attempts to rename </a:t>
            </a:r>
            <a:r>
              <a:rPr lang="en-US" sz="2400" dirty="0" err="1">
                <a:latin typeface="Times New Roman" pitchFamily="18" charset="0"/>
                <a:cs typeface="Times New Roman" pitchFamily="18" charset="0"/>
              </a:rPr>
              <a:t>oldname</a:t>
            </a:r>
            <a:r>
              <a:rPr lang="en-US" sz="2400" dirty="0">
                <a:latin typeface="Times New Roman" pitchFamily="18" charset="0"/>
                <a:cs typeface="Times New Roman" pitchFamily="18" charset="0"/>
              </a:rPr>
              <a:t> to </a:t>
            </a:r>
            <a:r>
              <a:rPr lang="en-US" sz="2400" dirty="0" err="1">
                <a:latin typeface="Times New Roman" pitchFamily="18" charset="0"/>
                <a:cs typeface="Times New Roman" pitchFamily="18" charset="0"/>
              </a:rPr>
              <a:t>newname</a:t>
            </a:r>
            <a:r>
              <a:rPr lang="en-US" sz="2400" dirty="0">
                <a:latin typeface="Times New Roman" pitchFamily="18" charset="0"/>
                <a:cs typeface="Times New Roman" pitchFamily="18" charset="0"/>
              </a:rPr>
              <a:t>, moving it between directories if necessary.</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Syntax: - rename (</a:t>
            </a:r>
            <a:r>
              <a:rPr lang="en-US" sz="2400" dirty="0" err="1" smtClean="0">
                <a:latin typeface="Times New Roman" pitchFamily="18" charset="0"/>
                <a:cs typeface="Times New Roman" pitchFamily="18" charset="0"/>
              </a:rPr>
              <a:t>oldname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newname</a:t>
            </a:r>
            <a:r>
              <a:rPr lang="en-US" sz="2400" dirty="0" smtClean="0">
                <a:latin typeface="Times New Roman" pitchFamily="18" charset="0"/>
                <a:cs typeface="Times New Roman" pitchFamily="18" charset="0"/>
              </a:rPr>
              <a:t>, context);</a:t>
            </a:r>
          </a:p>
          <a:p>
            <a:pPr marL="0" indent="0">
              <a:buNone/>
            </a:pPr>
            <a:r>
              <a:rPr lang="en-US" sz="2400" dirty="0" smtClean="0">
                <a:latin typeface="Times New Roman" pitchFamily="18" charset="0"/>
                <a:cs typeface="Times New Roman" pitchFamily="18" charset="0"/>
              </a:rPr>
              <a:t>Ex: - rename (“geek”, “geeks”);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75135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Deleting Files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unlink( ) function is used </a:t>
            </a:r>
            <a:r>
              <a:rPr lang="en-US" sz="2400" dirty="0">
                <a:latin typeface="Times New Roman" pitchFamily="18" charset="0"/>
                <a:cs typeface="Times New Roman" pitchFamily="18" charset="0"/>
              </a:rPr>
              <a:t>to delete a file. </a:t>
            </a:r>
            <a:r>
              <a:rPr lang="en-US" sz="2400" dirty="0" smtClean="0">
                <a:latin typeface="Times New Roman" pitchFamily="18" charset="0"/>
                <a:cs typeface="Times New Roman" pitchFamily="18" charset="0"/>
              </a:rPr>
              <a:t>It returns </a:t>
            </a:r>
            <a:r>
              <a:rPr lang="en-US" sz="2400" dirty="0">
                <a:latin typeface="Times New Roman" pitchFamily="18" charset="0"/>
                <a:cs typeface="Times New Roman" pitchFamily="18" charset="0"/>
              </a:rPr>
              <a:t>TRUE on success or FALSE on failure</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Syntax:- unlink(filename, context)</a:t>
            </a:r>
          </a:p>
          <a:p>
            <a:pPr marL="0" indent="0">
              <a:buNone/>
            </a:pPr>
            <a:r>
              <a:rPr lang="en-US" sz="2400" dirty="0" smtClean="0">
                <a:latin typeface="Times New Roman" pitchFamily="18" charset="0"/>
                <a:cs typeface="Times New Roman" pitchFamily="18" charset="0"/>
              </a:rPr>
              <a:t>Ex: - unlink(“geek.txt”);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08021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Writing to a File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err="1" smtClean="0">
                <a:latin typeface="Times New Roman" pitchFamily="18" charset="0"/>
                <a:cs typeface="Times New Roman" pitchFamily="18" charset="0"/>
              </a:rPr>
              <a:t>fwrite</a:t>
            </a:r>
            <a:r>
              <a:rPr lang="en-US" sz="2000" dirty="0" smtClean="0">
                <a:latin typeface="Times New Roman" pitchFamily="18" charset="0"/>
                <a:cs typeface="Times New Roman" pitchFamily="18" charset="0"/>
              </a:rPr>
              <a:t>( ) function is used to write to an open file. This function returns the number of bytes written or FALSE if there was an error</a:t>
            </a:r>
            <a:r>
              <a:rPr lang="en-US" sz="2000" dirty="0">
                <a:latin typeface="Times New Roman" pitchFamily="18" charset="0"/>
                <a:cs typeface="Times New Roman" pitchFamily="18" charset="0"/>
              </a:rPr>
              <a:t>. The function will stop at the end of the file or when it reaches the specified length, whichever comes first</a:t>
            </a:r>
            <a:r>
              <a:rPr lang="en-US" sz="2000" dirty="0" smtClean="0">
                <a:latin typeface="Times New Roman" pitchFamily="18" charset="0"/>
                <a:cs typeface="Times New Roman" pitchFamily="18" charset="0"/>
              </a:rPr>
              <a:t>. This function is binary safe.</a:t>
            </a:r>
          </a:p>
          <a:p>
            <a:pPr marL="0" indent="0">
              <a:buNone/>
            </a:pPr>
            <a:r>
              <a:rPr lang="en-US" sz="2000" dirty="0" smtClean="0">
                <a:latin typeface="Times New Roman" pitchFamily="18" charset="0"/>
                <a:cs typeface="Times New Roman" pitchFamily="18" charset="0"/>
              </a:rPr>
              <a:t>Syntax: - </a:t>
            </a:r>
            <a:r>
              <a:rPr lang="en-US" sz="2000" dirty="0" err="1" smtClean="0">
                <a:latin typeface="Times New Roman" pitchFamily="18" charset="0"/>
                <a:cs typeface="Times New Roman" pitchFamily="18" charset="0"/>
              </a:rPr>
              <a:t>fwrite</a:t>
            </a:r>
            <a:r>
              <a:rPr lang="en-US" sz="2000" dirty="0" smtClean="0">
                <a:latin typeface="Times New Roman" pitchFamily="18" charset="0"/>
                <a:cs typeface="Times New Roman" pitchFamily="18" charset="0"/>
              </a:rPr>
              <a:t>(file, string, length);</a:t>
            </a:r>
          </a:p>
          <a:p>
            <a:pPr marL="0" indent="0">
              <a:buNone/>
            </a:pPr>
            <a:r>
              <a:rPr lang="en-US" sz="2000" dirty="0" smtClean="0">
                <a:latin typeface="Times New Roman" pitchFamily="18" charset="0"/>
                <a:cs typeface="Times New Roman" pitchFamily="18" charset="0"/>
              </a:rPr>
              <a:t>Ex: - </a:t>
            </a:r>
            <a:r>
              <a:rPr lang="en-US" sz="2000" dirty="0" err="1" smtClean="0">
                <a:latin typeface="Times New Roman" pitchFamily="18" charset="0"/>
                <a:cs typeface="Times New Roman" pitchFamily="18" charset="0"/>
              </a:rPr>
              <a:t>fwrite</a:t>
            </a:r>
            <a:r>
              <a:rPr lang="en-US" sz="2000" dirty="0" smtClean="0">
                <a:latin typeface="Times New Roman" pitchFamily="18" charset="0"/>
                <a:cs typeface="Times New Roman" pitchFamily="18" charset="0"/>
              </a:rPr>
              <a:t>($handle, “New text”)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47124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Reading and Writing Binary Files</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You can write binary data with </a:t>
            </a:r>
            <a:r>
              <a:rPr lang="en-US" sz="2000" dirty="0" err="1" smtClean="0">
                <a:latin typeface="Times New Roman" pitchFamily="18" charset="0"/>
                <a:cs typeface="Times New Roman" pitchFamily="18" charset="0"/>
              </a:rPr>
              <a:t>fwrite</a:t>
            </a:r>
            <a:r>
              <a:rPr lang="en-US" sz="2000" dirty="0" smtClean="0">
                <a:latin typeface="Times New Roman" pitchFamily="18" charset="0"/>
                <a:cs typeface="Times New Roman" pitchFamily="18" charset="0"/>
              </a:rPr>
              <a:t> and read Binary data with </a:t>
            </a:r>
            <a:r>
              <a:rPr lang="en-US" sz="2000" dirty="0" err="1" smtClean="0">
                <a:latin typeface="Times New Roman" pitchFamily="18" charset="0"/>
                <a:cs typeface="Times New Roman" pitchFamily="18" charset="0"/>
              </a:rPr>
              <a:t>fread</a:t>
            </a:r>
            <a:r>
              <a:rPr lang="en-US" sz="2000" dirty="0" smtClean="0">
                <a:latin typeface="Times New Roman" pitchFamily="18" charset="0"/>
                <a:cs typeface="Times New Roman" pitchFamily="18" charset="0"/>
              </a:rPr>
              <a:t>, but it takes a little work. You can pack binary data into string using pack function and unpack binary data using the unpack function.</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927360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Appending to Files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400" dirty="0" smtClean="0">
                <a:latin typeface="Times New Roman" pitchFamily="18" charset="0"/>
                <a:cs typeface="Times New Roman" pitchFamily="18" charset="0"/>
              </a:rPr>
              <a:t>You can append data to files using </a:t>
            </a:r>
            <a:r>
              <a:rPr lang="en-US" sz="2400" dirty="0" err="1" smtClean="0">
                <a:latin typeface="Times New Roman" pitchFamily="18" charset="0"/>
                <a:cs typeface="Times New Roman" pitchFamily="18" charset="0"/>
              </a:rPr>
              <a:t>fwrite</a:t>
            </a:r>
            <a:r>
              <a:rPr lang="en-US" sz="2400" dirty="0" smtClean="0">
                <a:latin typeface="Times New Roman" pitchFamily="18" charset="0"/>
                <a:cs typeface="Times New Roman" pitchFamily="18" charset="0"/>
              </a:rPr>
              <a:t> function but you have to open your file with ‘a’ mode.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4691965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Writing a File All at Once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962400"/>
          </a:xfrm>
        </p:spPr>
        <p:txBody>
          <a:bodyPr>
            <a:normAutofit/>
          </a:bodyPr>
          <a:lstStyle/>
          <a:p>
            <a:pPr marL="0" indent="0">
              <a:buNone/>
            </a:pPr>
            <a:r>
              <a:rPr lang="en-US" sz="2000" dirty="0" err="1">
                <a:latin typeface="Times New Roman" pitchFamily="18" charset="0"/>
                <a:cs typeface="Times New Roman" pitchFamily="18" charset="0"/>
              </a:rPr>
              <a:t>f</a:t>
            </a:r>
            <a:r>
              <a:rPr lang="en-US" sz="2000" dirty="0" err="1" smtClean="0">
                <a:latin typeface="Times New Roman" pitchFamily="18" charset="0"/>
                <a:cs typeface="Times New Roman" pitchFamily="18" charset="0"/>
              </a:rPr>
              <a:t>ile_put_contents</a:t>
            </a:r>
            <a:r>
              <a:rPr lang="en-US" sz="2000" dirty="0" smtClean="0">
                <a:latin typeface="Times New Roman" pitchFamily="18" charset="0"/>
                <a:cs typeface="Times New Roman" pitchFamily="18" charset="0"/>
              </a:rPr>
              <a:t> ( ) function is used to write string to a file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Syntax:- </a:t>
            </a:r>
            <a:r>
              <a:rPr lang="en-US" sz="2000" dirty="0" err="1" smtClean="0">
                <a:latin typeface="Times New Roman" pitchFamily="18" charset="0"/>
                <a:cs typeface="Times New Roman" pitchFamily="18" charset="0"/>
              </a:rPr>
              <a:t>file_put_contents</a:t>
            </a:r>
            <a:r>
              <a:rPr lang="en-US" sz="2000" dirty="0" smtClean="0">
                <a:latin typeface="Times New Roman" pitchFamily="18" charset="0"/>
                <a:cs typeface="Times New Roman" pitchFamily="18" charset="0"/>
              </a:rPr>
              <a:t>(filename, data, flag, context)</a:t>
            </a:r>
          </a:p>
          <a:p>
            <a:pPr marL="685800" lvl="1">
              <a:buFont typeface="Arial" pitchFamily="34" charset="0"/>
              <a:buChar char="•"/>
            </a:pPr>
            <a:r>
              <a:rPr lang="en-US" sz="1600" dirty="0" smtClean="0">
                <a:latin typeface="Times New Roman" pitchFamily="18" charset="0"/>
                <a:cs typeface="Times New Roman" pitchFamily="18" charset="0"/>
              </a:rPr>
              <a:t>Filename – Filename is the name of the file you want to write. </a:t>
            </a:r>
          </a:p>
          <a:p>
            <a:pPr marL="685800" lvl="1">
              <a:buFont typeface="Arial" pitchFamily="34" charset="0"/>
              <a:buChar char="•"/>
            </a:pPr>
            <a:r>
              <a:rPr lang="en-US" sz="1600" dirty="0" smtClean="0">
                <a:latin typeface="Times New Roman" pitchFamily="18" charset="0"/>
                <a:cs typeface="Times New Roman" pitchFamily="18" charset="0"/>
              </a:rPr>
              <a:t>Data – data is the string text to write. </a:t>
            </a:r>
          </a:p>
          <a:p>
            <a:pPr marL="685800" lvl="1">
              <a:buFont typeface="Arial" pitchFamily="34" charset="0"/>
              <a:buChar char="•"/>
            </a:pPr>
            <a:r>
              <a:rPr lang="en-US" sz="1600" dirty="0" smtClean="0">
                <a:latin typeface="Times New Roman" pitchFamily="18" charset="0"/>
                <a:cs typeface="Times New Roman" pitchFamily="18" charset="0"/>
              </a:rPr>
              <a:t>Flag – Flag can be either FILE_USE_INCLUDE_PATH and/or FILE_APPEND. Use </a:t>
            </a:r>
            <a:r>
              <a:rPr lang="en-US" sz="1600" dirty="0">
                <a:latin typeface="Times New Roman" pitchFamily="18" charset="0"/>
                <a:cs typeface="Times New Roman" pitchFamily="18" charset="0"/>
              </a:rPr>
              <a:t>FILE_APPEND to avoid deleting the existing content of the file</a:t>
            </a:r>
            <a:r>
              <a:rPr lang="en-US" sz="1600" dirty="0" smtClean="0">
                <a:latin typeface="Times New Roman" pitchFamily="18" charset="0"/>
                <a:cs typeface="Times New Roman" pitchFamily="18" charset="0"/>
              </a:rPr>
              <a:t>.</a:t>
            </a:r>
          </a:p>
          <a:p>
            <a:pPr marL="685800" lvl="1">
              <a:buFont typeface="Arial" pitchFamily="34" charset="0"/>
              <a:buChar char="•"/>
            </a:pPr>
            <a:r>
              <a:rPr lang="en-US" sz="1600" dirty="0" smtClean="0">
                <a:latin typeface="Times New Roman" pitchFamily="18" charset="0"/>
                <a:cs typeface="Times New Roman" pitchFamily="18" charset="0"/>
              </a:rPr>
              <a:t>Context – Context is a file context. </a:t>
            </a: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function automatically handle </a:t>
            </a:r>
            <a:r>
              <a:rPr lang="en-US" sz="2000">
                <a:latin typeface="Times New Roman" pitchFamily="18" charset="0"/>
                <a:cs typeface="Times New Roman" pitchFamily="18" charset="0"/>
              </a:rPr>
              <a:t>almost </a:t>
            </a:r>
            <a:r>
              <a:rPr lang="en-US" sz="2000" smtClean="0">
                <a:latin typeface="Times New Roman" pitchFamily="18" charset="0"/>
                <a:cs typeface="Times New Roman" pitchFamily="18" charset="0"/>
              </a:rPr>
              <a:t>everything. </a:t>
            </a:r>
            <a:r>
              <a:rPr lang="en-US" sz="2000" dirty="0">
                <a:latin typeface="Times New Roman" pitchFamily="18" charset="0"/>
                <a:cs typeface="Times New Roman" pitchFamily="18" charset="0"/>
              </a:rPr>
              <a:t>we do not need to open file and close the file.</a:t>
            </a:r>
          </a:p>
          <a:p>
            <a:pPr marL="0" indent="0">
              <a:buNone/>
            </a:pPr>
            <a:r>
              <a:rPr lang="en-US" sz="2000" dirty="0">
                <a:latin typeface="Times New Roman" pitchFamily="18" charset="0"/>
                <a:cs typeface="Times New Roman" pitchFamily="18" charset="0"/>
              </a:rPr>
              <a:t>We don’t need file handle. </a:t>
            </a:r>
          </a:p>
        </p:txBody>
      </p:sp>
    </p:spTree>
    <p:extLst>
      <p:ext uri="{BB962C8B-B14F-4D97-AF65-F5344CB8AC3E}">
        <p14:creationId xmlns:p14="http://schemas.microsoft.com/office/powerpoint/2010/main" xmlns="" val="56671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Opening a File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381000" y="895350"/>
            <a:ext cx="8610600" cy="3394472"/>
          </a:xfrm>
        </p:spPr>
        <p:txBody>
          <a:bodyPr>
            <a:noAutofit/>
          </a:bodyPr>
          <a:lstStyle/>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	 $handle = </a:t>
            </a:r>
            <a:r>
              <a:rPr lang="en-US" sz="2000" dirty="0" err="1" smtClean="0">
                <a:latin typeface="Times New Roman" pitchFamily="18" charset="0"/>
                <a:cs typeface="Times New Roman" pitchFamily="18" charset="0"/>
              </a:rPr>
              <a:t>fopen</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CdacJaipur.txt</a:t>
            </a:r>
            <a:r>
              <a:rPr lang="en-US" sz="2000" dirty="0" err="1">
                <a:latin typeface="Times New Roman" pitchFamily="18" charset="0"/>
                <a:cs typeface="Times New Roman" pitchFamily="18" charset="0"/>
              </a:rPr>
              <a:t>","r</a:t>
            </a:r>
            <a:r>
              <a:rPr lang="en-US" sz="2000" dirty="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$handle = </a:t>
            </a:r>
            <a:r>
              <a:rPr lang="en-US" sz="2000" dirty="0" err="1" smtClean="0">
                <a:latin typeface="Times New Roman" pitchFamily="18" charset="0"/>
                <a:cs typeface="Times New Roman" pitchFamily="18" charset="0"/>
              </a:rPr>
              <a:t>fopen</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home/test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CdacJaipur.txt</a:t>
            </a:r>
            <a:r>
              <a:rPr lang="en-US" sz="2000" dirty="0" err="1">
                <a:latin typeface="Times New Roman" pitchFamily="18" charset="0"/>
                <a:cs typeface="Times New Roman" pitchFamily="18" charset="0"/>
              </a:rPr>
              <a:t>","r</a:t>
            </a:r>
            <a:r>
              <a:rPr lang="en-US" sz="2000" dirty="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$handle = </a:t>
            </a:r>
            <a:r>
              <a:rPr lang="en-US" sz="2000" dirty="0" err="1" smtClean="0">
                <a:latin typeface="Times New Roman" pitchFamily="18" charset="0"/>
                <a:cs typeface="Times New Roman" pitchFamily="18" charset="0"/>
              </a:rPr>
              <a:t>fopen</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home/test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CdacJaipur.gif</a:t>
            </a:r>
            <a:r>
              <a:rPr lang="en-US" sz="2000" dirty="0" err="1">
                <a:latin typeface="Times New Roman" pitchFamily="18" charset="0"/>
                <a:cs typeface="Times New Roman" pitchFamily="18" charset="0"/>
              </a:rPr>
              <a:t>","wb</a:t>
            </a:r>
            <a:r>
              <a:rPr lang="en-US" sz="2000" dirty="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$handle = </a:t>
            </a:r>
            <a:r>
              <a:rPr lang="en-US" sz="2000" dirty="0" err="1" smtClean="0">
                <a:latin typeface="Times New Roman" pitchFamily="18" charset="0"/>
                <a:cs typeface="Times New Roman" pitchFamily="18" charset="0"/>
              </a:rPr>
              <a:t>fopen</a:t>
            </a:r>
            <a:r>
              <a:rPr lang="en-US" sz="2000" dirty="0">
                <a:latin typeface="Times New Roman" pitchFamily="18" charset="0"/>
                <a:cs typeface="Times New Roman" pitchFamily="18" charset="0"/>
              </a:rPr>
              <a:t>("http://</a:t>
            </a:r>
            <a:r>
              <a:rPr lang="en-US" sz="2000" dirty="0" smtClean="0">
                <a:latin typeface="Times New Roman" pitchFamily="18" charset="0"/>
                <a:cs typeface="Times New Roman" pitchFamily="18" charset="0"/>
              </a:rPr>
              <a:t>www</a:t>
            </a:r>
            <a:r>
              <a:rPr lang="en-US" sz="2000" dirty="0" smtClean="0">
                <a:latin typeface="Times New Roman" pitchFamily="18" charset="0"/>
                <a:cs typeface="Times New Roman" pitchFamily="18" charset="0"/>
              </a:rPr>
              <a:t>. CdacJaipur.com</a:t>
            </a:r>
            <a:r>
              <a:rPr lang="en-US" sz="2000" dirty="0">
                <a:latin typeface="Times New Roman" pitchFamily="18" charset="0"/>
                <a:cs typeface="Times New Roman" pitchFamily="18" charset="0"/>
              </a:rPr>
              <a:t>/","r");</a:t>
            </a:r>
          </a:p>
          <a:p>
            <a:pPr marL="0" indent="0">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$handle = </a:t>
            </a:r>
            <a:r>
              <a:rPr lang="en-US" sz="2000" dirty="0" err="1" smtClean="0">
                <a:latin typeface="Times New Roman" pitchFamily="18" charset="0"/>
                <a:cs typeface="Times New Roman" pitchFamily="18" charset="0"/>
              </a:rPr>
              <a:t>fopen</a:t>
            </a:r>
            <a:r>
              <a:rPr lang="en-US" sz="2000" dirty="0">
                <a:latin typeface="Times New Roman" pitchFamily="18" charset="0"/>
                <a:cs typeface="Times New Roman" pitchFamily="18" charset="0"/>
              </a:rPr>
              <a:t>("ftp://</a:t>
            </a:r>
            <a:r>
              <a:rPr lang="en-US" sz="2000" dirty="0" smtClean="0">
                <a:latin typeface="Times New Roman" pitchFamily="18" charset="0"/>
                <a:cs typeface="Times New Roman" pitchFamily="18" charset="0"/>
              </a:rPr>
              <a:t>user:password</a:t>
            </a:r>
            <a:r>
              <a:rPr lang="en-US" sz="2000" dirty="0" smtClean="0">
                <a:latin typeface="Times New Roman" pitchFamily="18" charset="0"/>
                <a:cs typeface="Times New Roman" pitchFamily="18" charset="0"/>
              </a:rPr>
              <a:t>@CdacJaipur.com/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CdacJaipur</a:t>
            </a:r>
            <a:r>
              <a:rPr lang="en-US" sz="2000" dirty="0" err="1" smtClean="0">
                <a:latin typeface="Times New Roman" pitchFamily="18" charset="0"/>
                <a:cs typeface="Times New Roman" pitchFamily="18" charset="0"/>
              </a:rPr>
              <a:t>.txt</a:t>
            </a:r>
            <a:r>
              <a:rPr lang="en-US" sz="2000" dirty="0" err="1">
                <a:latin typeface="Times New Roman" pitchFamily="18" charset="0"/>
                <a:cs typeface="Times New Roman" pitchFamily="18" charset="0"/>
              </a:rPr>
              <a:t>","w</a:t>
            </a: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xmlns="" val="337116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Mode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962400"/>
          </a:xfrm>
        </p:spPr>
        <p:txBody>
          <a:bodyPr>
            <a:noAutofit/>
          </a:bodyPr>
          <a:lstStyle/>
          <a:p>
            <a:r>
              <a:rPr lang="en-US" sz="1400" dirty="0" smtClean="0">
                <a:latin typeface="Times New Roman" pitchFamily="18" charset="0"/>
                <a:cs typeface="Times New Roman" pitchFamily="18" charset="0"/>
              </a:rPr>
              <a:t>'r‘ - Open </a:t>
            </a:r>
            <a:r>
              <a:rPr lang="en-US" sz="1400" dirty="0">
                <a:latin typeface="Times New Roman" pitchFamily="18" charset="0"/>
                <a:cs typeface="Times New Roman" pitchFamily="18" charset="0"/>
              </a:rPr>
              <a:t>for reading only; place the file pointer at the beginning of the file</a:t>
            </a:r>
            <a:r>
              <a:rPr lang="en-US" sz="1400" dirty="0" smtClean="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'r</a:t>
            </a:r>
            <a:r>
              <a:rPr lang="en-US" sz="1400" dirty="0" smtClean="0">
                <a:latin typeface="Times New Roman" pitchFamily="18" charset="0"/>
                <a:cs typeface="Times New Roman" pitchFamily="18" charset="0"/>
              </a:rPr>
              <a:t>+‘ - Open </a:t>
            </a:r>
            <a:r>
              <a:rPr lang="en-US" sz="1400" dirty="0">
                <a:latin typeface="Times New Roman" pitchFamily="18" charset="0"/>
                <a:cs typeface="Times New Roman" pitchFamily="18" charset="0"/>
              </a:rPr>
              <a:t>for reading and writing; place the file pointer at the beginning of the file</a:t>
            </a:r>
            <a:r>
              <a:rPr lang="en-US" sz="1400" dirty="0" smtClean="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a:p>
            <a:r>
              <a:rPr lang="en-US" sz="1400" dirty="0" smtClean="0">
                <a:latin typeface="Times New Roman" pitchFamily="18" charset="0"/>
                <a:cs typeface="Times New Roman" pitchFamily="18" charset="0"/>
              </a:rPr>
              <a:t>'w‘ - Open </a:t>
            </a:r>
            <a:r>
              <a:rPr lang="en-US" sz="1400" dirty="0">
                <a:latin typeface="Times New Roman" pitchFamily="18" charset="0"/>
                <a:cs typeface="Times New Roman" pitchFamily="18" charset="0"/>
              </a:rPr>
              <a:t>for writing only; place the file pointer at the beginning of the file and truncate the file to zero length. If the file does not exist, attempt to create it</a:t>
            </a:r>
            <a:r>
              <a:rPr lang="en-US" sz="1400" dirty="0" smtClean="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'w</a:t>
            </a:r>
            <a:r>
              <a:rPr lang="en-US" sz="1400" dirty="0" smtClean="0">
                <a:latin typeface="Times New Roman" pitchFamily="18" charset="0"/>
                <a:cs typeface="Times New Roman" pitchFamily="18" charset="0"/>
              </a:rPr>
              <a:t>+‘ - Open </a:t>
            </a:r>
            <a:r>
              <a:rPr lang="en-US" sz="1400" dirty="0">
                <a:latin typeface="Times New Roman" pitchFamily="18" charset="0"/>
                <a:cs typeface="Times New Roman" pitchFamily="18" charset="0"/>
              </a:rPr>
              <a:t>for reading and writing; place the file pointer at the beginning of the file and truncate the file to zero length. If the file does not exist, attempt to create it</a:t>
            </a:r>
            <a:r>
              <a:rPr lang="en-US" sz="1400" dirty="0" smtClean="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a:p>
            <a:r>
              <a:rPr lang="en-US" sz="1400" dirty="0" smtClean="0">
                <a:latin typeface="Times New Roman" pitchFamily="18" charset="0"/>
                <a:cs typeface="Times New Roman" pitchFamily="18" charset="0"/>
              </a:rPr>
              <a:t>'a‘ - Open </a:t>
            </a:r>
            <a:r>
              <a:rPr lang="en-US" sz="1400" dirty="0">
                <a:latin typeface="Times New Roman" pitchFamily="18" charset="0"/>
                <a:cs typeface="Times New Roman" pitchFamily="18" charset="0"/>
              </a:rPr>
              <a:t>for writing only; place the file pointer at the end of the file. If the file does not exist, attempt to create it. In this mode, </a:t>
            </a:r>
            <a:r>
              <a:rPr lang="en-US" sz="1400" dirty="0" err="1">
                <a:latin typeface="Times New Roman" pitchFamily="18" charset="0"/>
                <a:cs typeface="Times New Roman" pitchFamily="18" charset="0"/>
              </a:rPr>
              <a:t>fseek</a:t>
            </a:r>
            <a:r>
              <a:rPr lang="en-US" sz="1400" dirty="0">
                <a:latin typeface="Times New Roman" pitchFamily="18" charset="0"/>
                <a:cs typeface="Times New Roman" pitchFamily="18" charset="0"/>
              </a:rPr>
              <a:t>() has no effect, writes are always appended</a:t>
            </a:r>
            <a:r>
              <a:rPr lang="en-US" sz="1400" dirty="0" smtClean="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'a</a:t>
            </a:r>
            <a:r>
              <a:rPr lang="en-US" sz="1400" dirty="0" smtClean="0">
                <a:latin typeface="Times New Roman" pitchFamily="18" charset="0"/>
                <a:cs typeface="Times New Roman" pitchFamily="18" charset="0"/>
              </a:rPr>
              <a:t>+‘ - Open </a:t>
            </a:r>
            <a:r>
              <a:rPr lang="en-US" sz="1400" dirty="0">
                <a:latin typeface="Times New Roman" pitchFamily="18" charset="0"/>
                <a:cs typeface="Times New Roman" pitchFamily="18" charset="0"/>
              </a:rPr>
              <a:t>for reading and writing; place the file pointer at the end of the file. If the file does not exist, attempt to create it. In this mode, </a:t>
            </a:r>
            <a:r>
              <a:rPr lang="en-US" sz="1400" dirty="0" err="1">
                <a:latin typeface="Times New Roman" pitchFamily="18" charset="0"/>
                <a:cs typeface="Times New Roman" pitchFamily="18" charset="0"/>
              </a:rPr>
              <a:t>fseek</a:t>
            </a:r>
            <a:r>
              <a:rPr lang="en-US" sz="1400" dirty="0">
                <a:latin typeface="Times New Roman" pitchFamily="18" charset="0"/>
                <a:cs typeface="Times New Roman" pitchFamily="18" charset="0"/>
              </a:rPr>
              <a:t>() only affects the reading position, writes are always appended</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427941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Mode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886200"/>
          </a:xfrm>
        </p:spPr>
        <p:txBody>
          <a:bodyPr>
            <a:noAutofit/>
          </a:bodyPr>
          <a:lstStyle/>
          <a:p>
            <a:r>
              <a:rPr lang="en-US" sz="1400" dirty="0">
                <a:latin typeface="Times New Roman" pitchFamily="18" charset="0"/>
                <a:cs typeface="Times New Roman" pitchFamily="18" charset="0"/>
              </a:rPr>
              <a:t>'x‘ - Create and open for writing only; place the file pointer at the beginning of the file. If the file already exists, the </a:t>
            </a:r>
            <a:r>
              <a:rPr lang="en-US" sz="1400" dirty="0" err="1">
                <a:latin typeface="Times New Roman" pitchFamily="18" charset="0"/>
                <a:cs typeface="Times New Roman" pitchFamily="18" charset="0"/>
              </a:rPr>
              <a:t>fopen</a:t>
            </a:r>
            <a:r>
              <a:rPr lang="en-US" sz="1400" dirty="0">
                <a:latin typeface="Times New Roman" pitchFamily="18" charset="0"/>
                <a:cs typeface="Times New Roman" pitchFamily="18" charset="0"/>
              </a:rPr>
              <a:t>() call will fail by returning FALSE and generating an error of level E_WARNING. If the file does not exist, attempt to create it. </a:t>
            </a:r>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'x+‘ - Create and open for reading and writing; otherwise it has the same behavior as 'x</a:t>
            </a:r>
            <a:r>
              <a:rPr lang="en-US" sz="1400" dirty="0" smtClean="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'c‘ - Open the file for writing only. If the file does not exist, it is created. If it exists, it is neither truncated (as opposed to 'w'), nor the call to this function fails (as is the case with 'x'). The file pointer is positioned on the beginning of the file. This may be useful if it's desired to get an advisory lock (see flock()) before attempting to modify the file, as using 'w' could truncate the file before the lock was obtained (if truncation is desired, </a:t>
            </a:r>
            <a:r>
              <a:rPr lang="en-US" sz="1400" dirty="0" err="1">
                <a:latin typeface="Times New Roman" pitchFamily="18" charset="0"/>
                <a:cs typeface="Times New Roman" pitchFamily="18" charset="0"/>
              </a:rPr>
              <a:t>ftruncate</a:t>
            </a:r>
            <a:r>
              <a:rPr lang="en-US" sz="1400" dirty="0">
                <a:latin typeface="Times New Roman" pitchFamily="18" charset="0"/>
                <a:cs typeface="Times New Roman" pitchFamily="18" charset="0"/>
              </a:rPr>
              <a:t>() can be used after the lock is requested</a:t>
            </a:r>
            <a:r>
              <a:rPr lang="en-US" sz="1400" dirty="0" smtClean="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'c+‘ - Open the file for reading and writing; otherwise it has the same behavior as 'c</a:t>
            </a:r>
            <a:r>
              <a:rPr lang="en-US" sz="1400" dirty="0" smtClean="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'e‘ - Set close-on-exec flag on the opened file descriptor. Only available in PHP compiled on POSIX.1-2008 conform systems</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92770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4351"/>
            <a:ext cx="8229600" cy="4114799"/>
          </a:xfrm>
        </p:spPr>
        <p:txBody>
          <a:bodyPr>
            <a:noAutofit/>
          </a:bodyPr>
          <a:lstStyle/>
          <a:p>
            <a:r>
              <a:rPr lang="en-US" sz="1600" dirty="0">
                <a:latin typeface="Times New Roman" pitchFamily="18" charset="0"/>
                <a:cs typeface="Times New Roman" pitchFamily="18" charset="0"/>
              </a:rPr>
              <a:t>Different operating system families have different line-ending conventions. When you write a text file and want to insert a line break, you need to use the correct line-ending character(s) for your operating system. Unix based systems use \n as the line ending character, Windows based systems use \r\n as the line ending characters and Macintosh based systems use \r as the line ending character.</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Windows offers a text-mode translation flag ('t') which will transparently translate \n to \r\n when working with the file. In contrast, you can also use 'b' to force binary mode, which will not translate your data. To use these flags, specify either 'b' or 't' as the last character of the mode parameter</a:t>
            </a:r>
            <a:r>
              <a:rPr lang="en-US" sz="1600" dirty="0" smtClean="0">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You should use the 't' mode if you are working with plain-text files and you use \n to delimit your line endings in your script, but expect your files to be readable with applications such as notepad. You should use the 'b' in all other cases.</a:t>
            </a:r>
          </a:p>
        </p:txBody>
      </p:sp>
    </p:spTree>
    <p:extLst>
      <p:ext uri="{BB962C8B-B14F-4D97-AF65-F5344CB8AC3E}">
        <p14:creationId xmlns:p14="http://schemas.microsoft.com/office/powerpoint/2010/main" xmlns="" val="68611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66750"/>
            <a:ext cx="8229600" cy="3394472"/>
          </a:xfrm>
        </p:spPr>
        <p:txBody>
          <a:bodyPr>
            <a:normAutofit/>
          </a:bodyPr>
          <a:lstStyle/>
          <a:p>
            <a:pPr marL="0" indent="0">
              <a:buNone/>
            </a:pPr>
            <a:r>
              <a:rPr lang="en-US" sz="2400" dirty="0" smtClean="0">
                <a:latin typeface="Times New Roman" pitchFamily="18" charset="0"/>
                <a:cs typeface="Times New Roman" pitchFamily="18" charset="0"/>
              </a:rPr>
              <a:t>You can also use die ( ) function while opening a file so if for any reason file can’t be open the application will be quit. </a:t>
            </a:r>
          </a:p>
          <a:p>
            <a:pPr marL="0" indent="0">
              <a:buNone/>
            </a:pP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$handle = </a:t>
            </a:r>
            <a:r>
              <a:rPr lang="en-US" sz="2400" dirty="0" err="1" smtClean="0">
                <a:latin typeface="Times New Roman" pitchFamily="18" charset="0"/>
                <a:cs typeface="Times New Roman" pitchFamily="18" charset="0"/>
              </a:rPr>
              <a:t>fopen</a:t>
            </a:r>
            <a:r>
              <a:rPr lang="en-US" sz="2400" dirty="0" smtClean="0">
                <a:latin typeface="Times New Roman" pitchFamily="18" charset="0"/>
                <a:cs typeface="Times New Roman" pitchFamily="18" charset="0"/>
              </a:rPr>
              <a:t>(“CdacJaipur.txt</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“r”) or die (“Cant Open”);</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707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Reading File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r>
              <a:rPr lang="en-US" sz="2800" dirty="0" smtClean="0">
                <a:latin typeface="Times New Roman" pitchFamily="18" charset="0"/>
                <a:cs typeface="Times New Roman" pitchFamily="18" charset="0"/>
              </a:rPr>
              <a:t>While Loop</a:t>
            </a:r>
          </a:p>
          <a:p>
            <a:r>
              <a:rPr lang="en-US" sz="2800" dirty="0" err="1" smtClean="0">
                <a:latin typeface="Times New Roman" pitchFamily="18" charset="0"/>
                <a:cs typeface="Times New Roman" pitchFamily="18" charset="0"/>
              </a:rPr>
              <a:t>feof</a:t>
            </a:r>
            <a:r>
              <a:rPr lang="en-US" sz="2800" dirty="0" smtClean="0">
                <a:latin typeface="Times New Roman" pitchFamily="18" charset="0"/>
                <a:cs typeface="Times New Roman" pitchFamily="18" charset="0"/>
              </a:rPr>
              <a:t> () Function</a:t>
            </a:r>
          </a:p>
          <a:p>
            <a:r>
              <a:rPr lang="en-US" sz="2800" dirty="0" err="1" smtClean="0">
                <a:latin typeface="Times New Roman" pitchFamily="18" charset="0"/>
                <a:cs typeface="Times New Roman" pitchFamily="18" charset="0"/>
              </a:rPr>
              <a:t>fgets</a:t>
            </a:r>
            <a:r>
              <a:rPr lang="en-US" sz="2800" dirty="0" smtClean="0">
                <a:latin typeface="Times New Roman" pitchFamily="18" charset="0"/>
                <a:cs typeface="Times New Roman" pitchFamily="18" charset="0"/>
              </a:rPr>
              <a:t> () Function</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19270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err="1">
                <a:latin typeface="Times New Roman" pitchFamily="18" charset="0"/>
                <a:cs typeface="Times New Roman" pitchFamily="18" charset="0"/>
              </a:rPr>
              <a:t>feof</a:t>
            </a:r>
            <a:r>
              <a:rPr lang="en-US" sz="4000" b="1" dirty="0">
                <a:latin typeface="Times New Roman" pitchFamily="18" charset="0"/>
                <a:cs typeface="Times New Roman" pitchFamily="18" charset="0"/>
              </a:rPr>
              <a:t> () </a:t>
            </a:r>
            <a:r>
              <a:rPr lang="en-US" sz="4000" b="1" dirty="0" smtClean="0">
                <a:latin typeface="Times New Roman" pitchFamily="18" charset="0"/>
                <a:cs typeface="Times New Roman" pitchFamily="18" charset="0"/>
              </a:rPr>
              <a:t>Function</a:t>
            </a:r>
            <a:endParaRPr lang="en-US" sz="4000" b="1" dirty="0"/>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smtClean="0">
                <a:latin typeface="Times New Roman" pitchFamily="18" charset="0"/>
                <a:cs typeface="Times New Roman" pitchFamily="18" charset="0"/>
              </a:rPr>
              <a:t>This function tests for end of file on a file handle. You pass this function a file handle, and it returns true if you are at the end of the file</a:t>
            </a:r>
            <a:r>
              <a:rPr lang="en-US" sz="2400" dirty="0">
                <a:latin typeface="Times New Roman" pitchFamily="18" charset="0"/>
                <a:cs typeface="Times New Roman" pitchFamily="18" charset="0"/>
              </a:rPr>
              <a:t>. This function is useful for looping through data of unknown length.</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Syntax: - </a:t>
            </a:r>
            <a:r>
              <a:rPr lang="en-US" sz="2400" dirty="0" err="1" smtClean="0">
                <a:latin typeface="Times New Roman" pitchFamily="18" charset="0"/>
                <a:cs typeface="Times New Roman" pitchFamily="18" charset="0"/>
              </a:rPr>
              <a:t>feof</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file_handle</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Ex: - </a:t>
            </a:r>
            <a:r>
              <a:rPr lang="en-US" sz="2400" dirty="0" err="1" smtClean="0">
                <a:latin typeface="Times New Roman" pitchFamily="18" charset="0"/>
                <a:cs typeface="Times New Roman" pitchFamily="18" charset="0"/>
              </a:rPr>
              <a:t>feof</a:t>
            </a:r>
            <a:r>
              <a:rPr lang="en-US" sz="2400" dirty="0" smtClean="0">
                <a:latin typeface="Times New Roman" pitchFamily="18" charset="0"/>
                <a:cs typeface="Times New Roman" pitchFamily="18" charset="0"/>
              </a:rPr>
              <a:t>($handle);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69470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713</TotalTime>
  <Words>1963</Words>
  <Application>Microsoft Office PowerPoint</Application>
  <PresentationFormat>On-screen Show (16:9)</PresentationFormat>
  <Paragraphs>162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File Handling </vt:lpstr>
      <vt:lpstr>Opening a File</vt:lpstr>
      <vt:lpstr>Opening a File</vt:lpstr>
      <vt:lpstr>Mode</vt:lpstr>
      <vt:lpstr>Mode</vt:lpstr>
      <vt:lpstr>Slide 6</vt:lpstr>
      <vt:lpstr>Slide 7</vt:lpstr>
      <vt:lpstr>Reading File</vt:lpstr>
      <vt:lpstr>feof () Function</vt:lpstr>
      <vt:lpstr>fgets( ) Function</vt:lpstr>
      <vt:lpstr>Closing File</vt:lpstr>
      <vt:lpstr>Reading from a file Character by Character</vt:lpstr>
      <vt:lpstr>Reading a Whole file at once</vt:lpstr>
      <vt:lpstr>str_replace( )</vt:lpstr>
      <vt:lpstr>Reading a File into an Array</vt:lpstr>
      <vt:lpstr>Checking if a File Exists</vt:lpstr>
      <vt:lpstr>File Size </vt:lpstr>
      <vt:lpstr>Reading Binary Reads</vt:lpstr>
      <vt:lpstr>Parsing Files</vt:lpstr>
      <vt:lpstr>Getting File Info</vt:lpstr>
      <vt:lpstr>Slide 21</vt:lpstr>
      <vt:lpstr>Copy File</vt:lpstr>
      <vt:lpstr>Rename File</vt:lpstr>
      <vt:lpstr>Deleting Files</vt:lpstr>
      <vt:lpstr>Writing to a File</vt:lpstr>
      <vt:lpstr>Reading and Writing Binary Files</vt:lpstr>
      <vt:lpstr>Appending to Files</vt:lpstr>
      <vt:lpstr>Writing a File All at Once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Handling </dc:title>
  <dc:creator>R</dc:creator>
  <cp:lastModifiedBy>Windows User</cp:lastModifiedBy>
  <cp:revision>61</cp:revision>
  <dcterms:created xsi:type="dcterms:W3CDTF">2006-08-16T00:00:00Z</dcterms:created>
  <dcterms:modified xsi:type="dcterms:W3CDTF">2019-12-21T07:45:36Z</dcterms:modified>
</cp:coreProperties>
</file>