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71" r:id="rId5"/>
    <p:sldId id="272" r:id="rId6"/>
    <p:sldId id="273" r:id="rId7"/>
    <p:sldId id="274" r:id="rId8"/>
    <p:sldId id="275" r:id="rId9"/>
    <p:sldId id="277" r:id="rId10"/>
    <p:sldId id="278" r:id="rId11"/>
    <p:sldId id="279" r:id="rId12"/>
    <p:sldId id="282" r:id="rId13"/>
    <p:sldId id="283" r:id="rId14"/>
    <p:sldId id="284" r:id="rId15"/>
    <p:sldId id="285" r:id="rId16"/>
    <p:sldId id="286" r:id="rId17"/>
    <p:sldId id="260" r:id="rId18"/>
    <p:sldId id="262" r:id="rId19"/>
    <p:sldId id="263" r:id="rId20"/>
    <p:sldId id="264" r:id="rId21"/>
    <p:sldId id="265" r:id="rId22"/>
    <p:sldId id="266" r:id="rId23"/>
    <p:sldId id="26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413"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23-Jan-18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example@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Form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57600"/>
          </a:xfrm>
        </p:spPr>
        <p:txBody>
          <a:bodyPr>
            <a:normAutofit fontScale="92500" lnSpcReduction="10000"/>
          </a:bodyPr>
          <a:lstStyle/>
          <a:p>
            <a:pPr marL="0" indent="0">
              <a:buNone/>
            </a:pPr>
            <a:r>
              <a:rPr lang="en-US" sz="2000" dirty="0">
                <a:latin typeface="Times New Roman" pitchFamily="18" charset="0"/>
                <a:cs typeface="Times New Roman" pitchFamily="18" charset="0"/>
              </a:rPr>
              <a:t>HTML forms are used to collect </a:t>
            </a:r>
            <a:r>
              <a:rPr lang="en-US" sz="2000" dirty="0" smtClean="0">
                <a:latin typeface="Times New Roman" pitchFamily="18" charset="0"/>
                <a:cs typeface="Times New Roman" pitchFamily="18" charset="0"/>
              </a:rPr>
              <a:t>some </a:t>
            </a:r>
            <a:r>
              <a:rPr lang="en-US" sz="2000" dirty="0">
                <a:latin typeface="Times New Roman" pitchFamily="18" charset="0"/>
                <a:cs typeface="Times New Roman" pitchFamily="18" charset="0"/>
              </a:rPr>
              <a:t>data from the site visitor</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The HTML &lt;form</a:t>
            </a:r>
            <a:r>
              <a:rPr lang="en-US" sz="2000" dirty="0" smtClean="0">
                <a:latin typeface="Times New Roman" pitchFamily="18" charset="0"/>
                <a:cs typeface="Times New Roman" pitchFamily="18" charset="0"/>
              </a:rPr>
              <a:t>&gt;…..&lt;/form&gt; </a:t>
            </a:r>
            <a:r>
              <a:rPr lang="en-US" sz="2000" dirty="0">
                <a:latin typeface="Times New Roman" pitchFamily="18" charset="0"/>
                <a:cs typeface="Times New Roman" pitchFamily="18" charset="0"/>
              </a:rPr>
              <a:t>tag is used to create an HTML </a:t>
            </a:r>
            <a:r>
              <a:rPr lang="en-US" sz="2000" dirty="0" smtClean="0">
                <a:latin typeface="Times New Roman" pitchFamily="18" charset="0"/>
                <a:cs typeface="Times New Roman" pitchFamily="18" charset="0"/>
              </a:rPr>
              <a:t>form</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&lt;input&gt;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textarea</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&lt;button&gt;</a:t>
            </a:r>
          </a:p>
          <a:p>
            <a:pPr marL="0" indent="0">
              <a:buNone/>
            </a:pPr>
            <a:r>
              <a:rPr lang="en-US" sz="2000" dirty="0">
                <a:latin typeface="Times New Roman" pitchFamily="18" charset="0"/>
                <a:cs typeface="Times New Roman" pitchFamily="18" charset="0"/>
              </a:rPr>
              <a:t>&lt;select&gt;</a:t>
            </a:r>
          </a:p>
          <a:p>
            <a:pPr marL="0" indent="0">
              <a:buNone/>
            </a:pPr>
            <a:r>
              <a:rPr lang="en-US" sz="2000" dirty="0">
                <a:latin typeface="Times New Roman" pitchFamily="18" charset="0"/>
                <a:cs typeface="Times New Roman" pitchFamily="18" charset="0"/>
              </a:rPr>
              <a:t>&lt;option&gt;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optgroup</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fieldset</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&lt;label&gt;</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664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4078"/>
            <a:ext cx="8229600" cy="4613672"/>
          </a:xfrm>
        </p:spPr>
        <p:txBody>
          <a:bodyPr>
            <a:normAutofit fontScale="85000" lnSpcReduction="20000"/>
          </a:bodyPr>
          <a:lstStyle/>
          <a:p>
            <a:r>
              <a:rPr lang="en-US" sz="2400" dirty="0">
                <a:latin typeface="Times New Roman" pitchFamily="18" charset="0"/>
                <a:cs typeface="Times New Roman" pitchFamily="18" charset="0"/>
              </a:rPr>
              <a:t>Text </a:t>
            </a:r>
            <a:r>
              <a:rPr lang="en-US" sz="2400" dirty="0" smtClean="0">
                <a:latin typeface="Times New Roman" pitchFamily="18" charset="0"/>
                <a:cs typeface="Times New Roman" pitchFamily="18" charset="0"/>
              </a:rPr>
              <a:t>– It defines </a:t>
            </a:r>
            <a:r>
              <a:rPr lang="en-US" sz="2400" dirty="0">
                <a:latin typeface="Times New Roman" pitchFamily="18" charset="0"/>
                <a:cs typeface="Times New Roman" pitchFamily="18" charset="0"/>
              </a:rPr>
              <a:t>a single-line text </a:t>
            </a:r>
            <a:r>
              <a:rPr lang="en-US" sz="2400" dirty="0" smtClean="0">
                <a:latin typeface="Times New Roman" pitchFamily="18" charset="0"/>
                <a:cs typeface="Times New Roman" pitchFamily="18" charset="0"/>
              </a:rPr>
              <a:t>field.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&lt;input type=“text”&gt;</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Password </a:t>
            </a:r>
            <a:r>
              <a:rPr lang="en-US" sz="2400" dirty="0" smtClean="0">
                <a:latin typeface="Times New Roman" pitchFamily="18" charset="0"/>
                <a:cs typeface="Times New Roman" pitchFamily="18" charset="0"/>
              </a:rPr>
              <a:t>– A password field is like text field, the difference being that this control hides each typed character by displaying an asterisk(*) or bullets(●) instead of the character itself.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&lt;input type=“password”&gt;</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Button – This is used to add a button on a web form to activate a script when an user click the button.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&lt;input type=“button”&gt;</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Email – This field is used to add an email address or a list of email address to a form, where type=“email” is a value for the input type. The input format should be an email like </a:t>
            </a:r>
            <a:r>
              <a:rPr lang="en-US" sz="2400" dirty="0" smtClean="0">
                <a:latin typeface="Times New Roman" pitchFamily="18" charset="0"/>
                <a:cs typeface="Times New Roman" pitchFamily="18" charset="0"/>
                <a:hlinkClick r:id="rId2"/>
              </a:rPr>
              <a:t>example@gmail.com</a:t>
            </a:r>
            <a:r>
              <a:rPr lang="en-US" sz="2400" dirty="0" smtClean="0">
                <a:latin typeface="Times New Roman" pitchFamily="18" charset="0"/>
                <a:cs typeface="Times New Roman" pitchFamily="18" charset="0"/>
              </a:rPr>
              <a:t> else it will prompt an error.</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&lt;input type=“email”&gt;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76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648200"/>
          </a:xfrm>
        </p:spPr>
        <p:txBody>
          <a:bodyPr>
            <a:noAutofit/>
          </a:bodyPr>
          <a:lstStyle/>
          <a:p>
            <a:r>
              <a:rPr lang="en-US" sz="1600" dirty="0" smtClean="0">
                <a:latin typeface="Times New Roman" pitchFamily="18" charset="0"/>
                <a:cs typeface="Times New Roman" pitchFamily="18" charset="0"/>
              </a:rPr>
              <a:t>Check Box – A check box is a small box, which when selected includes a checkmark. It is used to allow the user to select one or more than one of the options available on a web page. An User can select or clear the check box by clicking it.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type=“checkbox”&gt;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Radio Button – A radio button is used to create a series of options of which only one can be selected. It is displayed as a circle which when selected, displays a dot in the middle.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type=“radio”&gt;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URL - The </a:t>
            </a:r>
            <a:r>
              <a:rPr lang="en-US" sz="1600" dirty="0">
                <a:latin typeface="Times New Roman" pitchFamily="18" charset="0"/>
                <a:cs typeface="Times New Roman" pitchFamily="18" charset="0"/>
              </a:rPr>
              <a:t>URL field is used to enter only the web addresses, in their correct format. If the URL is not entered in the correct format then the URL field validates the text field to enter web address.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input type=“</a:t>
            </a:r>
            <a:r>
              <a:rPr lang="en-US" sz="1600" dirty="0" err="1">
                <a:latin typeface="Times New Roman" pitchFamily="18" charset="0"/>
                <a:cs typeface="Times New Roman" pitchFamily="18" charset="0"/>
              </a:rPr>
              <a:t>url</a:t>
            </a:r>
            <a:r>
              <a:rPr lang="en-US" sz="1600" dirty="0">
                <a:latin typeface="Times New Roman" pitchFamily="18" charset="0"/>
                <a:cs typeface="Times New Roman" pitchFamily="18" charset="0"/>
              </a:rPr>
              <a:t>”&gt;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a:latin typeface="Times New Roman" pitchFamily="18" charset="0"/>
                <a:cs typeface="Times New Roman" pitchFamily="18" charset="0"/>
              </a:rPr>
              <a:t>Autofocus – helps in keeping the focus of mouse pointer on the input </a:t>
            </a:r>
            <a:r>
              <a:rPr lang="en-US" sz="1600" dirty="0" smtClean="0">
                <a:latin typeface="Times New Roman" pitchFamily="18" charset="0"/>
                <a:cs typeface="Times New Roman" pitchFamily="18" charset="0"/>
              </a:rPr>
              <a:t>field.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Pattern </a:t>
            </a:r>
            <a:r>
              <a:rPr lang="en-US" sz="1600" dirty="0">
                <a:latin typeface="Times New Roman" pitchFamily="18" charset="0"/>
                <a:cs typeface="Times New Roman" pitchFamily="18" charset="0"/>
              </a:rPr>
              <a:t>– defines the regular expression of the text that should be entered in the text field. </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9329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156472"/>
          </a:xfrm>
        </p:spPr>
        <p:txBody>
          <a:bodyPr>
            <a:normAutofit fontScale="92500" lnSpcReduction="10000"/>
          </a:bodyPr>
          <a:lstStyle/>
          <a:p>
            <a:r>
              <a:rPr lang="en-US" sz="2000" dirty="0" smtClean="0">
                <a:latin typeface="Times New Roman" pitchFamily="18" charset="0"/>
                <a:cs typeface="Times New Roman" pitchFamily="18" charset="0"/>
              </a:rPr>
              <a:t>Search Box – This is used to add a search box to a form.</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type=“search”&gt;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Tel - The </a:t>
            </a:r>
            <a:r>
              <a:rPr lang="en-US" sz="2000" dirty="0" err="1">
                <a:latin typeface="Times New Roman" pitchFamily="18" charset="0"/>
                <a:cs typeface="Times New Roman" pitchFamily="18" charset="0"/>
              </a:rPr>
              <a:t>tel</a:t>
            </a:r>
            <a:r>
              <a:rPr lang="en-US" sz="2000" dirty="0">
                <a:latin typeface="Times New Roman" pitchFamily="18" charset="0"/>
                <a:cs typeface="Times New Roman" pitchFamily="18" charset="0"/>
              </a:rPr>
              <a:t> type represents a one-line plain-text edit for entering a telephone number.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a:t>
            </a:r>
            <a:r>
              <a:rPr lang="en-US" sz="2000" dirty="0" err="1">
                <a:latin typeface="Times New Roman" pitchFamily="18" charset="0"/>
                <a:cs typeface="Times New Roman" pitchFamily="18" charset="0"/>
              </a:rPr>
              <a:t>tel</a:t>
            </a:r>
            <a:r>
              <a:rPr lang="en-US" sz="2000" dirty="0" smtClean="0">
                <a:latin typeface="Times New Roman" pitchFamily="18" charset="0"/>
                <a:cs typeface="Times New Roman" pitchFamily="18" charset="0"/>
              </a:rPr>
              <a:t>”&gt;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Range - Range </a:t>
            </a:r>
            <a:r>
              <a:rPr lang="en-US" sz="2000" dirty="0">
                <a:latin typeface="Times New Roman" pitchFamily="18" charset="0"/>
                <a:cs typeface="Times New Roman" pitchFamily="18" charset="0"/>
              </a:rPr>
              <a:t>input represents the input of limited range numerical values</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a:t>
            </a:r>
            <a:r>
              <a:rPr lang="en-US" sz="2000" dirty="0" smtClean="0">
                <a:latin typeface="Times New Roman" pitchFamily="18" charset="0"/>
                <a:cs typeface="Times New Roman" pitchFamily="18" charset="0"/>
              </a:rPr>
              <a:t>range”&gt;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Number - Number </a:t>
            </a:r>
            <a:r>
              <a:rPr lang="en-US" sz="2000" dirty="0">
                <a:latin typeface="Times New Roman" pitchFamily="18" charset="0"/>
                <a:cs typeface="Times New Roman" pitchFamily="18" charset="0"/>
              </a:rPr>
              <a:t>is used to validate the textbox only if the value within the field is a numerical value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type=“number</a:t>
            </a:r>
            <a:r>
              <a:rPr lang="en-US" sz="2000" dirty="0" smtClean="0">
                <a:latin typeface="Times New Roman" pitchFamily="18" charset="0"/>
                <a:cs typeface="Times New Roman" pitchFamily="18" charset="0"/>
              </a:rPr>
              <a:t>”&gt;</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209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43400"/>
          </a:xfrm>
        </p:spPr>
        <p:txBody>
          <a:bodyPr>
            <a:normAutofit/>
          </a:bodyPr>
          <a:lstStyle/>
          <a:p>
            <a:r>
              <a:rPr lang="en-US" sz="2000" dirty="0" smtClean="0">
                <a:latin typeface="Times New Roman" pitchFamily="18" charset="0"/>
                <a:cs typeface="Times New Roman" pitchFamily="18" charset="0"/>
              </a:rPr>
              <a:t>File – This is used to upload a file on a web page. You also need to set the </a:t>
            </a:r>
            <a:r>
              <a:rPr lang="en-US" sz="2000" dirty="0" err="1" smtClean="0">
                <a:latin typeface="Times New Roman" pitchFamily="18" charset="0"/>
                <a:cs typeface="Times New Roman" pitchFamily="18" charset="0"/>
              </a:rPr>
              <a:t>enctype</a:t>
            </a:r>
            <a:r>
              <a:rPr lang="en-US" sz="2000" dirty="0" smtClean="0">
                <a:latin typeface="Times New Roman" pitchFamily="18" charset="0"/>
                <a:cs typeface="Times New Roman" pitchFamily="18" charset="0"/>
              </a:rPr>
              <a:t>=“multipart/form-data”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type=“file”&gt;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Image </a:t>
            </a:r>
            <a:r>
              <a:rPr lang="en-US" sz="2000" dirty="0" smtClean="0">
                <a:latin typeface="Times New Roman" pitchFamily="18" charset="0"/>
                <a:cs typeface="Times New Roman" pitchFamily="18" charset="0"/>
              </a:rPr>
              <a:t>– It represents </a:t>
            </a:r>
            <a:r>
              <a:rPr lang="en-US" sz="2000" dirty="0">
                <a:latin typeface="Times New Roman" pitchFamily="18" charset="0"/>
                <a:cs typeface="Times New Roman" pitchFamily="18" charset="0"/>
              </a:rPr>
              <a:t>either an image from which the UA enables a user to interactively select a pair of coordinates and submit the form, or alternatively a button from which the user can submit the form</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type=“image”&gt;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Hidden – A hidden control stores the data that is not visible to the user on a web page. This control is used to submit some information, which can not be edited by user.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type=“hidden”&gt;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3070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078"/>
            <a:ext cx="8229600" cy="3394472"/>
          </a:xfrm>
        </p:spPr>
        <p:txBody>
          <a:bodyPr>
            <a:normAutofit/>
          </a:bodyPr>
          <a:lstStyle/>
          <a:p>
            <a:r>
              <a:rPr lang="en-US" sz="2000" dirty="0" smtClean="0">
                <a:latin typeface="Times New Roman" pitchFamily="18" charset="0"/>
                <a:cs typeface="Times New Roman" pitchFamily="18" charset="0"/>
              </a:rPr>
              <a:t>Submit – A submit button is used to transfer form data to the URL specified in the &lt;form action&gt; tag.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type=“submit”&gt;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Reset Button – A reset button helps user to clear all the data that they have entered in the text fields.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type=“reset”&gt;</a:t>
            </a:r>
          </a:p>
          <a:p>
            <a:pPr marL="0" indent="0">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73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4038600"/>
          </a:xfrm>
        </p:spPr>
        <p:txBody>
          <a:bodyPr>
            <a:normAutofit/>
          </a:bodyPr>
          <a:lstStyle/>
          <a:p>
            <a:r>
              <a:rPr lang="en-US" sz="2000" dirty="0">
                <a:latin typeface="Times New Roman" pitchFamily="18" charset="0"/>
                <a:cs typeface="Times New Roman" pitchFamily="18" charset="0"/>
              </a:rPr>
              <a:t>Date </a:t>
            </a:r>
            <a:r>
              <a:rPr lang="en-US" sz="2000" dirty="0" smtClean="0">
                <a:latin typeface="Times New Roman" pitchFamily="18" charset="0"/>
                <a:cs typeface="Times New Roman" pitchFamily="18" charset="0"/>
              </a:rPr>
              <a:t>– This is </a:t>
            </a:r>
            <a:r>
              <a:rPr lang="en-US" sz="2000" dirty="0">
                <a:latin typeface="Times New Roman" pitchFamily="18" charset="0"/>
                <a:cs typeface="Times New Roman" pitchFamily="18" charset="0"/>
              </a:rPr>
              <a:t>used for input fields that should contain a date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type=“date”&gt;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Time </a:t>
            </a:r>
            <a:r>
              <a:rPr lang="en-US" sz="2000" dirty="0" smtClean="0">
                <a:latin typeface="Times New Roman" pitchFamily="18" charset="0"/>
                <a:cs typeface="Times New Roman" pitchFamily="18" charset="0"/>
              </a:rPr>
              <a:t>– It allows </a:t>
            </a:r>
            <a:r>
              <a:rPr lang="en-US" sz="2000" dirty="0">
                <a:latin typeface="Times New Roman" pitchFamily="18" charset="0"/>
                <a:cs typeface="Times New Roman" pitchFamily="18" charset="0"/>
              </a:rPr>
              <a:t>the user to select a </a:t>
            </a:r>
            <a:r>
              <a:rPr lang="en-US" sz="2000" dirty="0" smtClean="0">
                <a:latin typeface="Times New Roman" pitchFamily="18" charset="0"/>
                <a:cs typeface="Times New Roman" pitchFamily="18" charset="0"/>
              </a:rPr>
              <a:t>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type=“time”&gt;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DateTime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It allows </a:t>
            </a:r>
            <a:r>
              <a:rPr lang="en-US" sz="2000" dirty="0">
                <a:latin typeface="Times New Roman" pitchFamily="18" charset="0"/>
                <a:cs typeface="Times New Roman" pitchFamily="18" charset="0"/>
              </a:rPr>
              <a:t>the user to select  </a:t>
            </a:r>
            <a:r>
              <a:rPr lang="en-US" sz="2000" dirty="0" smtClean="0">
                <a:latin typeface="Times New Roman" pitchFamily="18" charset="0"/>
                <a:cs typeface="Times New Roman" pitchFamily="18" charset="0"/>
              </a:rPr>
              <a:t>date and 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-local – It allows </a:t>
            </a:r>
            <a:r>
              <a:rPr lang="en-US" sz="2000" dirty="0">
                <a:latin typeface="Times New Roman" pitchFamily="18" charset="0"/>
                <a:cs typeface="Times New Roman" pitchFamily="18" charset="0"/>
              </a:rPr>
              <a:t>the user to select a date and </a:t>
            </a:r>
            <a:r>
              <a:rPr lang="en-US" sz="2000" dirty="0" smtClean="0">
                <a:latin typeface="Times New Roman" pitchFamily="18" charset="0"/>
                <a:cs typeface="Times New Roman" pitchFamily="18" charset="0"/>
              </a:rPr>
              <a:t>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-local”&gt;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082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878"/>
            <a:ext cx="8229600" cy="3394472"/>
          </a:xfrm>
        </p:spPr>
        <p:txBody>
          <a:bodyPr>
            <a:normAutofit/>
          </a:bodyPr>
          <a:lstStyle/>
          <a:p>
            <a:r>
              <a:rPr lang="en-US" sz="2000" dirty="0">
                <a:latin typeface="Times New Roman" pitchFamily="18" charset="0"/>
                <a:cs typeface="Times New Roman" pitchFamily="18" charset="0"/>
              </a:rPr>
              <a:t>Month – It allows the user to select a month and year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type=“month”&gt;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Week – It allows the user to select a </a:t>
            </a:r>
            <a:r>
              <a:rPr lang="en-US" sz="2000" dirty="0" smtClean="0">
                <a:latin typeface="Times New Roman" pitchFamily="18" charset="0"/>
                <a:cs typeface="Times New Roman" pitchFamily="18" charset="0"/>
              </a:rPr>
              <a:t>week </a:t>
            </a:r>
            <a:r>
              <a:rPr lang="en-US" sz="2000" dirty="0">
                <a:latin typeface="Times New Roman" pitchFamily="18" charset="0"/>
                <a:cs typeface="Times New Roman" pitchFamily="18" charset="0"/>
              </a:rPr>
              <a:t>and year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type=“week”&gt;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Color – It is used for input fields that should contain a color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type=“color”&gt;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92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Action Attribute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It contains a URL that defines where to send the data after submitting the form.</a:t>
            </a:r>
          </a:p>
          <a:p>
            <a:pPr marL="0" indent="0">
              <a:buNone/>
            </a:pPr>
            <a:r>
              <a:rPr lang="en-US" sz="2000" dirty="0" smtClean="0">
                <a:latin typeface="Times New Roman" pitchFamily="18" charset="0"/>
                <a:cs typeface="Times New Roman" pitchFamily="18" charset="0"/>
              </a:rPr>
              <a:t>It specifies the physical address of the server to which the user data should be redirected at the click of the submit button.</a:t>
            </a:r>
          </a:p>
          <a:p>
            <a:pPr marL="0" indent="0">
              <a:buNone/>
            </a:pPr>
            <a:r>
              <a:rPr lang="en-US" sz="2000" dirty="0" smtClean="0">
                <a:latin typeface="Times New Roman" pitchFamily="18" charset="0"/>
                <a:cs typeface="Times New Roman" pitchFamily="18" charset="0"/>
              </a:rPr>
              <a:t>action=http://www.something.com/something.html</a:t>
            </a:r>
          </a:p>
          <a:p>
            <a:pPr marL="0" indent="0">
              <a:buNone/>
            </a:pPr>
            <a:r>
              <a:rPr lang="en-US" sz="2000" dirty="0" smtClean="0">
                <a:latin typeface="Times New Roman" pitchFamily="18" charset="0"/>
                <a:cs typeface="Times New Roman" pitchFamily="18" charset="0"/>
              </a:rPr>
              <a:t>action=“page.html”</a:t>
            </a:r>
          </a:p>
          <a:p>
            <a:pPr marL="0" indent="0">
              <a:buNone/>
            </a:pPr>
            <a:r>
              <a:rPr lang="en-US" sz="2000" dirty="0" smtClean="0">
                <a:latin typeface="Times New Roman" pitchFamily="18" charset="0"/>
                <a:cs typeface="Times New Roman" pitchFamily="18" charset="0"/>
              </a:rPr>
              <a:t>action=“</a:t>
            </a:r>
            <a:r>
              <a:rPr lang="en-US" sz="2000" dirty="0" err="1" smtClean="0">
                <a:latin typeface="Times New Roman" pitchFamily="18" charset="0"/>
                <a:cs typeface="Times New Roman" pitchFamily="18" charset="0"/>
              </a:rPr>
              <a:t>gotform.php</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action=“example.asp”</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the action attribute is omitted, the action is set to the current page.</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44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err="1" smtClean="0">
                <a:latin typeface="Times New Roman" pitchFamily="18" charset="0"/>
                <a:cs typeface="Times New Roman" pitchFamily="18" charset="0"/>
              </a:rPr>
              <a:t>enctype</a:t>
            </a:r>
            <a:r>
              <a:rPr lang="en-US" sz="3600" b="1" u="sng" dirty="0" smtClean="0">
                <a:latin typeface="Times New Roman" pitchFamily="18" charset="0"/>
                <a:cs typeface="Times New Roman" pitchFamily="18" charset="0"/>
              </a:rPr>
              <a:t> Attribute</a:t>
            </a:r>
            <a:endParaRPr lang="en-US" sz="3600" b="1" u="sng" dirty="0"/>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a:t>
            </a:r>
            <a:r>
              <a:rPr lang="en-US" sz="2000" dirty="0">
                <a:latin typeface="Times New Roman" pitchFamily="18" charset="0"/>
                <a:cs typeface="Times New Roman" pitchFamily="18" charset="0"/>
              </a:rPr>
              <a:t>how the browser encodes the data before it sends it to the server. </a:t>
            </a:r>
            <a:endParaRPr lang="en-US" sz="2000" dirty="0" smtClean="0">
              <a:latin typeface="Times New Roman" pitchFamily="18" charset="0"/>
              <a:cs typeface="Times New Roman" pitchFamily="18" charset="0"/>
            </a:endParaRP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94507277"/>
              </p:ext>
            </p:extLst>
          </p:nvPr>
        </p:nvGraphicFramePr>
        <p:xfrm>
          <a:off x="533400" y="1428750"/>
          <a:ext cx="8001000" cy="2423160"/>
        </p:xfrm>
        <a:graphic>
          <a:graphicData uri="http://schemas.openxmlformats.org/drawingml/2006/table">
            <a:tbl>
              <a:tblPr firstRow="1" firstCol="1" bandRow="1">
                <a:tableStyleId>{5940675A-B579-460E-94D1-54222C63F5DA}</a:tableStyleId>
              </a:tblPr>
              <a:tblGrid>
                <a:gridCol w="2481035"/>
                <a:gridCol w="5519965"/>
              </a:tblGrid>
              <a:tr h="228600">
                <a:tc>
                  <a:txBody>
                    <a:bodyPr/>
                    <a:lstStyle/>
                    <a:p>
                      <a:pPr marL="0" marR="0" algn="ctr">
                        <a:spcBef>
                          <a:spcPts val="0"/>
                        </a:spcBef>
                        <a:spcAft>
                          <a:spcPts val="0"/>
                        </a:spcAft>
                      </a:pPr>
                      <a:r>
                        <a:rPr lang="en-US" sz="1800" b="1" dirty="0">
                          <a:effectLst/>
                          <a:latin typeface="Times New Roman" pitchFamily="18" charset="0"/>
                          <a:cs typeface="Times New Roman" pitchFamily="18" charset="0"/>
                        </a:rPr>
                        <a:t>Value</a:t>
                      </a:r>
                      <a:endParaRPr lang="en-US" sz="1800" b="1"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800" b="1" dirty="0">
                          <a:effectLst/>
                          <a:latin typeface="Times New Roman" pitchFamily="18" charset="0"/>
                          <a:cs typeface="Times New Roman" pitchFamily="18" charset="0"/>
                        </a:rPr>
                        <a:t>Description</a:t>
                      </a:r>
                      <a:endParaRPr lang="en-US" sz="1800" b="1" dirty="0">
                        <a:effectLst/>
                        <a:latin typeface="Times New Roman" pitchFamily="18" charset="0"/>
                        <a:ea typeface="Calibri"/>
                        <a:cs typeface="Times New Roman" pitchFamily="18" charset="0"/>
                      </a:endParaRPr>
                    </a:p>
                  </a:txBody>
                  <a:tcPr marL="68580" marR="68580" marT="0" marB="0"/>
                </a:tc>
              </a:tr>
              <a:tr h="914400">
                <a:tc>
                  <a:txBody>
                    <a:bodyPr/>
                    <a:lstStyle/>
                    <a:p>
                      <a:pPr marL="0" marR="0">
                        <a:spcBef>
                          <a:spcPts val="0"/>
                        </a:spcBef>
                        <a:spcAft>
                          <a:spcPts val="0"/>
                        </a:spcAft>
                      </a:pPr>
                      <a:r>
                        <a:rPr lang="en-US" sz="1800" dirty="0">
                          <a:effectLst/>
                          <a:latin typeface="Times New Roman" pitchFamily="18" charset="0"/>
                          <a:cs typeface="Times New Roman" pitchFamily="18" charset="0"/>
                        </a:rPr>
                        <a:t>application/x-www-form-</a:t>
                      </a:r>
                      <a:r>
                        <a:rPr lang="en-US" sz="1800" dirty="0" err="1">
                          <a:effectLst/>
                          <a:latin typeface="Times New Roman" pitchFamily="18" charset="0"/>
                          <a:cs typeface="Times New Roman" pitchFamily="18" charset="0"/>
                        </a:rPr>
                        <a:t>urlencoded</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800" dirty="0" smtClean="0">
                          <a:effectLst/>
                          <a:latin typeface="Times New Roman" pitchFamily="18" charset="0"/>
                          <a:cs typeface="Times New Roman" pitchFamily="18" charset="0"/>
                        </a:rPr>
                        <a:t>All </a:t>
                      </a:r>
                      <a:r>
                        <a:rPr lang="en-US" sz="1800" dirty="0">
                          <a:effectLst/>
                          <a:latin typeface="Times New Roman" pitchFamily="18" charset="0"/>
                          <a:cs typeface="Times New Roman" pitchFamily="18" charset="0"/>
                        </a:rPr>
                        <a:t>characters are encoded before sent (spaces are converted to "+" symbols, and special characters are converted to ASCII HEX values)</a:t>
                      </a:r>
                      <a:endParaRPr lang="en-US" sz="1800" dirty="0">
                        <a:effectLst/>
                        <a:latin typeface="Times New Roman" pitchFamily="18" charset="0"/>
                        <a:ea typeface="Calibri"/>
                        <a:cs typeface="Times New Roman" pitchFamily="18" charset="0"/>
                      </a:endParaRPr>
                    </a:p>
                  </a:txBody>
                  <a:tcPr marL="68580" marR="68580" marT="0" marB="0"/>
                </a:tc>
              </a:tr>
              <a:tr h="685800">
                <a:tc>
                  <a:txBody>
                    <a:bodyPr/>
                    <a:lstStyle/>
                    <a:p>
                      <a:pPr marL="0" marR="0">
                        <a:spcBef>
                          <a:spcPts val="0"/>
                        </a:spcBef>
                        <a:spcAft>
                          <a:spcPts val="0"/>
                        </a:spcAft>
                      </a:pPr>
                      <a:r>
                        <a:rPr lang="en-US" sz="1800">
                          <a:effectLst/>
                          <a:latin typeface="Times New Roman" pitchFamily="18" charset="0"/>
                          <a:cs typeface="Times New Roman" pitchFamily="18" charset="0"/>
                        </a:rPr>
                        <a:t>multipart/form-data</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800">
                          <a:effectLst/>
                          <a:latin typeface="Times New Roman" pitchFamily="18" charset="0"/>
                          <a:cs typeface="Times New Roman" pitchFamily="18" charset="0"/>
                        </a:rPr>
                        <a:t>No characters are encoded. This value is required when you are using forms that have a file upload control</a:t>
                      </a:r>
                      <a:endParaRPr lang="en-US" sz="1800">
                        <a:effectLst/>
                        <a:latin typeface="Times New Roman" pitchFamily="18" charset="0"/>
                        <a:ea typeface="Calibri"/>
                        <a:cs typeface="Times New Roman" pitchFamily="18" charset="0"/>
                      </a:endParaRPr>
                    </a:p>
                  </a:txBody>
                  <a:tcPr marL="68580" marR="68580" marT="0" marB="0"/>
                </a:tc>
              </a:tr>
              <a:tr h="457200">
                <a:tc>
                  <a:txBody>
                    <a:bodyPr/>
                    <a:lstStyle/>
                    <a:p>
                      <a:pPr marL="0" marR="0">
                        <a:spcBef>
                          <a:spcPts val="0"/>
                        </a:spcBef>
                        <a:spcAft>
                          <a:spcPts val="0"/>
                        </a:spcAft>
                      </a:pPr>
                      <a:r>
                        <a:rPr lang="en-US" sz="1800" dirty="0">
                          <a:effectLst/>
                          <a:latin typeface="Times New Roman" pitchFamily="18" charset="0"/>
                          <a:cs typeface="Times New Roman" pitchFamily="18" charset="0"/>
                        </a:rPr>
                        <a:t>text/plain</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800" dirty="0">
                          <a:effectLst/>
                          <a:latin typeface="Times New Roman" pitchFamily="18" charset="0"/>
                          <a:cs typeface="Times New Roman" pitchFamily="18" charset="0"/>
                        </a:rPr>
                        <a:t>Spaces are converted to "+" symbols, but no special characters are encoded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1944688"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609600" y="4019550"/>
            <a:ext cx="421782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enctype</a:t>
            </a:r>
            <a:r>
              <a:rPr lang="en-US" sz="2000" dirty="0" smtClean="0">
                <a:latin typeface="Times New Roman" pitchFamily="18" charset="0"/>
                <a:cs typeface="Times New Roman" pitchFamily="18" charset="0"/>
              </a:rPr>
              <a:t>=“multipart/form-data”&gt;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1978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Method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a:t>
            </a:r>
            <a:r>
              <a:rPr lang="en-US" sz="2000" dirty="0">
                <a:latin typeface="Times New Roman" pitchFamily="18" charset="0"/>
                <a:cs typeface="Times New Roman" pitchFamily="18" charset="0"/>
              </a:rPr>
              <a:t>how to send the form data to a web server. The data can be sent as URL variables, by using the get method or as HTTP post, by using the post </a:t>
            </a:r>
            <a:r>
              <a:rPr lang="en-US" sz="2000" dirty="0" smtClean="0">
                <a:latin typeface="Times New Roman" pitchFamily="18" charset="0"/>
                <a:cs typeface="Times New Roman" pitchFamily="18" charset="0"/>
              </a:rPr>
              <a:t>method.</a:t>
            </a:r>
          </a:p>
          <a:p>
            <a:pPr marL="0" indent="0">
              <a:buNone/>
            </a:pPr>
            <a:endParaRPr lang="en-US" sz="2000" dirty="0">
              <a:latin typeface="Times New Roman" pitchFamily="18" charset="0"/>
              <a:ea typeface="Calibri"/>
              <a:cs typeface="Times New Roman" pitchFamily="18" charset="0"/>
            </a:endParaRPr>
          </a:p>
          <a:p>
            <a:pPr marL="0">
              <a:spcBef>
                <a:spcPts val="0"/>
              </a:spcBef>
            </a:pPr>
            <a:r>
              <a:rPr lang="en-US" sz="2000" dirty="0" smtClean="0">
                <a:latin typeface="Times New Roman" pitchFamily="18" charset="0"/>
                <a:ea typeface="Calibri"/>
                <a:cs typeface="Times New Roman" pitchFamily="18" charset="0"/>
              </a:rPr>
              <a:t>GET (</a:t>
            </a:r>
            <a:r>
              <a:rPr lang="en-US" sz="2000" dirty="0">
                <a:latin typeface="Times New Roman" pitchFamily="18" charset="0"/>
                <a:ea typeface="Calibri"/>
                <a:cs typeface="Times New Roman" pitchFamily="18" charset="0"/>
              </a:rPr>
              <a:t>default)</a:t>
            </a:r>
          </a:p>
          <a:p>
            <a:pPr marL="0">
              <a:spcBef>
                <a:spcPts val="0"/>
              </a:spcBef>
            </a:pPr>
            <a:r>
              <a:rPr lang="en-US" sz="2000" dirty="0" smtClean="0">
                <a:latin typeface="Times New Roman" pitchFamily="18" charset="0"/>
                <a:ea typeface="Calibri"/>
                <a:cs typeface="Times New Roman" pitchFamily="18" charset="0"/>
              </a:rPr>
              <a:t>POST</a:t>
            </a:r>
            <a:endParaRPr lang="en-US" sz="2000" dirty="0">
              <a:latin typeface="Times New Roman" pitchFamily="18" charset="0"/>
              <a:ea typeface="Calibri"/>
              <a:cs typeface="Times New Roman" pitchFamily="18" charset="0"/>
            </a:endParaRPr>
          </a:p>
          <a:p>
            <a:pPr marL="0" indent="0">
              <a:buNone/>
            </a:pPr>
            <a:endParaRPr lang="en-US" sz="2000" dirty="0">
              <a:latin typeface="Times New Roman" pitchFamily="18" charset="0"/>
              <a:ea typeface="Calibri"/>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2065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1920584"/>
              </p:ext>
            </p:extLst>
          </p:nvPr>
        </p:nvGraphicFramePr>
        <p:xfrm>
          <a:off x="381000" y="133351"/>
          <a:ext cx="8382000" cy="4876799"/>
        </p:xfrm>
        <a:graphic>
          <a:graphicData uri="http://schemas.openxmlformats.org/drawingml/2006/table">
            <a:tbl>
              <a:tblPr firstRow="1" firstCol="1" bandRow="1">
                <a:tableStyleId>{5940675A-B579-460E-94D1-54222C63F5DA}</a:tableStyleId>
              </a:tblPr>
              <a:tblGrid>
                <a:gridCol w="1820930"/>
                <a:gridCol w="1331932"/>
                <a:gridCol w="5229138"/>
              </a:tblGrid>
              <a:tr h="225363">
                <a:tc>
                  <a:txBody>
                    <a:bodyPr/>
                    <a:lstStyle/>
                    <a:p>
                      <a:pPr marL="0" marR="0" algn="ctr">
                        <a:spcBef>
                          <a:spcPts val="0"/>
                        </a:spcBef>
                        <a:spcAft>
                          <a:spcPts val="0"/>
                        </a:spcAft>
                      </a:pPr>
                      <a:r>
                        <a:rPr lang="en-US" sz="1600" b="1" dirty="0">
                          <a:effectLst/>
                          <a:latin typeface="Times New Roman" pitchFamily="18" charset="0"/>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accept-charset</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UTF-8</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charset used in the submitted form (default: the page charset).</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action</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URL</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Contains a URL that defines where to</a:t>
                      </a:r>
                      <a:r>
                        <a:rPr lang="en-US" sz="1600" baseline="0" dirty="0" smtClean="0">
                          <a:effectLst/>
                          <a:latin typeface="Times New Roman" pitchFamily="18" charset="0"/>
                          <a:cs typeface="Times New Roman" pitchFamily="18" charset="0"/>
                        </a:rPr>
                        <a:t> send the data after submitting the form</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autocomplete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On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Off</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Determines that the browser retains the history of previous values.</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err="1">
                          <a:effectLst/>
                          <a:latin typeface="Times New Roman" pitchFamily="18" charset="0"/>
                          <a:cs typeface="Times New Roman" pitchFamily="18" charset="0"/>
                        </a:rPr>
                        <a:t>enctype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how the browser encodes the data before it sends it to the server. (</a:t>
                      </a:r>
                      <a:r>
                        <a:rPr lang="en-US" sz="1600" dirty="0">
                          <a:effectLst/>
                          <a:latin typeface="Times New Roman" pitchFamily="18" charset="0"/>
                          <a:cs typeface="Times New Roman" pitchFamily="18" charset="0"/>
                        </a:rPr>
                        <a:t>default: is </a:t>
                      </a:r>
                      <a:r>
                        <a:rPr lang="en-US" sz="1600" dirty="0" err="1">
                          <a:effectLst/>
                          <a:latin typeface="Times New Roman" pitchFamily="18" charset="0"/>
                          <a:cs typeface="Times New Roman" pitchFamily="18" charset="0"/>
                        </a:rPr>
                        <a:t>url</a:t>
                      </a:r>
                      <a:r>
                        <a:rPr lang="en-US" sz="1600" dirty="0">
                          <a:effectLst/>
                          <a:latin typeface="Times New Roman" pitchFamily="18" charset="0"/>
                          <a:cs typeface="Times New Roman" pitchFamily="18" charset="0"/>
                        </a:rPr>
                        <a:t>-encoded).</a:t>
                      </a:r>
                      <a:endParaRPr lang="en-US" sz="1600" dirty="0">
                        <a:effectLst/>
                        <a:latin typeface="Times New Roman" pitchFamily="18" charset="0"/>
                        <a:ea typeface="Calibri"/>
                        <a:cs typeface="Times New Roman" pitchFamily="18" charset="0"/>
                      </a:endParaRPr>
                    </a:p>
                  </a:txBody>
                  <a:tcPr marL="68580" marR="68580" marT="0" marB="0"/>
                </a:tc>
              </a:tr>
              <a:tr h="901451">
                <a:tc>
                  <a:txBody>
                    <a:bodyPr/>
                    <a:lstStyle/>
                    <a:p>
                      <a:pPr marL="0" marR="0" algn="ctr">
                        <a:spcBef>
                          <a:spcPts val="0"/>
                        </a:spcBef>
                        <a:spcAft>
                          <a:spcPts val="0"/>
                        </a:spcAft>
                      </a:pPr>
                      <a:endParaRPr lang="en-US" sz="1600" b="0" dirty="0" smtClean="0">
                        <a:effectLst/>
                        <a:latin typeface="Times New Roman" pitchFamily="18" charset="0"/>
                        <a:cs typeface="Times New Roman" pitchFamily="18" charset="0"/>
                      </a:endParaRPr>
                    </a:p>
                    <a:p>
                      <a:pPr marL="0" marR="0" algn="ctr">
                        <a:spcBef>
                          <a:spcPts val="0"/>
                        </a:spcBef>
                        <a:spcAft>
                          <a:spcPts val="0"/>
                        </a:spcAft>
                      </a:pPr>
                      <a:r>
                        <a:rPr lang="en-US" sz="1600" b="0" dirty="0" smtClean="0">
                          <a:effectLst/>
                          <a:latin typeface="Times New Roman" pitchFamily="18" charset="0"/>
                          <a:cs typeface="Times New Roman" pitchFamily="18" charset="0"/>
                        </a:rPr>
                        <a:t>method</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endParaRPr lang="en-US" sz="1600" b="0" dirty="0" smtClean="0">
                        <a:effectLst/>
                        <a:latin typeface="Times New Roman" pitchFamily="18" charset="0"/>
                        <a:ea typeface="Calibri"/>
                        <a:cs typeface="Times New Roman" pitchFamily="18" charset="0"/>
                      </a:endParaRP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GET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POST</a:t>
                      </a: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how to send the form data to a web</a:t>
                      </a:r>
                      <a:r>
                        <a:rPr lang="en-US" sz="1600" baseline="0" dirty="0" smtClean="0">
                          <a:effectLst/>
                          <a:latin typeface="Times New Roman" pitchFamily="18" charset="0"/>
                          <a:cs typeface="Times New Roman" pitchFamily="18" charset="0"/>
                        </a:rPr>
                        <a:t> server. The data can be sent as URL variables, by using the get method or as HTTP post, by using the post method</a:t>
                      </a:r>
                      <a:endParaRPr lang="en-US" sz="1600" dirty="0">
                        <a:effectLst/>
                        <a:latin typeface="Times New Roman" pitchFamily="18" charset="0"/>
                        <a:ea typeface="Calibri"/>
                        <a:cs typeface="Times New Roman" pitchFamily="18" charset="0"/>
                      </a:endParaRPr>
                    </a:p>
                  </a:txBody>
                  <a:tcPr marL="68580" marR="68580" marT="0" marB="0"/>
                </a:tc>
              </a:tr>
              <a:tr h="290108">
                <a:tc>
                  <a:txBody>
                    <a:bodyPr/>
                    <a:lstStyle/>
                    <a:p>
                      <a:pPr marL="0" marR="0" algn="ctr">
                        <a:spcBef>
                          <a:spcPts val="0"/>
                        </a:spcBef>
                        <a:spcAft>
                          <a:spcPts val="0"/>
                        </a:spcAft>
                      </a:pPr>
                      <a:r>
                        <a:rPr lang="en-US" sz="1600" b="0" dirty="0">
                          <a:effectLst/>
                          <a:latin typeface="Times New Roman" pitchFamily="18" charset="0"/>
                          <a:cs typeface="Times New Roman" pitchFamily="18" charset="0"/>
                        </a:rPr>
                        <a:t>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name used to identify the </a:t>
                      </a:r>
                      <a:r>
                        <a:rPr lang="en-US" sz="1600" dirty="0" smtClean="0">
                          <a:effectLst/>
                          <a:latin typeface="Times New Roman" pitchFamily="18" charset="0"/>
                          <a:cs typeface="Times New Roman" pitchFamily="18" charset="0"/>
                        </a:rPr>
                        <a:t>form</a:t>
                      </a:r>
                      <a:endParaRPr lang="en-US" sz="1600" dirty="0">
                        <a:effectLst/>
                        <a:latin typeface="Times New Roman" pitchFamily="18" charset="0"/>
                        <a:ea typeface="Calibri"/>
                        <a:cs typeface="Times New Roman" pitchFamily="18" charset="0"/>
                      </a:endParaRPr>
                    </a:p>
                  </a:txBody>
                  <a:tcPr marL="68580" marR="68580" marT="0" marB="0"/>
                </a:tc>
              </a:tr>
              <a:tr h="271480">
                <a:tc>
                  <a:txBody>
                    <a:bodyPr/>
                    <a:lstStyle/>
                    <a:p>
                      <a:pPr marL="0" marR="0" algn="ctr">
                        <a:spcBef>
                          <a:spcPts val="0"/>
                        </a:spcBef>
                        <a:spcAft>
                          <a:spcPts val="0"/>
                        </a:spcAft>
                      </a:pPr>
                      <a:r>
                        <a:rPr lang="en-US" sz="1600" b="0" dirty="0" err="1">
                          <a:effectLst/>
                          <a:latin typeface="Times New Roman" pitchFamily="18" charset="0"/>
                          <a:cs typeface="Times New Roman" pitchFamily="18" charset="0"/>
                        </a:rPr>
                        <a:t>novalidate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err="1" smtClean="0">
                          <a:effectLst/>
                          <a:latin typeface="Times New Roman" pitchFamily="18" charset="0"/>
                          <a:ea typeface="Calibri"/>
                          <a:cs typeface="Times New Roman" pitchFamily="18" charset="0"/>
                        </a:rPr>
                        <a:t>novalidate</a:t>
                      </a:r>
                      <a:endParaRPr lang="en-US" sz="1600" b="0" dirty="0" smtClean="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the browser should not validate the form.</a:t>
                      </a:r>
                      <a:endParaRPr lang="en-US" sz="1600" dirty="0">
                        <a:effectLst/>
                        <a:latin typeface="Times New Roman" pitchFamily="18" charset="0"/>
                        <a:ea typeface="Calibri"/>
                        <a:cs typeface="Times New Roman" pitchFamily="18" charset="0"/>
                      </a:endParaRPr>
                    </a:p>
                  </a:txBody>
                  <a:tcPr marL="68580" marR="68580" marT="0" marB="0"/>
                </a:tc>
              </a:tr>
              <a:tr h="901451">
                <a:tc>
                  <a:txBody>
                    <a:bodyPr/>
                    <a:lstStyle/>
                    <a:p>
                      <a:pPr marL="0" marR="0" algn="ctr">
                        <a:spcBef>
                          <a:spcPts val="0"/>
                        </a:spcBef>
                        <a:spcAft>
                          <a:spcPts val="0"/>
                        </a:spcAft>
                      </a:pPr>
                      <a:endParaRPr lang="en-US" sz="1600" b="0" dirty="0" smtClean="0">
                        <a:effectLst/>
                        <a:latin typeface="Times New Roman" pitchFamily="18" charset="0"/>
                        <a:cs typeface="Times New Roman" pitchFamily="18" charset="0"/>
                      </a:endParaRPr>
                    </a:p>
                    <a:p>
                      <a:pPr marL="0" marR="0" algn="ctr">
                        <a:spcBef>
                          <a:spcPts val="0"/>
                        </a:spcBef>
                        <a:spcAft>
                          <a:spcPts val="0"/>
                        </a:spcAft>
                      </a:pPr>
                      <a:r>
                        <a:rPr lang="en-US" sz="1600" b="0" dirty="0" smtClean="0">
                          <a:effectLst/>
                          <a:latin typeface="Times New Roman" pitchFamily="18" charset="0"/>
                          <a:cs typeface="Times New Roman" pitchFamily="18" charset="0"/>
                        </a:rPr>
                        <a:t>target</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_self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_blank</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_parent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_top</a:t>
                      </a:r>
                    </a:p>
                    <a:p>
                      <a:pPr marL="0" marR="0" algn="l">
                        <a:spcBef>
                          <a:spcPts val="0"/>
                        </a:spcBef>
                        <a:spcAft>
                          <a:spcPts val="0"/>
                        </a:spcAft>
                      </a:pPr>
                      <a:r>
                        <a:rPr lang="en-US" sz="1600" b="0" dirty="0" err="1" smtClean="0">
                          <a:effectLst/>
                          <a:latin typeface="Times New Roman" pitchFamily="18" charset="0"/>
                          <a:ea typeface="Calibri"/>
                          <a:cs typeface="Times New Roman" pitchFamily="18" charset="0"/>
                        </a:rPr>
                        <a:t>framename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the target of the address in the action </a:t>
                      </a:r>
                      <a:r>
                        <a:rPr lang="en-US" sz="1600" dirty="0" smtClean="0">
                          <a:effectLst/>
                          <a:latin typeface="Times New Roman" pitchFamily="18" charset="0"/>
                          <a:cs typeface="Times New Roman" pitchFamily="18" charset="0"/>
                        </a:rPr>
                        <a:t>attribute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760491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dirty="0" smtClean="0">
                <a:latin typeface="Times New Roman" pitchFamily="18" charset="0"/>
                <a:cs typeface="Times New Roman" pitchFamily="18" charset="0"/>
              </a:rPr>
              <a:t>GET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74532"/>
          </a:xfrm>
        </p:spPr>
        <p:txBody>
          <a:bodyPr>
            <a:normAutofit fontScale="92500" lnSpcReduction="20000"/>
          </a:bodyPr>
          <a:lstStyle/>
          <a:p>
            <a:pPr marL="0" indent="0">
              <a:buNone/>
            </a:pPr>
            <a:r>
              <a:rPr lang="en-US" sz="2000" dirty="0">
                <a:latin typeface="Times New Roman" pitchFamily="18" charset="0"/>
                <a:cs typeface="Times New Roman" pitchFamily="18" charset="0"/>
              </a:rPr>
              <a:t>GET sends the data as part of the </a:t>
            </a:r>
            <a:r>
              <a:rPr lang="en-US" sz="2000" dirty="0" smtClean="0">
                <a:latin typeface="Times New Roman" pitchFamily="18" charset="0"/>
                <a:cs typeface="Times New Roman" pitchFamily="18" charset="0"/>
              </a:rPr>
              <a:t>URL.</a:t>
            </a:r>
          </a:p>
          <a:p>
            <a:r>
              <a:rPr lang="en-US" sz="2000" dirty="0">
                <a:latin typeface="Times New Roman" pitchFamily="18" charset="0"/>
                <a:cs typeface="Times New Roman" pitchFamily="18" charset="0"/>
              </a:rPr>
              <a:t>Appends form-data into the URL in name/value pairs</a:t>
            </a:r>
          </a:p>
          <a:p>
            <a:r>
              <a:rPr lang="en-US" sz="2000" dirty="0">
                <a:latin typeface="Times New Roman" pitchFamily="18" charset="0"/>
                <a:cs typeface="Times New Roman" pitchFamily="18" charset="0"/>
              </a:rPr>
              <a:t>The length of a URL is limited </a:t>
            </a:r>
            <a:r>
              <a:rPr lang="en-US" sz="2000" dirty="0" smtClean="0">
                <a:latin typeface="Times New Roman" pitchFamily="18" charset="0"/>
                <a:cs typeface="Times New Roman" pitchFamily="18" charset="0"/>
              </a:rPr>
              <a:t>2048 characters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Never use GET method if you have password or other sensitive information to be sent to the server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Useful </a:t>
            </a:r>
            <a:r>
              <a:rPr lang="en-US" sz="2000" dirty="0">
                <a:latin typeface="Times New Roman" pitchFamily="18" charset="0"/>
                <a:cs typeface="Times New Roman" pitchFamily="18" charset="0"/>
              </a:rPr>
              <a:t>for form submissions where a user want to bookmark the result</a:t>
            </a:r>
          </a:p>
          <a:p>
            <a:r>
              <a:rPr lang="en-US" sz="2000" dirty="0">
                <a:latin typeface="Times New Roman" pitchFamily="18" charset="0"/>
                <a:cs typeface="Times New Roman" pitchFamily="18" charset="0"/>
              </a:rPr>
              <a:t>GET is better for non-secure data, like query strings in </a:t>
            </a:r>
            <a:r>
              <a:rPr lang="en-US" sz="2000" dirty="0" smtClean="0">
                <a:latin typeface="Times New Roman" pitchFamily="18" charset="0"/>
                <a:cs typeface="Times New Roman" pitchFamily="18" charset="0"/>
              </a:rPr>
              <a:t>Google</a:t>
            </a:r>
          </a:p>
          <a:p>
            <a:r>
              <a:rPr lang="en-US" sz="2000" dirty="0">
                <a:latin typeface="Times New Roman" pitchFamily="18" charset="0"/>
                <a:cs typeface="Times New Roman" pitchFamily="18" charset="0"/>
              </a:rPr>
              <a:t>GET can't be used to send binary data, </a:t>
            </a:r>
            <a:r>
              <a:rPr lang="en-US" sz="2000" dirty="0" smtClean="0">
                <a:latin typeface="Times New Roman" pitchFamily="18" charset="0"/>
                <a:cs typeface="Times New Roman" pitchFamily="18" charset="0"/>
              </a:rPr>
              <a:t>ex:-  </a:t>
            </a:r>
            <a:r>
              <a:rPr lang="en-US" sz="2000" dirty="0">
                <a:latin typeface="Times New Roman" pitchFamily="18" charset="0"/>
                <a:cs typeface="Times New Roman" pitchFamily="18" charset="0"/>
              </a:rPr>
              <a:t>images or word </a:t>
            </a:r>
            <a:r>
              <a:rPr lang="en-US" sz="2000" dirty="0" smtClean="0">
                <a:latin typeface="Times New Roman" pitchFamily="18" charset="0"/>
                <a:cs typeface="Times New Roman" pitchFamily="18" charset="0"/>
              </a:rPr>
              <a:t>documents</a:t>
            </a:r>
          </a:p>
          <a:p>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&lt;form action=“</a:t>
            </a:r>
            <a:r>
              <a:rPr lang="en-US" sz="2000" dirty="0" err="1" smtClean="0">
                <a:latin typeface="Times New Roman" pitchFamily="18" charset="0"/>
                <a:cs typeface="Times New Roman" pitchFamily="18" charset="0"/>
              </a:rPr>
              <a:t>some.php</a:t>
            </a:r>
            <a:r>
              <a:rPr lang="en-US" sz="2000" dirty="0" smtClean="0">
                <a:latin typeface="Times New Roman" pitchFamily="18" charset="0"/>
                <a:cs typeface="Times New Roman" pitchFamily="18" charset="0"/>
              </a:rPr>
              <a:t>” method = “GET”&gt;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a:t>
            </a: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use an invalid value for the method attribute of the &lt;form&gt; tag, the browser will use the default value </a:t>
            </a:r>
            <a:r>
              <a:rPr lang="en-US" sz="2000" dirty="0" smtClean="0">
                <a:latin typeface="Times New Roman" pitchFamily="18" charset="0"/>
                <a:cs typeface="Times New Roman" pitchFamily="18" charset="0"/>
              </a:rPr>
              <a:t>GET.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987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01279"/>
          </a:xfrm>
        </p:spPr>
        <p:txBody>
          <a:bodyPr>
            <a:normAutofit/>
          </a:bodyPr>
          <a:lstStyle/>
          <a:p>
            <a:r>
              <a:rPr lang="en-US" sz="3600" b="1" u="sng" dirty="0" smtClean="0">
                <a:latin typeface="Times New Roman" pitchFamily="18" charset="0"/>
                <a:cs typeface="Times New Roman" pitchFamily="18" charset="0"/>
              </a:rPr>
              <a:t>POST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10000"/>
          </a:xfrm>
        </p:spPr>
        <p:txBody>
          <a:bodyPr>
            <a:normAutofit fontScale="85000" lnSpcReduction="10000"/>
          </a:bodyPr>
          <a:lstStyle/>
          <a:p>
            <a:pPr marL="0" indent="0">
              <a:buNone/>
            </a:pPr>
            <a:r>
              <a:rPr lang="en-US" sz="2000" dirty="0">
                <a:latin typeface="Times New Roman" pitchFamily="18" charset="0"/>
                <a:cs typeface="Times New Roman" pitchFamily="18" charset="0"/>
              </a:rPr>
              <a:t>HTTP POST requests supply additional data from the client (browser) to the server in the message body.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Appends form-data inside the body of the HTTP request (data is not shown is in URL)</a:t>
            </a:r>
          </a:p>
          <a:p>
            <a:r>
              <a:rPr lang="en-US" sz="2000" dirty="0">
                <a:latin typeface="Times New Roman" pitchFamily="18" charset="0"/>
                <a:cs typeface="Times New Roman" pitchFamily="18" charset="0"/>
              </a:rPr>
              <a:t>The POST method does not have any restriction on data size to be sent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Form </a:t>
            </a:r>
            <a:r>
              <a:rPr lang="en-US" sz="2000" dirty="0">
                <a:latin typeface="Times New Roman" pitchFamily="18" charset="0"/>
                <a:cs typeface="Times New Roman" pitchFamily="18" charset="0"/>
              </a:rPr>
              <a:t>submissions with POST cannot be </a:t>
            </a:r>
            <a:r>
              <a:rPr lang="en-US" sz="2000" dirty="0" smtClean="0">
                <a:latin typeface="Times New Roman" pitchFamily="18" charset="0"/>
                <a:cs typeface="Times New Roman" pitchFamily="18" charset="0"/>
              </a:rPr>
              <a:t>bookmarked</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POST method can be used to send ASCII as well as binary data</a:t>
            </a:r>
            <a:r>
              <a:rPr lang="en-US" sz="2000" dirty="0" smtClean="0">
                <a:latin typeface="Times New Roman" pitchFamily="18" charset="0"/>
                <a:cs typeface="Times New Roman" pitchFamily="18" charset="0"/>
              </a:rPr>
              <a:t>. Ex:-  image and word documents </a:t>
            </a:r>
            <a:r>
              <a:rPr lang="en-US" sz="2000" dirty="0" err="1" smtClean="0">
                <a:latin typeface="Times New Roman" pitchFamily="18" charset="0"/>
                <a:cs typeface="Times New Roman" pitchFamily="18" charset="0"/>
              </a:rPr>
              <a:t>etc</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The data sent by POST method goes through HTTP header so security depends on HTTP protocol. By using Secure HTTP you can make sure that your information is secure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POST is a little safer than GET because the parameters are not stored in browser history or in web server logs</a:t>
            </a:r>
            <a:endParaRPr lang="en-US" sz="2000" dirty="0">
              <a:latin typeface="Times New Roman" pitchFamily="18" charset="0"/>
              <a:ea typeface="Calibri"/>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&lt;form action=“</a:t>
            </a:r>
            <a:r>
              <a:rPr lang="en-US" sz="2000" dirty="0" err="1">
                <a:latin typeface="Times New Roman" pitchFamily="18" charset="0"/>
                <a:cs typeface="Times New Roman" pitchFamily="18" charset="0"/>
              </a:rPr>
              <a:t>some.php</a:t>
            </a:r>
            <a:r>
              <a:rPr lang="en-US" sz="2000" dirty="0">
                <a:latin typeface="Times New Roman" pitchFamily="18" charset="0"/>
                <a:cs typeface="Times New Roman" pitchFamily="18" charset="0"/>
              </a:rPr>
              <a:t>” method = </a:t>
            </a:r>
            <a:r>
              <a:rPr lang="en-US" sz="2000" dirty="0" smtClean="0">
                <a:latin typeface="Times New Roman" pitchFamily="18" charset="0"/>
                <a:cs typeface="Times New Roman" pitchFamily="18" charset="0"/>
              </a:rPr>
              <a:t>“POST”&gt;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6139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7662874"/>
              </p:ext>
            </p:extLst>
          </p:nvPr>
        </p:nvGraphicFramePr>
        <p:xfrm>
          <a:off x="304800" y="763041"/>
          <a:ext cx="8610600" cy="2957019"/>
        </p:xfrm>
        <a:graphic>
          <a:graphicData uri="http://schemas.openxmlformats.org/drawingml/2006/table">
            <a:tbl>
              <a:tblPr firstRow="1" firstCol="1" bandRow="1">
                <a:tableStyleId>{5940675A-B579-460E-94D1-54222C63F5DA}</a:tableStyleId>
              </a:tblPr>
              <a:tblGrid>
                <a:gridCol w="2133600"/>
                <a:gridCol w="3124200"/>
                <a:gridCol w="3352800"/>
              </a:tblGrid>
              <a:tr h="259713">
                <a:tc>
                  <a:txBody>
                    <a:bodyPr/>
                    <a:lstStyle/>
                    <a:p>
                      <a:pPr marL="0" marR="0">
                        <a:spcBef>
                          <a:spcPts val="0"/>
                        </a:spcBef>
                        <a:spcAft>
                          <a:spcPts val="0"/>
                        </a:spcAft>
                      </a:pPr>
                      <a:endParaRPr lang="en-US" sz="1400" b="1" dirty="0">
                        <a:effectLst/>
                        <a:latin typeface="Times New Roman" pitchFamily="18" charset="0"/>
                        <a:ea typeface="Calibri"/>
                        <a:cs typeface="Times New Roman" pitchFamily="18" charset="0"/>
                      </a:endParaRPr>
                    </a:p>
                  </a:txBody>
                  <a:tcPr marL="44372" marR="44372" marT="0" marB="0">
                    <a:solidFill>
                      <a:schemeClr val="accent6">
                        <a:lumMod val="20000"/>
                        <a:lumOff val="80000"/>
                      </a:schemeClr>
                    </a:solidFill>
                  </a:tcPr>
                </a:tc>
                <a:tc>
                  <a:txBody>
                    <a:bodyPr/>
                    <a:lstStyle/>
                    <a:p>
                      <a:pPr marL="0" marR="0">
                        <a:spcBef>
                          <a:spcPts val="0"/>
                        </a:spcBef>
                        <a:spcAft>
                          <a:spcPts val="0"/>
                        </a:spcAft>
                      </a:pPr>
                      <a:r>
                        <a:rPr lang="en-US" sz="1400" b="1" dirty="0" smtClean="0">
                          <a:effectLst/>
                          <a:latin typeface="Times New Roman" pitchFamily="18" charset="0"/>
                          <a:ea typeface="Calibri"/>
                          <a:cs typeface="Times New Roman" pitchFamily="18" charset="0"/>
                        </a:rPr>
                        <a:t>GET</a:t>
                      </a:r>
                      <a:endParaRPr lang="en-US" sz="1400" b="1" dirty="0">
                        <a:effectLst/>
                        <a:latin typeface="Times New Roman" pitchFamily="18" charset="0"/>
                        <a:ea typeface="Calibri"/>
                        <a:cs typeface="Times New Roman" pitchFamily="18" charset="0"/>
                      </a:endParaRPr>
                    </a:p>
                  </a:txBody>
                  <a:tcPr marL="44372" marR="44372" marT="0" marB="0">
                    <a:solidFill>
                      <a:schemeClr val="accent6">
                        <a:lumMod val="20000"/>
                        <a:lumOff val="80000"/>
                      </a:schemeClr>
                    </a:solidFill>
                  </a:tcPr>
                </a:tc>
                <a:tc>
                  <a:txBody>
                    <a:bodyPr/>
                    <a:lstStyle/>
                    <a:p>
                      <a:pPr marL="0" marR="0">
                        <a:spcBef>
                          <a:spcPts val="0"/>
                        </a:spcBef>
                        <a:spcAft>
                          <a:spcPts val="0"/>
                        </a:spcAft>
                      </a:pPr>
                      <a:r>
                        <a:rPr lang="en-US" sz="1400" b="1" dirty="0" smtClean="0">
                          <a:effectLst/>
                          <a:latin typeface="Times New Roman" pitchFamily="18" charset="0"/>
                          <a:ea typeface="Calibri"/>
                          <a:cs typeface="Times New Roman" pitchFamily="18" charset="0"/>
                        </a:rPr>
                        <a:t>POST</a:t>
                      </a:r>
                      <a:endParaRPr lang="en-US" sz="1400" b="1" dirty="0">
                        <a:effectLst/>
                        <a:latin typeface="Times New Roman" pitchFamily="18" charset="0"/>
                        <a:ea typeface="Calibri"/>
                        <a:cs typeface="Times New Roman" pitchFamily="18" charset="0"/>
                      </a:endParaRPr>
                    </a:p>
                  </a:txBody>
                  <a:tcPr marL="44372" marR="44372" marT="0" marB="0">
                    <a:solidFill>
                      <a:schemeClr val="accent6">
                        <a:lumMod val="20000"/>
                        <a:lumOff val="80000"/>
                      </a:schemeClr>
                    </a:solidFill>
                  </a:tcPr>
                </a:tc>
              </a:tr>
              <a:tr h="495213">
                <a:tc>
                  <a:txBody>
                    <a:bodyPr/>
                    <a:lstStyle/>
                    <a:p>
                      <a:pPr marL="0" marR="0">
                        <a:spcBef>
                          <a:spcPts val="0"/>
                        </a:spcBef>
                        <a:spcAft>
                          <a:spcPts val="0"/>
                        </a:spcAft>
                      </a:pPr>
                      <a:r>
                        <a:rPr lang="en-US" sz="1400" dirty="0">
                          <a:effectLst/>
                          <a:latin typeface="Times New Roman" pitchFamily="18" charset="0"/>
                          <a:cs typeface="Times New Roman" pitchFamily="18" charset="0"/>
                        </a:rPr>
                        <a:t>BACK button/Reload</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Harmless</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Data will be re-submitted (the browser should alert the user that the data are about to be re-submitted)</a:t>
                      </a:r>
                      <a:endParaRPr lang="en-US" sz="1400">
                        <a:effectLst/>
                        <a:latin typeface="Times New Roman" pitchFamily="18" charset="0"/>
                        <a:ea typeface="Calibri"/>
                        <a:cs typeface="Times New Roman" pitchFamily="18" charset="0"/>
                      </a:endParaRPr>
                    </a:p>
                  </a:txBody>
                  <a:tcPr marL="44372" marR="44372" marT="0" marB="0"/>
                </a:tc>
              </a:tr>
              <a:tr h="165071">
                <a:tc>
                  <a:txBody>
                    <a:bodyPr/>
                    <a:lstStyle/>
                    <a:p>
                      <a:pPr marL="0" marR="0">
                        <a:spcBef>
                          <a:spcPts val="0"/>
                        </a:spcBef>
                        <a:spcAft>
                          <a:spcPts val="0"/>
                        </a:spcAft>
                      </a:pPr>
                      <a:r>
                        <a:rPr lang="en-US" sz="1400">
                          <a:effectLst/>
                          <a:latin typeface="Times New Roman" pitchFamily="18" charset="0"/>
                          <a:cs typeface="Times New Roman" pitchFamily="18" charset="0"/>
                        </a:rPr>
                        <a:t>Bookmarked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Can be bookmarked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Cannot be bookmarked</a:t>
                      </a:r>
                      <a:endParaRPr lang="en-US" sz="1400">
                        <a:effectLst/>
                        <a:latin typeface="Times New Roman" pitchFamily="18" charset="0"/>
                        <a:ea typeface="Calibri"/>
                        <a:cs typeface="Times New Roman" pitchFamily="18" charset="0"/>
                      </a:endParaRPr>
                    </a:p>
                  </a:txBody>
                  <a:tcPr marL="44372" marR="44372" marT="0" marB="0"/>
                </a:tc>
              </a:tr>
              <a:tr h="165071">
                <a:tc>
                  <a:txBody>
                    <a:bodyPr/>
                    <a:lstStyle/>
                    <a:p>
                      <a:pPr marL="0" marR="0">
                        <a:spcBef>
                          <a:spcPts val="0"/>
                        </a:spcBef>
                        <a:spcAft>
                          <a:spcPts val="0"/>
                        </a:spcAft>
                      </a:pPr>
                      <a:r>
                        <a:rPr lang="en-US" sz="1400">
                          <a:effectLst/>
                          <a:latin typeface="Times New Roman" pitchFamily="18" charset="0"/>
                          <a:cs typeface="Times New Roman" pitchFamily="18" charset="0"/>
                        </a:rPr>
                        <a:t>Cached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Can be cached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Not cached</a:t>
                      </a:r>
                      <a:endParaRPr lang="en-US" sz="1400">
                        <a:effectLst/>
                        <a:latin typeface="Times New Roman" pitchFamily="18" charset="0"/>
                        <a:ea typeface="Calibri"/>
                        <a:cs typeface="Times New Roman" pitchFamily="18" charset="0"/>
                      </a:endParaRPr>
                    </a:p>
                  </a:txBody>
                  <a:tcPr marL="44372" marR="44372" marT="0" marB="0"/>
                </a:tc>
              </a:tr>
              <a:tr h="495213">
                <a:tc>
                  <a:txBody>
                    <a:bodyPr/>
                    <a:lstStyle/>
                    <a:p>
                      <a:pPr marL="0" marR="0">
                        <a:spcBef>
                          <a:spcPts val="0"/>
                        </a:spcBef>
                        <a:spcAft>
                          <a:spcPts val="0"/>
                        </a:spcAft>
                      </a:pPr>
                      <a:r>
                        <a:rPr lang="en-US" sz="1400">
                          <a:effectLst/>
                          <a:latin typeface="Times New Roman" pitchFamily="18" charset="0"/>
                          <a:cs typeface="Times New Roman" pitchFamily="18" charset="0"/>
                        </a:rPr>
                        <a:t>Encoding type</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application/x-www-form-urlencoded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application/x-www-form-urlencoded or multipart/form-data. Use multipart encoding for binary data</a:t>
                      </a:r>
                      <a:endParaRPr lang="en-US" sz="1400">
                        <a:effectLst/>
                        <a:latin typeface="Times New Roman" pitchFamily="18" charset="0"/>
                        <a:ea typeface="Calibri"/>
                        <a:cs typeface="Times New Roman" pitchFamily="18" charset="0"/>
                      </a:endParaRPr>
                    </a:p>
                  </a:txBody>
                  <a:tcPr marL="44372" marR="44372" marT="0" marB="0"/>
                </a:tc>
              </a:tr>
              <a:tr h="330142">
                <a:tc>
                  <a:txBody>
                    <a:bodyPr/>
                    <a:lstStyle/>
                    <a:p>
                      <a:pPr marL="0" marR="0">
                        <a:spcBef>
                          <a:spcPts val="0"/>
                        </a:spcBef>
                        <a:spcAft>
                          <a:spcPts val="0"/>
                        </a:spcAft>
                      </a:pPr>
                      <a:r>
                        <a:rPr lang="en-US" sz="1400">
                          <a:effectLst/>
                          <a:latin typeface="Times New Roman" pitchFamily="18" charset="0"/>
                          <a:cs typeface="Times New Roman" pitchFamily="18" charset="0"/>
                        </a:rPr>
                        <a:t>History</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Parameters remain in browser history</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Parameters are not saved in browser history</a:t>
                      </a:r>
                      <a:endParaRPr lang="en-US" sz="1400" dirty="0">
                        <a:effectLst/>
                        <a:latin typeface="Times New Roman" pitchFamily="18" charset="0"/>
                        <a:ea typeface="Calibri"/>
                        <a:cs typeface="Times New Roman" pitchFamily="18" charset="0"/>
                      </a:endParaRPr>
                    </a:p>
                  </a:txBody>
                  <a:tcPr marL="44372" marR="44372" marT="0" marB="0"/>
                </a:tc>
              </a:tr>
              <a:tr h="330142">
                <a:tc>
                  <a:txBody>
                    <a:bodyPr/>
                    <a:lstStyle/>
                    <a:p>
                      <a:pPr marL="0" marR="0">
                        <a:spcBef>
                          <a:spcPts val="0"/>
                        </a:spcBef>
                        <a:spcAft>
                          <a:spcPts val="0"/>
                        </a:spcAft>
                      </a:pPr>
                      <a:r>
                        <a:rPr lang="en-US" sz="1400" dirty="0">
                          <a:effectLst/>
                          <a:latin typeface="Times New Roman" pitchFamily="18" charset="0"/>
                          <a:cs typeface="Times New Roman" pitchFamily="18" charset="0"/>
                        </a:rPr>
                        <a:t>Restrictions on data type</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Only ASCII characters allowed</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No restrictions. Binary data is also allowed</a:t>
                      </a:r>
                      <a:endParaRPr lang="en-US" sz="1400">
                        <a:effectLst/>
                        <a:latin typeface="Times New Roman" pitchFamily="18" charset="0"/>
                        <a:ea typeface="Calibri"/>
                        <a:cs typeface="Times New Roman" pitchFamily="18" charset="0"/>
                      </a:endParaRPr>
                    </a:p>
                  </a:txBody>
                  <a:tcPr marL="44372" marR="44372" marT="0" marB="0"/>
                </a:tc>
              </a:tr>
              <a:tr h="330142">
                <a:tc>
                  <a:txBody>
                    <a:bodyPr/>
                    <a:lstStyle/>
                    <a:p>
                      <a:pPr marL="0" marR="0">
                        <a:spcBef>
                          <a:spcPts val="0"/>
                        </a:spcBef>
                        <a:spcAft>
                          <a:spcPts val="0"/>
                        </a:spcAft>
                      </a:pPr>
                      <a:r>
                        <a:rPr lang="en-US" sz="1400" dirty="0">
                          <a:effectLst/>
                          <a:latin typeface="Times New Roman" pitchFamily="18" charset="0"/>
                          <a:cs typeface="Times New Roman" pitchFamily="18" charset="0"/>
                        </a:rPr>
                        <a:t>Visibility</a:t>
                      </a:r>
                      <a:endParaRPr lang="en-US" sz="1400" dirty="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a:effectLst/>
                          <a:latin typeface="Times New Roman" pitchFamily="18" charset="0"/>
                          <a:cs typeface="Times New Roman" pitchFamily="18" charset="0"/>
                        </a:rPr>
                        <a:t>Data is visible to everyone in the URL</a:t>
                      </a:r>
                      <a:endParaRPr lang="en-US" sz="1400">
                        <a:effectLst/>
                        <a:latin typeface="Times New Roman" pitchFamily="18" charset="0"/>
                        <a:ea typeface="Calibri"/>
                        <a:cs typeface="Times New Roman" pitchFamily="18" charset="0"/>
                      </a:endParaRPr>
                    </a:p>
                  </a:txBody>
                  <a:tcPr marL="44372" marR="44372"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Data is not displayed in the URL</a:t>
                      </a:r>
                      <a:endParaRPr lang="en-US" sz="1400" dirty="0">
                        <a:effectLst/>
                        <a:latin typeface="Times New Roman" pitchFamily="18" charset="0"/>
                        <a:ea typeface="Calibri"/>
                        <a:cs typeface="Times New Roman" pitchFamily="18" charset="0"/>
                      </a:endParaRPr>
                    </a:p>
                  </a:txBody>
                  <a:tcPr marL="44372" marR="44372" marT="0" marB="0"/>
                </a:tc>
              </a:tr>
            </a:tbl>
          </a:graphicData>
        </a:graphic>
      </p:graphicFrame>
    </p:spTree>
    <p:extLst>
      <p:ext uri="{BB962C8B-B14F-4D97-AF65-F5344CB8AC3E}">
        <p14:creationId xmlns:p14="http://schemas.microsoft.com/office/powerpoint/2010/main" val="3449112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Name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Specifies </a:t>
            </a:r>
            <a:r>
              <a:rPr lang="en-US" sz="2000" dirty="0">
                <a:latin typeface="Times New Roman" pitchFamily="18" charset="0"/>
                <a:cs typeface="Times New Roman" pitchFamily="18" charset="0"/>
              </a:rPr>
              <a:t>a name used to identify the </a:t>
            </a:r>
            <a:r>
              <a:rPr lang="en-US" sz="2000" dirty="0" smtClean="0">
                <a:latin typeface="Times New Roman" pitchFamily="18" charset="0"/>
                <a:cs typeface="Times New Roman" pitchFamily="18" charset="0"/>
              </a:rPr>
              <a:t>form</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It is </a:t>
            </a:r>
            <a:r>
              <a:rPr lang="en-US" sz="2000" dirty="0">
                <a:latin typeface="Times New Roman" pitchFamily="18" charset="0"/>
                <a:cs typeface="Times New Roman" pitchFamily="18" charset="0"/>
              </a:rPr>
              <a:t>Used to give a name to the control which is sent to the server to be recognized and get the value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name=“</a:t>
            </a:r>
            <a:r>
              <a:rPr lang="en-US" sz="2000" dirty="0" err="1" smtClean="0">
                <a:latin typeface="Times New Roman" pitchFamily="18" charset="0"/>
                <a:cs typeface="Times New Roman" pitchFamily="18" charset="0"/>
              </a:rPr>
              <a:t>lastname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379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Input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&lt;input&gt; tag prompts the user to enter data and also request for the information from the web server after submitting the web form. </a:t>
            </a:r>
          </a:p>
          <a:p>
            <a:pPr marL="0" indent="0">
              <a:buNone/>
            </a:pPr>
            <a:r>
              <a:rPr lang="en-US" sz="2000" dirty="0" smtClean="0">
                <a:latin typeface="Times New Roman" pitchFamily="18" charset="0"/>
                <a:cs typeface="Times New Roman" pitchFamily="18" charset="0"/>
              </a:rPr>
              <a:t>&lt;form&gt;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&lt;input&gt;</a:t>
            </a:r>
          </a:p>
          <a:p>
            <a:pPr marL="0" indent="0">
              <a:buNone/>
            </a:pPr>
            <a:r>
              <a:rPr lang="en-US" sz="2000" dirty="0" smtClean="0">
                <a:latin typeface="Times New Roman" pitchFamily="18" charset="0"/>
                <a:cs typeface="Times New Roman" pitchFamily="18" charset="0"/>
              </a:rPr>
              <a:t>&lt;/form&gt;</a:t>
            </a:r>
          </a:p>
          <a:p>
            <a:pPr marL="0" indent="0">
              <a:buNone/>
            </a:pPr>
            <a:r>
              <a:rPr lang="en-US" sz="2000" dirty="0" smtClean="0">
                <a:latin typeface="Times New Roman" pitchFamily="18" charset="0"/>
                <a:cs typeface="Times New Roman" pitchFamily="18" charset="0"/>
              </a:rPr>
              <a:t>No input end tag in HTML5</a:t>
            </a:r>
          </a:p>
        </p:txBody>
      </p:sp>
    </p:spTree>
    <p:extLst>
      <p:ext uri="{BB962C8B-B14F-4D97-AF65-F5344CB8AC3E}">
        <p14:creationId xmlns:p14="http://schemas.microsoft.com/office/powerpoint/2010/main" val="381949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67635618"/>
              </p:ext>
            </p:extLst>
          </p:nvPr>
        </p:nvGraphicFramePr>
        <p:xfrm>
          <a:off x="152401" y="66400"/>
          <a:ext cx="8839200" cy="5019950"/>
        </p:xfrm>
        <a:graphic>
          <a:graphicData uri="http://schemas.openxmlformats.org/drawingml/2006/table">
            <a:tbl>
              <a:tblPr firstRow="1" firstCol="1" bandRow="1">
                <a:tableStyleId>{5940675A-B579-460E-94D1-54222C63F5DA}</a:tableStyleId>
              </a:tblPr>
              <a:tblGrid>
                <a:gridCol w="1447799"/>
                <a:gridCol w="1524000"/>
                <a:gridCol w="5867401"/>
              </a:tblGrid>
              <a:tr h="197575">
                <a:tc>
                  <a:txBody>
                    <a:bodyPr/>
                    <a:lstStyle/>
                    <a:p>
                      <a:pPr marL="0" marR="0" algn="ctr">
                        <a:spcBef>
                          <a:spcPts val="0"/>
                        </a:spcBef>
                        <a:spcAft>
                          <a:spcPts val="0"/>
                        </a:spcAft>
                      </a:pPr>
                      <a:r>
                        <a:rPr lang="en-US" sz="1600" b="1" dirty="0">
                          <a:solidFill>
                            <a:schemeClr val="tx1"/>
                          </a:solidFill>
                          <a:effectLst/>
                          <a:latin typeface="Times New Roman" pitchFamily="18" charset="0"/>
                          <a:cs typeface="Times New Roman" pitchFamily="18" charset="0"/>
                        </a:rPr>
                        <a:t>Attribute</a:t>
                      </a:r>
                      <a:endParaRPr lang="en-US" sz="1400" b="1" dirty="0">
                        <a:solidFill>
                          <a:schemeClr val="tx1"/>
                        </a:solidFill>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Value</a:t>
                      </a:r>
                      <a:endParaRPr lang="en-US" sz="1400" b="1" dirty="0">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400" b="1" dirty="0">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r>
              <a:tr h="1221424">
                <a:tc>
                  <a:txBody>
                    <a:bodyPr/>
                    <a:lstStyle/>
                    <a:p>
                      <a:pPr marL="0" marR="0" algn="ctr">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lgn="ctr">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lgn="ctr">
                        <a:spcBef>
                          <a:spcPts val="0"/>
                        </a:spcBef>
                        <a:spcAft>
                          <a:spcPts val="0"/>
                        </a:spcAft>
                      </a:pPr>
                      <a:r>
                        <a:rPr lang="en-US" sz="1600" b="0" dirty="0" smtClean="0">
                          <a:solidFill>
                            <a:schemeClr val="tx1"/>
                          </a:solidFill>
                          <a:effectLst/>
                          <a:latin typeface="Times New Roman" pitchFamily="18" charset="0"/>
                          <a:cs typeface="Times New Roman" pitchFamily="18" charset="0"/>
                        </a:rPr>
                        <a:t>accept</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file_extension</a:t>
                      </a:r>
                      <a:r>
                        <a:rPr lang="en-US" sz="1600" dirty="0">
                          <a:effectLst/>
                          <a:latin typeface="Times New Roman" pitchFamily="18" charset="0"/>
                          <a:cs typeface="Times New Roman" pitchFamily="18" charset="0"/>
                        </a:rPr>
                        <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audio/*</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video/*</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image/*</a:t>
                      </a:r>
                      <a:br>
                        <a:rPr lang="en-US" sz="1600" dirty="0">
                          <a:effectLst/>
                          <a:latin typeface="Times New Roman" pitchFamily="18" charset="0"/>
                          <a:cs typeface="Times New Roman" pitchFamily="18" charset="0"/>
                        </a:rPr>
                      </a:br>
                      <a:r>
                        <a:rPr lang="en-US" sz="1600" dirty="0" err="1">
                          <a:effectLst/>
                          <a:latin typeface="Times New Roman" pitchFamily="18" charset="0"/>
                          <a:cs typeface="Times New Roman" pitchFamily="18" charset="0"/>
                        </a:rPr>
                        <a:t>media_type</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the types of files that the server accepts </a:t>
                      </a:r>
                      <a:endParaRPr lang="en-US" sz="1400" dirty="0">
                        <a:effectLst/>
                        <a:latin typeface="Times New Roman" pitchFamily="18" charset="0"/>
                        <a:ea typeface="Calibri"/>
                        <a:cs typeface="Times New Roman" pitchFamily="18" charset="0"/>
                      </a:endParaRPr>
                    </a:p>
                  </a:txBody>
                  <a:tcPr marL="66988" marR="66988" marT="0" marB="0"/>
                </a:tc>
              </a:tr>
              <a:tr h="197575">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alt</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text</a:t>
                      </a:r>
                      <a:endParaRPr lang="en-US" sz="14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an alternate text for an </a:t>
                      </a:r>
                      <a:r>
                        <a:rPr lang="en-US" sz="1600" dirty="0" smtClean="0">
                          <a:effectLst/>
                          <a:latin typeface="Times New Roman" pitchFamily="18" charset="0"/>
                          <a:cs typeface="Times New Roman" pitchFamily="18" charset="0"/>
                        </a:rPr>
                        <a:t>image. only used with type=“image”</a:t>
                      </a:r>
                      <a:endParaRPr lang="en-US" sz="14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autocomplete</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on</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off</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a:effectLst/>
                          <a:latin typeface="Times New Roman" pitchFamily="18" charset="0"/>
                          <a:cs typeface="Times New Roman" pitchFamily="18" charset="0"/>
                        </a:rPr>
                        <a:t>It enables or disable autocomplete in &lt;input&gt; tag </a:t>
                      </a:r>
                      <a:endParaRPr lang="en-US" sz="140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autofocus</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autofocus</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an &lt;input&gt; element should automatically get focus when the page loads</a:t>
                      </a:r>
                      <a:endParaRPr lang="en-US" sz="1400" dirty="0">
                        <a:effectLst/>
                        <a:latin typeface="Times New Roman" pitchFamily="18" charset="0"/>
                        <a:ea typeface="Calibri"/>
                        <a:cs typeface="Times New Roman" pitchFamily="18" charset="0"/>
                      </a:endParaRPr>
                    </a:p>
                  </a:txBody>
                  <a:tcPr marL="66988" marR="66988" marT="0" marB="0"/>
                </a:tc>
              </a:tr>
              <a:tr h="523467">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checked</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checked</a:t>
                      </a:r>
                      <a:endParaRPr lang="en-US" sz="14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Input element</a:t>
                      </a:r>
                      <a:r>
                        <a:rPr lang="en-US" sz="1600" baseline="0" dirty="0" smtClean="0">
                          <a:effectLst/>
                          <a:latin typeface="Times New Roman" pitchFamily="18" charset="0"/>
                          <a:cs typeface="Times New Roman" pitchFamily="18" charset="0"/>
                        </a:rPr>
                        <a:t> should be checked/selected when a web page loads. It is used only with </a:t>
                      </a:r>
                      <a:r>
                        <a:rPr lang="en-US" sz="1600" dirty="0" smtClean="0">
                          <a:effectLst/>
                          <a:latin typeface="Times New Roman" pitchFamily="18" charset="0"/>
                          <a:cs typeface="Times New Roman" pitchFamily="18" charset="0"/>
                        </a:rPr>
                        <a:t> </a:t>
                      </a:r>
                      <a:r>
                        <a:rPr lang="en-US" sz="1600" dirty="0">
                          <a:effectLst/>
                          <a:latin typeface="Times New Roman" pitchFamily="18" charset="0"/>
                          <a:cs typeface="Times New Roman" pitchFamily="18" charset="0"/>
                        </a:rPr>
                        <a:t>type=”checkbox” </a:t>
                      </a:r>
                      <a:r>
                        <a:rPr lang="en-US" sz="1600" dirty="0" smtClean="0">
                          <a:effectLst/>
                          <a:latin typeface="Times New Roman" pitchFamily="18" charset="0"/>
                          <a:cs typeface="Times New Roman" pitchFamily="18" charset="0"/>
                        </a:rPr>
                        <a:t>and </a:t>
                      </a:r>
                      <a:r>
                        <a:rPr lang="en-US" sz="1600" dirty="0">
                          <a:effectLst/>
                          <a:latin typeface="Times New Roman" pitchFamily="18" charset="0"/>
                          <a:cs typeface="Times New Roman" pitchFamily="18" charset="0"/>
                        </a:rPr>
                        <a:t>type=”radio”</a:t>
                      </a:r>
                      <a:endParaRPr lang="en-US" sz="1400" dirty="0">
                        <a:effectLst/>
                        <a:latin typeface="Times New Roman" pitchFamily="18" charset="0"/>
                        <a:ea typeface="Calibri"/>
                        <a:cs typeface="Times New Roman" pitchFamily="18" charset="0"/>
                      </a:endParaRPr>
                    </a:p>
                  </a:txBody>
                  <a:tcPr marL="66988" marR="66988" marT="0" marB="0"/>
                </a:tc>
              </a:tr>
              <a:tr h="348979">
                <a:tc>
                  <a:txBody>
                    <a:bodyPr/>
                    <a:lstStyle/>
                    <a:p>
                      <a:pPr marL="0" marR="0" algn="ctr">
                        <a:spcBef>
                          <a:spcPts val="0"/>
                        </a:spcBef>
                        <a:spcAft>
                          <a:spcPts val="0"/>
                        </a:spcAft>
                      </a:pPr>
                      <a:r>
                        <a:rPr lang="en-US" sz="1600" b="0" dirty="0" err="1">
                          <a:solidFill>
                            <a:schemeClr val="tx1"/>
                          </a:solidFill>
                          <a:effectLst/>
                          <a:latin typeface="Times New Roman" pitchFamily="18" charset="0"/>
                          <a:cs typeface="Times New Roman" pitchFamily="18" charset="0"/>
                        </a:rPr>
                        <a:t>dirname</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inputname.dir</a:t>
                      </a:r>
                      <a:endParaRPr lang="en-US" sz="14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the text direction will be submitted</a:t>
                      </a:r>
                      <a:endParaRPr lang="en-US" sz="14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disabled</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disabled</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Disables</a:t>
                      </a:r>
                      <a:r>
                        <a:rPr lang="en-US" sz="1600" baseline="0" dirty="0" smtClean="0">
                          <a:effectLst/>
                          <a:latin typeface="Times New Roman" pitchFamily="18" charset="0"/>
                          <a:cs typeface="Times New Roman" pitchFamily="18" charset="0"/>
                        </a:rPr>
                        <a:t> the input element when it loads on the client side’s web page, so that user cannot write text in it or select it. This attribute cannot be used with type=“hidden”</a:t>
                      </a:r>
                      <a:endParaRPr lang="en-US" sz="1400" dirty="0">
                        <a:effectLst/>
                        <a:latin typeface="Times New Roman" pitchFamily="18" charset="0"/>
                        <a:ea typeface="Calibri"/>
                        <a:cs typeface="Times New Roman" pitchFamily="18" charset="0"/>
                      </a:endParaRPr>
                    </a:p>
                  </a:txBody>
                  <a:tcPr marL="66988" marR="66988" marT="0" marB="0"/>
                </a:tc>
              </a:tr>
              <a:tr h="197575">
                <a:tc>
                  <a:txBody>
                    <a:bodyPr/>
                    <a:lstStyle/>
                    <a:p>
                      <a:pPr marL="0" marR="0" algn="ctr">
                        <a:spcBef>
                          <a:spcPts val="0"/>
                        </a:spcBef>
                        <a:spcAft>
                          <a:spcPts val="0"/>
                        </a:spcAft>
                      </a:pPr>
                      <a:r>
                        <a:rPr lang="en-US" sz="1600" b="0" dirty="0">
                          <a:solidFill>
                            <a:schemeClr val="tx1"/>
                          </a:solidFill>
                          <a:effectLst/>
                          <a:latin typeface="Times New Roman" pitchFamily="18" charset="0"/>
                          <a:cs typeface="Times New Roman" pitchFamily="18" charset="0"/>
                        </a:rPr>
                        <a:t>form</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form_id</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t>
                      </a:r>
                      <a:r>
                        <a:rPr lang="en-US" sz="1600" dirty="0" smtClean="0">
                          <a:effectLst/>
                          <a:latin typeface="Times New Roman" pitchFamily="18" charset="0"/>
                          <a:cs typeface="Times New Roman" pitchFamily="18" charset="0"/>
                        </a:rPr>
                        <a:t>form’s id to which the input field belongs. </a:t>
                      </a:r>
                      <a:endParaRPr lang="en-US" sz="14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600" b="0" dirty="0" err="1">
                          <a:solidFill>
                            <a:schemeClr val="tx1"/>
                          </a:solidFill>
                          <a:effectLst/>
                          <a:latin typeface="Times New Roman" pitchFamily="18" charset="0"/>
                          <a:cs typeface="Times New Roman" pitchFamily="18" charset="0"/>
                        </a:rPr>
                        <a:t>formaction</a:t>
                      </a:r>
                      <a:endParaRPr lang="en-US" sz="14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URL</a:t>
                      </a:r>
                      <a:endParaRPr lang="en-US" sz="14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URL of the file that will process the input control when the form is submitted </a:t>
                      </a:r>
                      <a:endParaRPr lang="en-US" sz="1400" dirty="0">
                        <a:effectLst/>
                        <a:latin typeface="Times New Roman" pitchFamily="18" charset="0"/>
                        <a:ea typeface="Calibri"/>
                        <a:cs typeface="Times New Roman" pitchFamily="18" charset="0"/>
                      </a:endParaRPr>
                    </a:p>
                  </a:txBody>
                  <a:tcPr marL="66988" marR="66988" marT="0" marB="0"/>
                </a:tc>
              </a:tr>
            </a:tbl>
          </a:graphicData>
        </a:graphic>
      </p:graphicFrame>
    </p:spTree>
    <p:extLst>
      <p:ext uri="{BB962C8B-B14F-4D97-AF65-F5344CB8AC3E}">
        <p14:creationId xmlns:p14="http://schemas.microsoft.com/office/powerpoint/2010/main" val="2192649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2843426"/>
              </p:ext>
            </p:extLst>
          </p:nvPr>
        </p:nvGraphicFramePr>
        <p:xfrm>
          <a:off x="381000" y="209551"/>
          <a:ext cx="8382000" cy="4210139"/>
        </p:xfrm>
        <a:graphic>
          <a:graphicData uri="http://schemas.openxmlformats.org/drawingml/2006/table">
            <a:tbl>
              <a:tblPr firstRow="1" firstCol="1" bandRow="1">
                <a:tableStyleId>{5940675A-B579-460E-94D1-54222C63F5DA}</a:tableStyleId>
              </a:tblPr>
              <a:tblGrid>
                <a:gridCol w="1524000"/>
                <a:gridCol w="3200400"/>
                <a:gridCol w="3657600"/>
              </a:tblGrid>
              <a:tr h="190048">
                <a:tc>
                  <a:txBody>
                    <a:bodyPr/>
                    <a:lstStyle/>
                    <a:p>
                      <a:pPr marL="0" marR="0" algn="ctr">
                        <a:spcBef>
                          <a:spcPts val="0"/>
                        </a:spcBef>
                        <a:spcAft>
                          <a:spcPts val="0"/>
                        </a:spcAft>
                      </a:pPr>
                      <a:r>
                        <a:rPr lang="en-US" sz="1600" b="1" dirty="0" smtClean="0">
                          <a:solidFill>
                            <a:schemeClr val="tx1"/>
                          </a:solidFill>
                          <a:effectLst/>
                          <a:latin typeface="Times New Roman" pitchFamily="18" charset="0"/>
                          <a:ea typeface="Calibri"/>
                          <a:cs typeface="Times New Roman" pitchFamily="18" charset="0"/>
                        </a:rPr>
                        <a:t>Attribute</a:t>
                      </a:r>
                      <a:endParaRPr lang="en-US" sz="1600" b="1" dirty="0">
                        <a:solidFill>
                          <a:schemeClr val="tx1"/>
                        </a:solidFill>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 </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796379">
                <a:tc>
                  <a:txBody>
                    <a:bodyPr/>
                    <a:lstStyle/>
                    <a:p>
                      <a:pPr marL="0" marR="0">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600" b="0" dirty="0" err="1" smtClean="0">
                          <a:solidFill>
                            <a:schemeClr val="tx1"/>
                          </a:solidFill>
                          <a:effectLst/>
                          <a:latin typeface="Times New Roman" pitchFamily="18" charset="0"/>
                          <a:cs typeface="Times New Roman" pitchFamily="18" charset="0"/>
                        </a:rPr>
                        <a:t>formenctype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application/x-www-form-</a:t>
                      </a:r>
                      <a:r>
                        <a:rPr lang="en-US" sz="1600" dirty="0" err="1">
                          <a:effectLst/>
                          <a:latin typeface="Times New Roman" pitchFamily="18" charset="0"/>
                          <a:cs typeface="Times New Roman" pitchFamily="18" charset="0"/>
                        </a:rPr>
                        <a:t>urlencoded</a:t>
                      </a:r>
                      <a:r>
                        <a:rPr lang="en-US" sz="1600" dirty="0">
                          <a:effectLst/>
                          <a:latin typeface="Times New Roman" pitchFamily="18" charset="0"/>
                          <a:cs typeface="Times New Roman" pitchFamily="18" charset="0"/>
                        </a:rPr>
                        <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multipart/form-data</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text/plain</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how the form-data should be encoded when submitting it to the server </a:t>
                      </a:r>
                      <a:endParaRPr lang="en-US" sz="1400" dirty="0">
                        <a:effectLst/>
                        <a:latin typeface="Times New Roman" pitchFamily="18" charset="0"/>
                        <a:ea typeface="Calibri"/>
                        <a:cs typeface="Times New Roman" pitchFamily="18" charset="0"/>
                      </a:endParaRPr>
                    </a:p>
                  </a:txBody>
                  <a:tcPr marL="68580" marR="68580" marT="0" marB="0"/>
                </a:tc>
              </a:tr>
              <a:tr h="434396">
                <a:tc>
                  <a:txBody>
                    <a:bodyPr/>
                    <a:lstStyle/>
                    <a:p>
                      <a:pPr marL="0" marR="0">
                        <a:spcBef>
                          <a:spcPts val="0"/>
                        </a:spcBef>
                        <a:spcAft>
                          <a:spcPts val="0"/>
                        </a:spcAft>
                      </a:pPr>
                      <a:r>
                        <a:rPr lang="en-US" sz="1600" b="0" dirty="0" err="1">
                          <a:solidFill>
                            <a:schemeClr val="tx1"/>
                          </a:solidFill>
                          <a:effectLst/>
                          <a:latin typeface="Times New Roman" pitchFamily="18" charset="0"/>
                          <a:cs typeface="Times New Roman" pitchFamily="18" charset="0"/>
                        </a:rPr>
                        <a:t>formmethod</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GET</a:t>
                      </a:r>
                      <a:br>
                        <a:rPr lang="en-US" sz="1600" dirty="0" smtClean="0">
                          <a:effectLst/>
                          <a:latin typeface="Times New Roman" pitchFamily="18" charset="0"/>
                          <a:cs typeface="Times New Roman" pitchFamily="18" charset="0"/>
                        </a:rPr>
                      </a:br>
                      <a:r>
                        <a:rPr lang="en-US" sz="1600" dirty="0" smtClean="0">
                          <a:effectLst/>
                          <a:latin typeface="Times New Roman" pitchFamily="18" charset="0"/>
                          <a:cs typeface="Times New Roman" pitchFamily="18" charset="0"/>
                        </a:rPr>
                        <a:t>POST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Defines the HTTP method for sending data to the action URL</a:t>
                      </a:r>
                      <a:endParaRPr lang="en-US" sz="1400" dirty="0">
                        <a:effectLst/>
                        <a:latin typeface="Times New Roman" pitchFamily="18" charset="0"/>
                        <a:ea typeface="Calibri"/>
                        <a:cs typeface="Times New Roman" pitchFamily="18" charset="0"/>
                      </a:endParaRPr>
                    </a:p>
                  </a:txBody>
                  <a:tcPr marL="68580" marR="68580" marT="0" marB="0"/>
                </a:tc>
              </a:tr>
              <a:tr h="434396">
                <a:tc>
                  <a:txBody>
                    <a:bodyPr/>
                    <a:lstStyle/>
                    <a:p>
                      <a:pPr marL="0" marR="0">
                        <a:spcBef>
                          <a:spcPts val="0"/>
                        </a:spcBef>
                        <a:spcAft>
                          <a:spcPts val="0"/>
                        </a:spcAft>
                      </a:pPr>
                      <a:r>
                        <a:rPr lang="en-US" sz="1600" b="0" dirty="0" err="1">
                          <a:solidFill>
                            <a:schemeClr val="tx1"/>
                          </a:solidFill>
                          <a:effectLst/>
                          <a:latin typeface="Times New Roman" pitchFamily="18" charset="0"/>
                          <a:cs typeface="Times New Roman" pitchFamily="18" charset="0"/>
                        </a:rPr>
                        <a:t>formnovalidate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err="1">
                          <a:effectLst/>
                          <a:latin typeface="Times New Roman" pitchFamily="18" charset="0"/>
                          <a:cs typeface="Times New Roman" pitchFamily="18" charset="0"/>
                        </a:rPr>
                        <a:t>formnovalidate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Defines that form elements should not be validated when submitted</a:t>
                      </a:r>
                      <a:endParaRPr lang="en-US" sz="1400">
                        <a:effectLst/>
                        <a:latin typeface="Times New Roman" pitchFamily="18" charset="0"/>
                        <a:ea typeface="Calibri"/>
                        <a:cs typeface="Times New Roman" pitchFamily="18" charset="0"/>
                      </a:endParaRPr>
                    </a:p>
                  </a:txBody>
                  <a:tcPr marL="68580" marR="68580" marT="0" marB="0"/>
                </a:tc>
              </a:tr>
              <a:tr h="1085989">
                <a:tc>
                  <a:txBody>
                    <a:bodyPr/>
                    <a:lstStyle/>
                    <a:p>
                      <a:pPr marL="0" marR="0">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600" b="0" dirty="0" err="1" smtClean="0">
                          <a:solidFill>
                            <a:schemeClr val="tx1"/>
                          </a:solidFill>
                          <a:effectLst/>
                          <a:latin typeface="Times New Roman" pitchFamily="18" charset="0"/>
                          <a:cs typeface="Times New Roman" pitchFamily="18" charset="0"/>
                        </a:rPr>
                        <a:t>formtarget</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_blank</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_self</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_parent</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_top</a:t>
                      </a:r>
                      <a:br>
                        <a:rPr lang="en-US" sz="1600" dirty="0">
                          <a:effectLst/>
                          <a:latin typeface="Times New Roman" pitchFamily="18" charset="0"/>
                          <a:cs typeface="Times New Roman" pitchFamily="18" charset="0"/>
                        </a:rPr>
                      </a:br>
                      <a:r>
                        <a:rPr lang="en-US" sz="1600" dirty="0" err="1">
                          <a:effectLst/>
                          <a:latin typeface="Times New Roman" pitchFamily="18" charset="0"/>
                          <a:cs typeface="Times New Roman" pitchFamily="18" charset="0"/>
                        </a:rPr>
                        <a:t>framename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where to display the response that is received after submitting the form</a:t>
                      </a:r>
                      <a:endParaRPr lang="en-US" sz="1400" dirty="0">
                        <a:effectLst/>
                        <a:latin typeface="Times New Roman" pitchFamily="18" charset="0"/>
                        <a:ea typeface="Calibri"/>
                        <a:cs typeface="Times New Roman" pitchFamily="18" charset="0"/>
                      </a:endParaRPr>
                    </a:p>
                  </a:txBody>
                  <a:tcPr marL="68580" marR="68580" marT="0" marB="0"/>
                </a:tc>
              </a:tr>
              <a:tr h="217198">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height</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pixels</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the height of an input field </a:t>
                      </a:r>
                      <a:endParaRPr lang="en-US" sz="1400" dirty="0">
                        <a:effectLst/>
                        <a:latin typeface="Times New Roman" pitchFamily="18" charset="0"/>
                        <a:ea typeface="Calibri"/>
                        <a:cs typeface="Times New Roman" pitchFamily="18" charset="0"/>
                      </a:endParaRPr>
                    </a:p>
                  </a:txBody>
                  <a:tcPr marL="68580" marR="68580" marT="0" marB="0"/>
                </a:tc>
              </a:tr>
              <a:tr h="651594">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list</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Id of a </a:t>
                      </a:r>
                      <a:r>
                        <a:rPr lang="en-US" sz="1600" dirty="0" err="1" smtClean="0">
                          <a:effectLst/>
                          <a:latin typeface="Times New Roman" pitchFamily="18" charset="0"/>
                          <a:cs typeface="Times New Roman" pitchFamily="18" charset="0"/>
                        </a:rPr>
                        <a:t>datalist</a:t>
                      </a:r>
                      <a:r>
                        <a:rPr lang="en-US" sz="1600" baseline="0" dirty="0" smtClean="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Contains the id of the &lt;</a:t>
                      </a:r>
                      <a:r>
                        <a:rPr lang="en-US" sz="1600" dirty="0" err="1" smtClean="0">
                          <a:effectLst/>
                          <a:latin typeface="Times New Roman" pitchFamily="18" charset="0"/>
                          <a:cs typeface="Times New Roman" pitchFamily="18" charset="0"/>
                        </a:rPr>
                        <a:t>datalist</a:t>
                      </a:r>
                      <a:r>
                        <a:rPr lang="en-US" sz="1600" dirty="0" smtClean="0">
                          <a:effectLst/>
                          <a:latin typeface="Times New Roman" pitchFamily="18" charset="0"/>
                          <a:cs typeface="Times New Roman" pitchFamily="18" charset="0"/>
                        </a:rPr>
                        <a:t>&gt; tag where a </a:t>
                      </a:r>
                      <a:r>
                        <a:rPr lang="en-US" sz="1600" dirty="0" err="1" smtClean="0">
                          <a:effectLst/>
                          <a:latin typeface="Times New Roman" pitchFamily="18" charset="0"/>
                          <a:cs typeface="Times New Roman" pitchFamily="18" charset="0"/>
                        </a:rPr>
                        <a:t>datalist</a:t>
                      </a:r>
                      <a:r>
                        <a:rPr lang="en-US" sz="1600" dirty="0" smtClean="0">
                          <a:effectLst/>
                          <a:latin typeface="Times New Roman" pitchFamily="18" charset="0"/>
                          <a:cs typeface="Times New Roman" pitchFamily="18" charset="0"/>
                        </a:rPr>
                        <a:t> element</a:t>
                      </a:r>
                      <a:r>
                        <a:rPr lang="en-US" sz="1600" baseline="0" dirty="0" smtClean="0">
                          <a:effectLst/>
                          <a:latin typeface="Times New Roman" pitchFamily="18" charset="0"/>
                          <a:cs typeface="Times New Roman" pitchFamily="18" charset="0"/>
                        </a:rPr>
                        <a:t> contains various options for an input field</a:t>
                      </a:r>
                      <a:endParaRPr lang="en-US" sz="14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056573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03184957"/>
              </p:ext>
            </p:extLst>
          </p:nvPr>
        </p:nvGraphicFramePr>
        <p:xfrm>
          <a:off x="381000" y="209551"/>
          <a:ext cx="8458200" cy="4325297"/>
        </p:xfrm>
        <a:graphic>
          <a:graphicData uri="http://schemas.openxmlformats.org/drawingml/2006/table">
            <a:tbl>
              <a:tblPr firstRow="1" firstCol="1" bandRow="1">
                <a:tableStyleId>{5940675A-B579-460E-94D1-54222C63F5DA}</a:tableStyleId>
              </a:tblPr>
              <a:tblGrid>
                <a:gridCol w="1219200"/>
                <a:gridCol w="1066800"/>
                <a:gridCol w="6172200"/>
              </a:tblGrid>
              <a:tr h="205914">
                <a:tc>
                  <a:txBody>
                    <a:bodyPr/>
                    <a:lstStyle/>
                    <a:p>
                      <a:pPr marL="0" marR="0" algn="ctr">
                        <a:spcBef>
                          <a:spcPts val="0"/>
                        </a:spcBef>
                        <a:spcAft>
                          <a:spcPts val="0"/>
                        </a:spcAft>
                      </a:pPr>
                      <a:r>
                        <a:rPr lang="en-US" sz="1600" b="1" dirty="0" smtClean="0">
                          <a:solidFill>
                            <a:schemeClr val="tx1"/>
                          </a:solidFill>
                          <a:effectLst/>
                          <a:latin typeface="Times New Roman" pitchFamily="18" charset="0"/>
                          <a:ea typeface="Calibri"/>
                          <a:cs typeface="Times New Roman" pitchFamily="18" charset="0"/>
                        </a:rPr>
                        <a:t>Attribute</a:t>
                      </a:r>
                      <a:endParaRPr lang="en-US" sz="1600" b="1" dirty="0">
                        <a:solidFill>
                          <a:schemeClr val="tx1"/>
                        </a:solidFill>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 </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7066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max</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number</a:t>
                      </a:r>
                      <a:br>
                        <a:rPr lang="en-US" sz="1600">
                          <a:effectLst/>
                          <a:latin typeface="Times New Roman" pitchFamily="18" charset="0"/>
                          <a:cs typeface="Times New Roman" pitchFamily="18" charset="0"/>
                        </a:rPr>
                      </a:br>
                      <a:r>
                        <a:rPr lang="en-US" sz="1600">
                          <a:effectLst/>
                          <a:latin typeface="Times New Roman" pitchFamily="18" charset="0"/>
                          <a:cs typeface="Times New Roman" pitchFamily="18" charset="0"/>
                        </a:rPr>
                        <a:t>date</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maximum value for an &lt;input&gt; </a:t>
                      </a:r>
                      <a:r>
                        <a:rPr lang="en-US" sz="1600" dirty="0" smtClean="0">
                          <a:effectLst/>
                          <a:latin typeface="Times New Roman" pitchFamily="18" charset="0"/>
                          <a:cs typeface="Times New Roman" pitchFamily="18" charset="0"/>
                        </a:rPr>
                        <a:t>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number, range, date, </a:t>
                      </a:r>
                      <a:r>
                        <a:rPr lang="en-US" sz="1400" dirty="0" err="1" smtClean="0">
                          <a:latin typeface="Times New Roman" pitchFamily="18" charset="0"/>
                          <a:cs typeface="Times New Roman" pitchFamily="18" charset="0"/>
                        </a:rPr>
                        <a:t>datetime</a:t>
                      </a:r>
                      <a:r>
                        <a:rPr lang="en-US" sz="1400" dirty="0" smtClean="0">
                          <a:latin typeface="Times New Roman" pitchFamily="18" charset="0"/>
                          <a:cs typeface="Times New Roman" pitchFamily="18" charset="0"/>
                        </a:rPr>
                        <a:t>-local, month, time and week.</a:t>
                      </a:r>
                    </a:p>
                  </a:txBody>
                  <a:tcPr marL="68580" marR="68580" marT="0" marB="0"/>
                </a:tc>
              </a:tr>
              <a:tr h="256218">
                <a:tc>
                  <a:txBody>
                    <a:bodyPr/>
                    <a:lstStyle/>
                    <a:p>
                      <a:pPr marL="0" marR="0">
                        <a:spcBef>
                          <a:spcPts val="0"/>
                        </a:spcBef>
                        <a:spcAft>
                          <a:spcPts val="0"/>
                        </a:spcAft>
                      </a:pPr>
                      <a:r>
                        <a:rPr lang="en-US" sz="1600" b="0" dirty="0" err="1" smtClean="0">
                          <a:solidFill>
                            <a:schemeClr val="tx1"/>
                          </a:solidFill>
                          <a:effectLst/>
                          <a:latin typeface="Times New Roman" pitchFamily="18" charset="0"/>
                          <a:cs typeface="Times New Roman" pitchFamily="18" charset="0"/>
                        </a:rPr>
                        <a:t>maxlength</a:t>
                      </a:r>
                      <a:endParaRPr lang="en-US" sz="16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600" b="0" dirty="0" err="1" smtClean="0">
                          <a:solidFill>
                            <a:schemeClr val="tx1"/>
                          </a:solidFill>
                          <a:effectLst/>
                          <a:latin typeface="Times New Roman" pitchFamily="18" charset="0"/>
                          <a:ea typeface="Calibri"/>
                          <a:cs typeface="Times New Roman" pitchFamily="18" charset="0"/>
                        </a:rPr>
                        <a:t>minlength</a:t>
                      </a:r>
                      <a:r>
                        <a:rPr lang="en-US" sz="1600" b="0" dirty="0" smtClean="0">
                          <a:solidFill>
                            <a:schemeClr val="tx1"/>
                          </a:solidFill>
                          <a:effectLst/>
                          <a:latin typeface="Times New Roman" pitchFamily="18" charset="0"/>
                          <a:ea typeface="Calibri"/>
                          <a:cs typeface="Times New Roman" pitchFamily="18" charset="0"/>
                        </a:rPr>
                        <a:t> </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number</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a:t>
                      </a:r>
                      <a:r>
                        <a:rPr lang="en-US" sz="1600" dirty="0" smtClean="0">
                          <a:effectLst/>
                          <a:latin typeface="Times New Roman" pitchFamily="18" charset="0"/>
                          <a:cs typeface="Times New Roman" pitchFamily="18" charset="0"/>
                        </a:rPr>
                        <a:t>maximum/minimum </a:t>
                      </a:r>
                      <a:r>
                        <a:rPr lang="en-US" sz="1600" dirty="0">
                          <a:effectLst/>
                          <a:latin typeface="Times New Roman" pitchFamily="18" charset="0"/>
                          <a:cs typeface="Times New Roman" pitchFamily="18" charset="0"/>
                        </a:rPr>
                        <a:t>number of characters </a:t>
                      </a:r>
                      <a:r>
                        <a:rPr lang="en-US" sz="1600" dirty="0" smtClean="0">
                          <a:effectLst/>
                          <a:latin typeface="Times New Roman" pitchFamily="18" charset="0"/>
                          <a:cs typeface="Times New Roman" pitchFamily="18" charset="0"/>
                        </a:rPr>
                        <a:t>allowed in a text field. </a:t>
                      </a:r>
                      <a:endParaRPr lang="en-US" sz="1400" dirty="0">
                        <a:effectLst/>
                        <a:latin typeface="Times New Roman" pitchFamily="18" charset="0"/>
                        <a:ea typeface="Calibri"/>
                        <a:cs typeface="Times New Roman" pitchFamily="18" charset="0"/>
                      </a:endParaRPr>
                    </a:p>
                  </a:txBody>
                  <a:tcPr marL="68580" marR="68580" marT="0" marB="0"/>
                </a:tc>
              </a:tr>
              <a:tr h="47066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min</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number</a:t>
                      </a:r>
                      <a:br>
                        <a:rPr lang="en-US" sz="1600" dirty="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date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minimum value for an &lt;input&gt; </a:t>
                      </a:r>
                      <a:r>
                        <a:rPr lang="en-US" sz="1600" dirty="0" smtClean="0">
                          <a:effectLst/>
                          <a:latin typeface="Times New Roman" pitchFamily="18" charset="0"/>
                          <a:cs typeface="Times New Roman" pitchFamily="18" charset="0"/>
                        </a:rPr>
                        <a:t>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number, range, date, </a:t>
                      </a:r>
                      <a:r>
                        <a:rPr lang="en-US" sz="1400" dirty="0" err="1" smtClean="0">
                          <a:latin typeface="Times New Roman" pitchFamily="18" charset="0"/>
                          <a:cs typeface="Times New Roman" pitchFamily="18" charset="0"/>
                        </a:rPr>
                        <a:t>datetime</a:t>
                      </a:r>
                      <a:r>
                        <a:rPr lang="en-US" sz="1400" dirty="0" smtClean="0">
                          <a:latin typeface="Times New Roman" pitchFamily="18" charset="0"/>
                          <a:cs typeface="Times New Roman" pitchFamily="18" charset="0"/>
                        </a:rPr>
                        <a:t>-local, month, time and week.</a:t>
                      </a:r>
                    </a:p>
                  </a:txBody>
                  <a:tcPr marL="68580" marR="68580" marT="0" marB="0"/>
                </a:tc>
              </a:tr>
              <a:tr h="32299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multiple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multiple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whether the user is allowed to enter more</a:t>
                      </a:r>
                      <a:r>
                        <a:rPr lang="en-US" sz="1600" baseline="0" dirty="0" smtClean="0">
                          <a:effectLst/>
                          <a:latin typeface="Times New Roman" pitchFamily="18" charset="0"/>
                          <a:cs typeface="Times New Roman" pitchFamily="18" charset="0"/>
                        </a:rPr>
                        <a:t> than one value</a:t>
                      </a:r>
                      <a:endParaRPr lang="en-US" sz="1400" dirty="0">
                        <a:effectLst/>
                        <a:latin typeface="Times New Roman" pitchFamily="18" charset="0"/>
                        <a:ea typeface="Calibri"/>
                        <a:cs typeface="Times New Roman" pitchFamily="18" charset="0"/>
                      </a:endParaRPr>
                    </a:p>
                  </a:txBody>
                  <a:tcPr marL="68580" marR="68580" marT="0" marB="0"/>
                </a:tc>
              </a:tr>
              <a:tr h="235331">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name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text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Defines a unique name for the input element.</a:t>
                      </a:r>
                      <a:r>
                        <a:rPr lang="en-US" sz="1600" baseline="0" dirty="0" smtClean="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r>
              <a:tr h="470661">
                <a:tc>
                  <a:txBody>
                    <a:bodyPr/>
                    <a:lstStyle/>
                    <a:p>
                      <a:pPr marL="0" marR="0">
                        <a:spcBef>
                          <a:spcPts val="0"/>
                        </a:spcBef>
                        <a:spcAft>
                          <a:spcPts val="0"/>
                        </a:spcAft>
                      </a:pPr>
                      <a:r>
                        <a:rPr lang="en-US" sz="1600" b="0">
                          <a:solidFill>
                            <a:schemeClr val="tx1"/>
                          </a:solidFill>
                          <a:effectLst/>
                          <a:latin typeface="Times New Roman" pitchFamily="18" charset="0"/>
                          <a:cs typeface="Times New Roman" pitchFamily="18" charset="0"/>
                        </a:rPr>
                        <a:t>pattern</a:t>
                      </a:r>
                      <a:endParaRPr lang="en-US" sz="1400" b="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regexp</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regular expression that an &lt;input&gt; element's value is checked against</a:t>
                      </a:r>
                      <a:endParaRPr lang="en-US" sz="1400" dirty="0">
                        <a:effectLst/>
                        <a:latin typeface="Times New Roman" pitchFamily="18" charset="0"/>
                        <a:ea typeface="Calibri"/>
                        <a:cs typeface="Times New Roman" pitchFamily="18" charset="0"/>
                      </a:endParaRPr>
                    </a:p>
                  </a:txBody>
                  <a:tcPr marL="68580" marR="68580" marT="0" marB="0"/>
                </a:tc>
              </a:tr>
              <a:tr h="256218">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placeholder</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text</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short hint that describes the expected value </a:t>
                      </a: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b="0" i="0" kern="1200" dirty="0" smtClean="0">
                          <a:solidFill>
                            <a:schemeClr val="tx1"/>
                          </a:solidFill>
                          <a:effectLst/>
                          <a:latin typeface="Times New Roman" pitchFamily="18" charset="0"/>
                          <a:ea typeface="+mn-ea"/>
                          <a:cs typeface="Times New Roman" pitchFamily="18" charset="0"/>
                        </a:rPr>
                        <a:t>text, search, </a:t>
                      </a:r>
                      <a:r>
                        <a:rPr lang="en-US" sz="1600" b="0" i="0" kern="1200" dirty="0" err="1" smtClean="0">
                          <a:solidFill>
                            <a:schemeClr val="tx1"/>
                          </a:solidFill>
                          <a:effectLst/>
                          <a:latin typeface="Times New Roman" pitchFamily="18" charset="0"/>
                          <a:ea typeface="+mn-ea"/>
                          <a:cs typeface="Times New Roman" pitchFamily="18" charset="0"/>
                        </a:rPr>
                        <a:t>url</a:t>
                      </a:r>
                      <a:r>
                        <a:rPr lang="en-US" sz="1600" b="0" i="0" kern="1200" dirty="0" smtClean="0">
                          <a:solidFill>
                            <a:schemeClr val="tx1"/>
                          </a:solidFill>
                          <a:effectLst/>
                          <a:latin typeface="Times New Roman" pitchFamily="18" charset="0"/>
                          <a:ea typeface="+mn-ea"/>
                          <a:cs typeface="Times New Roman" pitchFamily="18" charset="0"/>
                        </a:rPr>
                        <a:t>, </a:t>
                      </a:r>
                      <a:r>
                        <a:rPr lang="en-US" sz="1600" b="0" i="0" kern="1200" dirty="0" err="1" smtClean="0">
                          <a:solidFill>
                            <a:schemeClr val="tx1"/>
                          </a:solidFill>
                          <a:effectLst/>
                          <a:latin typeface="Times New Roman" pitchFamily="18" charset="0"/>
                          <a:ea typeface="+mn-ea"/>
                          <a:cs typeface="Times New Roman" pitchFamily="18" charset="0"/>
                        </a:rPr>
                        <a:t>tel</a:t>
                      </a:r>
                      <a:r>
                        <a:rPr lang="en-US" sz="1600" b="0" i="0" kern="1200" dirty="0" smtClean="0">
                          <a:solidFill>
                            <a:schemeClr val="tx1"/>
                          </a:solidFill>
                          <a:effectLst/>
                          <a:latin typeface="Times New Roman" pitchFamily="18" charset="0"/>
                          <a:ea typeface="+mn-ea"/>
                          <a:cs typeface="Times New Roman" pitchFamily="18" charset="0"/>
                        </a:rPr>
                        <a:t>, email, and password</a:t>
                      </a:r>
                      <a:endParaRPr lang="en-US" sz="1200" b="0" dirty="0">
                        <a:effectLst/>
                        <a:latin typeface="Times New Roman" pitchFamily="18" charset="0"/>
                        <a:ea typeface="Calibri"/>
                        <a:cs typeface="Times New Roman" pitchFamily="18" charset="0"/>
                      </a:endParaRPr>
                    </a:p>
                  </a:txBody>
                  <a:tcPr marL="68580" marR="68580" marT="0" marB="0"/>
                </a:tc>
              </a:tr>
              <a:tr h="332328">
                <a:tc>
                  <a:txBody>
                    <a:bodyPr/>
                    <a:lstStyle/>
                    <a:p>
                      <a:pPr marL="0" marR="0">
                        <a:spcBef>
                          <a:spcPts val="0"/>
                        </a:spcBef>
                        <a:spcAft>
                          <a:spcPts val="0"/>
                        </a:spcAft>
                      </a:pPr>
                      <a:r>
                        <a:rPr lang="en-US" sz="1600" b="0" dirty="0" err="1">
                          <a:solidFill>
                            <a:schemeClr val="tx1"/>
                          </a:solidFill>
                          <a:effectLst/>
                          <a:latin typeface="Times New Roman"/>
                          <a:ea typeface="Calibri"/>
                          <a:cs typeface="Times New Roman"/>
                        </a:rPr>
                        <a:t>readonly</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a:effectLst/>
                          <a:latin typeface="Times New Roman"/>
                          <a:ea typeface="Calibri"/>
                          <a:cs typeface="Times New Roman"/>
                        </a:rPr>
                        <a:t>readonly</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effectLst/>
                          <a:latin typeface="Times New Roman"/>
                          <a:ea typeface="Calibri"/>
                          <a:cs typeface="Times New Roman"/>
                        </a:rPr>
                        <a:t>Indicates that the value of this field cannot be modified. </a:t>
                      </a:r>
                      <a:endParaRPr lang="en-US" sz="1400" dirty="0">
                        <a:effectLst/>
                        <a:latin typeface="Calibri"/>
                        <a:ea typeface="Calibri"/>
                        <a:cs typeface="Times New Roman"/>
                      </a:endParaRPr>
                    </a:p>
                  </a:txBody>
                  <a:tcPr marL="68580" marR="68580" marT="0" marB="0"/>
                </a:tc>
              </a:tr>
              <a:tr h="256218">
                <a:tc>
                  <a:txBody>
                    <a:bodyPr/>
                    <a:lstStyle/>
                    <a:p>
                      <a:pPr marL="0" marR="0">
                        <a:spcBef>
                          <a:spcPts val="0"/>
                        </a:spcBef>
                        <a:spcAft>
                          <a:spcPts val="0"/>
                        </a:spcAft>
                      </a:pPr>
                      <a:r>
                        <a:rPr lang="en-US" sz="1600" b="0" dirty="0">
                          <a:solidFill>
                            <a:schemeClr val="tx1"/>
                          </a:solidFill>
                          <a:effectLst/>
                          <a:latin typeface="Times New Roman"/>
                          <a:ea typeface="Calibri"/>
                          <a:cs typeface="Times New Roman"/>
                        </a:rPr>
                        <a:t>required</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a:effectLst/>
                          <a:latin typeface="Times New Roman"/>
                          <a:ea typeface="Calibri"/>
                          <a:cs typeface="Times New Roman"/>
                        </a:rPr>
                        <a:t>required</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a:effectLst/>
                          <a:latin typeface="Times New Roman"/>
                          <a:ea typeface="Calibri"/>
                          <a:cs typeface="Times New Roman"/>
                        </a:rPr>
                        <a:t>Specifies that an input field must be filled out before submitting the form</a:t>
                      </a:r>
                      <a:endParaRPr lang="en-US" sz="1400" dirty="0">
                        <a:effectLst/>
                        <a:latin typeface="Calibri"/>
                        <a:ea typeface="Calibri"/>
                        <a:cs typeface="Times New Roman"/>
                      </a:endParaRPr>
                    </a:p>
                  </a:txBody>
                  <a:tcPr marL="68580" marR="68580" marT="0" marB="0"/>
                </a:tc>
              </a:tr>
              <a:tr h="470661">
                <a:tc>
                  <a:txBody>
                    <a:bodyPr/>
                    <a:lstStyle/>
                    <a:p>
                      <a:pPr marL="0" marR="0">
                        <a:spcBef>
                          <a:spcPts val="0"/>
                        </a:spcBef>
                        <a:spcAft>
                          <a:spcPts val="0"/>
                        </a:spcAft>
                      </a:pPr>
                      <a:r>
                        <a:rPr lang="en-US" sz="1600" b="0" dirty="0">
                          <a:solidFill>
                            <a:schemeClr val="tx1"/>
                          </a:solidFill>
                          <a:effectLst/>
                          <a:latin typeface="Times New Roman"/>
                          <a:ea typeface="Calibri"/>
                          <a:cs typeface="Times New Roman"/>
                        </a:rPr>
                        <a:t>size</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a:effectLst/>
                          <a:latin typeface="Times New Roman"/>
                          <a:ea typeface="Calibri"/>
                          <a:cs typeface="Times New Roman"/>
                        </a:rPr>
                        <a:t>number</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a:effectLst/>
                          <a:latin typeface="Times New Roman"/>
                          <a:ea typeface="Calibri"/>
                          <a:cs typeface="Times New Roman"/>
                        </a:rPr>
                        <a:t>Specifies the width of the control. If type="text" or type="password" this refers to the width in characters. Otherwise it's in pixels.</a:t>
                      </a:r>
                      <a:endParaRPr lang="en-US"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181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1967150"/>
              </p:ext>
            </p:extLst>
          </p:nvPr>
        </p:nvGraphicFramePr>
        <p:xfrm>
          <a:off x="685800" y="57150"/>
          <a:ext cx="7924800" cy="4941290"/>
        </p:xfrm>
        <a:graphic>
          <a:graphicData uri="http://schemas.openxmlformats.org/drawingml/2006/table">
            <a:tbl>
              <a:tblPr firstRow="1" firstCol="1" bandRow="1">
                <a:tableStyleId>{5940675A-B579-460E-94D1-54222C63F5DA}</a:tableStyleId>
              </a:tblPr>
              <a:tblGrid>
                <a:gridCol w="1143000"/>
                <a:gridCol w="1143000"/>
                <a:gridCol w="5638800"/>
              </a:tblGrid>
              <a:tr h="263188">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Attribute</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Value</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Description</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r>
              <a:tr h="263188">
                <a:tc>
                  <a:txBody>
                    <a:bodyPr/>
                    <a:lstStyle/>
                    <a:p>
                      <a:pPr marL="0" marR="0">
                        <a:spcBef>
                          <a:spcPts val="0"/>
                        </a:spcBef>
                        <a:spcAft>
                          <a:spcPts val="0"/>
                        </a:spcAft>
                      </a:pPr>
                      <a:r>
                        <a:rPr lang="en-US" sz="1200" b="0" dirty="0" err="1">
                          <a:solidFill>
                            <a:schemeClr val="tx1"/>
                          </a:solidFill>
                          <a:effectLst/>
                          <a:latin typeface="Times New Roman" pitchFamily="18" charset="0"/>
                          <a:cs typeface="Times New Roman" pitchFamily="18" charset="0"/>
                        </a:rPr>
                        <a:t>src</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URL</a:t>
                      </a:r>
                      <a:endParaRPr lang="en-US" sz="1200" dirty="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smtClean="0">
                          <a:effectLst/>
                          <a:latin typeface="Times New Roman" pitchFamily="18" charset="0"/>
                          <a:cs typeface="Times New Roman" pitchFamily="18" charset="0"/>
                        </a:rPr>
                        <a:t>Define</a:t>
                      </a:r>
                      <a:r>
                        <a:rPr lang="en-US" sz="1200" baseline="0" dirty="0" smtClean="0">
                          <a:effectLst/>
                          <a:latin typeface="Times New Roman" pitchFamily="18" charset="0"/>
                          <a:cs typeface="Times New Roman" pitchFamily="18" charset="0"/>
                        </a:rPr>
                        <a:t>s the URL of the image to display. It can be used only with type=“image” </a:t>
                      </a:r>
                      <a:endParaRPr lang="en-US" sz="1200" dirty="0">
                        <a:effectLst/>
                        <a:latin typeface="Times New Roman" pitchFamily="18" charset="0"/>
                        <a:ea typeface="Calibri"/>
                        <a:cs typeface="Times New Roman" pitchFamily="18" charset="0"/>
                      </a:endParaRPr>
                    </a:p>
                  </a:txBody>
                  <a:tcPr marL="50855" marR="50855" marT="0" marB="0"/>
                </a:tc>
              </a:tr>
              <a:tr h="208674">
                <a:tc>
                  <a:txBody>
                    <a:bodyPr/>
                    <a:lstStyle/>
                    <a:p>
                      <a:pPr marL="0" marR="0">
                        <a:spcBef>
                          <a:spcPts val="0"/>
                        </a:spcBef>
                        <a:spcAft>
                          <a:spcPts val="0"/>
                        </a:spcAft>
                      </a:pPr>
                      <a:r>
                        <a:rPr lang="en-US" sz="1200" b="0" dirty="0">
                          <a:solidFill>
                            <a:schemeClr val="tx1"/>
                          </a:solidFill>
                          <a:effectLst/>
                          <a:latin typeface="Times New Roman" pitchFamily="18" charset="0"/>
                          <a:cs typeface="Times New Roman" pitchFamily="18" charset="0"/>
                        </a:rPr>
                        <a:t>step</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a:effectLst/>
                          <a:latin typeface="Times New Roman" pitchFamily="18" charset="0"/>
                          <a:cs typeface="Times New Roman" pitchFamily="18" charset="0"/>
                        </a:rPr>
                        <a:t>number</a:t>
                      </a:r>
                      <a:endParaRPr lang="en-US" sz="120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Specifies the legal number intervals for an input field</a:t>
                      </a:r>
                      <a:endParaRPr lang="en-US" sz="1200" dirty="0">
                        <a:effectLst/>
                        <a:latin typeface="Times New Roman" pitchFamily="18" charset="0"/>
                        <a:ea typeface="Calibri"/>
                        <a:cs typeface="Times New Roman" pitchFamily="18" charset="0"/>
                      </a:endParaRPr>
                    </a:p>
                  </a:txBody>
                  <a:tcPr marL="50855" marR="50855" marT="0" marB="0"/>
                </a:tc>
              </a:tr>
              <a:tr h="3769169">
                <a:tc>
                  <a:txBody>
                    <a:bodyPr/>
                    <a:lstStyle/>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200" b="0" dirty="0" smtClean="0">
                          <a:solidFill>
                            <a:schemeClr val="tx1"/>
                          </a:solidFill>
                          <a:effectLst/>
                          <a:latin typeface="Times New Roman" pitchFamily="18" charset="0"/>
                          <a:cs typeface="Times New Roman" pitchFamily="18" charset="0"/>
                        </a:rPr>
                        <a:t>type</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button</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checkbox</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color</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date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datetime</a:t>
                      </a:r>
                      <a:r>
                        <a:rPr lang="en-US" sz="1200" dirty="0">
                          <a:effectLst/>
                          <a:latin typeface="Times New Roman" pitchFamily="18" charset="0"/>
                          <a:cs typeface="Times New Roman" pitchFamily="18" charset="0"/>
                        </a:rPr>
                        <a:t>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datetime</a:t>
                      </a:r>
                      <a:r>
                        <a:rPr lang="en-US" sz="1200" dirty="0">
                          <a:effectLst/>
                          <a:latin typeface="Times New Roman" pitchFamily="18" charset="0"/>
                          <a:cs typeface="Times New Roman" pitchFamily="18" charset="0"/>
                        </a:rPr>
                        <a:t>-local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email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file</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hidden</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image</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month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number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password</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radio</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range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reset</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search</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submit</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tel</a:t>
                      </a:r>
                      <a:r>
                        <a:rPr lang="en-US" sz="1200" dirty="0">
                          <a:effectLst/>
                          <a:latin typeface="Times New Roman" pitchFamily="18" charset="0"/>
                          <a:cs typeface="Times New Roman" pitchFamily="18" charset="0"/>
                        </a:rP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text</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time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url</a:t>
                      </a:r>
                      <a:r>
                        <a:rPr lang="en-US" sz="1200" dirty="0">
                          <a:effectLst/>
                          <a:latin typeface="Times New Roman" pitchFamily="18" charset="0"/>
                          <a:cs typeface="Times New Roman" pitchFamily="18" charset="0"/>
                        </a:rP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week</a:t>
                      </a:r>
                      <a:endParaRPr lang="en-US" sz="1200" dirty="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r>
                        <a:rPr lang="en-US" sz="1200" dirty="0" smtClean="0">
                          <a:effectLst/>
                          <a:latin typeface="Times New Roman" pitchFamily="18" charset="0"/>
                          <a:cs typeface="Times New Roman" pitchFamily="18" charset="0"/>
                        </a:rPr>
                        <a:t>Indicates the type of the input element</a:t>
                      </a:r>
                      <a:r>
                        <a:rPr lang="en-US" sz="1200" baseline="0" dirty="0" smtClean="0">
                          <a:effectLst/>
                          <a:latin typeface="Times New Roman" pitchFamily="18" charset="0"/>
                          <a:cs typeface="Times New Roman" pitchFamily="18" charset="0"/>
                        </a:rPr>
                        <a:t>. The default value is text. </a:t>
                      </a:r>
                      <a:endParaRPr lang="en-US" sz="1200" dirty="0">
                        <a:effectLst/>
                        <a:latin typeface="Times New Roman" pitchFamily="18" charset="0"/>
                        <a:ea typeface="Calibri"/>
                        <a:cs typeface="Times New Roman" pitchFamily="18" charset="0"/>
                      </a:endParaRPr>
                    </a:p>
                  </a:txBody>
                  <a:tcPr marL="50855" marR="50855" marT="0" marB="0"/>
                </a:tc>
              </a:tr>
            </a:tbl>
          </a:graphicData>
        </a:graphic>
      </p:graphicFrame>
    </p:spTree>
    <p:extLst>
      <p:ext uri="{BB962C8B-B14F-4D97-AF65-F5344CB8AC3E}">
        <p14:creationId xmlns:p14="http://schemas.microsoft.com/office/powerpoint/2010/main" val="2411329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9974406"/>
              </p:ext>
            </p:extLst>
          </p:nvPr>
        </p:nvGraphicFramePr>
        <p:xfrm>
          <a:off x="1243330" y="468630"/>
          <a:ext cx="6148070" cy="731520"/>
        </p:xfrm>
        <a:graphic>
          <a:graphicData uri="http://schemas.openxmlformats.org/drawingml/2006/table">
            <a:tbl>
              <a:tblPr firstRow="1" firstCol="1" bandRow="1">
                <a:tableStyleId>{5940675A-B579-460E-94D1-54222C63F5DA}</a:tableStyleId>
              </a:tblPr>
              <a:tblGrid>
                <a:gridCol w="1073150"/>
                <a:gridCol w="1109980"/>
                <a:gridCol w="3964940"/>
              </a:tblGrid>
              <a:tr h="165100">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165100">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value</a:t>
                      </a:r>
                      <a:endParaRPr lang="en-US" sz="16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text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value of an &lt;input&gt; element</a:t>
                      </a:r>
                      <a:endParaRPr lang="en-US" sz="1600" dirty="0">
                        <a:effectLst/>
                        <a:latin typeface="Times New Roman" pitchFamily="18" charset="0"/>
                        <a:ea typeface="Calibri"/>
                        <a:cs typeface="Times New Roman" pitchFamily="18" charset="0"/>
                      </a:endParaRPr>
                    </a:p>
                  </a:txBody>
                  <a:tcPr marL="68580" marR="68580" marT="0" marB="0"/>
                </a:tc>
              </a:tr>
              <a:tr h="180975">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width</a:t>
                      </a:r>
                      <a:endParaRPr lang="en-US" sz="16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pixels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the width of an input field </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018188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Type Attribute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209800"/>
          </a:xfrm>
        </p:spPr>
        <p:txBody>
          <a:bodyPr>
            <a:normAutofit/>
          </a:bodyPr>
          <a:lstStyle/>
          <a:p>
            <a:pPr marL="0" indent="0">
              <a:buNone/>
            </a:pPr>
            <a:r>
              <a:rPr lang="en-US" sz="2000" dirty="0" smtClean="0">
                <a:latin typeface="Times New Roman" pitchFamily="18" charset="0"/>
                <a:cs typeface="Times New Roman" pitchFamily="18" charset="0"/>
              </a:rPr>
              <a:t>It indicates the type of input element. It’s an empty tag. The default value is text.</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&lt;input&gt; </a:t>
            </a:r>
          </a:p>
          <a:p>
            <a:pPr marL="0" indent="0">
              <a:buNone/>
            </a:pPr>
            <a:r>
              <a:rPr lang="en-US" sz="2000" dirty="0" smtClean="0">
                <a:latin typeface="Times New Roman" pitchFamily="18" charset="0"/>
                <a:cs typeface="Times New Roman" pitchFamily="18" charset="0"/>
              </a:rPr>
              <a:t>&lt;input type=“text”&gt;</a:t>
            </a:r>
          </a:p>
        </p:txBody>
      </p:sp>
    </p:spTree>
    <p:extLst>
      <p:ext uri="{BB962C8B-B14F-4D97-AF65-F5344CB8AC3E}">
        <p14:creationId xmlns:p14="http://schemas.microsoft.com/office/powerpoint/2010/main" val="2930779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1542</Words>
  <Application>Microsoft Office PowerPoint</Application>
  <PresentationFormat>On-screen Show (16:9)</PresentationFormat>
  <Paragraphs>294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Form Tag</vt:lpstr>
      <vt:lpstr>PowerPoint Presentation</vt:lpstr>
      <vt:lpstr>Input Tag</vt:lpstr>
      <vt:lpstr>PowerPoint Presentation</vt:lpstr>
      <vt:lpstr>PowerPoint Presentation</vt:lpstr>
      <vt:lpstr>PowerPoint Presentation</vt:lpstr>
      <vt:lpstr>PowerPoint Presentation</vt:lpstr>
      <vt:lpstr>PowerPoint Presentation</vt:lpstr>
      <vt:lpstr>Type Attribute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 Attribute </vt:lpstr>
      <vt:lpstr>enctype Attribute</vt:lpstr>
      <vt:lpstr>Method Attribute</vt:lpstr>
      <vt:lpstr>GET</vt:lpstr>
      <vt:lpstr>POST</vt:lpstr>
      <vt:lpstr>PowerPoint Presentation</vt:lpstr>
      <vt:lpstr>Name  Attribute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Windows User</cp:lastModifiedBy>
  <cp:revision>96</cp:revision>
  <dcterms:created xsi:type="dcterms:W3CDTF">2006-08-16T00:00:00Z</dcterms:created>
  <dcterms:modified xsi:type="dcterms:W3CDTF">2018-01-23T10:25:10Z</dcterms:modified>
</cp:coreProperties>
</file>