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8" r:id="rId5"/>
    <p:sldId id="262" r:id="rId6"/>
    <p:sldId id="263" r:id="rId7"/>
    <p:sldId id="264" r:id="rId8"/>
    <p:sldId id="265" r:id="rId9"/>
    <p:sldId id="266" r:id="rId10"/>
    <p:sldId id="26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PHP Data Object (PDO)</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PDO is a database access layer which provides a fast and consistent interface for accessing and managing databases in PHP applications. Every DBMS has specific PDO driver(s) that must be installed when you are using PDO in PHP applications</a:t>
            </a:r>
            <a:r>
              <a:rPr lang="en-US" sz="2000" dirty="0" smtClean="0">
                <a:latin typeface="Times New Roman" pitchFamily="18" charset="0"/>
                <a:cs typeface="Times New Roman" pitchFamily="18" charset="0"/>
              </a:rPr>
              <a:t>. It supports only Object Oriented interface</a:t>
            </a:r>
            <a:r>
              <a:rPr lang="en-US" sz="2000" dirty="0">
                <a:latin typeface="Times New Roman" pitchFamily="18" charset="0"/>
                <a:cs typeface="Times New Roman" pitchFamily="18" charset="0"/>
              </a:rPr>
              <a:t>. PDO will work on 12 different database </a:t>
            </a:r>
            <a:r>
              <a:rPr lang="en-US" sz="2000" dirty="0" smtClean="0">
                <a:latin typeface="Times New Roman" pitchFamily="18" charset="0"/>
                <a:cs typeface="Times New Roman" pitchFamily="18" charset="0"/>
              </a:rPr>
              <a:t>systems.</a:t>
            </a:r>
          </a:p>
          <a:p>
            <a:pPr marL="0" indent="0">
              <a:buNone/>
            </a:pP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6803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Insert Data</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smtClean="0">
                <a:latin typeface="Times New Roman" pitchFamily="18" charset="0"/>
                <a:cs typeface="Times New Roman" pitchFamily="18" charset="0"/>
              </a:rPr>
              <a:t>exec($</a:t>
            </a:r>
            <a:r>
              <a:rPr lang="en-US" sz="2400" dirty="0" err="1" smtClean="0">
                <a:latin typeface="Times New Roman" pitchFamily="18" charset="0"/>
                <a:cs typeface="Times New Roman" pitchFamily="18" charset="0"/>
              </a:rPr>
              <a:t>sql_statement</a:t>
            </a:r>
            <a:r>
              <a:rPr lang="en-US" sz="2400" dirty="0" smtClean="0">
                <a:latin typeface="Times New Roman" pitchFamily="18" charset="0"/>
                <a:cs typeface="Times New Roman" pitchFamily="18" charset="0"/>
              </a:rPr>
              <a:t>) – It executes </a:t>
            </a:r>
            <a:r>
              <a:rPr lang="en-US" sz="2400" dirty="0">
                <a:latin typeface="Times New Roman" pitchFamily="18" charset="0"/>
                <a:cs typeface="Times New Roman" pitchFamily="18" charset="0"/>
              </a:rPr>
              <a:t>an SQL statement in a single function call, returning the number of rows affected by the statement. </a:t>
            </a:r>
            <a:r>
              <a:rPr lang="en-US" sz="2400" dirty="0" smtClean="0">
                <a:latin typeface="Times New Roman" pitchFamily="18" charset="0"/>
                <a:cs typeface="Times New Roman" pitchFamily="18" charset="0"/>
              </a:rPr>
              <a:t>It does </a:t>
            </a:r>
            <a:r>
              <a:rPr lang="en-US" sz="2400" dirty="0">
                <a:latin typeface="Times New Roman" pitchFamily="18" charset="0"/>
                <a:cs typeface="Times New Roman" pitchFamily="18" charset="0"/>
              </a:rPr>
              <a:t>not return results from a SELECT </a:t>
            </a:r>
            <a:r>
              <a:rPr lang="en-US" sz="2400" dirty="0" smtClean="0">
                <a:latin typeface="Times New Roman" pitchFamily="18" charset="0"/>
                <a:cs typeface="Times New Roman" pitchFamily="18" charset="0"/>
              </a:rPr>
              <a:t>statement.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0415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Benefits of PDO</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US" sz="2800" dirty="0" smtClean="0">
                <a:latin typeface="Times New Roman" pitchFamily="18" charset="0"/>
                <a:cs typeface="Times New Roman" pitchFamily="18" charset="0"/>
              </a:rPr>
              <a:t>Usability</a:t>
            </a:r>
          </a:p>
          <a:p>
            <a:r>
              <a:rPr lang="en-US" sz="2800" dirty="0" smtClean="0">
                <a:latin typeface="Times New Roman" pitchFamily="18" charset="0"/>
                <a:cs typeface="Times New Roman" pitchFamily="18" charset="0"/>
              </a:rPr>
              <a:t>Error Handling</a:t>
            </a:r>
          </a:p>
          <a:p>
            <a:r>
              <a:rPr lang="en-US" sz="2800" dirty="0" smtClean="0">
                <a:latin typeface="Times New Roman" pitchFamily="18" charset="0"/>
                <a:cs typeface="Times New Roman" pitchFamily="18" charset="0"/>
              </a:rPr>
              <a:t>Multiple Databases</a:t>
            </a:r>
          </a:p>
          <a:p>
            <a:r>
              <a:rPr lang="en-US" sz="2800" dirty="0" smtClean="0">
                <a:latin typeface="Times New Roman" pitchFamily="18" charset="0"/>
                <a:cs typeface="Times New Roman" pitchFamily="18" charset="0"/>
              </a:rPr>
              <a:t>Secure</a:t>
            </a:r>
          </a:p>
          <a:p>
            <a:r>
              <a:rPr lang="en-US" sz="2800" dirty="0" smtClean="0">
                <a:latin typeface="Times New Roman" pitchFamily="18" charset="0"/>
                <a:cs typeface="Times New Roman" pitchFamily="18" charset="0"/>
              </a:rPr>
              <a:t>Reusability</a:t>
            </a:r>
          </a:p>
          <a:p>
            <a:r>
              <a:rPr lang="en-US" sz="2800" dirty="0" smtClean="0">
                <a:latin typeface="Times New Roman" pitchFamily="18" charset="0"/>
                <a:cs typeface="Times New Roman" pitchFamily="18" charset="0"/>
              </a:rPr>
              <a:t>Exception Class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77481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4000" b="1" u="sng" dirty="0" smtClean="0">
                <a:latin typeface="Times New Roman" pitchFamily="18" charset="0"/>
                <a:cs typeface="Times New Roman" pitchFamily="18" charset="0"/>
              </a:rPr>
              <a:t>Supported Databases</a:t>
            </a:r>
            <a:endParaRPr lang="en-IN" sz="4000" b="1" u="sng" dirty="0">
              <a:latin typeface="Times New Roman" pitchFamily="18" charset="0"/>
              <a:cs typeface="Times New Roman" pitchFamily="18" charset="0"/>
            </a:endParaRPr>
          </a:p>
        </p:txBody>
      </p:sp>
      <p:sp>
        <p:nvSpPr>
          <p:cNvPr id="3" name="Content Placeholder 2"/>
          <p:cNvSpPr>
            <a:spLocks noGrp="1"/>
          </p:cNvSpPr>
          <p:nvPr>
            <p:ph sz="half" idx="2"/>
          </p:nvPr>
        </p:nvSpPr>
        <p:spPr>
          <a:xfrm>
            <a:off x="457200" y="1123950"/>
            <a:ext cx="4040188" cy="2963466"/>
          </a:xfrm>
        </p:spPr>
        <p:txBody>
          <a:bodyPr>
            <a:normAutofit/>
          </a:bodyPr>
          <a:lstStyle/>
          <a:p>
            <a:r>
              <a:rPr lang="en-IN" dirty="0" smtClean="0">
                <a:latin typeface="Times New Roman" pitchFamily="18" charset="0"/>
                <a:cs typeface="Times New Roman" pitchFamily="18" charset="0"/>
              </a:rPr>
              <a:t>CUBRID</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MS SQL Server Sybase</a:t>
            </a:r>
          </a:p>
          <a:p>
            <a:r>
              <a:rPr lang="en-IN" dirty="0" smtClean="0">
                <a:latin typeface="Times New Roman" pitchFamily="18" charset="0"/>
                <a:cs typeface="Times New Roman" pitchFamily="18" charset="0"/>
              </a:rPr>
              <a:t>Firebird</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IBM</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Informix</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MySQL</a:t>
            </a:r>
            <a:endParaRPr lang="en-IN" dirty="0">
              <a:latin typeface="Times New Roman" pitchFamily="18" charset="0"/>
              <a:cs typeface="Times New Roman" pitchFamily="18" charset="0"/>
            </a:endParaRPr>
          </a:p>
        </p:txBody>
      </p:sp>
      <p:sp>
        <p:nvSpPr>
          <p:cNvPr id="6" name="Content Placeholder 5"/>
          <p:cNvSpPr>
            <a:spLocks noGrp="1"/>
          </p:cNvSpPr>
          <p:nvPr>
            <p:ph sz="quarter" idx="4"/>
          </p:nvPr>
        </p:nvSpPr>
        <p:spPr>
          <a:xfrm>
            <a:off x="4645026" y="1123950"/>
            <a:ext cx="4041775" cy="2963466"/>
          </a:xfrm>
        </p:spPr>
        <p:txBody>
          <a:bodyPr/>
          <a:lstStyle/>
          <a:p>
            <a:r>
              <a:rPr lang="en-IN" dirty="0">
                <a:latin typeface="Times New Roman" pitchFamily="18" charset="0"/>
                <a:cs typeface="Times New Roman" pitchFamily="18" charset="0"/>
              </a:rPr>
              <a:t>MS SQL Server</a:t>
            </a:r>
          </a:p>
          <a:p>
            <a:r>
              <a:rPr lang="en-IN" dirty="0">
                <a:latin typeface="Times New Roman" pitchFamily="18" charset="0"/>
                <a:cs typeface="Times New Roman" pitchFamily="18" charset="0"/>
              </a:rPr>
              <a:t>Oracle</a:t>
            </a:r>
          </a:p>
          <a:p>
            <a:r>
              <a:rPr lang="en-IN" dirty="0">
                <a:latin typeface="Times New Roman" pitchFamily="18" charset="0"/>
                <a:cs typeface="Times New Roman" pitchFamily="18" charset="0"/>
              </a:rPr>
              <a:t>ODBC and DB2</a:t>
            </a:r>
          </a:p>
          <a:p>
            <a:r>
              <a:rPr lang="en-IN" dirty="0" err="1">
                <a:latin typeface="Times New Roman" pitchFamily="18" charset="0"/>
                <a:cs typeface="Times New Roman" pitchFamily="18" charset="0"/>
              </a:rPr>
              <a:t>PostgreSQL</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SQLite</a:t>
            </a:r>
          </a:p>
          <a:p>
            <a:r>
              <a:rPr lang="en-IN" dirty="0" smtClean="0">
                <a:latin typeface="Times New Roman" pitchFamily="18" charset="0"/>
                <a:cs typeface="Times New Roman" pitchFamily="18" charset="0"/>
              </a:rPr>
              <a:t>4D</a:t>
            </a:r>
            <a:endParaRPr lang="en-IN" dirty="0">
              <a:latin typeface="Times New Roman" pitchFamily="18" charset="0"/>
              <a:cs typeface="Times New Roman" pitchFamily="18" charset="0"/>
            </a:endParaRPr>
          </a:p>
        </p:txBody>
      </p:sp>
      <p:sp>
        <p:nvSpPr>
          <p:cNvPr id="7" name="Rectangle 6"/>
          <p:cNvSpPr/>
          <p:nvPr/>
        </p:nvSpPr>
        <p:spPr>
          <a:xfrm>
            <a:off x="1600200" y="4019550"/>
            <a:ext cx="4244111" cy="369332"/>
          </a:xfrm>
          <a:prstGeom prst="rect">
            <a:avLst/>
          </a:prstGeom>
        </p:spPr>
        <p:txBody>
          <a:bodyPr wrap="none">
            <a:spAutoFit/>
          </a:bodyPr>
          <a:lstStyle/>
          <a:p>
            <a:r>
              <a:rPr lang="en-IN" dirty="0"/>
              <a:t>http://php.net/manual/en/pdo.drivers.php</a:t>
            </a:r>
          </a:p>
        </p:txBody>
      </p:sp>
    </p:spTree>
    <p:extLst>
      <p:ext uri="{BB962C8B-B14F-4D97-AF65-F5344CB8AC3E}">
        <p14:creationId xmlns:p14="http://schemas.microsoft.com/office/powerpoint/2010/main" val="388677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500"/>
                                        <p:tgtEl>
                                          <p:spTgt spid="6">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2800" b="1" u="sng" dirty="0" smtClean="0">
                <a:latin typeface="Times New Roman" pitchFamily="18" charset="0"/>
                <a:cs typeface="Times New Roman" pitchFamily="18" charset="0"/>
              </a:rPr>
              <a:t>Difference and Similarities between </a:t>
            </a:r>
            <a:r>
              <a:rPr lang="en-US" sz="2800" b="1" u="sng" dirty="0" err="1" smtClean="0">
                <a:latin typeface="Times New Roman" pitchFamily="18" charset="0"/>
                <a:cs typeface="Times New Roman" pitchFamily="18" charset="0"/>
              </a:rPr>
              <a:t>MySQLi</a:t>
            </a:r>
            <a:r>
              <a:rPr lang="en-US" sz="2800" b="1" u="sng" dirty="0" smtClean="0">
                <a:latin typeface="Times New Roman" pitchFamily="18" charset="0"/>
                <a:cs typeface="Times New Roman" pitchFamily="18" charset="0"/>
              </a:rPr>
              <a:t> &amp; PDO</a:t>
            </a:r>
            <a:endParaRPr lang="en-IN"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3678"/>
            <a:ext cx="8229600" cy="3851672"/>
          </a:xfrm>
        </p:spPr>
        <p:txBody>
          <a:bodyPr>
            <a:normAutofit/>
          </a:bodyPr>
          <a:lstStyle/>
          <a:p>
            <a:pPr marL="0" indent="0">
              <a:buNone/>
            </a:pPr>
            <a:r>
              <a:rPr lang="en-US" sz="2400" b="1" u="sng" dirty="0" smtClean="0">
                <a:latin typeface="Times New Roman" pitchFamily="18" charset="0"/>
                <a:cs typeface="Times New Roman" pitchFamily="18" charset="0"/>
              </a:rPr>
              <a:t>Differences</a:t>
            </a:r>
          </a:p>
          <a:p>
            <a:r>
              <a:rPr lang="en-US" sz="2000" dirty="0" err="1" smtClean="0">
                <a:latin typeface="Times New Roman" pitchFamily="18" charset="0"/>
                <a:cs typeface="Times New Roman" pitchFamily="18" charset="0"/>
              </a:rPr>
              <a:t>MySQLi</a:t>
            </a:r>
            <a:r>
              <a:rPr lang="en-US" sz="2000" dirty="0" smtClean="0">
                <a:latin typeface="Times New Roman" pitchFamily="18" charset="0"/>
                <a:cs typeface="Times New Roman" pitchFamily="18" charset="0"/>
              </a:rPr>
              <a:t> supports dual interface Procedural and object-oriented While PDO supports only Object-oriented.</a:t>
            </a:r>
          </a:p>
          <a:p>
            <a:r>
              <a:rPr lang="en-US" sz="2000" dirty="0" err="1" smtClean="0">
                <a:latin typeface="Times New Roman" pitchFamily="18" charset="0"/>
                <a:cs typeface="Times New Roman" pitchFamily="18" charset="0"/>
              </a:rPr>
              <a:t>MySQLi</a:t>
            </a:r>
            <a:r>
              <a:rPr lang="en-US" sz="2000" dirty="0" smtClean="0">
                <a:latin typeface="Times New Roman" pitchFamily="18" charset="0"/>
                <a:cs typeface="Times New Roman" pitchFamily="18" charset="0"/>
              </a:rPr>
              <a:t> will work only with MySQL Database while </a:t>
            </a:r>
            <a:r>
              <a:rPr lang="en-US" sz="2000" dirty="0">
                <a:latin typeface="Times New Roman" pitchFamily="18" charset="0"/>
                <a:cs typeface="Times New Roman" pitchFamily="18" charset="0"/>
              </a:rPr>
              <a:t>PDO will work on 12 different database systems</a:t>
            </a:r>
            <a:r>
              <a:rPr lang="en-US" sz="2000" dirty="0" smtClean="0">
                <a:latin typeface="Times New Roman" pitchFamily="18" charset="0"/>
                <a:cs typeface="Times New Roman" pitchFamily="18" charset="0"/>
              </a:rPr>
              <a:t>.</a:t>
            </a:r>
          </a:p>
          <a:p>
            <a:pPr marL="0" indent="0">
              <a:buNone/>
            </a:pPr>
            <a:r>
              <a:rPr lang="en-US" sz="2400" b="1" u="sng" dirty="0" smtClean="0">
                <a:latin typeface="Times New Roman" pitchFamily="18" charset="0"/>
                <a:cs typeface="Times New Roman" pitchFamily="18" charset="0"/>
              </a:rPr>
              <a:t>Similarities </a:t>
            </a:r>
          </a:p>
          <a:p>
            <a:r>
              <a:rPr lang="en-US" sz="2000" dirty="0" smtClean="0">
                <a:latin typeface="Times New Roman" pitchFamily="18" charset="0"/>
                <a:cs typeface="Times New Roman" pitchFamily="18" charset="0"/>
              </a:rPr>
              <a:t>Both supports Prepared Statements.</a:t>
            </a:r>
          </a:p>
          <a:p>
            <a:r>
              <a:rPr lang="en-US" sz="2000" dirty="0" smtClean="0">
                <a:latin typeface="Times New Roman" pitchFamily="18" charset="0"/>
                <a:cs typeface="Times New Roman" pitchFamily="18" charset="0"/>
              </a:rPr>
              <a:t>Both provides same level of security.</a:t>
            </a:r>
          </a:p>
          <a:p>
            <a:r>
              <a:rPr lang="en-US" sz="2000" dirty="0" smtClean="0">
                <a:latin typeface="Times New Roman" pitchFamily="18" charset="0"/>
                <a:cs typeface="Times New Roman" pitchFamily="18" charset="0"/>
              </a:rPr>
              <a:t>Both supports Object-Oriented.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0484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3394472"/>
          </a:xfrm>
        </p:spPr>
        <p:txBody>
          <a:bodyPr>
            <a:normAutofit/>
          </a:bodyPr>
          <a:lstStyle/>
          <a:p>
            <a:r>
              <a:rPr lang="en-US" sz="2800" dirty="0" smtClean="0">
                <a:latin typeface="Times New Roman" pitchFamily="18" charset="0"/>
                <a:cs typeface="Times New Roman" pitchFamily="18" charset="0"/>
              </a:rPr>
              <a:t>Create Connection</a:t>
            </a:r>
          </a:p>
          <a:p>
            <a:r>
              <a:rPr lang="en-US" sz="2800" dirty="0" smtClean="0">
                <a:latin typeface="Times New Roman" pitchFamily="18" charset="0"/>
                <a:cs typeface="Times New Roman" pitchFamily="18" charset="0"/>
              </a:rPr>
              <a:t>Fetch DB Data/ Retrieve DB Data/Select</a:t>
            </a:r>
          </a:p>
          <a:p>
            <a:r>
              <a:rPr lang="en-US" sz="2800" dirty="0" smtClean="0">
                <a:latin typeface="Times New Roman" pitchFamily="18" charset="0"/>
                <a:cs typeface="Times New Roman" pitchFamily="18" charset="0"/>
              </a:rPr>
              <a:t>Insert Data </a:t>
            </a: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016217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PDO - Fetch </a:t>
            </a:r>
            <a:r>
              <a:rPr lang="en-US" sz="3600" b="1" u="sng" dirty="0">
                <a:latin typeface="Times New Roman" pitchFamily="18" charset="0"/>
                <a:cs typeface="Times New Roman" pitchFamily="18" charset="0"/>
              </a:rPr>
              <a:t>DB Data/ </a:t>
            </a:r>
            <a:r>
              <a:rPr lang="en-US" sz="3600" b="1" u="sng" dirty="0" smtClean="0">
                <a:latin typeface="Times New Roman" pitchFamily="18" charset="0"/>
                <a:cs typeface="Times New Roman" pitchFamily="18" charset="0"/>
              </a:rPr>
              <a:t>SELECT</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429000"/>
          </a:xfrm>
        </p:spPr>
        <p:txBody>
          <a:bodyPr>
            <a:normAutofit/>
          </a:bodyPr>
          <a:lstStyle/>
          <a:p>
            <a:r>
              <a:rPr lang="en-US" sz="1600" dirty="0">
                <a:latin typeface="Times New Roman" pitchFamily="18" charset="0"/>
                <a:cs typeface="Times New Roman" pitchFamily="18" charset="0"/>
              </a:rPr>
              <a:t>query</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sql_statement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It executes an SQL statement in a single function call, returning the result set (if any) returned by the statement as a </a:t>
            </a:r>
            <a:r>
              <a:rPr lang="en-US" sz="1600" dirty="0" err="1">
                <a:latin typeface="Times New Roman" pitchFamily="18" charset="0"/>
                <a:cs typeface="Times New Roman" pitchFamily="18" charset="0"/>
              </a:rPr>
              <a:t>PDOStatement</a:t>
            </a:r>
            <a:r>
              <a:rPr lang="en-US" sz="1600" dirty="0">
                <a:latin typeface="Times New Roman" pitchFamily="18" charset="0"/>
                <a:cs typeface="Times New Roman" pitchFamily="18" charset="0"/>
              </a:rPr>
              <a:t> object or FALSE on failure</a:t>
            </a:r>
            <a:r>
              <a:rPr lang="en-US" sz="1600" dirty="0" smtClean="0">
                <a:latin typeface="Times New Roman" pitchFamily="18" charset="0"/>
                <a:cs typeface="Times New Roman" pitchFamily="18" charset="0"/>
              </a:rPr>
              <a:t>.</a:t>
            </a:r>
          </a:p>
          <a:p>
            <a:pPr marL="0" indent="0">
              <a:buNone/>
            </a:pP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fetch($</a:t>
            </a:r>
            <a:r>
              <a:rPr lang="en-IN" sz="1600" dirty="0" err="1" smtClean="0">
                <a:latin typeface="Times New Roman" pitchFamily="18" charset="0"/>
                <a:cs typeface="Times New Roman" pitchFamily="18" charset="0"/>
              </a:rPr>
              <a:t>fetch_Style</a:t>
            </a:r>
            <a:r>
              <a:rPr lang="en-IN" sz="1600" dirty="0" smtClean="0">
                <a:latin typeface="Times New Roman" pitchFamily="18" charset="0"/>
                <a:cs typeface="Times New Roman" pitchFamily="18" charset="0"/>
              </a:rPr>
              <a:t>) – It f</a:t>
            </a:r>
            <a:r>
              <a:rPr lang="en-US" sz="1600" dirty="0" smtClean="0">
                <a:latin typeface="Times New Roman" pitchFamily="18" charset="0"/>
                <a:cs typeface="Times New Roman" pitchFamily="18" charset="0"/>
              </a:rPr>
              <a:t>etches </a:t>
            </a:r>
            <a:r>
              <a:rPr lang="en-US" sz="1600" dirty="0">
                <a:latin typeface="Times New Roman" pitchFamily="18" charset="0"/>
                <a:cs typeface="Times New Roman" pitchFamily="18" charset="0"/>
              </a:rPr>
              <a:t>a row from a result set associated with a </a:t>
            </a:r>
            <a:r>
              <a:rPr lang="en-US" sz="1600" dirty="0" err="1">
                <a:latin typeface="Times New Roman" pitchFamily="18" charset="0"/>
                <a:cs typeface="Times New Roman" pitchFamily="18" charset="0"/>
              </a:rPr>
              <a:t>PDOStatement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object</a:t>
            </a:r>
            <a:r>
              <a:rPr lang="en-US" sz="1600" dirty="0">
                <a:latin typeface="Times New Roman" pitchFamily="18" charset="0"/>
                <a:cs typeface="Times New Roman" pitchFamily="18" charset="0"/>
              </a:rPr>
              <a:t>. The </a:t>
            </a:r>
            <a:r>
              <a:rPr lang="en-US" sz="1600" dirty="0" err="1">
                <a:latin typeface="Times New Roman" pitchFamily="18" charset="0"/>
                <a:cs typeface="Times New Roman" pitchFamily="18" charset="0"/>
              </a:rPr>
              <a:t>fetch_style</a:t>
            </a:r>
            <a:r>
              <a:rPr lang="en-US" sz="1600" dirty="0">
                <a:latin typeface="Times New Roman" pitchFamily="18" charset="0"/>
                <a:cs typeface="Times New Roman" pitchFamily="18" charset="0"/>
              </a:rPr>
              <a:t> parameter determines how PDO returns the row</a:t>
            </a:r>
            <a:r>
              <a:rPr lang="en-US" sz="1600" dirty="0" smtClean="0">
                <a:latin typeface="Times New Roman" pitchFamily="18" charset="0"/>
                <a:cs typeface="Times New Roman" pitchFamily="18" charset="0"/>
              </a:rPr>
              <a:t>.</a:t>
            </a:r>
          </a:p>
          <a:p>
            <a:pPr marL="0" indent="0">
              <a:buNone/>
            </a:pPr>
            <a:endParaRPr lang="en-IN" sz="1600" dirty="0" smtClean="0">
              <a:latin typeface="Times New Roman" pitchFamily="18" charset="0"/>
              <a:cs typeface="Times New Roman" pitchFamily="18" charset="0"/>
            </a:endParaRPr>
          </a:p>
          <a:p>
            <a:r>
              <a:rPr lang="en-IN" sz="1600" dirty="0" err="1">
                <a:latin typeface="Times New Roman" pitchFamily="18" charset="0"/>
                <a:cs typeface="Times New Roman" pitchFamily="18" charset="0"/>
              </a:rPr>
              <a:t>fetchAll</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fetch_Style</a:t>
            </a:r>
            <a:r>
              <a:rPr lang="en-IN" sz="1600" dirty="0" smtClean="0">
                <a:latin typeface="Times New Roman" pitchFamily="18" charset="0"/>
                <a:cs typeface="Times New Roman" pitchFamily="18" charset="0"/>
              </a:rPr>
              <a:t>) – It </a:t>
            </a:r>
            <a:r>
              <a:rPr lang="en-US" sz="1600" dirty="0">
                <a:latin typeface="Times New Roman" pitchFamily="18" charset="0"/>
                <a:cs typeface="Times New Roman" pitchFamily="18" charset="0"/>
              </a:rPr>
              <a:t>returns an array containing all of the remaining rows in the result set. The array represents each row as either an array of column values or an object with properties corresponding to each column name. An empty array is returned if there are zero results to fetch, or FALSE on failure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fetch_style</a:t>
            </a:r>
            <a:r>
              <a:rPr lang="en-US" sz="1600" dirty="0">
                <a:latin typeface="Times New Roman" pitchFamily="18" charset="0"/>
                <a:cs typeface="Times New Roman" pitchFamily="18" charset="0"/>
              </a:rPr>
              <a:t> parameter determines how PDO returns the row.</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87139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a:t>
            </a:r>
            <a:r>
              <a:rPr lang="en-US" sz="4000" b="1" u="sng" dirty="0" err="1" smtClean="0">
                <a:latin typeface="Times New Roman" pitchFamily="18" charset="0"/>
                <a:cs typeface="Times New Roman" pitchFamily="18" charset="0"/>
              </a:rPr>
              <a:t>fetch_Style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581400"/>
          </a:xfrm>
        </p:spPr>
        <p:txBody>
          <a:bodyPr>
            <a:normAutofit/>
          </a:bodyPr>
          <a:lstStyle/>
          <a:p>
            <a:pPr marL="0" indent="0">
              <a:buNone/>
            </a:pPr>
            <a:r>
              <a:rPr lang="en-US" sz="1600" dirty="0" smtClean="0">
                <a:latin typeface="Times New Roman" pitchFamily="18" charset="0"/>
                <a:cs typeface="Times New Roman" pitchFamily="18" charset="0"/>
              </a:rPr>
              <a:t>It controls </a:t>
            </a:r>
            <a:r>
              <a:rPr lang="en-US" sz="1600" dirty="0">
                <a:latin typeface="Times New Roman" pitchFamily="18" charset="0"/>
                <a:cs typeface="Times New Roman" pitchFamily="18" charset="0"/>
              </a:rPr>
              <a:t>how the next row will be returned to the caller. </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r>
              <a:rPr lang="en-US" sz="1400" dirty="0">
                <a:latin typeface="Times New Roman" pitchFamily="18" charset="0"/>
                <a:cs typeface="Times New Roman" pitchFamily="18" charset="0"/>
              </a:rPr>
              <a:t>PDO::FETCH_BOTH (default): </a:t>
            </a: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an array indexed by both column name and 0-indexed column number as returned in your result set</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PDO::FETCH_ASSOC: </a:t>
            </a: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an array indexed by column </a:t>
            </a:r>
            <a:r>
              <a:rPr lang="en-US" sz="1400" dirty="0" smtClean="0">
                <a:latin typeface="Times New Roman" pitchFamily="18" charset="0"/>
                <a:cs typeface="Times New Roman" pitchFamily="18" charset="0"/>
              </a:rPr>
              <a:t>name (associative array) </a:t>
            </a:r>
            <a:r>
              <a:rPr lang="en-US" sz="1400" dirty="0">
                <a:latin typeface="Times New Roman" pitchFamily="18" charset="0"/>
                <a:cs typeface="Times New Roman" pitchFamily="18" charset="0"/>
              </a:rPr>
              <a:t>as returned in your result set.</a:t>
            </a:r>
          </a:p>
          <a:p>
            <a:r>
              <a:rPr lang="en-US" sz="1400" dirty="0">
                <a:latin typeface="Times New Roman" pitchFamily="18" charset="0"/>
                <a:cs typeface="Times New Roman" pitchFamily="18" charset="0"/>
              </a:rPr>
              <a:t>PDO::FETCH_NUM: </a:t>
            </a: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an array indexed by column </a:t>
            </a:r>
            <a:r>
              <a:rPr lang="en-US" sz="1400" dirty="0" smtClean="0">
                <a:latin typeface="Times New Roman" pitchFamily="18" charset="0"/>
                <a:cs typeface="Times New Roman" pitchFamily="18" charset="0"/>
              </a:rPr>
              <a:t>number (index array) </a:t>
            </a:r>
            <a:r>
              <a:rPr lang="en-US" sz="1400" dirty="0">
                <a:latin typeface="Times New Roman" pitchFamily="18" charset="0"/>
                <a:cs typeface="Times New Roman" pitchFamily="18" charset="0"/>
              </a:rPr>
              <a:t>as returned in your result set, starting at column 0</a:t>
            </a:r>
          </a:p>
          <a:p>
            <a:r>
              <a:rPr lang="en-US" sz="1400" dirty="0" smtClean="0">
                <a:latin typeface="Times New Roman" pitchFamily="18" charset="0"/>
                <a:cs typeface="Times New Roman" pitchFamily="18" charset="0"/>
              </a:rPr>
              <a:t>PDO</a:t>
            </a:r>
            <a:r>
              <a:rPr lang="en-US" sz="1400" dirty="0">
                <a:latin typeface="Times New Roman" pitchFamily="18" charset="0"/>
                <a:cs typeface="Times New Roman" pitchFamily="18" charset="0"/>
              </a:rPr>
              <a:t>::FETCH_OBJ: </a:t>
            </a: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an anonymous object with property names that correspond to the column names returned in your result </a:t>
            </a:r>
            <a:r>
              <a:rPr lang="en-US" sz="1400" dirty="0" smtClean="0">
                <a:latin typeface="Times New Roman" pitchFamily="18" charset="0"/>
                <a:cs typeface="Times New Roman" pitchFamily="18" charset="0"/>
              </a:rPr>
              <a:t>set</a:t>
            </a:r>
          </a:p>
          <a:p>
            <a:r>
              <a:rPr lang="en-US" sz="1400" dirty="0">
                <a:latin typeface="Times New Roman" pitchFamily="18" charset="0"/>
                <a:cs typeface="Times New Roman" pitchFamily="18" charset="0"/>
              </a:rPr>
              <a:t>PDO::FETCH_NAMED: </a:t>
            </a: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an array with the same form as PDO::FETCH_ASSOC, except that if there are multiple columns with the same name, the value referred to by that key will be an array of all the values in the row that had that column name</a:t>
            </a: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905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a:t>
            </a:r>
            <a:r>
              <a:rPr lang="en-US" sz="4000" b="1" u="sng" dirty="0" err="1" smtClean="0">
                <a:latin typeface="Times New Roman" pitchFamily="18" charset="0"/>
                <a:cs typeface="Times New Roman" pitchFamily="18" charset="0"/>
              </a:rPr>
              <a:t>fetch_Style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276600"/>
          </a:xfrm>
        </p:spPr>
        <p:txBody>
          <a:bodyPr>
            <a:normAutofit/>
          </a:bodyPr>
          <a:lstStyle/>
          <a:p>
            <a:r>
              <a:rPr lang="en-US" sz="1400" dirty="0">
                <a:latin typeface="Times New Roman" pitchFamily="18" charset="0"/>
                <a:cs typeface="Times New Roman" pitchFamily="18" charset="0"/>
              </a:rPr>
              <a:t>PDO::FETCH_BOUND: </a:t>
            </a: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TRUE and assigns the values of the columns in your result set to the PHP variables to which they were bound with the </a:t>
            </a:r>
            <a:r>
              <a:rPr lang="en-US" sz="1400" dirty="0" err="1">
                <a:latin typeface="Times New Roman" pitchFamily="18" charset="0"/>
                <a:cs typeface="Times New Roman" pitchFamily="18" charset="0"/>
              </a:rPr>
              <a:t>PDOStatement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bindColumn</a:t>
            </a:r>
            <a:r>
              <a:rPr lang="en-US" sz="1400" dirty="0">
                <a:latin typeface="Times New Roman" pitchFamily="18" charset="0"/>
                <a:cs typeface="Times New Roman" pitchFamily="18" charset="0"/>
              </a:rPr>
              <a:t>() method</a:t>
            </a:r>
          </a:p>
          <a:p>
            <a:r>
              <a:rPr lang="en-US" sz="1400" dirty="0">
                <a:latin typeface="Times New Roman" pitchFamily="18" charset="0"/>
                <a:cs typeface="Times New Roman" pitchFamily="18" charset="0"/>
              </a:rPr>
              <a:t>PDO::FETCH_CLASS: </a:t>
            </a:r>
            <a:r>
              <a:rPr lang="en-US" sz="1400" dirty="0" smtClean="0">
                <a:latin typeface="Times New Roman" pitchFamily="18" charset="0"/>
                <a:cs typeface="Times New Roman" pitchFamily="18" charset="0"/>
              </a:rPr>
              <a:t>It returns </a:t>
            </a:r>
            <a:r>
              <a:rPr lang="en-US" sz="1400" dirty="0">
                <a:latin typeface="Times New Roman" pitchFamily="18" charset="0"/>
                <a:cs typeface="Times New Roman" pitchFamily="18" charset="0"/>
              </a:rPr>
              <a:t>a new instance of the requested class, mapping the columns of the result set to named properties in the class, and calling the constructor afterwards, unless PDO::FETCH_PROPS_LATE is also given. If </a:t>
            </a:r>
            <a:r>
              <a:rPr lang="en-US" sz="1400" dirty="0" err="1">
                <a:latin typeface="Times New Roman" pitchFamily="18" charset="0"/>
                <a:cs typeface="Times New Roman" pitchFamily="18" charset="0"/>
              </a:rPr>
              <a:t>fetch_style</a:t>
            </a:r>
            <a:r>
              <a:rPr lang="en-US" sz="1400" dirty="0">
                <a:latin typeface="Times New Roman" pitchFamily="18" charset="0"/>
                <a:cs typeface="Times New Roman" pitchFamily="18" charset="0"/>
              </a:rPr>
              <a:t> includes PDO::FETCH_CLASSTYPE (e.g. PDO::FETCH_CLASS | PDO::FETCH_CLASSTYPE) then the name of the class is determined from a value of the first column.</a:t>
            </a:r>
          </a:p>
          <a:p>
            <a:r>
              <a:rPr lang="en-US" sz="1400" dirty="0">
                <a:latin typeface="Times New Roman" pitchFamily="18" charset="0"/>
                <a:cs typeface="Times New Roman" pitchFamily="18" charset="0"/>
              </a:rPr>
              <a:t>PDO::FETCH_INTO: </a:t>
            </a:r>
            <a:r>
              <a:rPr lang="en-US" sz="1400" dirty="0" smtClean="0">
                <a:latin typeface="Times New Roman" pitchFamily="18" charset="0"/>
                <a:cs typeface="Times New Roman" pitchFamily="18" charset="0"/>
              </a:rPr>
              <a:t>It updates </a:t>
            </a:r>
            <a:r>
              <a:rPr lang="en-US" sz="1400" dirty="0">
                <a:latin typeface="Times New Roman" pitchFamily="18" charset="0"/>
                <a:cs typeface="Times New Roman" pitchFamily="18" charset="0"/>
              </a:rPr>
              <a:t>an existing instance of the requested class, mapping the columns of the result set to named properties in the class</a:t>
            </a:r>
          </a:p>
          <a:p>
            <a:r>
              <a:rPr lang="en-US" sz="1400" dirty="0">
                <a:latin typeface="Times New Roman" pitchFamily="18" charset="0"/>
                <a:cs typeface="Times New Roman" pitchFamily="18" charset="0"/>
              </a:rPr>
              <a:t>PDO::FETCH_LAZY: </a:t>
            </a:r>
            <a:r>
              <a:rPr lang="en-US" sz="1400" dirty="0" smtClean="0">
                <a:latin typeface="Times New Roman" pitchFamily="18" charset="0"/>
                <a:cs typeface="Times New Roman" pitchFamily="18" charset="0"/>
              </a:rPr>
              <a:t>It combines </a:t>
            </a:r>
            <a:r>
              <a:rPr lang="en-US" sz="1400" dirty="0">
                <a:latin typeface="Times New Roman" pitchFamily="18" charset="0"/>
                <a:cs typeface="Times New Roman" pitchFamily="18" charset="0"/>
              </a:rPr>
              <a:t>PDO::FETCH_BOTH and PDO::FETCH_OBJ, creating the object variable names as they are accessed</a:t>
            </a:r>
          </a:p>
          <a:p>
            <a:r>
              <a:rPr lang="en-US" sz="1400" dirty="0">
                <a:latin typeface="Times New Roman" pitchFamily="18" charset="0"/>
                <a:cs typeface="Times New Roman" pitchFamily="18" charset="0"/>
              </a:rPr>
              <a:t>PDO::FETCH_PROPS_LATE: when used with PDO::FETCH_CLASS, the constructor of the class is called before the properties are assigned from the respective column values.</a:t>
            </a:r>
            <a:endParaRPr lang="en-IN" sz="1400" dirty="0">
              <a:latin typeface="Times New Roman" pitchFamily="18" charset="0"/>
              <a:cs typeface="Times New Roman" pitchFamily="18" charset="0"/>
            </a:endParaRPr>
          </a:p>
        </p:txBody>
      </p:sp>
      <p:sp>
        <p:nvSpPr>
          <p:cNvPr id="4" name="Rectangle 3"/>
          <p:cNvSpPr/>
          <p:nvPr/>
        </p:nvSpPr>
        <p:spPr>
          <a:xfrm>
            <a:off x="914400" y="4019550"/>
            <a:ext cx="6248400" cy="369332"/>
          </a:xfrm>
          <a:prstGeom prst="rect">
            <a:avLst/>
          </a:prstGeom>
        </p:spPr>
        <p:txBody>
          <a:bodyPr wrap="square">
            <a:spAutoFit/>
          </a:bodyPr>
          <a:lstStyle/>
          <a:p>
            <a:r>
              <a:rPr lang="en-IN" dirty="0"/>
              <a:t>http://php.net/manual/en/pdostatement.fetch.php</a:t>
            </a:r>
          </a:p>
        </p:txBody>
      </p:sp>
    </p:spTree>
    <p:extLst>
      <p:ext uri="{BB962C8B-B14F-4D97-AF65-F5344CB8AC3E}">
        <p14:creationId xmlns:p14="http://schemas.microsoft.com/office/powerpoint/2010/main" val="13936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rowCount</a:t>
            </a:r>
            <a:r>
              <a:rPr lang="en-US" sz="4000" b="1" u="sng" dirty="0" smtClean="0">
                <a:latin typeface="Times New Roman" pitchFamily="18" charset="0"/>
                <a:cs typeface="Times New Roman" pitchFamily="18" charset="0"/>
              </a:rPr>
              <a: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It returns </a:t>
            </a:r>
            <a:r>
              <a:rPr lang="en-US" sz="2000" dirty="0">
                <a:latin typeface="Times New Roman" pitchFamily="18" charset="0"/>
                <a:cs typeface="Times New Roman" pitchFamily="18" charset="0"/>
              </a:rPr>
              <a:t>the number of rows affected by the last DELETE, INSERT, or UPDATE statement executed by the corresponding </a:t>
            </a:r>
            <a:r>
              <a:rPr lang="en-US" sz="2000" dirty="0" err="1">
                <a:latin typeface="Times New Roman" pitchFamily="18" charset="0"/>
                <a:cs typeface="Times New Roman" pitchFamily="18" charset="0"/>
              </a:rPr>
              <a:t>PDOStatement</a:t>
            </a:r>
            <a:r>
              <a:rPr lang="en-US" sz="2000" dirty="0">
                <a:latin typeface="Times New Roman" pitchFamily="18" charset="0"/>
                <a:cs typeface="Times New Roman" pitchFamily="18" charset="0"/>
              </a:rPr>
              <a:t> object.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If the last SQL statement executed by the associated </a:t>
            </a:r>
            <a:r>
              <a:rPr lang="en-US" sz="2000" dirty="0" err="1">
                <a:latin typeface="Times New Roman" pitchFamily="18" charset="0"/>
                <a:cs typeface="Times New Roman" pitchFamily="18" charset="0"/>
              </a:rPr>
              <a:t>PDOStatement</a:t>
            </a:r>
            <a:r>
              <a:rPr lang="en-US" sz="2000" dirty="0">
                <a:latin typeface="Times New Roman" pitchFamily="18" charset="0"/>
                <a:cs typeface="Times New Roman" pitchFamily="18" charset="0"/>
              </a:rPr>
              <a:t> was a SELECT statement, some databases may return the number of rows returned by that statement</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1707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611</Words>
  <Application>Microsoft Office PowerPoint</Application>
  <PresentationFormat>On-screen Show (16:9)</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PHP Data Object (PDO)</vt:lpstr>
      <vt:lpstr>Benefits of PDO</vt:lpstr>
      <vt:lpstr>Supported Databases</vt:lpstr>
      <vt:lpstr>Difference and Similarities between MySQLi &amp; PDO</vt:lpstr>
      <vt:lpstr>PowerPoint Presentation</vt:lpstr>
      <vt:lpstr>PDO - Fetch DB Data/ SELECT</vt:lpstr>
      <vt:lpstr>$fetch_Style</vt:lpstr>
      <vt:lpstr>$fetch_Style</vt:lpstr>
      <vt:lpstr>rowCount()</vt:lpstr>
      <vt:lpstr>Insert 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Data Object (PDO)</dc:title>
  <dc:creator>RK</dc:creator>
  <cp:lastModifiedBy>RK</cp:lastModifiedBy>
  <cp:revision>31</cp:revision>
  <dcterms:created xsi:type="dcterms:W3CDTF">2006-08-16T00:00:00Z</dcterms:created>
  <dcterms:modified xsi:type="dcterms:W3CDTF">2019-01-03T12:18:43Z</dcterms:modified>
</cp:coreProperties>
</file>