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9" r:id="rId7"/>
    <p:sldId id="274" r:id="rId8"/>
    <p:sldId id="260" r:id="rId9"/>
    <p:sldId id="264" r:id="rId10"/>
    <p:sldId id="265" r:id="rId11"/>
    <p:sldId id="272" r:id="rId12"/>
    <p:sldId id="275" r:id="rId13"/>
    <p:sldId id="261" r:id="rId14"/>
    <p:sldId id="266" r:id="rId15"/>
    <p:sldId id="271" r:id="rId16"/>
    <p:sldId id="273" r:id="rId17"/>
    <p:sldId id="277" r:id="rId18"/>
    <p:sldId id="278" r:id="rId19"/>
    <p:sldId id="279" r:id="rId20"/>
    <p:sldId id="280" r:id="rId21"/>
    <p:sldId id="267" r:id="rId22"/>
    <p:sldId id="282"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Prepared Statement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775472"/>
          </a:xfrm>
        </p:spPr>
        <p:txBody>
          <a:bodyPr>
            <a:noAutofit/>
          </a:bodyPr>
          <a:lstStyle/>
          <a:p>
            <a:pPr marL="0" indent="0">
              <a:buNone/>
            </a:pPr>
            <a:r>
              <a:rPr lang="en-US" sz="1400" dirty="0">
                <a:latin typeface="Times New Roman" pitchFamily="18" charset="0"/>
                <a:cs typeface="Times New Roman" pitchFamily="18" charset="0"/>
              </a:rPr>
              <a:t>A prepared statement or a parameterized statement is used to execute the same statement repeatedly with high efficiency. The prepared statement execution consists of two stages: prepare and execute. </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At </a:t>
            </a:r>
            <a:r>
              <a:rPr lang="en-US" sz="1400" dirty="0">
                <a:latin typeface="Times New Roman" pitchFamily="18" charset="0"/>
                <a:cs typeface="Times New Roman" pitchFamily="18" charset="0"/>
              </a:rPr>
              <a:t>the prepare stage a statement template is sent to the database server. The server performs a syntax check and initializes server internal resources for later use. </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At the </a:t>
            </a:r>
            <a:r>
              <a:rPr lang="en-US" sz="1400" dirty="0">
                <a:latin typeface="Times New Roman" pitchFamily="18" charset="0"/>
                <a:cs typeface="Times New Roman" pitchFamily="18" charset="0"/>
              </a:rPr>
              <a:t>Execute Stage </a:t>
            </a: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parameter values are sent to the server. The server creates a statement from the statement template and these values to execute it.</a:t>
            </a:r>
          </a:p>
          <a:p>
            <a:pPr marL="0" indent="0">
              <a:buNone/>
            </a:pPr>
            <a:r>
              <a:rPr lang="en-US" sz="1400" dirty="0">
                <a:latin typeface="Times New Roman" pitchFamily="18" charset="0"/>
                <a:cs typeface="Times New Roman" pitchFamily="18" charset="0"/>
              </a:rPr>
              <a:t>The MySQL server supports </a:t>
            </a:r>
            <a:r>
              <a:rPr lang="en-US" sz="1400" dirty="0" smtClean="0">
                <a:latin typeface="Times New Roman" pitchFamily="18" charset="0"/>
                <a:cs typeface="Times New Roman" pitchFamily="18" charset="0"/>
              </a:rPr>
              <a:t>anonymous </a:t>
            </a:r>
            <a:r>
              <a:rPr lang="en-US" sz="1400" dirty="0">
                <a:latin typeface="Times New Roman" pitchFamily="18" charset="0"/>
                <a:cs typeface="Times New Roman" pitchFamily="18" charset="0"/>
              </a:rPr>
              <a:t>positional placeholder with ?.</a:t>
            </a:r>
          </a:p>
          <a:p>
            <a:pPr marL="0" indent="0">
              <a:buNone/>
            </a:pPr>
            <a:r>
              <a:rPr lang="en-US" sz="1400" dirty="0">
                <a:latin typeface="Times New Roman" pitchFamily="18" charset="0"/>
                <a:cs typeface="Times New Roman" pitchFamily="18" charset="0"/>
              </a:rPr>
              <a:t>While PDO supports both anonymous positional placeholder (?), as well as the named placeholders. A named placeholder begins with a colon (:) followed by an identifier.</a:t>
            </a:r>
          </a:p>
          <a:p>
            <a:pPr marL="0" indent="0">
              <a:buNone/>
            </a:pPr>
            <a:r>
              <a:rPr lang="en-US" sz="1400" dirty="0">
                <a:latin typeface="Times New Roman" pitchFamily="18" charset="0"/>
                <a:cs typeface="Times New Roman" pitchFamily="18" charset="0"/>
              </a:rPr>
              <a:t>INSERT INTO </a:t>
            </a:r>
            <a:r>
              <a:rPr lang="en-US" sz="1400" dirty="0" smtClean="0">
                <a:latin typeface="Times New Roman" pitchFamily="18" charset="0"/>
                <a:cs typeface="Times New Roman" pitchFamily="18" charset="0"/>
              </a:rPr>
              <a:t>student (name, roll, address) </a:t>
            </a:r>
            <a:r>
              <a:rPr lang="en-US" sz="1400" dirty="0">
                <a:latin typeface="Times New Roman" pitchFamily="18" charset="0"/>
                <a:cs typeface="Times New Roman" pitchFamily="18" charset="0"/>
              </a:rPr>
              <a:t>VALUES (?, ?, ?);</a:t>
            </a:r>
          </a:p>
          <a:p>
            <a:pPr marL="0" indent="0">
              <a:buNone/>
            </a:pPr>
            <a:r>
              <a:rPr lang="en-US" sz="1400" dirty="0">
                <a:latin typeface="Times New Roman" pitchFamily="18" charset="0"/>
                <a:cs typeface="Times New Roman" pitchFamily="18" charset="0"/>
              </a:rPr>
              <a:t>INSERT INTO </a:t>
            </a:r>
            <a:r>
              <a:rPr lang="en-US" sz="1400" dirty="0" smtClean="0">
                <a:latin typeface="Times New Roman" pitchFamily="18" charset="0"/>
                <a:cs typeface="Times New Roman" pitchFamily="18" charset="0"/>
              </a:rPr>
              <a:t>student (name</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roll, address) </a:t>
            </a:r>
            <a:r>
              <a:rPr lang="en-US" sz="1400" dirty="0">
                <a:latin typeface="Times New Roman" pitchFamily="18" charset="0"/>
                <a:cs typeface="Times New Roman" pitchFamily="18" charset="0"/>
              </a:rPr>
              <a:t>VALUES </a:t>
            </a:r>
            <a:r>
              <a:rPr lang="en-US" sz="1400" dirty="0" smtClean="0">
                <a:latin typeface="Times New Roman" pitchFamily="18" charset="0"/>
                <a:cs typeface="Times New Roman" pitchFamily="18" charset="0"/>
              </a:rPr>
              <a:t>(:name</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:roll, :address);</a:t>
            </a: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p:txBody>
      </p:sp>
      <p:sp>
        <p:nvSpPr>
          <p:cNvPr id="4" name="Rectangle 3"/>
          <p:cNvSpPr/>
          <p:nvPr/>
        </p:nvSpPr>
        <p:spPr>
          <a:xfrm>
            <a:off x="457200" y="3713222"/>
            <a:ext cx="7010400" cy="338554"/>
          </a:xfrm>
          <a:prstGeom prst="rect">
            <a:avLst/>
          </a:prstGeom>
        </p:spPr>
        <p:txBody>
          <a:bodyPr wrap="square">
            <a:spAutoFit/>
          </a:bodyPr>
          <a:lstStyle/>
          <a:p>
            <a:r>
              <a:rPr lang="en-US" sz="1600" dirty="0">
                <a:latin typeface="Times New Roman" pitchFamily="18" charset="0"/>
                <a:cs typeface="Times New Roman" pitchFamily="18" charset="0"/>
              </a:rPr>
              <a:t>INSERT INTO student (name, roll, address) VALUES </a:t>
            </a:r>
            <a:r>
              <a:rPr lang="en-US" sz="1600" dirty="0" smtClean="0">
                <a:latin typeface="Times New Roman" pitchFamily="18" charset="0"/>
                <a:cs typeface="Times New Roman" pitchFamily="18" charset="0"/>
              </a:rPr>
              <a:t>(“raj”, 101, “Ranchi”);</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5590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OO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r>
              <a:rPr lang="en-US" sz="2000" dirty="0" smtClean="0">
                <a:latin typeface="Times New Roman" pitchFamily="18" charset="0"/>
                <a:cs typeface="Times New Roman" pitchFamily="18" charset="0"/>
              </a:rPr>
              <a:t>execute() - </a:t>
            </a:r>
            <a:r>
              <a:rPr lang="en-IN" sz="2000" dirty="0">
                <a:latin typeface="Times New Roman" pitchFamily="18" charset="0"/>
                <a:cs typeface="Times New Roman" pitchFamily="18" charset="0"/>
              </a:rPr>
              <a:t>It </a:t>
            </a:r>
            <a:r>
              <a:rPr lang="en-US" sz="2000" dirty="0" smtClean="0">
                <a:latin typeface="Times New Roman" pitchFamily="18" charset="0"/>
                <a:cs typeface="Times New Roman" pitchFamily="18" charset="0"/>
              </a:rPr>
              <a:t>executes </a:t>
            </a:r>
            <a:r>
              <a:rPr lang="en-US" sz="2000" dirty="0">
                <a:latin typeface="Times New Roman" pitchFamily="18" charset="0"/>
                <a:cs typeface="Times New Roman" pitchFamily="18" charset="0"/>
              </a:rPr>
              <a:t>a query that has been previously prepared using the </a:t>
            </a:r>
            <a:r>
              <a:rPr lang="en-US" sz="2000" dirty="0" smtClean="0">
                <a:latin typeface="Times New Roman" pitchFamily="18" charset="0"/>
                <a:cs typeface="Times New Roman" pitchFamily="18" charset="0"/>
              </a:rPr>
              <a:t>prepare</a:t>
            </a:r>
            <a:r>
              <a:rPr lang="en-US" sz="2000" dirty="0">
                <a:latin typeface="Times New Roman" pitchFamily="18" charset="0"/>
                <a:cs typeface="Times New Roman" pitchFamily="18" charset="0"/>
              </a:rPr>
              <a:t>() function. It returns TRUE on success or FALSE on failure.</a:t>
            </a:r>
          </a:p>
          <a:p>
            <a:pPr marL="0" indent="0">
              <a:buNone/>
            </a:pPr>
            <a:r>
              <a:rPr lang="en-US" sz="2000" dirty="0">
                <a:latin typeface="Times New Roman" pitchFamily="18" charset="0"/>
                <a:cs typeface="Times New Roman" pitchFamily="18" charset="0"/>
              </a:rPr>
              <a:t>	Syntax: - $result</a:t>
            </a:r>
            <a:r>
              <a:rPr lang="en-US" sz="2000" dirty="0">
                <a:cs typeface="Times New Roman" pitchFamily="18" charset="0"/>
              </a:rPr>
              <a:t>-</a:t>
            </a:r>
            <a:r>
              <a:rPr lang="en-US" sz="2000" dirty="0" smtClean="0">
                <a:cs typeface="Times New Roman" pitchFamily="18" charset="0"/>
              </a:rPr>
              <a:t>&gt;</a:t>
            </a:r>
            <a:r>
              <a:rPr lang="en-IN" sz="2000" dirty="0" smtClean="0">
                <a:latin typeface="Times New Roman" pitchFamily="18" charset="0"/>
                <a:cs typeface="Times New Roman" pitchFamily="18" charset="0"/>
              </a:rPr>
              <a:t>execute();</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close</a:t>
            </a:r>
            <a:r>
              <a:rPr lang="en-IN" sz="2000" dirty="0">
                <a:latin typeface="Times New Roman" pitchFamily="18" charset="0"/>
                <a:cs typeface="Times New Roman" pitchFamily="18" charset="0"/>
              </a:rPr>
              <a:t>() – It c</a:t>
            </a:r>
            <a:r>
              <a:rPr lang="en-US" sz="2000" dirty="0">
                <a:latin typeface="Times New Roman" pitchFamily="18" charset="0"/>
                <a:cs typeface="Times New Roman" pitchFamily="18" charset="0"/>
              </a:rPr>
              <a:t>loses a prepared statement and also </a:t>
            </a:r>
            <a:r>
              <a:rPr lang="en-US" sz="2000" dirty="0" err="1">
                <a:latin typeface="Times New Roman" pitchFamily="18" charset="0"/>
                <a:cs typeface="Times New Roman" pitchFamily="18" charset="0"/>
              </a:rPr>
              <a:t>deallocates</a:t>
            </a:r>
            <a:r>
              <a:rPr lang="en-US" sz="2000" dirty="0">
                <a:latin typeface="Times New Roman" pitchFamily="18" charset="0"/>
                <a:cs typeface="Times New Roman" pitchFamily="18" charset="0"/>
              </a:rPr>
              <a:t> the statement handle. If the current statement has pending or unread results, this function cancels them so that the next query can be executed. It returns TRUE on success or FALSE on failure.</a:t>
            </a:r>
          </a:p>
          <a:p>
            <a:pPr marL="0" indent="0">
              <a:buNone/>
            </a:pPr>
            <a:r>
              <a:rPr lang="en-US" sz="2000" dirty="0">
                <a:latin typeface="Times New Roman" pitchFamily="18" charset="0"/>
                <a:cs typeface="Times New Roman" pitchFamily="18" charset="0"/>
              </a:rPr>
              <a:t>	Syntax: - $result</a:t>
            </a:r>
            <a:r>
              <a:rPr lang="en-US" sz="2000" dirty="0">
                <a:cs typeface="Times New Roman" pitchFamily="18" charset="0"/>
              </a:rPr>
              <a:t>-</a:t>
            </a:r>
            <a:r>
              <a:rPr lang="en-US" sz="2000" dirty="0" smtClean="0">
                <a:cs typeface="Times New Roman" pitchFamily="18" charset="0"/>
              </a:rPr>
              <a:t>&gt;</a:t>
            </a:r>
            <a:r>
              <a:rPr lang="en-IN" sz="2000" dirty="0" smtClean="0">
                <a:latin typeface="Times New Roman" pitchFamily="18" charset="0"/>
                <a:cs typeface="Times New Roman" pitchFamily="18" charset="0"/>
              </a:rPr>
              <a:t>close();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59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OO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b="1" u="sng" dirty="0" smtClean="0">
                <a:latin typeface="Times New Roman" pitchFamily="18" charset="0"/>
                <a:cs typeface="Times New Roman" pitchFamily="18" charset="0"/>
              </a:rPr>
              <a:t>For SELECT</a:t>
            </a:r>
            <a:endParaRPr lang="en-IN" sz="2000" b="1" u="sng" dirty="0" smtClean="0">
              <a:latin typeface="Times New Roman" pitchFamily="18" charset="0"/>
              <a:cs typeface="Times New Roman" pitchFamily="18" charset="0"/>
            </a:endParaRPr>
          </a:p>
          <a:p>
            <a:r>
              <a:rPr lang="en-IN" sz="2000" dirty="0" err="1" smtClean="0">
                <a:latin typeface="Times New Roman" pitchFamily="18" charset="0"/>
                <a:cs typeface="Times New Roman" pitchFamily="18" charset="0"/>
              </a:rPr>
              <a:t>bind_result</a:t>
            </a:r>
            <a:r>
              <a:rPr lang="en-IN" sz="2000" dirty="0">
                <a:latin typeface="Times New Roman" pitchFamily="18" charset="0"/>
                <a:cs typeface="Times New Roman" pitchFamily="18" charset="0"/>
              </a:rPr>
              <a:t>() - It binds variables to a prepared statement for result storage. It returns TRUE on success or FALSE on failure.</a:t>
            </a:r>
          </a:p>
          <a:p>
            <a:pPr marL="0" indent="0">
              <a:buNone/>
            </a:pPr>
            <a:r>
              <a:rPr lang="en-US" sz="2000" dirty="0">
                <a:latin typeface="Times New Roman" pitchFamily="18" charset="0"/>
                <a:cs typeface="Times New Roman" pitchFamily="18" charset="0"/>
              </a:rPr>
              <a:t>	Ex:- $result</a:t>
            </a:r>
            <a:r>
              <a:rPr lang="en-US" sz="2000" dirty="0">
                <a:cs typeface="Times New Roman" pitchFamily="18" charset="0"/>
              </a:rPr>
              <a:t>-&gt;</a:t>
            </a:r>
            <a:r>
              <a:rPr lang="en-IN" sz="2000" dirty="0" err="1">
                <a:latin typeface="Times New Roman" pitchFamily="18" charset="0"/>
                <a:cs typeface="Times New Roman" pitchFamily="18" charset="0"/>
              </a:rPr>
              <a:t>bind_result</a:t>
            </a:r>
            <a:r>
              <a:rPr lang="en-IN" sz="2000" dirty="0">
                <a:latin typeface="Times New Roman" pitchFamily="18" charset="0"/>
                <a:cs typeface="Times New Roman" pitchFamily="18" charset="0"/>
              </a:rPr>
              <a:t> ($name, $roll, $address);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fetch()- It fetch the result from a prepared statement into the variables bound by </a:t>
            </a:r>
            <a:r>
              <a:rPr lang="en-US" sz="2000" dirty="0" err="1" smtClean="0">
                <a:latin typeface="Times New Roman" pitchFamily="18" charset="0"/>
                <a:cs typeface="Times New Roman" pitchFamily="18" charset="0"/>
              </a:rPr>
              <a:t>bind_result</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Ex: - $result</a:t>
            </a:r>
            <a:r>
              <a:rPr lang="en-US" sz="2000" dirty="0">
                <a:cs typeface="Times New Roman" pitchFamily="18" charset="0"/>
              </a:rPr>
              <a:t>-&gt;</a:t>
            </a:r>
            <a:r>
              <a:rPr lang="en-US" sz="2000" dirty="0">
                <a:latin typeface="Times New Roman" pitchFamily="18" charset="0"/>
                <a:cs typeface="Times New Roman" pitchFamily="18" charset="0"/>
              </a:rPr>
              <a:t>fetch </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09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r>
              <a:rPr lang="en-IN" sz="1600" dirty="0" err="1" smtClean="0">
                <a:latin typeface="Times New Roman" pitchFamily="18" charset="0"/>
                <a:cs typeface="Times New Roman" pitchFamily="18" charset="0"/>
              </a:rPr>
              <a:t>s</a:t>
            </a:r>
            <a:r>
              <a:rPr lang="en-IN" sz="1800" dirty="0" err="1" smtClean="0">
                <a:latin typeface="Times New Roman" pitchFamily="18" charset="0"/>
                <a:cs typeface="Times New Roman" pitchFamily="18" charset="0"/>
              </a:rPr>
              <a:t>tore_result</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It transfers a result set from a prepared statement. It returns TRUE on success or FALSE on failure.</a:t>
            </a:r>
          </a:p>
          <a:p>
            <a:pPr marL="0" indent="0">
              <a:buNone/>
            </a:pPr>
            <a:r>
              <a:rPr lang="en-US" sz="1800" dirty="0" smtClean="0">
                <a:latin typeface="Times New Roman" pitchFamily="18" charset="0"/>
                <a:cs typeface="Times New Roman" pitchFamily="18" charset="0"/>
              </a:rPr>
              <a:t>	Ex</a:t>
            </a:r>
            <a:r>
              <a:rPr lang="en-US" sz="1800" dirty="0">
                <a:latin typeface="Times New Roman" pitchFamily="18" charset="0"/>
                <a:cs typeface="Times New Roman" pitchFamily="18" charset="0"/>
              </a:rPr>
              <a:t>: - $result</a:t>
            </a:r>
            <a:r>
              <a:rPr lang="en-US" sz="1800" dirty="0">
                <a:cs typeface="Times New Roman" pitchFamily="18" charset="0"/>
              </a:rPr>
              <a:t>-&gt; </a:t>
            </a:r>
            <a:r>
              <a:rPr lang="en-US" sz="1800" dirty="0" err="1" smtClean="0">
                <a:latin typeface="Times New Roman" pitchFamily="18" charset="0"/>
                <a:cs typeface="Times New Roman" pitchFamily="18" charset="0"/>
              </a:rPr>
              <a:t>store_result</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num_rows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It return the number of rows in statements result set.</a:t>
            </a:r>
          </a:p>
          <a:p>
            <a:pPr marL="0" indent="0">
              <a:buNone/>
            </a:pPr>
            <a:r>
              <a:rPr lang="en-US" sz="1800" dirty="0" smtClean="0">
                <a:latin typeface="Times New Roman" pitchFamily="18" charset="0"/>
                <a:cs typeface="Times New Roman" pitchFamily="18" charset="0"/>
              </a:rPr>
              <a:t>	Ex</a:t>
            </a:r>
            <a:r>
              <a:rPr lang="en-US" sz="1800" dirty="0">
                <a:latin typeface="Times New Roman" pitchFamily="18" charset="0"/>
                <a:cs typeface="Times New Roman" pitchFamily="18" charset="0"/>
              </a:rPr>
              <a:t>:- $result</a:t>
            </a:r>
            <a:r>
              <a:rPr lang="en-US" sz="1800" dirty="0">
                <a:cs typeface="Times New Roman" pitchFamily="18" charset="0"/>
              </a:rPr>
              <a:t>-&gt; </a:t>
            </a:r>
            <a:r>
              <a:rPr lang="en-US" sz="1800" dirty="0" err="1" smtClean="0">
                <a:latin typeface="Times New Roman" pitchFamily="18" charset="0"/>
                <a:cs typeface="Times New Roman" pitchFamily="18" charset="0"/>
              </a:rPr>
              <a:t>num_rows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a:t>
            </a:r>
          </a:p>
          <a:p>
            <a:r>
              <a:rPr lang="en-IN" sz="1800" dirty="0" err="1" smtClean="0">
                <a:latin typeface="Times New Roman" pitchFamily="18" charset="0"/>
                <a:cs typeface="Times New Roman" pitchFamily="18" charset="0"/>
              </a:rPr>
              <a:t>free_result</a:t>
            </a:r>
            <a:r>
              <a:rPr lang="en-IN"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frees </a:t>
            </a:r>
            <a:r>
              <a:rPr lang="en-US" sz="1800" dirty="0">
                <a:latin typeface="Times New Roman" pitchFamily="18" charset="0"/>
                <a:cs typeface="Times New Roman" pitchFamily="18" charset="0"/>
              </a:rPr>
              <a:t>the result memory associated with the statement, which was allocated by </a:t>
            </a:r>
            <a:r>
              <a:rPr lang="en-US" sz="1800" dirty="0" err="1" smtClean="0">
                <a:latin typeface="Times New Roman" pitchFamily="18" charset="0"/>
                <a:cs typeface="Times New Roman" pitchFamily="18" charset="0"/>
              </a:rPr>
              <a:t>store_result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Ex: </a:t>
            </a:r>
            <a:r>
              <a:rPr lang="en-US" sz="1800" dirty="0">
                <a:latin typeface="Times New Roman" pitchFamily="18" charset="0"/>
                <a:cs typeface="Times New Roman" pitchFamily="18" charset="0"/>
              </a:rPr>
              <a:t>- $result</a:t>
            </a:r>
            <a:r>
              <a:rPr lang="en-US" sz="1800" dirty="0">
                <a:cs typeface="Times New Roman" pitchFamily="18" charset="0"/>
              </a:rPr>
              <a:t>-&gt; </a:t>
            </a:r>
            <a:r>
              <a:rPr lang="en-IN" sz="1800" dirty="0" err="1" smtClean="0">
                <a:latin typeface="Times New Roman" pitchFamily="18" charset="0"/>
                <a:cs typeface="Times New Roman" pitchFamily="18" charset="0"/>
              </a:rPr>
              <a:t>free_result</a:t>
            </a:r>
            <a:r>
              <a:rPr lang="en-I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
        <p:nvSpPr>
          <p:cNvPr id="6" name="Title 1"/>
          <p:cNvSpPr>
            <a:spLocks noGrp="1"/>
          </p:cNvSpPr>
          <p:nvPr>
            <p:ph type="title"/>
          </p:nvPr>
        </p:nvSpPr>
        <p:spPr>
          <a:xfrm>
            <a:off x="457200" y="-1905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OO with Prepared Statement</a:t>
            </a:r>
            <a:endParaRPr lang="en-IN" sz="32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25679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505200"/>
          </a:xfrm>
        </p:spPr>
        <p:txBody>
          <a:bodyPr>
            <a:normAutofit/>
          </a:bodyPr>
          <a:lstStyle/>
          <a:p>
            <a:r>
              <a:rPr lang="en-US" sz="1600" dirty="0">
                <a:latin typeface="Times New Roman" pitchFamily="18" charset="0"/>
                <a:cs typeface="Times New Roman" pitchFamily="18" charset="0"/>
              </a:rPr>
              <a:t>prepare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It prepares an SQL statement to be executed by the execute() method. It returns </a:t>
            </a:r>
            <a:r>
              <a:rPr lang="en-US" sz="1600" dirty="0" err="1">
                <a:latin typeface="Times New Roman" pitchFamily="18" charset="0"/>
                <a:cs typeface="Times New Roman" pitchFamily="18" charset="0"/>
              </a:rPr>
              <a:t>PDOStatement</a:t>
            </a:r>
            <a:r>
              <a:rPr lang="en-US" sz="1600" dirty="0">
                <a:latin typeface="Times New Roman" pitchFamily="18" charset="0"/>
                <a:cs typeface="Times New Roman" pitchFamily="18" charset="0"/>
              </a:rPr>
              <a:t> object on Success or returns FALSE or emits </a:t>
            </a:r>
            <a:r>
              <a:rPr lang="en-US" sz="1600" dirty="0" err="1" smtClean="0">
                <a:latin typeface="Times New Roman" pitchFamily="18" charset="0"/>
                <a:cs typeface="Times New Roman" pitchFamily="18" charset="0"/>
              </a:rPr>
              <a:t>PDOException</a:t>
            </a:r>
            <a:r>
              <a:rPr lang="en-US" sz="1600" dirty="0" smtClean="0">
                <a:latin typeface="Times New Roman" pitchFamily="18" charset="0"/>
                <a:cs typeface="Times New Roman" pitchFamily="18" charset="0"/>
              </a:rPr>
              <a:t> on failure.</a:t>
            </a:r>
          </a:p>
          <a:p>
            <a:pPr marL="0" indent="0">
              <a:buNone/>
            </a:pPr>
            <a:r>
              <a:rPr lang="en-US" sz="1600" dirty="0">
                <a:latin typeface="Times New Roman" pitchFamily="18" charset="0"/>
                <a:cs typeface="Times New Roman" pitchFamily="18" charset="0"/>
              </a:rPr>
              <a:t>	Syntax: - $conn</a:t>
            </a:r>
            <a:r>
              <a:rPr lang="en-US" sz="1600" dirty="0">
                <a:cs typeface="Times New Roman" pitchFamily="18" charset="0"/>
              </a:rPr>
              <a:t>-&gt;</a:t>
            </a:r>
            <a:r>
              <a:rPr lang="en-US" sz="1600" dirty="0">
                <a:latin typeface="Times New Roman" pitchFamily="18" charset="0"/>
                <a:cs typeface="Times New Roman" pitchFamily="18" charset="0"/>
              </a:rPr>
              <a:t>prepare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 "INSERT INTO </a:t>
            </a:r>
            <a:r>
              <a:rPr lang="en-US" sz="1600" dirty="0" smtClean="0">
                <a:latin typeface="Times New Roman" pitchFamily="18" charset="0"/>
                <a:cs typeface="Times New Roman" pitchFamily="18" charset="0"/>
              </a:rPr>
              <a:t>student </a:t>
            </a:r>
            <a:r>
              <a:rPr lang="en-US" sz="1600" dirty="0">
                <a:latin typeface="Times New Roman" pitchFamily="18" charset="0"/>
                <a:cs typeface="Times New Roman" pitchFamily="18" charset="0"/>
              </a:rPr>
              <a:t>(name, roll, add) VALUES (?, ?, </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 "INSERT INTO </a:t>
            </a:r>
            <a:r>
              <a:rPr lang="en-US" sz="1600" dirty="0" smtClean="0">
                <a:latin typeface="Times New Roman" pitchFamily="18" charset="0"/>
                <a:cs typeface="Times New Roman" pitchFamily="18" charset="0"/>
              </a:rPr>
              <a:t>student </a:t>
            </a:r>
            <a:r>
              <a:rPr lang="en-US" sz="1600" dirty="0">
                <a:latin typeface="Times New Roman" pitchFamily="18" charset="0"/>
                <a:cs typeface="Times New Roman" pitchFamily="18" charset="0"/>
              </a:rPr>
              <a:t>(name, roll, add) VALUES </a:t>
            </a:r>
            <a:r>
              <a:rPr lang="en-US" sz="1600" dirty="0" smtClean="0">
                <a:latin typeface="Times New Roman" pitchFamily="18" charset="0"/>
                <a:cs typeface="Times New Roman" pitchFamily="18" charset="0"/>
              </a:rPr>
              <a:t>(:name, :roll, :address)";</a:t>
            </a:r>
          </a:p>
          <a:p>
            <a:pPr marL="0" indent="0">
              <a:buNone/>
            </a:pPr>
            <a:r>
              <a:rPr lang="en-US" sz="1600" b="1" u="sng" dirty="0" smtClean="0">
                <a:latin typeface="Times New Roman" pitchFamily="18" charset="0"/>
                <a:cs typeface="Times New Roman" pitchFamily="18" charset="0"/>
              </a:rPr>
              <a:t>Rules:-</a:t>
            </a:r>
            <a:endParaRPr lang="en-US" sz="1600" b="1" u="sng" dirty="0">
              <a:latin typeface="Times New Roman" pitchFamily="18" charset="0"/>
              <a:cs typeface="Times New Roman" pitchFamily="18" charset="0"/>
            </a:endParaRPr>
          </a:p>
          <a:p>
            <a:r>
              <a:rPr lang="en-US" sz="1600" dirty="0">
                <a:latin typeface="Times New Roman" pitchFamily="18" charset="0"/>
                <a:cs typeface="Times New Roman" pitchFamily="18" charset="0"/>
              </a:rPr>
              <a:t>The statement template can contain zero or more named (:name) or question mark (?) parameter markers for which real values will be substituted when the statement is executed. </a:t>
            </a: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Both named and question mark parameter markers cannot be used within the same statement template; only one or the other parameter style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40056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lnSpcReduction="10000"/>
          </a:bodyPr>
          <a:lstStyle/>
          <a:p>
            <a:r>
              <a:rPr lang="en-US" sz="1600" dirty="0" err="1" smtClean="0">
                <a:latin typeface="Times New Roman" pitchFamily="18" charset="0"/>
                <a:cs typeface="Times New Roman" pitchFamily="18" charset="0"/>
              </a:rPr>
              <a:t>bindParam</a:t>
            </a:r>
            <a:r>
              <a:rPr lang="en-US" sz="1600" dirty="0">
                <a:latin typeface="Times New Roman" pitchFamily="18" charset="0"/>
                <a:cs typeface="Times New Roman" pitchFamily="18" charset="0"/>
              </a:rPr>
              <a:t>() - It binds a parameter to the specified variable name. It returns TRUE on success or FALSE on failure.</a:t>
            </a:r>
          </a:p>
          <a:p>
            <a:pPr marL="0" indent="0">
              <a:buNone/>
            </a:pPr>
            <a:r>
              <a:rPr lang="en-US" sz="1600" dirty="0" smtClean="0">
                <a:latin typeface="Times New Roman" pitchFamily="18" charset="0"/>
                <a:cs typeface="Times New Roman" pitchFamily="18" charset="0"/>
              </a:rPr>
              <a:t>	Syntax:- </a:t>
            </a: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parameter_markers</a:t>
            </a:r>
            <a:r>
              <a:rPr lang="en-US" sz="1600" dirty="0" smtClean="0">
                <a:latin typeface="Times New Roman" pitchFamily="18" charset="0"/>
                <a:cs typeface="Times New Roman" pitchFamily="18" charset="0"/>
              </a:rPr>
              <a:t>, $variable, </a:t>
            </a:r>
            <a:r>
              <a:rPr lang="en-US" sz="1600" dirty="0" err="1" smtClean="0">
                <a:latin typeface="Times New Roman" pitchFamily="18" charset="0"/>
                <a:cs typeface="Times New Roman" pitchFamily="18" charset="0"/>
              </a:rPr>
              <a:t>data_type</a:t>
            </a:r>
            <a:r>
              <a:rPr lang="en-US" sz="1600" dirty="0" smtClean="0">
                <a:latin typeface="Times New Roman" pitchFamily="18" charset="0"/>
                <a:cs typeface="Times New Roman" pitchFamily="18" charset="0"/>
              </a:rPr>
              <a:t>, length);</a:t>
            </a:r>
          </a:p>
          <a:p>
            <a:pPr marL="0" indent="0">
              <a:buNone/>
            </a:pPr>
            <a:r>
              <a:rPr lang="en-US" sz="1600" dirty="0" smtClean="0">
                <a:latin typeface="Times New Roman" pitchFamily="18" charset="0"/>
                <a:cs typeface="Times New Roman" pitchFamily="18" charset="0"/>
              </a:rPr>
              <a:t>Ex: - </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 "INSERT INTO </a:t>
            </a:r>
            <a:r>
              <a:rPr lang="en-US" sz="1600" dirty="0" smtClean="0">
                <a:latin typeface="Times New Roman" pitchFamily="18" charset="0"/>
                <a:cs typeface="Times New Roman" pitchFamily="18" charset="0"/>
              </a:rPr>
              <a:t>student </a:t>
            </a:r>
            <a:r>
              <a:rPr lang="en-US" sz="1600" dirty="0">
                <a:latin typeface="Times New Roman" pitchFamily="18" charset="0"/>
                <a:cs typeface="Times New Roman" pitchFamily="18" charset="0"/>
              </a:rPr>
              <a:t>(name, roll, add) VALUES </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name, :roll, :</a:t>
            </a:r>
            <a:r>
              <a:rPr lang="en-US" sz="1600" dirty="0" smtClean="0">
                <a:latin typeface="Times New Roman" pitchFamily="18" charset="0"/>
                <a:cs typeface="Times New Roman" pitchFamily="18" charset="0"/>
              </a:rPr>
              <a:t>address)";</a:t>
            </a:r>
          </a:p>
          <a:p>
            <a:pPr marL="0" indent="0">
              <a:buNone/>
            </a:pPr>
            <a:r>
              <a:rPr lang="en-US" sz="1600" dirty="0" smtClean="0">
                <a:latin typeface="Times New Roman" pitchFamily="18" charset="0"/>
                <a:cs typeface="Times New Roman" pitchFamily="18" charset="0"/>
              </a:rPr>
              <a:t>$result = $conn</a:t>
            </a:r>
            <a:r>
              <a:rPr lang="en-US" sz="1600" dirty="0" smtClean="0">
                <a:cs typeface="Times New Roman" pitchFamily="18" charset="0"/>
              </a:rPr>
              <a:t>-</a:t>
            </a:r>
            <a:r>
              <a:rPr lang="en-US" sz="1600" dirty="0">
                <a:cs typeface="Times New Roman" pitchFamily="18" charset="0"/>
              </a:rPr>
              <a:t>&gt;</a:t>
            </a:r>
            <a:r>
              <a:rPr lang="en-US" sz="1600" dirty="0">
                <a:latin typeface="Times New Roman" pitchFamily="18" charset="0"/>
                <a:cs typeface="Times New Roman" pitchFamily="18" charset="0"/>
              </a:rPr>
              <a:t>prepare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a:latin typeface="Times New Roman" pitchFamily="18" charset="0"/>
                <a:cs typeface="Times New Roman" pitchFamily="18" charset="0"/>
              </a:rPr>
              <a:t>bindParam</a:t>
            </a:r>
            <a:r>
              <a:rPr lang="en-US" sz="1600" dirty="0">
                <a:latin typeface="Times New Roman" pitchFamily="18" charset="0"/>
                <a:cs typeface="Times New Roman" pitchFamily="18" charset="0"/>
              </a:rPr>
              <a:t>(‘:name’, </a:t>
            </a:r>
            <a:r>
              <a:rPr lang="en-US" sz="1600" dirty="0" smtClean="0">
                <a:latin typeface="Times New Roman" pitchFamily="18" charset="0"/>
                <a:cs typeface="Times New Roman" pitchFamily="18" charset="0"/>
              </a:rPr>
              <a:t>$name);</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a:latin typeface="Times New Roman" pitchFamily="18" charset="0"/>
                <a:cs typeface="Times New Roman" pitchFamily="18" charset="0"/>
              </a:rPr>
              <a:t>bindParam</a:t>
            </a:r>
            <a:r>
              <a:rPr lang="en-US" sz="1600" dirty="0">
                <a:latin typeface="Times New Roman" pitchFamily="18" charset="0"/>
                <a:cs typeface="Times New Roman" pitchFamily="18" charset="0"/>
              </a:rPr>
              <a:t>(‘:roll’, </a:t>
            </a:r>
            <a:r>
              <a:rPr lang="en-US" sz="1600" dirty="0" smtClean="0">
                <a:latin typeface="Times New Roman" pitchFamily="18" charset="0"/>
                <a:cs typeface="Times New Roman" pitchFamily="18" charset="0"/>
              </a:rPr>
              <a:t>$roll);</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a:latin typeface="Times New Roman" pitchFamily="18" charset="0"/>
                <a:cs typeface="Times New Roman" pitchFamily="18" charset="0"/>
              </a:rPr>
              <a:t>bindParam</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address’, $address);</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$name = “Raj”;</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 </a:t>
            </a:r>
            <a:r>
              <a:rPr lang="en-US" sz="1600" dirty="0">
                <a:latin typeface="Times New Roman" pitchFamily="18" charset="0"/>
                <a:cs typeface="Times New Roman" pitchFamily="18" charset="0"/>
              </a:rPr>
              <a:t>- Multiple values cannot be bound to a single parameter.</a:t>
            </a:r>
          </a:p>
        </p:txBody>
      </p:sp>
      <p:sp>
        <p:nvSpPr>
          <p:cNvPr id="4" name="Rectangle 3"/>
          <p:cNvSpPr/>
          <p:nvPr/>
        </p:nvSpPr>
        <p:spPr>
          <a:xfrm>
            <a:off x="3733800" y="2419350"/>
            <a:ext cx="5262979" cy="338554"/>
          </a:xfrm>
          <a:prstGeom prst="rect">
            <a:avLst/>
          </a:prstGeom>
        </p:spPr>
        <p:txBody>
          <a:bodyPr wrap="none">
            <a:spAutoFit/>
          </a:bodyPr>
          <a:lstStyle/>
          <a:p>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:name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name, PDO::</a:t>
            </a:r>
            <a:r>
              <a:rPr lang="en-US" sz="1600" dirty="0" err="1" smtClean="0">
                <a:latin typeface="Times New Roman" pitchFamily="18" charset="0"/>
                <a:cs typeface="Times New Roman" pitchFamily="18" charset="0"/>
              </a:rPr>
              <a:t>param_STR</a:t>
            </a:r>
            <a:r>
              <a:rPr lang="en-US" sz="1600" dirty="0" smtClean="0">
                <a:latin typeface="Times New Roman" pitchFamily="18" charset="0"/>
                <a:cs typeface="Times New Roman" pitchFamily="18" charset="0"/>
              </a:rPr>
              <a:t>, 10);</a:t>
            </a:r>
            <a:endParaRPr lang="en-US" sz="1600" dirty="0">
              <a:latin typeface="Times New Roman" pitchFamily="18" charset="0"/>
              <a:cs typeface="Times New Roman" pitchFamily="18" charset="0"/>
            </a:endParaRPr>
          </a:p>
        </p:txBody>
      </p:sp>
      <p:sp>
        <p:nvSpPr>
          <p:cNvPr id="6" name="Rectangle 5"/>
          <p:cNvSpPr/>
          <p:nvPr/>
        </p:nvSpPr>
        <p:spPr>
          <a:xfrm>
            <a:off x="4283944" y="3105150"/>
            <a:ext cx="4572000" cy="52322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a:latin typeface="Times New Roman" pitchFamily="18" charset="0"/>
                <a:cs typeface="Times New Roman" pitchFamily="18" charset="0"/>
              </a:rPr>
              <a:t>For named parameter markers (:name), this is a string that represents the parameter name.</a:t>
            </a:r>
            <a:endParaRPr lang="en-IN" sz="1400" dirty="0">
              <a:latin typeface="Times New Roman" pitchFamily="18" charset="0"/>
              <a:cs typeface="Times New Roman" pitchFamily="18" charset="0"/>
            </a:endParaRPr>
          </a:p>
        </p:txBody>
      </p:sp>
      <p:cxnSp>
        <p:nvCxnSpPr>
          <p:cNvPr id="7" name="Straight Arrow Connector 6"/>
          <p:cNvCxnSpPr/>
          <p:nvPr/>
        </p:nvCxnSpPr>
        <p:spPr>
          <a:xfrm flipV="1">
            <a:off x="5655544" y="2757904"/>
            <a:ext cx="152400" cy="319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02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1600" dirty="0" smtClean="0">
                <a:latin typeface="Times New Roman" pitchFamily="18" charset="0"/>
                <a:cs typeface="Times New Roman" pitchFamily="18" charset="0"/>
              </a:rPr>
              <a:t>Syntax:- </a:t>
            </a: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parameter_markers</a:t>
            </a:r>
            <a:r>
              <a:rPr lang="en-US" sz="1600" dirty="0" smtClean="0">
                <a:latin typeface="Times New Roman" pitchFamily="18" charset="0"/>
                <a:cs typeface="Times New Roman" pitchFamily="18" charset="0"/>
              </a:rPr>
              <a:t>, $variable, </a:t>
            </a:r>
            <a:r>
              <a:rPr lang="en-US" sz="1600" dirty="0" err="1" smtClean="0">
                <a:latin typeface="Times New Roman" pitchFamily="18" charset="0"/>
                <a:cs typeface="Times New Roman" pitchFamily="18" charset="0"/>
              </a:rPr>
              <a:t>data_type</a:t>
            </a:r>
            <a:r>
              <a:rPr lang="en-US" sz="1600" dirty="0" smtClean="0">
                <a:latin typeface="Times New Roman" pitchFamily="18" charset="0"/>
                <a:cs typeface="Times New Roman" pitchFamily="18" charset="0"/>
              </a:rPr>
              <a:t>, length);</a:t>
            </a:r>
          </a:p>
          <a:p>
            <a:pPr marL="0" indent="0">
              <a:buNone/>
            </a:pPr>
            <a:r>
              <a:rPr lang="en-US" sz="1600" dirty="0" smtClean="0">
                <a:latin typeface="Times New Roman" pitchFamily="18" charset="0"/>
                <a:cs typeface="Times New Roman" pitchFamily="18" charset="0"/>
              </a:rPr>
              <a:t>Ex: - </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 "INSERT INTO </a:t>
            </a:r>
            <a:r>
              <a:rPr lang="en-US" sz="1600" dirty="0" smtClean="0">
                <a:latin typeface="Times New Roman" pitchFamily="18" charset="0"/>
                <a:cs typeface="Times New Roman" pitchFamily="18" charset="0"/>
              </a:rPr>
              <a:t>student </a:t>
            </a:r>
            <a:r>
              <a:rPr lang="en-US" sz="1600" dirty="0">
                <a:latin typeface="Times New Roman" pitchFamily="18" charset="0"/>
                <a:cs typeface="Times New Roman" pitchFamily="18" charset="0"/>
              </a:rPr>
              <a:t>(name, roll, add) VALUES </a:t>
            </a:r>
            <a:r>
              <a:rPr lang="en-US" sz="1600" dirty="0" smtClean="0">
                <a:latin typeface="Times New Roman" pitchFamily="18" charset="0"/>
                <a:cs typeface="Times New Roman" pitchFamily="18" charset="0"/>
              </a:rPr>
              <a:t>(?, ?, ?)";</a:t>
            </a:r>
          </a:p>
          <a:p>
            <a:pPr marL="0" indent="0">
              <a:buNone/>
            </a:pPr>
            <a:r>
              <a:rPr lang="en-US" sz="1600" dirty="0" smtClean="0">
                <a:latin typeface="Times New Roman" pitchFamily="18" charset="0"/>
                <a:cs typeface="Times New Roman" pitchFamily="18" charset="0"/>
              </a:rPr>
              <a:t>$result = $conn</a:t>
            </a:r>
            <a:r>
              <a:rPr lang="en-US" sz="1600" dirty="0" smtClean="0">
                <a:cs typeface="Times New Roman" pitchFamily="18" charset="0"/>
              </a:rPr>
              <a:t>-</a:t>
            </a:r>
            <a:r>
              <a:rPr lang="en-US" sz="1600" dirty="0">
                <a:cs typeface="Times New Roman" pitchFamily="18" charset="0"/>
              </a:rPr>
              <a:t>&gt;</a:t>
            </a:r>
            <a:r>
              <a:rPr lang="en-US" sz="1600" dirty="0">
                <a:latin typeface="Times New Roman" pitchFamily="18" charset="0"/>
                <a:cs typeface="Times New Roman" pitchFamily="18" charset="0"/>
              </a:rPr>
              <a:t>prepare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(1, $name);</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(2, $roll);</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(3, $address);</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$name = “Raj”;</a:t>
            </a:r>
          </a:p>
          <a:p>
            <a:pPr marL="0" indent="0">
              <a:buNone/>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 </a:t>
            </a:r>
            <a:r>
              <a:rPr lang="en-US" sz="1600" dirty="0">
                <a:latin typeface="Times New Roman" pitchFamily="18" charset="0"/>
                <a:cs typeface="Times New Roman" pitchFamily="18" charset="0"/>
              </a:rPr>
              <a:t>- Multiple values cannot be bound to a single parameter.</a:t>
            </a:r>
          </a:p>
        </p:txBody>
      </p:sp>
      <p:sp>
        <p:nvSpPr>
          <p:cNvPr id="4" name="Rectangle 3"/>
          <p:cNvSpPr/>
          <p:nvPr/>
        </p:nvSpPr>
        <p:spPr>
          <a:xfrm>
            <a:off x="3733800" y="2061686"/>
            <a:ext cx="4519186" cy="338554"/>
          </a:xfrm>
          <a:prstGeom prst="rect">
            <a:avLst/>
          </a:prstGeom>
        </p:spPr>
        <p:txBody>
          <a:bodyPr wrap="none">
            <a:spAutoFit/>
          </a:bodyPr>
          <a:lstStyle/>
          <a:p>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(1, </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name, PDO::</a:t>
            </a:r>
            <a:r>
              <a:rPr lang="en-US" sz="1600" dirty="0" err="1" smtClean="0">
                <a:latin typeface="Times New Roman" pitchFamily="18" charset="0"/>
                <a:cs typeface="Times New Roman" pitchFamily="18" charset="0"/>
              </a:rPr>
              <a:t>param_STR</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Rectangle 4"/>
          <p:cNvSpPr/>
          <p:nvPr/>
        </p:nvSpPr>
        <p:spPr>
          <a:xfrm>
            <a:off x="4191000" y="2747486"/>
            <a:ext cx="4572000" cy="73866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a:latin typeface="Times New Roman" pitchFamily="18" charset="0"/>
                <a:cs typeface="Times New Roman" pitchFamily="18" charset="0"/>
              </a:rPr>
              <a:t>For question mark parameter markers (?), this is an integer that represents the 1-indexed position of the parameter in the SQL statement.</a:t>
            </a:r>
            <a:endParaRPr lang="en-IN" sz="1400" dirty="0">
              <a:latin typeface="Times New Roman" pitchFamily="18" charset="0"/>
              <a:cs typeface="Times New Roman" pitchFamily="18" charset="0"/>
            </a:endParaRPr>
          </a:p>
        </p:txBody>
      </p:sp>
      <p:cxnSp>
        <p:nvCxnSpPr>
          <p:cNvPr id="7" name="Straight Arrow Connector 6"/>
          <p:cNvCxnSpPr/>
          <p:nvPr/>
        </p:nvCxnSpPr>
        <p:spPr>
          <a:xfrm flipH="1" flipV="1">
            <a:off x="5638800" y="2366486"/>
            <a:ext cx="304800" cy="352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IN" sz="1600" dirty="0">
                <a:latin typeface="Times New Roman" pitchFamily="18" charset="0"/>
                <a:cs typeface="Times New Roman" pitchFamily="18" charset="0"/>
              </a:rPr>
              <a:t>PDO::PARAM_BOOL - Represents a </a:t>
            </a:r>
            <a:r>
              <a:rPr lang="en-IN" sz="1600" dirty="0" err="1">
                <a:latin typeface="Times New Roman" pitchFamily="18" charset="0"/>
                <a:cs typeface="Times New Roman" pitchFamily="18" charset="0"/>
              </a:rPr>
              <a:t>boolean</a:t>
            </a:r>
            <a:r>
              <a:rPr lang="en-IN" sz="1600" dirty="0">
                <a:latin typeface="Times New Roman" pitchFamily="18" charset="0"/>
                <a:cs typeface="Times New Roman" pitchFamily="18" charset="0"/>
              </a:rPr>
              <a:t> data type.</a:t>
            </a:r>
          </a:p>
          <a:p>
            <a:r>
              <a:rPr lang="en-IN" sz="1600" dirty="0">
                <a:latin typeface="Times New Roman" pitchFamily="18" charset="0"/>
                <a:cs typeface="Times New Roman" pitchFamily="18" charset="0"/>
              </a:rPr>
              <a:t>PDO::PARAM_NULL - Represents the SQL NULL data type.</a:t>
            </a:r>
          </a:p>
          <a:p>
            <a:r>
              <a:rPr lang="en-IN" sz="1600" dirty="0">
                <a:latin typeface="Times New Roman" pitchFamily="18" charset="0"/>
                <a:cs typeface="Times New Roman" pitchFamily="18" charset="0"/>
              </a:rPr>
              <a:t>PDO::PARAM_INT - Represents the SQL INTEGER data type.</a:t>
            </a:r>
          </a:p>
          <a:p>
            <a:r>
              <a:rPr lang="en-IN" sz="1600" dirty="0">
                <a:latin typeface="Times New Roman" pitchFamily="18" charset="0"/>
                <a:cs typeface="Times New Roman" pitchFamily="18" charset="0"/>
              </a:rPr>
              <a:t>PDO::PARAM_STR - Represents the SQL CHAR, VARCHAR, or other string data type.</a:t>
            </a:r>
          </a:p>
          <a:p>
            <a:r>
              <a:rPr lang="en-IN" sz="1600" dirty="0">
                <a:latin typeface="Times New Roman" pitchFamily="18" charset="0"/>
                <a:cs typeface="Times New Roman" pitchFamily="18" charset="0"/>
              </a:rPr>
              <a:t>PDO::PARAM_LOB - Represents the SQL large object data type.</a:t>
            </a:r>
          </a:p>
        </p:txBody>
      </p:sp>
    </p:spTree>
    <p:extLst>
      <p:ext uri="{BB962C8B-B14F-4D97-AF65-F5344CB8AC3E}">
        <p14:creationId xmlns:p14="http://schemas.microsoft.com/office/powerpoint/2010/main" val="101614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lnSpcReduction="10000"/>
          </a:bodyPr>
          <a:lstStyle/>
          <a:p>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It binds </a:t>
            </a:r>
            <a:r>
              <a:rPr lang="en-US" sz="1600" dirty="0">
                <a:latin typeface="Times New Roman" pitchFamily="18" charset="0"/>
                <a:cs typeface="Times New Roman" pitchFamily="18" charset="0"/>
              </a:rPr>
              <a:t>a </a:t>
            </a:r>
            <a:r>
              <a:rPr lang="en-US" sz="1600" dirty="0" smtClean="0">
                <a:latin typeface="Times New Roman" pitchFamily="18" charset="0"/>
                <a:cs typeface="Times New Roman" pitchFamily="18" charset="0"/>
              </a:rPr>
              <a:t>value </a:t>
            </a:r>
            <a:r>
              <a:rPr lang="en-US" sz="1600" dirty="0">
                <a:latin typeface="Times New Roman" pitchFamily="18" charset="0"/>
                <a:cs typeface="Times New Roman" pitchFamily="18" charset="0"/>
              </a:rPr>
              <a:t>to </a:t>
            </a:r>
            <a:r>
              <a:rPr lang="en-US" sz="1600" dirty="0" smtClean="0">
                <a:latin typeface="Times New Roman" pitchFamily="18" charset="0"/>
                <a:cs typeface="Times New Roman" pitchFamily="18" charset="0"/>
              </a:rPr>
              <a:t>a parameter. It </a:t>
            </a:r>
            <a:r>
              <a:rPr lang="en-US" sz="1600" dirty="0">
                <a:latin typeface="Times New Roman" pitchFamily="18" charset="0"/>
                <a:cs typeface="Times New Roman" pitchFamily="18" charset="0"/>
              </a:rPr>
              <a:t>returns TRUE on success or FALSE on failure</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Syntax:- </a:t>
            </a: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parameter_markers</a:t>
            </a:r>
            <a:r>
              <a:rPr lang="en-US" sz="1600" dirty="0" smtClean="0">
                <a:latin typeface="Times New Roman" pitchFamily="18" charset="0"/>
                <a:cs typeface="Times New Roman" pitchFamily="18" charset="0"/>
              </a:rPr>
              <a:t>, $variable/value, </a:t>
            </a:r>
            <a:r>
              <a:rPr lang="en-US" sz="1600" dirty="0" err="1" smtClean="0">
                <a:latin typeface="Times New Roman" pitchFamily="18" charset="0"/>
                <a:cs typeface="Times New Roman" pitchFamily="18" charset="0"/>
              </a:rPr>
              <a:t>data_type</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 - </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 "INSERT INTO </a:t>
            </a:r>
            <a:r>
              <a:rPr lang="en-US" sz="1600" dirty="0" smtClean="0">
                <a:latin typeface="Times New Roman" pitchFamily="18" charset="0"/>
                <a:cs typeface="Times New Roman" pitchFamily="18" charset="0"/>
              </a:rPr>
              <a:t>student </a:t>
            </a:r>
            <a:r>
              <a:rPr lang="en-US" sz="1600" dirty="0">
                <a:latin typeface="Times New Roman" pitchFamily="18" charset="0"/>
                <a:cs typeface="Times New Roman" pitchFamily="18" charset="0"/>
              </a:rPr>
              <a:t>(name, roll, add) VALUES </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name, :roll, :</a:t>
            </a:r>
            <a:r>
              <a:rPr lang="en-US" sz="1600" dirty="0" smtClean="0">
                <a:latin typeface="Times New Roman" pitchFamily="18" charset="0"/>
                <a:cs typeface="Times New Roman" pitchFamily="18" charset="0"/>
              </a:rPr>
              <a:t>address)";</a:t>
            </a:r>
          </a:p>
          <a:p>
            <a:pPr marL="0" indent="0">
              <a:buNone/>
            </a:pPr>
            <a:r>
              <a:rPr lang="en-US" sz="1600" dirty="0" smtClean="0">
                <a:latin typeface="Times New Roman" pitchFamily="18" charset="0"/>
                <a:cs typeface="Times New Roman" pitchFamily="18" charset="0"/>
              </a:rPr>
              <a:t>$result = $conn</a:t>
            </a:r>
            <a:r>
              <a:rPr lang="en-US" sz="1600" dirty="0" smtClean="0">
                <a:cs typeface="Times New Roman" pitchFamily="18" charset="0"/>
              </a:rPr>
              <a:t>-</a:t>
            </a:r>
            <a:r>
              <a:rPr lang="en-US" sz="1600" dirty="0">
                <a:cs typeface="Times New Roman" pitchFamily="18" charset="0"/>
              </a:rPr>
              <a:t>&gt;</a:t>
            </a:r>
            <a:r>
              <a:rPr lang="en-US" sz="1600" dirty="0">
                <a:latin typeface="Times New Roman" pitchFamily="18" charset="0"/>
                <a:cs typeface="Times New Roman" pitchFamily="18" charset="0"/>
              </a:rPr>
              <a:t>prepare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name</a:t>
            </a:r>
            <a:r>
              <a:rPr lang="en-US" sz="1600" dirty="0" smtClean="0">
                <a:latin typeface="Times New Roman" pitchFamily="18" charset="0"/>
                <a:cs typeface="Times New Roman" pitchFamily="18" charset="0"/>
              </a:rPr>
              <a:t>’, $name);</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roll’, </a:t>
            </a:r>
            <a:r>
              <a:rPr lang="en-US" sz="1600" dirty="0" smtClean="0">
                <a:latin typeface="Times New Roman" pitchFamily="18" charset="0"/>
                <a:cs typeface="Times New Roman" pitchFamily="18" charset="0"/>
              </a:rPr>
              <a:t>$roll);</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(‘:address’, “Ranchi” );</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$name = “Raj”;</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 </a:t>
            </a:r>
            <a:r>
              <a:rPr lang="en-US" sz="1600" dirty="0">
                <a:latin typeface="Times New Roman" pitchFamily="18" charset="0"/>
                <a:cs typeface="Times New Roman" pitchFamily="18" charset="0"/>
              </a:rPr>
              <a:t>- Multiple values cannot be bound to a single parameter.</a:t>
            </a:r>
          </a:p>
        </p:txBody>
      </p:sp>
      <p:sp>
        <p:nvSpPr>
          <p:cNvPr id="4" name="Rectangle 3"/>
          <p:cNvSpPr/>
          <p:nvPr/>
        </p:nvSpPr>
        <p:spPr>
          <a:xfrm>
            <a:off x="3793256" y="2419350"/>
            <a:ext cx="4897174" cy="338554"/>
          </a:xfrm>
          <a:prstGeom prst="rect">
            <a:avLst/>
          </a:prstGeom>
        </p:spPr>
        <p:txBody>
          <a:bodyPr wrap="none">
            <a:spAutoFit/>
          </a:bodyPr>
          <a:lstStyle/>
          <a:p>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name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name, PDO::</a:t>
            </a:r>
            <a:r>
              <a:rPr lang="en-US" sz="1600" dirty="0" err="1" smtClean="0">
                <a:latin typeface="Times New Roman" pitchFamily="18" charset="0"/>
                <a:cs typeface="Times New Roman" pitchFamily="18" charset="0"/>
              </a:rPr>
              <a:t>param_STR</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Rectangle 5"/>
          <p:cNvSpPr/>
          <p:nvPr/>
        </p:nvSpPr>
        <p:spPr>
          <a:xfrm>
            <a:off x="4343400" y="3105150"/>
            <a:ext cx="4572000" cy="52322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a:latin typeface="Times New Roman" pitchFamily="18" charset="0"/>
                <a:cs typeface="Times New Roman" pitchFamily="18" charset="0"/>
              </a:rPr>
              <a:t>For named parameter markers (:name), this is a string that represents the parameter name.</a:t>
            </a:r>
            <a:endParaRPr lang="en-IN" sz="1400" dirty="0">
              <a:latin typeface="Times New Roman" pitchFamily="18" charset="0"/>
              <a:cs typeface="Times New Roman" pitchFamily="18" charset="0"/>
            </a:endParaRPr>
          </a:p>
        </p:txBody>
      </p:sp>
      <p:cxnSp>
        <p:nvCxnSpPr>
          <p:cNvPr id="7" name="Straight Arrow Connector 6"/>
          <p:cNvCxnSpPr/>
          <p:nvPr/>
        </p:nvCxnSpPr>
        <p:spPr>
          <a:xfrm flipV="1">
            <a:off x="5715000" y="2757904"/>
            <a:ext cx="152400" cy="319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48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1600" dirty="0" smtClean="0">
                <a:latin typeface="Times New Roman" pitchFamily="18" charset="0"/>
                <a:cs typeface="Times New Roman" pitchFamily="18" charset="0"/>
              </a:rPr>
              <a:t>Syntax:- </a:t>
            </a: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bindParam</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parameter_markers</a:t>
            </a:r>
            <a:r>
              <a:rPr lang="en-US" sz="1600" dirty="0" smtClean="0">
                <a:latin typeface="Times New Roman" pitchFamily="18" charset="0"/>
                <a:cs typeface="Times New Roman" pitchFamily="18" charset="0"/>
              </a:rPr>
              <a:t>, $variable, </a:t>
            </a:r>
            <a:r>
              <a:rPr lang="en-US" sz="1600" dirty="0" err="1" smtClean="0">
                <a:latin typeface="Times New Roman" pitchFamily="18" charset="0"/>
                <a:cs typeface="Times New Roman" pitchFamily="18" charset="0"/>
              </a:rPr>
              <a:t>data_type</a:t>
            </a:r>
            <a:r>
              <a:rPr lang="en-US" sz="1600" dirty="0" smtClean="0">
                <a:latin typeface="Times New Roman" pitchFamily="18" charset="0"/>
                <a:cs typeface="Times New Roman" pitchFamily="18" charset="0"/>
              </a:rPr>
              <a:t>, length);</a:t>
            </a:r>
          </a:p>
          <a:p>
            <a:pPr marL="0" indent="0">
              <a:buNone/>
            </a:pPr>
            <a:r>
              <a:rPr lang="en-US" sz="1600" dirty="0" smtClean="0">
                <a:latin typeface="Times New Roman" pitchFamily="18" charset="0"/>
                <a:cs typeface="Times New Roman" pitchFamily="18" charset="0"/>
              </a:rPr>
              <a:t>Ex: - </a:t>
            </a:r>
          </a:p>
          <a:p>
            <a:pPr marL="0" indent="0">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 "INSERT INTO </a:t>
            </a:r>
            <a:r>
              <a:rPr lang="en-US" sz="1600" dirty="0" smtClean="0">
                <a:latin typeface="Times New Roman" pitchFamily="18" charset="0"/>
                <a:cs typeface="Times New Roman" pitchFamily="18" charset="0"/>
              </a:rPr>
              <a:t>student </a:t>
            </a:r>
            <a:r>
              <a:rPr lang="en-US" sz="1600" dirty="0">
                <a:latin typeface="Times New Roman" pitchFamily="18" charset="0"/>
                <a:cs typeface="Times New Roman" pitchFamily="18" charset="0"/>
              </a:rPr>
              <a:t>(name, roll, add) VALUES </a:t>
            </a:r>
            <a:r>
              <a:rPr lang="en-US" sz="1600" dirty="0" smtClean="0">
                <a:latin typeface="Times New Roman" pitchFamily="18" charset="0"/>
                <a:cs typeface="Times New Roman" pitchFamily="18" charset="0"/>
              </a:rPr>
              <a:t>(?, ?, ?)";</a:t>
            </a:r>
          </a:p>
          <a:p>
            <a:pPr marL="0" indent="0">
              <a:buNone/>
            </a:pPr>
            <a:r>
              <a:rPr lang="en-US" sz="1600" dirty="0" smtClean="0">
                <a:latin typeface="Times New Roman" pitchFamily="18" charset="0"/>
                <a:cs typeface="Times New Roman" pitchFamily="18" charset="0"/>
              </a:rPr>
              <a:t>$result = $conn</a:t>
            </a:r>
            <a:r>
              <a:rPr lang="en-US" sz="1600" dirty="0" smtClean="0">
                <a:cs typeface="Times New Roman" pitchFamily="18" charset="0"/>
              </a:rPr>
              <a:t>-</a:t>
            </a:r>
            <a:r>
              <a:rPr lang="en-US" sz="1600" dirty="0">
                <a:cs typeface="Times New Roman" pitchFamily="18" charset="0"/>
              </a:rPr>
              <a:t>&gt;</a:t>
            </a:r>
            <a:r>
              <a:rPr lang="en-US" sz="1600" dirty="0">
                <a:latin typeface="Times New Roman" pitchFamily="18" charset="0"/>
                <a:cs typeface="Times New Roman" pitchFamily="18" charset="0"/>
              </a:rPr>
              <a:t>prepare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(1, $name);</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(2, $roll);</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(3, “Ranchi” );</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$name = “Raj”;</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 </a:t>
            </a:r>
            <a:r>
              <a:rPr lang="en-US" sz="1600" dirty="0">
                <a:latin typeface="Times New Roman" pitchFamily="18" charset="0"/>
                <a:cs typeface="Times New Roman" pitchFamily="18" charset="0"/>
              </a:rPr>
              <a:t>- Multiple values cannot be bound to a single parameter.</a:t>
            </a:r>
          </a:p>
        </p:txBody>
      </p:sp>
      <p:sp>
        <p:nvSpPr>
          <p:cNvPr id="4" name="Rectangle 3"/>
          <p:cNvSpPr/>
          <p:nvPr/>
        </p:nvSpPr>
        <p:spPr>
          <a:xfrm>
            <a:off x="3505200" y="2061686"/>
            <a:ext cx="4358565" cy="338554"/>
          </a:xfrm>
          <a:prstGeom prst="rect">
            <a:avLst/>
          </a:prstGeom>
        </p:spPr>
        <p:txBody>
          <a:bodyPr wrap="none">
            <a:spAutoFit/>
          </a:bodyPr>
          <a:lstStyle/>
          <a:p>
            <a:r>
              <a:rPr lang="en-US" sz="1600" dirty="0">
                <a:latin typeface="Times New Roman" pitchFamily="18" charset="0"/>
                <a:cs typeface="Times New Roman" pitchFamily="18" charset="0"/>
              </a:rPr>
              <a:t>$result</a:t>
            </a:r>
            <a:r>
              <a:rPr lang="en-US" sz="1600" dirty="0">
                <a:cs typeface="Times New Roman" pitchFamily="18" charset="0"/>
              </a:rPr>
              <a:t>-&gt; </a:t>
            </a:r>
            <a:r>
              <a:rPr lang="en-US" sz="1600" dirty="0" err="1" smtClean="0">
                <a:latin typeface="Times New Roman" pitchFamily="18" charset="0"/>
                <a:cs typeface="Times New Roman" pitchFamily="18" charset="0"/>
              </a:rPr>
              <a:t>bindValue</a:t>
            </a:r>
            <a:r>
              <a:rPr lang="en-US" sz="1600" dirty="0" smtClean="0">
                <a:latin typeface="Times New Roman" pitchFamily="18" charset="0"/>
                <a:cs typeface="Times New Roman" pitchFamily="18" charset="0"/>
              </a:rPr>
              <a:t>(1, </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name, PDO::</a:t>
            </a:r>
            <a:r>
              <a:rPr lang="en-US" sz="1600" dirty="0" err="1" smtClean="0">
                <a:latin typeface="Times New Roman" pitchFamily="18" charset="0"/>
                <a:cs typeface="Times New Roman" pitchFamily="18" charset="0"/>
              </a:rPr>
              <a:t>param_STR</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Rectangle 4"/>
          <p:cNvSpPr/>
          <p:nvPr/>
        </p:nvSpPr>
        <p:spPr>
          <a:xfrm>
            <a:off x="3962400" y="2747486"/>
            <a:ext cx="4572000" cy="73866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a:latin typeface="Times New Roman" pitchFamily="18" charset="0"/>
                <a:cs typeface="Times New Roman" pitchFamily="18" charset="0"/>
              </a:rPr>
              <a:t>For question mark parameter markers (?), this is an integer that represents the 1-indexed position of the parameter in the SQL statement.</a:t>
            </a:r>
            <a:endParaRPr lang="en-IN" sz="1400" dirty="0">
              <a:latin typeface="Times New Roman" pitchFamily="18" charset="0"/>
              <a:cs typeface="Times New Roman" pitchFamily="18" charset="0"/>
            </a:endParaRPr>
          </a:p>
        </p:txBody>
      </p:sp>
      <p:cxnSp>
        <p:nvCxnSpPr>
          <p:cNvPr id="7" name="Straight Arrow Connector 6"/>
          <p:cNvCxnSpPr/>
          <p:nvPr/>
        </p:nvCxnSpPr>
        <p:spPr>
          <a:xfrm flipH="1" flipV="1">
            <a:off x="5410200" y="2366486"/>
            <a:ext cx="304800" cy="352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43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IN" sz="1600" dirty="0">
                <a:latin typeface="Times New Roman" pitchFamily="18" charset="0"/>
                <a:cs typeface="Times New Roman" pitchFamily="18" charset="0"/>
              </a:rPr>
              <a:t>PDO::PARAM_BOOL - Represents a </a:t>
            </a:r>
            <a:r>
              <a:rPr lang="en-IN" sz="1600" dirty="0" err="1">
                <a:latin typeface="Times New Roman" pitchFamily="18" charset="0"/>
                <a:cs typeface="Times New Roman" pitchFamily="18" charset="0"/>
              </a:rPr>
              <a:t>boolean</a:t>
            </a:r>
            <a:r>
              <a:rPr lang="en-IN" sz="1600" dirty="0">
                <a:latin typeface="Times New Roman" pitchFamily="18" charset="0"/>
                <a:cs typeface="Times New Roman" pitchFamily="18" charset="0"/>
              </a:rPr>
              <a:t> data type.</a:t>
            </a:r>
          </a:p>
          <a:p>
            <a:r>
              <a:rPr lang="en-IN" sz="1600" dirty="0">
                <a:latin typeface="Times New Roman" pitchFamily="18" charset="0"/>
                <a:cs typeface="Times New Roman" pitchFamily="18" charset="0"/>
              </a:rPr>
              <a:t>PDO::PARAM_NULL - Represents the SQL NULL data type.</a:t>
            </a:r>
          </a:p>
          <a:p>
            <a:r>
              <a:rPr lang="en-IN" sz="1600" dirty="0">
                <a:latin typeface="Times New Roman" pitchFamily="18" charset="0"/>
                <a:cs typeface="Times New Roman" pitchFamily="18" charset="0"/>
              </a:rPr>
              <a:t>PDO::PARAM_INT - Represents the SQL INTEGER data type.</a:t>
            </a:r>
          </a:p>
          <a:p>
            <a:r>
              <a:rPr lang="en-IN" sz="1600" dirty="0">
                <a:latin typeface="Times New Roman" pitchFamily="18" charset="0"/>
                <a:cs typeface="Times New Roman" pitchFamily="18" charset="0"/>
              </a:rPr>
              <a:t>PDO::PARAM_STR - Represents the SQL CHAR, VARCHAR, or other string data type.</a:t>
            </a:r>
          </a:p>
          <a:p>
            <a:r>
              <a:rPr lang="en-IN" sz="1600" dirty="0">
                <a:latin typeface="Times New Roman" pitchFamily="18" charset="0"/>
                <a:cs typeface="Times New Roman" pitchFamily="18" charset="0"/>
              </a:rPr>
              <a:t>PDO::PARAM_LOB - Represents the SQL large object data type.</a:t>
            </a:r>
          </a:p>
        </p:txBody>
      </p:sp>
    </p:spTree>
    <p:extLst>
      <p:ext uri="{BB962C8B-B14F-4D97-AF65-F5344CB8AC3E}">
        <p14:creationId xmlns:p14="http://schemas.microsoft.com/office/powerpoint/2010/main" val="272603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Advantage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r>
              <a:rPr lang="en-US" sz="2000" dirty="0">
                <a:latin typeface="Times New Roman" pitchFamily="18" charset="0"/>
                <a:cs typeface="Times New Roman" pitchFamily="18" charset="0"/>
              </a:rPr>
              <a:t>Prepared statements are very useful against SQL injections.</a:t>
            </a:r>
            <a:endParaRPr lang="en-IN"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Prepared </a:t>
            </a:r>
            <a:r>
              <a:rPr lang="en-US" sz="2000" dirty="0">
                <a:latin typeface="Times New Roman" pitchFamily="18" charset="0"/>
                <a:cs typeface="Times New Roman" pitchFamily="18" charset="0"/>
              </a:rPr>
              <a:t>statements reduce parsing time as the preparation on the query is done only once (although the statement is executed multiple times)</a:t>
            </a:r>
          </a:p>
          <a:p>
            <a:r>
              <a:rPr lang="en-US" sz="2000" dirty="0">
                <a:latin typeface="Times New Roman" pitchFamily="18" charset="0"/>
                <a:cs typeface="Times New Roman" pitchFamily="18" charset="0"/>
              </a:rPr>
              <a:t>Bound parameters minimize bandwidth to the server as you need send only the parameters each time, and not the whole </a:t>
            </a:r>
            <a:r>
              <a:rPr lang="en-US" sz="2000" dirty="0" smtClean="0">
                <a:latin typeface="Times New Roman" pitchFamily="18" charset="0"/>
                <a:cs typeface="Times New Roman" pitchFamily="18" charset="0"/>
              </a:rPr>
              <a:t>query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816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smtClean="0">
                <a:latin typeface="Times New Roman" pitchFamily="18" charset="0"/>
                <a:cs typeface="Times New Roman" pitchFamily="18" charset="0"/>
              </a:rPr>
              <a:t>bindParam</a:t>
            </a:r>
            <a:r>
              <a:rPr lang="en-US" sz="4000" b="1" u="sng" dirty="0" smtClean="0">
                <a:latin typeface="Times New Roman" pitchFamily="18" charset="0"/>
                <a:cs typeface="Times New Roman" pitchFamily="18" charset="0"/>
              </a:rPr>
              <a:t> ( ) </a:t>
            </a:r>
            <a:r>
              <a:rPr lang="en-US" sz="4000" b="1" u="sng" dirty="0" err="1" smtClean="0">
                <a:latin typeface="Times New Roman" pitchFamily="18" charset="0"/>
                <a:cs typeface="Times New Roman" pitchFamily="18" charset="0"/>
              </a:rPr>
              <a:t>vs</a:t>
            </a:r>
            <a:r>
              <a:rPr lang="en-US" sz="4000" b="1" u="sng" dirty="0" smtClean="0">
                <a:latin typeface="Times New Roman" pitchFamily="18" charset="0"/>
                <a:cs typeface="Times New Roman" pitchFamily="18" charset="0"/>
              </a:rPr>
              <a:t> </a:t>
            </a:r>
            <a:r>
              <a:rPr lang="en-US" sz="4000" b="1" u="sng" dirty="0" err="1" smtClean="0">
                <a:latin typeface="Times New Roman" pitchFamily="18" charset="0"/>
                <a:cs typeface="Times New Roman" pitchFamily="18" charset="0"/>
              </a:rPr>
              <a:t>bindValue</a:t>
            </a:r>
            <a:r>
              <a:rPr lang="en-US" sz="4000" b="1" u="sng" dirty="0" smtClean="0">
                <a:latin typeface="Times New Roman" pitchFamily="18" charset="0"/>
                <a:cs typeface="Times New Roman" pitchFamily="18" charset="0"/>
              </a:rPr>
              <a:t>(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bindParam</a:t>
            </a:r>
            <a:r>
              <a:rPr lang="en-US" sz="1800" dirty="0">
                <a:latin typeface="Times New Roman" pitchFamily="18" charset="0"/>
                <a:cs typeface="Times New Roman" pitchFamily="18" charset="0"/>
              </a:rPr>
              <a:t> () function is used to pass variable not value While The </a:t>
            </a:r>
            <a:r>
              <a:rPr lang="en-US" sz="1800" dirty="0" err="1">
                <a:latin typeface="Times New Roman" pitchFamily="18" charset="0"/>
                <a:cs typeface="Times New Roman" pitchFamily="18" charset="0"/>
              </a:rPr>
              <a:t>bindValue</a:t>
            </a:r>
            <a:r>
              <a:rPr lang="en-US" sz="1800" dirty="0">
                <a:latin typeface="Times New Roman" pitchFamily="18" charset="0"/>
                <a:cs typeface="Times New Roman" pitchFamily="18" charset="0"/>
              </a:rPr>
              <a:t>() function is used to pass both value and variable</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bindParam</a:t>
            </a:r>
            <a:r>
              <a:rPr lang="en-US" sz="1800" dirty="0">
                <a:latin typeface="Times New Roman" pitchFamily="18" charset="0"/>
                <a:cs typeface="Times New Roman" pitchFamily="18" charset="0"/>
              </a:rPr>
              <a:t>() function binds a parameter to named or question mark placeholder in SQL statement While The </a:t>
            </a:r>
            <a:r>
              <a:rPr lang="en-US" sz="1800" dirty="0" err="1">
                <a:latin typeface="Times New Roman" pitchFamily="18" charset="0"/>
                <a:cs typeface="Times New Roman" pitchFamily="18" charset="0"/>
              </a:rPr>
              <a:t>bindValue</a:t>
            </a:r>
            <a:r>
              <a:rPr lang="en-US" sz="1800" dirty="0">
                <a:latin typeface="Times New Roman" pitchFamily="18" charset="0"/>
                <a:cs typeface="Times New Roman" pitchFamily="18" charset="0"/>
              </a:rPr>
              <a:t>() function binds a value to named or question mark in SQL statement</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you </a:t>
            </a:r>
            <a:r>
              <a:rPr lang="en-US" sz="1800" dirty="0" smtClean="0">
                <a:latin typeface="Times New Roman" pitchFamily="18" charset="0"/>
                <a:cs typeface="Times New Roman" pitchFamily="18" charset="0"/>
              </a:rPr>
              <a:t>are </a:t>
            </a:r>
            <a:r>
              <a:rPr lang="en-US" sz="1800" dirty="0">
                <a:latin typeface="Times New Roman" pitchFamily="18" charset="0"/>
                <a:cs typeface="Times New Roman" pitchFamily="18" charset="0"/>
              </a:rPr>
              <a:t>executing the query multiple times with different data. </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With </a:t>
            </a:r>
            <a:r>
              <a:rPr lang="en-US" sz="1800" dirty="0" err="1">
                <a:latin typeface="Times New Roman" pitchFamily="18" charset="0"/>
                <a:cs typeface="Times New Roman" pitchFamily="18" charset="0"/>
              </a:rPr>
              <a:t>bindParam</a:t>
            </a:r>
            <a:r>
              <a:rPr lang="en-US" sz="1800" dirty="0">
                <a:latin typeface="Times New Roman" pitchFamily="18" charset="0"/>
                <a:cs typeface="Times New Roman" pitchFamily="18" charset="0"/>
              </a:rPr>
              <a:t> you'd just need to update the variable</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With </a:t>
            </a:r>
            <a:r>
              <a:rPr lang="en-US" sz="1800" dirty="0" err="1">
                <a:latin typeface="Times New Roman" pitchFamily="18" charset="0"/>
                <a:cs typeface="Times New Roman" pitchFamily="18" charset="0"/>
              </a:rPr>
              <a:t>bindValue</a:t>
            </a:r>
            <a:r>
              <a:rPr lang="en-US" sz="1800" dirty="0">
                <a:latin typeface="Times New Roman" pitchFamily="18" charset="0"/>
                <a:cs typeface="Times New Roman" pitchFamily="18" charset="0"/>
              </a:rPr>
              <a:t> you'd need to re-bind the data each time. </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785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04800" y="895350"/>
            <a:ext cx="8610600" cy="3886200"/>
          </a:xfrm>
        </p:spPr>
        <p:txBody>
          <a:bodyPr>
            <a:normAutofit/>
          </a:bodyPr>
          <a:lstStyle/>
          <a:p>
            <a:r>
              <a:rPr lang="en-US" sz="2400" dirty="0">
                <a:latin typeface="Times New Roman" pitchFamily="18" charset="0"/>
                <a:cs typeface="Times New Roman" pitchFamily="18" charset="0"/>
              </a:rPr>
              <a:t>execute() - It executes a prepared </a:t>
            </a:r>
            <a:r>
              <a:rPr lang="en-US" sz="2400" dirty="0" smtClean="0">
                <a:latin typeface="Times New Roman" pitchFamily="18" charset="0"/>
                <a:cs typeface="Times New Roman" pitchFamily="18" charset="0"/>
              </a:rPr>
              <a:t>statement. </a:t>
            </a:r>
            <a:r>
              <a:rPr lang="en-US" sz="2400" dirty="0">
                <a:latin typeface="Times New Roman" pitchFamily="18" charset="0"/>
                <a:cs typeface="Times New Roman" pitchFamily="18" charset="0"/>
              </a:rPr>
              <a:t>It returns TRUE on success or FALSE on failure.</a:t>
            </a:r>
          </a:p>
          <a:p>
            <a:pPr marL="0" indent="0">
              <a:buNone/>
            </a:pPr>
            <a:r>
              <a:rPr lang="en-US" sz="2400" dirty="0">
                <a:latin typeface="Times New Roman" pitchFamily="18" charset="0"/>
                <a:cs typeface="Times New Roman" pitchFamily="18" charset="0"/>
              </a:rPr>
              <a:t>	Syntax: - $result</a:t>
            </a:r>
            <a:r>
              <a:rPr lang="en-US" sz="2400" dirty="0">
                <a:cs typeface="Times New Roman" pitchFamily="18" charset="0"/>
              </a:rPr>
              <a:t>-&gt;</a:t>
            </a:r>
            <a:r>
              <a:rPr lang="en-IN" sz="2400" dirty="0">
                <a:latin typeface="Times New Roman" pitchFamily="18" charset="0"/>
                <a:cs typeface="Times New Roman" pitchFamily="18" charset="0"/>
              </a:rPr>
              <a:t>execute</a:t>
            </a:r>
            <a:r>
              <a:rPr lang="en-IN"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680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itchFamily="18" charset="0"/>
                <a:cs typeface="Times New Roman" pitchFamily="18" charset="0"/>
              </a:rPr>
              <a:t>PDO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04800" y="895350"/>
            <a:ext cx="8610600" cy="3886200"/>
          </a:xfrm>
        </p:spPr>
        <p:txBody>
          <a:bodyPr>
            <a:normAutofit/>
          </a:bodyPr>
          <a:lstStyle/>
          <a:p>
            <a:r>
              <a:rPr lang="en-US" sz="1800" dirty="0">
                <a:latin typeface="Times New Roman" pitchFamily="18" charset="0"/>
                <a:cs typeface="Times New Roman" pitchFamily="18" charset="0"/>
              </a:rPr>
              <a:t>execute() - It executes a prepared </a:t>
            </a:r>
            <a:r>
              <a:rPr lang="en-US" sz="1800" dirty="0" smtClean="0">
                <a:latin typeface="Times New Roman" pitchFamily="18" charset="0"/>
                <a:cs typeface="Times New Roman" pitchFamily="18" charset="0"/>
              </a:rPr>
              <a:t>statement. </a:t>
            </a:r>
            <a:r>
              <a:rPr lang="en-US" sz="1800" dirty="0">
                <a:latin typeface="Times New Roman" pitchFamily="18" charset="0"/>
                <a:cs typeface="Times New Roman" pitchFamily="18" charset="0"/>
              </a:rPr>
              <a:t>It returns TRUE on success or FALSE on failure.</a:t>
            </a:r>
          </a:p>
          <a:p>
            <a:pPr marL="0" indent="0">
              <a:buNone/>
            </a:pPr>
            <a:r>
              <a:rPr lang="en-US" sz="1800" dirty="0" smtClean="0">
                <a:latin typeface="Times New Roman" pitchFamily="18" charset="0"/>
                <a:cs typeface="Times New Roman" pitchFamily="18" charset="0"/>
              </a:rPr>
              <a:t>	Syntax</a:t>
            </a:r>
            <a:r>
              <a:rPr lang="en-US" sz="1800" dirty="0">
                <a:latin typeface="Times New Roman" pitchFamily="18" charset="0"/>
                <a:cs typeface="Times New Roman" pitchFamily="18" charset="0"/>
              </a:rPr>
              <a:t>: - $result</a:t>
            </a:r>
            <a:r>
              <a:rPr lang="en-US" sz="1800" dirty="0">
                <a:cs typeface="Times New Roman" pitchFamily="18" charset="0"/>
              </a:rPr>
              <a:t>-&gt;</a:t>
            </a:r>
            <a:r>
              <a:rPr lang="en-IN" sz="1800" dirty="0">
                <a:latin typeface="Times New Roman" pitchFamily="18" charset="0"/>
                <a:cs typeface="Times New Roman" pitchFamily="18" charset="0"/>
              </a:rPr>
              <a:t>execute</a:t>
            </a:r>
            <a:r>
              <a:rPr lang="en-IN" sz="1800" dirty="0" smtClean="0">
                <a:latin typeface="Times New Roman" pitchFamily="18" charset="0"/>
                <a:cs typeface="Times New Roman" pitchFamily="18" charset="0"/>
              </a:rPr>
              <a:t>([array $</a:t>
            </a:r>
            <a:r>
              <a:rPr lang="en-IN" sz="1800" dirty="0" err="1" smtClean="0">
                <a:latin typeface="Times New Roman" pitchFamily="18" charset="0"/>
                <a:cs typeface="Times New Roman" pitchFamily="18" charset="0"/>
              </a:rPr>
              <a:t>input_parameter</a:t>
            </a:r>
            <a:r>
              <a:rPr lang="en-IN" sz="1800" dirty="0" smtClean="0">
                <a:latin typeface="Times New Roman" pitchFamily="18" charset="0"/>
                <a:cs typeface="Times New Roman" pitchFamily="18" charset="0"/>
              </a:rPr>
              <a:t>]);</a:t>
            </a:r>
          </a:p>
          <a:p>
            <a:pPr marL="0" indent="0">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input_parameter</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array of values with as many elements as there are bound parameters in the SQL statement being executed. All values are treated as PDO::PARAM_STR</a:t>
            </a:r>
            <a:r>
              <a:rPr lang="en-US" sz="1800" dirty="0" smtClean="0">
                <a:latin typeface="Times New Roman" pitchFamily="18" charset="0"/>
                <a:cs typeface="Times New Roman" pitchFamily="18" charset="0"/>
              </a:rPr>
              <a:t>.</a:t>
            </a:r>
          </a:p>
          <a:p>
            <a:pPr marL="0" indent="0">
              <a:buNone/>
            </a:pPr>
            <a:endParaRPr lang="en-IN"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 </a:t>
            </a:r>
          </a:p>
          <a:p>
            <a:pPr marL="0" indent="0">
              <a:buNone/>
            </a:pPr>
            <a:r>
              <a:rPr lang="en-US" sz="1800" dirty="0" smtClean="0">
                <a:latin typeface="Times New Roman" pitchFamily="18" charset="0"/>
                <a:cs typeface="Times New Roman" pitchFamily="18" charset="0"/>
              </a:rPr>
              <a:t>$result</a:t>
            </a:r>
            <a:r>
              <a:rPr lang="en-US" sz="1800" dirty="0" smtClean="0">
                <a:cs typeface="Times New Roman" pitchFamily="18" charset="0"/>
              </a:rPr>
              <a:t>-</a:t>
            </a:r>
            <a:r>
              <a:rPr lang="en-US" sz="1800" dirty="0">
                <a:cs typeface="Times New Roman" pitchFamily="18" charset="0"/>
              </a:rPr>
              <a:t>&gt;</a:t>
            </a:r>
            <a:r>
              <a:rPr lang="en-US" sz="1800" dirty="0">
                <a:latin typeface="Times New Roman" pitchFamily="18" charset="0"/>
                <a:cs typeface="Times New Roman" pitchFamily="18" charset="0"/>
              </a:rPr>
              <a:t>execute(array</a:t>
            </a:r>
            <a:r>
              <a:rPr lang="en-US" sz="1800" dirty="0" smtClean="0">
                <a:latin typeface="Times New Roman" pitchFamily="18" charset="0"/>
                <a:cs typeface="Times New Roman" pitchFamily="18" charset="0"/>
              </a:rPr>
              <a:t>(':name' </a:t>
            </a:r>
            <a:r>
              <a:rPr lang="en-US" sz="1800" dirty="0">
                <a:cs typeface="Times New Roman" pitchFamily="18" charset="0"/>
              </a:rPr>
              <a:t>=&gt;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$name, ':roll' </a:t>
            </a:r>
            <a:r>
              <a:rPr lang="en-US" sz="1800" dirty="0">
                <a:cs typeface="Times New Roman" pitchFamily="18" charset="0"/>
              </a:rPr>
              <a:t>=&gt;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$roll, ‘:address’ </a:t>
            </a:r>
            <a:r>
              <a:rPr lang="en-US" sz="1800" dirty="0" smtClean="0">
                <a:cs typeface="Times New Roman" pitchFamily="18" charset="0"/>
              </a:rPr>
              <a:t>=&gt;</a:t>
            </a:r>
            <a:r>
              <a:rPr lang="en-US" sz="1800" dirty="0" smtClean="0">
                <a:latin typeface="Times New Roman" pitchFamily="18" charset="0"/>
                <a:cs typeface="Times New Roman" pitchFamily="18" charset="0"/>
              </a:rPr>
              <a:t> $address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$result</a:t>
            </a:r>
            <a:r>
              <a:rPr lang="en-US" sz="1800" dirty="0" smtClean="0">
                <a:cs typeface="Times New Roman" pitchFamily="18" charset="0"/>
              </a:rPr>
              <a:t>-&gt;</a:t>
            </a:r>
            <a:r>
              <a:rPr lang="en-US" sz="1800" dirty="0">
                <a:latin typeface="Times New Roman" pitchFamily="18" charset="0"/>
                <a:cs typeface="Times New Roman" pitchFamily="18" charset="0"/>
              </a:rPr>
              <a:t>execute(array</a:t>
            </a:r>
            <a:r>
              <a:rPr lang="en-US" sz="1800" dirty="0" smtClean="0">
                <a:latin typeface="Times New Roman" pitchFamily="18" charset="0"/>
                <a:cs typeface="Times New Roman" pitchFamily="18" charset="0"/>
              </a:rPr>
              <a:t>($name, $roll, $address));</a:t>
            </a:r>
          </a:p>
          <a:p>
            <a:pPr marL="0" indent="0">
              <a:buNone/>
            </a:pPr>
            <a:r>
              <a:rPr lang="en-US" sz="1800" dirty="0">
                <a:latin typeface="Times New Roman" pitchFamily="18" charset="0"/>
                <a:cs typeface="Times New Roman" pitchFamily="18" charset="0"/>
              </a:rPr>
              <a:t>$result</a:t>
            </a:r>
            <a:r>
              <a:rPr lang="en-US" sz="1800" dirty="0">
                <a:cs typeface="Times New Roman" pitchFamily="18" charset="0"/>
              </a:rPr>
              <a:t>-&gt;</a:t>
            </a:r>
            <a:r>
              <a:rPr lang="en-US" sz="1800" dirty="0">
                <a:latin typeface="Times New Roman" pitchFamily="18" charset="0"/>
                <a:cs typeface="Times New Roman" pitchFamily="18" charset="0"/>
              </a:rPr>
              <a:t>execute(array(</a:t>
            </a:r>
            <a:r>
              <a:rPr lang="en-US" sz="1800" dirty="0" smtClean="0">
                <a:latin typeface="Times New Roman" pitchFamily="18" charset="0"/>
                <a:cs typeface="Times New Roman" pitchFamily="18" charset="0"/>
              </a:rPr>
              <a:t>'name</a:t>
            </a:r>
            <a:r>
              <a:rPr lang="en-US" sz="1800" dirty="0">
                <a:latin typeface="Times New Roman" pitchFamily="18" charset="0"/>
                <a:cs typeface="Times New Roman" pitchFamily="18" charset="0"/>
              </a:rPr>
              <a:t>' </a:t>
            </a:r>
            <a:r>
              <a:rPr lang="en-US" sz="1800" dirty="0">
                <a:cs typeface="Times New Roman" pitchFamily="18" charset="0"/>
              </a:rPr>
              <a:t>=&gt;</a:t>
            </a:r>
            <a:r>
              <a:rPr lang="en-US" sz="1800" dirty="0">
                <a:latin typeface="Times New Roman" pitchFamily="18" charset="0"/>
                <a:cs typeface="Times New Roman" pitchFamily="18" charset="0"/>
              </a:rPr>
              <a:t> $name, </a:t>
            </a:r>
            <a:r>
              <a:rPr lang="en-US" sz="1800" dirty="0" smtClean="0">
                <a:latin typeface="Times New Roman" pitchFamily="18" charset="0"/>
                <a:cs typeface="Times New Roman" pitchFamily="18" charset="0"/>
              </a:rPr>
              <a:t>'roll</a:t>
            </a:r>
            <a:r>
              <a:rPr lang="en-US" sz="1800" dirty="0">
                <a:latin typeface="Times New Roman" pitchFamily="18" charset="0"/>
                <a:cs typeface="Times New Roman" pitchFamily="18" charset="0"/>
              </a:rPr>
              <a:t>' </a:t>
            </a:r>
            <a:r>
              <a:rPr lang="en-US" sz="1800" dirty="0">
                <a:cs typeface="Times New Roman" pitchFamily="18" charset="0"/>
              </a:rPr>
              <a:t>=&gt;</a:t>
            </a:r>
            <a:r>
              <a:rPr lang="en-US" sz="1800" dirty="0">
                <a:latin typeface="Times New Roman" pitchFamily="18" charset="0"/>
                <a:cs typeface="Times New Roman" pitchFamily="18" charset="0"/>
              </a:rPr>
              <a:t> $roll, </a:t>
            </a:r>
            <a:r>
              <a:rPr lang="en-US" sz="1800" dirty="0" smtClean="0">
                <a:latin typeface="Times New Roman" pitchFamily="18" charset="0"/>
                <a:cs typeface="Times New Roman" pitchFamily="18" charset="0"/>
              </a:rPr>
              <a:t>‘address</a:t>
            </a:r>
            <a:r>
              <a:rPr lang="en-US" sz="1800" dirty="0">
                <a:latin typeface="Times New Roman" pitchFamily="18" charset="0"/>
                <a:cs typeface="Times New Roman" pitchFamily="18" charset="0"/>
              </a:rPr>
              <a:t>’ </a:t>
            </a:r>
            <a:r>
              <a:rPr lang="en-US" sz="1800" dirty="0">
                <a:cs typeface="Times New Roman" pitchFamily="18" charset="0"/>
              </a:rPr>
              <a:t>=&gt;</a:t>
            </a:r>
            <a:r>
              <a:rPr lang="en-US" sz="1800" dirty="0">
                <a:latin typeface="Times New Roman" pitchFamily="18" charset="0"/>
                <a:cs typeface="Times New Roman" pitchFamily="18" charset="0"/>
              </a:rPr>
              <a:t> $address ));</a:t>
            </a: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96323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Procedural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IN" sz="2000" dirty="0" err="1">
                <a:latin typeface="Times New Roman" pitchFamily="18" charset="0"/>
                <a:cs typeface="Times New Roman" pitchFamily="18" charset="0"/>
              </a:rPr>
              <a:t>mysqli_prepare</a:t>
            </a:r>
            <a:r>
              <a:rPr lang="en-IN"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It prepares an SQL statement and returns a statement handle to be used for further operations on the statement or FALSE if an error occurred. The query must consist of a single SQL statement</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Syntax: - </a:t>
            </a:r>
            <a:r>
              <a:rPr lang="en-US" sz="2000" dirty="0" err="1">
                <a:latin typeface="Times New Roman" pitchFamily="18" charset="0"/>
                <a:cs typeface="Times New Roman" pitchFamily="18" charset="0"/>
              </a:rPr>
              <a:t>mysqli_prepare</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$conn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$conn </a:t>
            </a:r>
            <a:r>
              <a:rPr lang="en-US" sz="2000" dirty="0">
                <a:latin typeface="Times New Roman" pitchFamily="18" charset="0"/>
                <a:cs typeface="Times New Roman" pitchFamily="18" charset="0"/>
              </a:rPr>
              <a:t>returned by </a:t>
            </a:r>
            <a:r>
              <a:rPr lang="en-US" sz="2000" dirty="0" err="1">
                <a:latin typeface="Times New Roman" pitchFamily="18" charset="0"/>
                <a:cs typeface="Times New Roman" pitchFamily="18" charset="0"/>
              </a:rPr>
              <a:t>mysqli_connect</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sql</a:t>
            </a:r>
            <a:r>
              <a:rPr lang="en-US" sz="2000" dirty="0">
                <a:latin typeface="Times New Roman" pitchFamily="18" charset="0"/>
                <a:cs typeface="Times New Roman" pitchFamily="18" charset="0"/>
              </a:rPr>
              <a:t> = "INSERT INTO </a:t>
            </a:r>
            <a:r>
              <a:rPr lang="en-US" sz="2000" dirty="0" smtClean="0">
                <a:latin typeface="Times New Roman" pitchFamily="18" charset="0"/>
                <a:cs typeface="Times New Roman" pitchFamily="18" charset="0"/>
              </a:rPr>
              <a:t>student (name, roll, add) </a:t>
            </a:r>
            <a:r>
              <a:rPr lang="en-US" sz="2000" dirty="0">
                <a:latin typeface="Times New Roman" pitchFamily="18" charset="0"/>
                <a:cs typeface="Times New Roman" pitchFamily="18" charset="0"/>
              </a:rPr>
              <a:t>VALUES (?, ?, ?)";</a:t>
            </a: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1139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Procedural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r>
              <a:rPr lang="en-IN" sz="1600" dirty="0" err="1">
                <a:latin typeface="Times New Roman" pitchFamily="18" charset="0"/>
                <a:cs typeface="Times New Roman" pitchFamily="18" charset="0"/>
              </a:rPr>
              <a:t>mysqli_stmt_bind_param</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It b</a:t>
            </a:r>
            <a:r>
              <a:rPr lang="en-US" sz="1600" dirty="0" err="1" smtClean="0">
                <a:latin typeface="Times New Roman" pitchFamily="18" charset="0"/>
                <a:cs typeface="Times New Roman" pitchFamily="18" charset="0"/>
              </a:rPr>
              <a:t>inds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variables to a prepared statement as parameters. It returns TRUE on success or FALSE on failure</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Syntax: - </a:t>
            </a:r>
            <a:r>
              <a:rPr lang="en-US" sz="1600" dirty="0" err="1">
                <a:latin typeface="Times New Roman" pitchFamily="18" charset="0"/>
                <a:cs typeface="Times New Roman" pitchFamily="18" charset="0"/>
              </a:rPr>
              <a:t>mysqli_stmt_bind_param</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($result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types, $variables)</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Where $result is returned by </a:t>
            </a:r>
            <a:r>
              <a:rPr lang="en-US" sz="1600" dirty="0" err="1">
                <a:latin typeface="Times New Roman" pitchFamily="18" charset="0"/>
                <a:cs typeface="Times New Roman" pitchFamily="18" charset="0"/>
              </a:rPr>
              <a:t>mysqli_prepare</a:t>
            </a:r>
            <a:r>
              <a:rPr lang="en-US" sz="1600" dirty="0">
                <a:latin typeface="Times New Roman" pitchFamily="18" charset="0"/>
                <a:cs typeface="Times New Roman" pitchFamily="18" charset="0"/>
              </a:rPr>
              <a:t> ( $conn ,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types are </a:t>
            </a:r>
            <a:r>
              <a:rPr lang="en-US" sz="1600" dirty="0" err="1" smtClean="0">
                <a:latin typeface="Times New Roman" pitchFamily="18" charset="0"/>
                <a:cs typeface="Times New Roman" pitchFamily="18" charset="0"/>
              </a:rPr>
              <a:t>s,i,d,b</a:t>
            </a:r>
            <a:endParaRPr lang="en-US" sz="1600" dirty="0" smtClean="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$variables are variable like $name, $roll, $address </a:t>
            </a:r>
            <a:r>
              <a:rPr lang="en-US" sz="1600" dirty="0" err="1" smtClean="0">
                <a:latin typeface="Times New Roman" pitchFamily="18" charset="0"/>
                <a:cs typeface="Times New Roman" pitchFamily="18" charset="0"/>
              </a:rPr>
              <a:t>etc</a:t>
            </a:r>
            <a:endParaRPr lang="en-US" sz="1600" dirty="0" smtClean="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s — string (text)</a:t>
            </a:r>
            <a:endParaRPr lang="en-IN"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i — integer (whole number)</a:t>
            </a:r>
          </a:p>
          <a:p>
            <a:pPr marL="0" indent="0">
              <a:buNone/>
            </a:pPr>
            <a:r>
              <a:rPr lang="en-US" sz="1600" dirty="0">
                <a:latin typeface="Times New Roman" pitchFamily="18" charset="0"/>
                <a:cs typeface="Times New Roman" pitchFamily="18" charset="0"/>
              </a:rPr>
              <a:t>d — double (floating point number)</a:t>
            </a:r>
          </a:p>
          <a:p>
            <a:pPr marL="0" indent="0">
              <a:buNone/>
            </a:pPr>
            <a:r>
              <a:rPr lang="en-US" sz="1600" dirty="0" smtClean="0">
                <a:latin typeface="Times New Roman" pitchFamily="18" charset="0"/>
                <a:cs typeface="Times New Roman" pitchFamily="18" charset="0"/>
              </a:rPr>
              <a:t>b </a:t>
            </a:r>
            <a:r>
              <a:rPr lang="en-US" sz="1600" dirty="0">
                <a:latin typeface="Times New Roman" pitchFamily="18" charset="0"/>
                <a:cs typeface="Times New Roman" pitchFamily="18" charset="0"/>
              </a:rPr>
              <a:t>— BLOB (such as image, PDF file, etc</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Ex: -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$result = </a:t>
            </a:r>
            <a:r>
              <a:rPr lang="en-US" sz="1600" dirty="0" err="1">
                <a:latin typeface="Times New Roman" pitchFamily="18" charset="0"/>
                <a:cs typeface="Times New Roman" pitchFamily="18" charset="0"/>
              </a:rPr>
              <a:t>mysqli_prepare</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conn , $</a:t>
            </a:r>
            <a:r>
              <a:rPr lang="en-US" sz="1600" dirty="0" err="1">
                <a:latin typeface="Times New Roman" pitchFamily="18" charset="0"/>
                <a:cs typeface="Times New Roman" pitchFamily="18" charset="0"/>
              </a:rPr>
              <a:t>sql</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mysqli_stmt_bind_param</a:t>
            </a:r>
            <a:r>
              <a:rPr lang="en-US" sz="1600" dirty="0" smtClean="0">
                <a:latin typeface="Times New Roman" pitchFamily="18" charset="0"/>
                <a:cs typeface="Times New Roman" pitchFamily="18" charset="0"/>
              </a:rPr>
              <a:t>($result, ‘sis', $name, $roll, $address);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06228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Procedural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IN" sz="1800" dirty="0" err="1" smtClean="0">
                <a:latin typeface="Times New Roman" pitchFamily="18" charset="0"/>
                <a:cs typeface="Times New Roman" pitchFamily="18" charset="0"/>
              </a:rPr>
              <a:t>mysqli_stmt_execute</a:t>
            </a:r>
            <a:r>
              <a:rPr lang="en-IN" sz="1800" dirty="0" smtClean="0">
                <a:latin typeface="Times New Roman" pitchFamily="18" charset="0"/>
                <a:cs typeface="Times New Roman" pitchFamily="18" charset="0"/>
              </a:rPr>
              <a:t>() – It e</a:t>
            </a:r>
            <a:r>
              <a:rPr lang="en-US" sz="1800" dirty="0" err="1" smtClean="0">
                <a:latin typeface="Times New Roman" pitchFamily="18" charset="0"/>
                <a:cs typeface="Times New Roman" pitchFamily="18" charset="0"/>
              </a:rPr>
              <a:t>xecutes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query that has been previously prepared using the </a:t>
            </a:r>
            <a:r>
              <a:rPr lang="en-US" sz="1800" dirty="0" err="1">
                <a:latin typeface="Times New Roman" pitchFamily="18" charset="0"/>
                <a:cs typeface="Times New Roman" pitchFamily="18" charset="0"/>
              </a:rPr>
              <a:t>mysqli_prepare</a:t>
            </a:r>
            <a:r>
              <a:rPr lang="en-US" sz="1800" dirty="0">
                <a:latin typeface="Times New Roman" pitchFamily="18" charset="0"/>
                <a:cs typeface="Times New Roman" pitchFamily="18" charset="0"/>
              </a:rPr>
              <a:t>() function. It returns TRUE on success or FALSE on failure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Syntax: - </a:t>
            </a:r>
            <a:r>
              <a:rPr lang="en-IN" sz="1800" dirty="0" err="1">
                <a:latin typeface="Times New Roman" pitchFamily="18" charset="0"/>
                <a:cs typeface="Times New Roman" pitchFamily="18" charset="0"/>
              </a:rPr>
              <a:t>mysqli_stmt_execute</a:t>
            </a:r>
            <a:r>
              <a:rPr lang="en-IN" sz="1800" dirty="0" smtClean="0">
                <a:latin typeface="Times New Roman" pitchFamily="18" charset="0"/>
                <a:cs typeface="Times New Roman" pitchFamily="18" charset="0"/>
              </a:rPr>
              <a:t>($result);</a:t>
            </a:r>
          </a:p>
          <a:p>
            <a:pPr marL="0" indent="0">
              <a:buNone/>
            </a:pPr>
            <a:endParaRPr lang="en-IN" sz="1800" dirty="0">
              <a:latin typeface="Times New Roman" pitchFamily="18" charset="0"/>
              <a:cs typeface="Times New Roman" pitchFamily="18" charset="0"/>
            </a:endParaRPr>
          </a:p>
          <a:p>
            <a:r>
              <a:rPr lang="en-IN" sz="1800" dirty="0" err="1" smtClean="0">
                <a:latin typeface="Times New Roman" pitchFamily="18" charset="0"/>
                <a:cs typeface="Times New Roman" pitchFamily="18" charset="0"/>
              </a:rPr>
              <a:t>mysqli_stmt_close</a:t>
            </a:r>
            <a:r>
              <a:rPr lang="en-IN" sz="1800" dirty="0" smtClean="0">
                <a:latin typeface="Times New Roman" pitchFamily="18" charset="0"/>
                <a:cs typeface="Times New Roman" pitchFamily="18" charset="0"/>
              </a:rPr>
              <a:t>() – It c</a:t>
            </a:r>
            <a:r>
              <a:rPr lang="en-US" sz="1800" dirty="0" smtClean="0">
                <a:latin typeface="Times New Roman" pitchFamily="18" charset="0"/>
                <a:cs typeface="Times New Roman" pitchFamily="18" charset="0"/>
              </a:rPr>
              <a:t>loses </a:t>
            </a:r>
            <a:r>
              <a:rPr lang="en-US" sz="1800" dirty="0">
                <a:latin typeface="Times New Roman" pitchFamily="18" charset="0"/>
                <a:cs typeface="Times New Roman" pitchFamily="18" charset="0"/>
              </a:rPr>
              <a:t>a prepared </a:t>
            </a:r>
            <a:r>
              <a:rPr lang="en-US" sz="1800" dirty="0" smtClean="0">
                <a:latin typeface="Times New Roman" pitchFamily="18" charset="0"/>
                <a:cs typeface="Times New Roman" pitchFamily="18" charset="0"/>
              </a:rPr>
              <a:t>statement and also </a:t>
            </a:r>
            <a:r>
              <a:rPr lang="en-US" sz="1800" dirty="0" err="1">
                <a:latin typeface="Times New Roman" pitchFamily="18" charset="0"/>
                <a:cs typeface="Times New Roman" pitchFamily="18" charset="0"/>
              </a:rPr>
              <a:t>deallocates</a:t>
            </a:r>
            <a:r>
              <a:rPr lang="en-US" sz="1800" dirty="0">
                <a:latin typeface="Times New Roman" pitchFamily="18" charset="0"/>
                <a:cs typeface="Times New Roman" pitchFamily="18" charset="0"/>
              </a:rPr>
              <a:t> the statement handle. If the current statement has pending or unread results, this function cancels them so that the next query can be executed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returns </a:t>
            </a:r>
            <a:r>
              <a:rPr lang="en-US" sz="1800" dirty="0">
                <a:latin typeface="Times New Roman" pitchFamily="18" charset="0"/>
                <a:cs typeface="Times New Roman" pitchFamily="18" charset="0"/>
              </a:rPr>
              <a:t>TRUE on success or FALSE on failure</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Syntax: - </a:t>
            </a:r>
            <a:r>
              <a:rPr lang="en-IN" sz="1800" dirty="0" err="1">
                <a:latin typeface="Times New Roman" pitchFamily="18" charset="0"/>
                <a:cs typeface="Times New Roman" pitchFamily="18" charset="0"/>
              </a:rPr>
              <a:t>mysqli_stmt_close</a:t>
            </a:r>
            <a:r>
              <a:rPr lang="en-IN" sz="1800" dirty="0" smtClean="0">
                <a:latin typeface="Times New Roman" pitchFamily="18" charset="0"/>
                <a:cs typeface="Times New Roman" pitchFamily="18" charset="0"/>
              </a:rPr>
              <a:t>($result);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6976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Procedural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b="1" u="sng" dirty="0">
                <a:latin typeface="Times New Roman" pitchFamily="18" charset="0"/>
                <a:cs typeface="Times New Roman" pitchFamily="18" charset="0"/>
              </a:rPr>
              <a:t>For </a:t>
            </a:r>
            <a:r>
              <a:rPr lang="en-US" sz="1800" b="1" u="sng" dirty="0" smtClean="0">
                <a:latin typeface="Times New Roman" pitchFamily="18" charset="0"/>
                <a:cs typeface="Times New Roman" pitchFamily="18" charset="0"/>
              </a:rPr>
              <a:t>SELECT</a:t>
            </a:r>
            <a:endParaRPr lang="en-IN" sz="1800" dirty="0" smtClean="0">
              <a:latin typeface="Times New Roman" pitchFamily="18" charset="0"/>
              <a:cs typeface="Times New Roman" pitchFamily="18" charset="0"/>
            </a:endParaRPr>
          </a:p>
          <a:p>
            <a:r>
              <a:rPr lang="en-IN" sz="1800" dirty="0" err="1" smtClean="0">
                <a:latin typeface="Times New Roman" pitchFamily="18" charset="0"/>
                <a:cs typeface="Times New Roman" pitchFamily="18" charset="0"/>
              </a:rPr>
              <a:t>mysqli_stmt_bind_result</a:t>
            </a:r>
            <a:r>
              <a:rPr lang="en-IN" sz="1800" dirty="0">
                <a:latin typeface="Times New Roman" pitchFamily="18" charset="0"/>
                <a:cs typeface="Times New Roman" pitchFamily="18" charset="0"/>
              </a:rPr>
              <a:t>() - It binds variables to a prepared statement for result storage. It returns TRUE on success or FALSE on failure.</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Ex:- </a:t>
            </a:r>
            <a:r>
              <a:rPr lang="en-IN" sz="1800" dirty="0" err="1" smtClean="0">
                <a:latin typeface="Times New Roman" pitchFamily="18" charset="0"/>
                <a:cs typeface="Times New Roman" pitchFamily="18" charset="0"/>
              </a:rPr>
              <a:t>mysqli_stmt_bind_result</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result, $id, $name, $roll, $address);</a:t>
            </a:r>
          </a:p>
          <a:p>
            <a:pPr marL="0" indent="0">
              <a:buNone/>
            </a:pPr>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mysqli_stmt_fetch</a:t>
            </a:r>
            <a:r>
              <a:rPr lang="en-US" sz="1800" dirty="0">
                <a:latin typeface="Times New Roman" pitchFamily="18" charset="0"/>
                <a:cs typeface="Times New Roman" pitchFamily="18" charset="0"/>
              </a:rPr>
              <a:t>()- It fetch the result from a prepared statement into the variables bound by </a:t>
            </a:r>
            <a:r>
              <a:rPr lang="en-US" sz="1800" dirty="0" err="1">
                <a:latin typeface="Times New Roman" pitchFamily="18" charset="0"/>
                <a:cs typeface="Times New Roman" pitchFamily="18" charset="0"/>
              </a:rPr>
              <a:t>mysqli_stmt_bind_result</a:t>
            </a:r>
            <a:r>
              <a:rPr lang="en-US" sz="1800" dirty="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Ex: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mysqli_stmt_fetch</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result );</a:t>
            </a: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3750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Procedural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IN" sz="1600" dirty="0" err="1" smtClean="0">
                <a:latin typeface="Times New Roman" pitchFamily="18" charset="0"/>
                <a:cs typeface="Times New Roman" pitchFamily="18" charset="0"/>
              </a:rPr>
              <a:t>mysqli_stmt_store_result</a:t>
            </a:r>
            <a:r>
              <a:rPr lang="en-IN" sz="1600" dirty="0" smtClean="0">
                <a:latin typeface="Times New Roman" pitchFamily="18" charset="0"/>
                <a:cs typeface="Times New Roman" pitchFamily="18" charset="0"/>
              </a:rPr>
              <a:t>( ) </a:t>
            </a:r>
            <a:r>
              <a:rPr lang="en-IN" sz="1600" dirty="0">
                <a:latin typeface="Times New Roman" pitchFamily="18" charset="0"/>
                <a:cs typeface="Times New Roman" pitchFamily="18" charset="0"/>
              </a:rPr>
              <a:t>- </a:t>
            </a:r>
            <a:r>
              <a:rPr lang="en-US" sz="1600" dirty="0">
                <a:latin typeface="Times New Roman" pitchFamily="18" charset="0"/>
                <a:cs typeface="Times New Roman" pitchFamily="18" charset="0"/>
              </a:rPr>
              <a:t>It transfers a result set from a prepared statement. It returns TRUE on success or FALSE on failure.</a:t>
            </a:r>
          </a:p>
          <a:p>
            <a:pPr marL="0" indent="0">
              <a:buNone/>
            </a:pPr>
            <a:r>
              <a:rPr lang="en-US" sz="1600" dirty="0" smtClean="0">
                <a:latin typeface="Times New Roman" pitchFamily="18" charset="0"/>
                <a:cs typeface="Times New Roman" pitchFamily="18" charset="0"/>
              </a:rPr>
              <a:t>	Ex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mysqli_stmt_store_result</a:t>
            </a:r>
            <a:r>
              <a:rPr lang="en-US" sz="1600" dirty="0">
                <a:latin typeface="Times New Roman" pitchFamily="18" charset="0"/>
                <a:cs typeface="Times New Roman" pitchFamily="18" charset="0"/>
              </a:rPr>
              <a:t>($result</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mysqli_stmt_num_rows</a:t>
            </a:r>
            <a:r>
              <a:rPr lang="en-US" sz="1600" dirty="0">
                <a:latin typeface="Times New Roman" pitchFamily="18" charset="0"/>
                <a:cs typeface="Times New Roman" pitchFamily="18" charset="0"/>
              </a:rPr>
              <a:t>( ) - It return the number of rows in statements result set.</a:t>
            </a:r>
          </a:p>
          <a:p>
            <a:pPr marL="0" indent="0">
              <a:buNone/>
            </a:pPr>
            <a:r>
              <a:rPr lang="en-US" sz="1600" dirty="0" smtClean="0">
                <a:latin typeface="Times New Roman" pitchFamily="18" charset="0"/>
                <a:cs typeface="Times New Roman" pitchFamily="18" charset="0"/>
              </a:rPr>
              <a:t>	Ex</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mysqli_stmt_num_rows</a:t>
            </a:r>
            <a:r>
              <a:rPr lang="en-US" sz="1600" dirty="0" smtClean="0">
                <a:latin typeface="Times New Roman" pitchFamily="18" charset="0"/>
                <a:cs typeface="Times New Roman" pitchFamily="18" charset="0"/>
              </a:rPr>
              <a:t>($result);</a:t>
            </a:r>
          </a:p>
          <a:p>
            <a:pPr marL="0" indent="0">
              <a:buNone/>
            </a:pPr>
            <a:r>
              <a:rPr lang="en-US" sz="1600" dirty="0" smtClean="0">
                <a:latin typeface="Times New Roman" pitchFamily="18" charset="0"/>
                <a:cs typeface="Times New Roman" pitchFamily="18" charset="0"/>
              </a:rPr>
              <a:t> </a:t>
            </a:r>
          </a:p>
          <a:p>
            <a:r>
              <a:rPr lang="en-IN" sz="1600" dirty="0" err="1" smtClean="0">
                <a:latin typeface="Times New Roman" pitchFamily="18" charset="0"/>
                <a:cs typeface="Times New Roman" pitchFamily="18" charset="0"/>
              </a:rPr>
              <a:t>mysqli_stmt_free_result</a:t>
            </a:r>
            <a:r>
              <a:rPr lang="en-IN"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a:t>
            </a:r>
            <a:r>
              <a:rPr lang="en-US" sz="1600" dirty="0" smtClean="0">
                <a:latin typeface="Times New Roman" pitchFamily="18" charset="0"/>
                <a:cs typeface="Times New Roman" pitchFamily="18" charset="0"/>
              </a:rPr>
              <a:t>frees </a:t>
            </a:r>
            <a:r>
              <a:rPr lang="en-US" sz="1600" dirty="0">
                <a:latin typeface="Times New Roman" pitchFamily="18" charset="0"/>
                <a:cs typeface="Times New Roman" pitchFamily="18" charset="0"/>
              </a:rPr>
              <a:t>the result memory associated with the statement, which was allocated by </a:t>
            </a:r>
            <a:r>
              <a:rPr lang="en-US" sz="1600" dirty="0" err="1">
                <a:latin typeface="Times New Roman" pitchFamily="18" charset="0"/>
                <a:cs typeface="Times New Roman" pitchFamily="18" charset="0"/>
              </a:rPr>
              <a:t>mysqli_stmt_store_result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	Ex: </a:t>
            </a:r>
            <a:r>
              <a:rPr lang="en-US"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mysqli_stmt_free_result</a:t>
            </a:r>
            <a:r>
              <a:rPr lang="en-IN"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result </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7013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OO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000" dirty="0">
                <a:latin typeface="Times New Roman" pitchFamily="18" charset="0"/>
                <a:cs typeface="Times New Roman" pitchFamily="18" charset="0"/>
              </a:rPr>
              <a:t>prepare</a:t>
            </a:r>
            <a:r>
              <a:rPr lang="en-US"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It prepares an SQL statement and returns a statement handle to be used for further operations on the statement or FALSE if an error occurred. The query must consist of a single SQL statement.</a:t>
            </a:r>
          </a:p>
          <a:p>
            <a:pPr marL="0" indent="0">
              <a:buNone/>
            </a:pPr>
            <a:r>
              <a:rPr lang="en-US" sz="2000" dirty="0">
                <a:latin typeface="Times New Roman" pitchFamily="18" charset="0"/>
                <a:cs typeface="Times New Roman" pitchFamily="18" charset="0"/>
              </a:rPr>
              <a:t>	Syntax: - </a:t>
            </a:r>
            <a:r>
              <a:rPr lang="en-US" sz="2000" dirty="0" smtClean="0">
                <a:latin typeface="Times New Roman" pitchFamily="18" charset="0"/>
                <a:cs typeface="Times New Roman" pitchFamily="18" charset="0"/>
              </a:rPr>
              <a:t>$conn</a:t>
            </a:r>
            <a:r>
              <a:rPr lang="en-US" sz="2000" dirty="0" smtClean="0">
                <a:latin typeface="+mj-lt"/>
                <a:cs typeface="Times New Roman" pitchFamily="18" charset="0"/>
              </a:rPr>
              <a:t>-&gt;</a:t>
            </a:r>
            <a:r>
              <a:rPr lang="en-US" sz="2000" dirty="0" smtClean="0">
                <a:latin typeface="Times New Roman" pitchFamily="18" charset="0"/>
                <a:cs typeface="Times New Roman" pitchFamily="18" charset="0"/>
              </a:rPr>
              <a:t>prepare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sql</a:t>
            </a:r>
            <a:r>
              <a:rPr lang="en-US" sz="2000" dirty="0">
                <a:latin typeface="Times New Roman" pitchFamily="18" charset="0"/>
                <a:cs typeface="Times New Roman" pitchFamily="18" charset="0"/>
              </a:rPr>
              <a:t> = "INSERT INTO </a:t>
            </a:r>
            <a:r>
              <a:rPr lang="en-US" sz="2000" dirty="0" smtClean="0">
                <a:latin typeface="Times New Roman" pitchFamily="18" charset="0"/>
                <a:cs typeface="Times New Roman" pitchFamily="18" charset="0"/>
              </a:rPr>
              <a:t>student </a:t>
            </a:r>
            <a:r>
              <a:rPr lang="en-US" sz="2000" dirty="0">
                <a:latin typeface="Times New Roman" pitchFamily="18" charset="0"/>
                <a:cs typeface="Times New Roman" pitchFamily="18" charset="0"/>
              </a:rPr>
              <a:t>(name, roll, add) VALUES (?, ?,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7076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err="1" smtClean="0">
                <a:latin typeface="Times New Roman" pitchFamily="18" charset="0"/>
                <a:cs typeface="Times New Roman" pitchFamily="18" charset="0"/>
              </a:rPr>
              <a:t>MySQLi</a:t>
            </a:r>
            <a:r>
              <a:rPr lang="en-US" sz="3200" b="1" u="sng" dirty="0" smtClean="0">
                <a:latin typeface="Times New Roman" pitchFamily="18" charset="0"/>
                <a:cs typeface="Times New Roman" pitchFamily="18" charset="0"/>
              </a:rPr>
              <a:t> OO with Prepared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lnSpcReduction="10000"/>
          </a:bodyPr>
          <a:lstStyle/>
          <a:p>
            <a:r>
              <a:rPr lang="en-US" sz="1800" dirty="0" err="1" smtClean="0">
                <a:latin typeface="Times New Roman" pitchFamily="18" charset="0"/>
                <a:cs typeface="Times New Roman" pitchFamily="18" charset="0"/>
              </a:rPr>
              <a:t>bind_param</a:t>
            </a:r>
            <a:r>
              <a:rPr lang="en-US"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It b</a:t>
            </a:r>
            <a:r>
              <a:rPr lang="en-US" sz="1800" dirty="0" err="1">
                <a:latin typeface="Times New Roman" pitchFamily="18" charset="0"/>
                <a:cs typeface="Times New Roman" pitchFamily="18" charset="0"/>
              </a:rPr>
              <a:t>inds</a:t>
            </a:r>
            <a:r>
              <a:rPr lang="en-US" sz="1800" dirty="0">
                <a:latin typeface="Times New Roman" pitchFamily="18" charset="0"/>
                <a:cs typeface="Times New Roman" pitchFamily="18" charset="0"/>
              </a:rPr>
              <a:t> variables to a prepared statement as parameters. It returns TRUE on success or FALSE on failure.</a:t>
            </a:r>
          </a:p>
          <a:p>
            <a:pPr marL="0" indent="0">
              <a:buNone/>
            </a:pPr>
            <a:r>
              <a:rPr lang="en-US" sz="1800" dirty="0" smtClean="0">
                <a:latin typeface="Times New Roman" pitchFamily="18" charset="0"/>
                <a:cs typeface="Times New Roman" pitchFamily="18" charset="0"/>
              </a:rPr>
              <a:t>	Syntax</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$result</a:t>
            </a:r>
            <a:r>
              <a:rPr lang="en-US" sz="1800" dirty="0" smtClean="0">
                <a:latin typeface="+mj-lt"/>
                <a:cs typeface="Times New Roman" pitchFamily="18" charset="0"/>
              </a:rPr>
              <a:t>-&gt;</a:t>
            </a:r>
            <a:r>
              <a:rPr lang="en-US" sz="1800" dirty="0" err="1" smtClean="0">
                <a:latin typeface="Times New Roman" pitchFamily="18" charset="0"/>
                <a:cs typeface="Times New Roman" pitchFamily="18" charset="0"/>
              </a:rPr>
              <a:t>bind_param</a:t>
            </a:r>
            <a:r>
              <a:rPr lang="en-US" sz="1800" dirty="0" smtClean="0">
                <a:latin typeface="Times New Roman" pitchFamily="18" charset="0"/>
                <a:cs typeface="Times New Roman" pitchFamily="18" charset="0"/>
              </a:rPr>
              <a:t> (types</a:t>
            </a:r>
            <a:r>
              <a:rPr lang="en-US" sz="1800" dirty="0">
                <a:latin typeface="Times New Roman" pitchFamily="18" charset="0"/>
                <a:cs typeface="Times New Roman" pitchFamily="18" charset="0"/>
              </a:rPr>
              <a:t>, $variables)</a:t>
            </a:r>
          </a:p>
          <a:p>
            <a:pPr marL="0" indent="0">
              <a:buNone/>
            </a:pPr>
            <a:r>
              <a:rPr lang="en-US" sz="1800" dirty="0">
                <a:latin typeface="Times New Roman" pitchFamily="18" charset="0"/>
                <a:cs typeface="Times New Roman" pitchFamily="18" charset="0"/>
              </a:rPr>
              <a:t>	Where 	types are </a:t>
            </a:r>
            <a:r>
              <a:rPr lang="en-US" sz="1800" dirty="0" err="1">
                <a:latin typeface="Times New Roman" pitchFamily="18" charset="0"/>
                <a:cs typeface="Times New Roman" pitchFamily="18" charset="0"/>
              </a:rPr>
              <a:t>s,i,d,b</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$variables are variable like $name, $roll, $address </a:t>
            </a:r>
            <a:r>
              <a:rPr lang="en-US" sz="1800" dirty="0" err="1">
                <a:latin typeface="Times New Roman" pitchFamily="18" charset="0"/>
                <a:cs typeface="Times New Roman" pitchFamily="18" charset="0"/>
              </a:rPr>
              <a:t>etc</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 — string (text)</a:t>
            </a:r>
            <a:endParaRPr lang="en-IN"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i — integer (whole number)</a:t>
            </a:r>
          </a:p>
          <a:p>
            <a:pPr marL="0" indent="0">
              <a:buNone/>
            </a:pPr>
            <a:r>
              <a:rPr lang="en-US" sz="1800" dirty="0">
                <a:latin typeface="Times New Roman" pitchFamily="18" charset="0"/>
                <a:cs typeface="Times New Roman" pitchFamily="18" charset="0"/>
              </a:rPr>
              <a:t>d — double (floating point number)</a:t>
            </a:r>
          </a:p>
          <a:p>
            <a:pPr marL="0" indent="0">
              <a:buNone/>
            </a:pPr>
            <a:r>
              <a:rPr lang="en-US" sz="1800" dirty="0">
                <a:latin typeface="Times New Roman" pitchFamily="18" charset="0"/>
                <a:cs typeface="Times New Roman" pitchFamily="18" charset="0"/>
              </a:rPr>
              <a:t>b — BLOB (such as image, PDF file, etc.)</a:t>
            </a:r>
          </a:p>
          <a:p>
            <a:pPr marL="0" indent="0">
              <a:buNone/>
            </a:pPr>
            <a:r>
              <a:rPr lang="en-US" sz="1800" dirty="0">
                <a:latin typeface="Times New Roman" pitchFamily="18" charset="0"/>
                <a:cs typeface="Times New Roman" pitchFamily="18" charset="0"/>
              </a:rPr>
              <a:t>Ex: - </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$result = </a:t>
            </a:r>
            <a:r>
              <a:rPr lang="en-US" sz="1800" dirty="0">
                <a:latin typeface="Times New Roman" pitchFamily="18" charset="0"/>
                <a:cs typeface="Times New Roman" pitchFamily="18" charset="0"/>
              </a:rPr>
              <a:t>$conn</a:t>
            </a:r>
            <a:r>
              <a:rPr lang="en-US" sz="1800" dirty="0">
                <a:cs typeface="Times New Roman" pitchFamily="18" charset="0"/>
              </a:rPr>
              <a:t>-&gt;</a:t>
            </a:r>
            <a:r>
              <a:rPr lang="en-US" sz="1800" dirty="0">
                <a:latin typeface="Times New Roman" pitchFamily="18" charset="0"/>
                <a:cs typeface="Times New Roman" pitchFamily="18" charset="0"/>
              </a:rPr>
              <a:t>prepare ($</a:t>
            </a:r>
            <a:r>
              <a:rPr lang="en-US" sz="1800" dirty="0" err="1">
                <a:latin typeface="Times New Roman" pitchFamily="18" charset="0"/>
                <a:cs typeface="Times New Roman" pitchFamily="18" charset="0"/>
              </a:rPr>
              <a:t>sql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$result</a:t>
            </a:r>
            <a:r>
              <a:rPr lang="en-US" sz="1800" dirty="0" smtClean="0">
                <a:cs typeface="Times New Roman" pitchFamily="18" charset="0"/>
              </a:rPr>
              <a:t>-&gt;</a:t>
            </a:r>
            <a:r>
              <a:rPr lang="en-US" sz="1800" dirty="0" err="1" smtClean="0">
                <a:latin typeface="Times New Roman" pitchFamily="18" charset="0"/>
                <a:cs typeface="Times New Roman" pitchFamily="18" charset="0"/>
              </a:rPr>
              <a:t>bind_param</a:t>
            </a:r>
            <a:r>
              <a:rPr lang="en-US" sz="1800" dirty="0" smtClean="0">
                <a:latin typeface="Times New Roman" pitchFamily="18" charset="0"/>
                <a:cs typeface="Times New Roman" pitchFamily="18" charset="0"/>
              </a:rPr>
              <a:t>(‘sis</a:t>
            </a:r>
            <a:r>
              <a:rPr lang="en-US" sz="1800" dirty="0">
                <a:latin typeface="Times New Roman" pitchFamily="18" charset="0"/>
                <a:cs typeface="Times New Roman" pitchFamily="18" charset="0"/>
              </a:rPr>
              <a:t>', $name, $roll, $address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8178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TotalTime>
  <Words>1229</Words>
  <Application>Microsoft Office PowerPoint</Application>
  <PresentationFormat>On-screen Show (16:9)</PresentationFormat>
  <Paragraphs>192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Prepared Statement</vt:lpstr>
      <vt:lpstr>Advantage</vt:lpstr>
      <vt:lpstr>MySQLi Procedural with Prepared Statement</vt:lpstr>
      <vt:lpstr>MySQLi Procedural with Prepared Statement</vt:lpstr>
      <vt:lpstr>MySQLi Procedural with Prepared Statement</vt:lpstr>
      <vt:lpstr>MySQLi Procedural with Prepared Statement</vt:lpstr>
      <vt:lpstr>MySQLi Procedural with Prepared Statement</vt:lpstr>
      <vt:lpstr>MySQLi OO with Prepared Statement</vt:lpstr>
      <vt:lpstr>MySQLi OO with Prepared Statement</vt:lpstr>
      <vt:lpstr>MySQLi OO with Prepared Statement</vt:lpstr>
      <vt:lpstr>MySQLi OO with Prepared Statement</vt:lpstr>
      <vt:lpstr>MySQLi OO with Prepared Statement</vt:lpstr>
      <vt:lpstr>PDO with Prepared Statement</vt:lpstr>
      <vt:lpstr>PDO with Prepared Statement</vt:lpstr>
      <vt:lpstr>PDO with Prepared Statement</vt:lpstr>
      <vt:lpstr>PDO with Prepared Statement</vt:lpstr>
      <vt:lpstr>PDO with Prepared Statement</vt:lpstr>
      <vt:lpstr>PDO with Prepared Statement</vt:lpstr>
      <vt:lpstr>PDO with Prepared Statement</vt:lpstr>
      <vt:lpstr>bindParam ( ) vs bindValue( )</vt:lpstr>
      <vt:lpstr>PDO with Prepared Statement</vt:lpstr>
      <vt:lpstr>PDO with Prepared Statement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Statement</dc:title>
  <dc:creator>RK</dc:creator>
  <cp:lastModifiedBy>RK</cp:lastModifiedBy>
  <cp:revision>82</cp:revision>
  <dcterms:created xsi:type="dcterms:W3CDTF">2006-08-16T00:00:00Z</dcterms:created>
  <dcterms:modified xsi:type="dcterms:W3CDTF">2019-01-12T14:04:41Z</dcterms:modified>
</cp:coreProperties>
</file>