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57" r:id="rId8"/>
    <p:sldId id="265" r:id="rId9"/>
    <p:sldId id="268" r:id="rId10"/>
    <p:sldId id="269" r:id="rId11"/>
    <p:sldId id="270" r:id="rId12"/>
    <p:sldId id="271" r:id="rId13"/>
    <p:sldId id="278" r:id="rId14"/>
    <p:sldId id="273" r:id="rId15"/>
    <p:sldId id="272" r:id="rId16"/>
    <p:sldId id="274" r:id="rId17"/>
    <p:sldId id="276" r:id="rId18"/>
    <p:sldId id="27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A cookie is a small piece of text data set by Web server that resided on the client’s machine. Once it’s been set, the client automatically returns the cookie to the web server with each request that it makes. This allows the server to place value it wishes to ‘remember’ in the cookie, and have access to them when creating a response.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603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domain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It specifies the domain for which the cookie is valid. </a:t>
            </a:r>
            <a:r>
              <a:rPr lang="en-US" sz="2000" dirty="0">
                <a:latin typeface="Times New Roman" pitchFamily="18" charset="0"/>
                <a:cs typeface="Times New Roman" pitchFamily="18" charset="0"/>
              </a:rPr>
              <a:t>If not specified, this defaults to the host portion of the current document location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 a domain is specified, subdomains are always included</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 </a:t>
            </a:r>
            <a:r>
              <a:rPr lang="en-IN" sz="2000" dirty="0" err="1" smtClean="0">
                <a:latin typeface="Times New Roman" pitchFamily="18" charset="0"/>
                <a:cs typeface="Times New Roman" pitchFamily="18" charset="0"/>
              </a:rPr>
              <a:t>setCookie</a:t>
            </a:r>
            <a:r>
              <a:rPr lang="en-IN" sz="2000" dirty="0" smtClean="0">
                <a:latin typeface="Times New Roman" pitchFamily="18" charset="0"/>
                <a:cs typeface="Times New Roman" pitchFamily="18" charset="0"/>
              </a:rPr>
              <a:t> (“username”,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Cdac</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netcomedu</a:t>
            </a:r>
            <a:r>
              <a:rPr lang="en-IN" sz="2000" dirty="0" smtClean="0">
                <a:latin typeface="Times New Roman" pitchFamily="18" charset="0"/>
                <a:cs typeface="Times New Roman" pitchFamily="18" charset="0"/>
              </a:rPr>
              <a:t>.com</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netcomedu.com</a:t>
            </a:r>
            <a:endParaRPr lang="en-IN" sz="18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netcomedu.com</a:t>
            </a:r>
            <a:endParaRPr lang="en-IN"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Ex: -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 (“username”,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 “netcomedu.com</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564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path</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Path can be / (root) or /</a:t>
            </a:r>
            <a:r>
              <a:rPr lang="en-IN" sz="2000" dirty="0" err="1" smtClean="0">
                <a:latin typeface="Times New Roman" pitchFamily="18" charset="0"/>
                <a:cs typeface="Times New Roman" pitchFamily="18" charset="0"/>
              </a:rPr>
              <a:t>mydir</a:t>
            </a:r>
            <a:r>
              <a:rPr lang="en-IN" sz="2000" dirty="0" smtClean="0">
                <a:latin typeface="Times New Roman" pitchFamily="18" charset="0"/>
                <a:cs typeface="Times New Roman" pitchFamily="18" charset="0"/>
              </a:rPr>
              <a:t> (directory). </a:t>
            </a:r>
            <a:r>
              <a:rPr lang="en-US" sz="2000" dirty="0">
                <a:latin typeface="Times New Roman" pitchFamily="18" charset="0"/>
                <a:cs typeface="Times New Roman" pitchFamily="18" charset="0"/>
              </a:rPr>
              <a:t>If not specified, defaults to the current path of the current document </a:t>
            </a:r>
            <a:r>
              <a:rPr lang="en-US" sz="2000" dirty="0" smtClean="0">
                <a:latin typeface="Times New Roman" pitchFamily="18" charset="0"/>
                <a:cs typeface="Times New Roman" pitchFamily="18" charset="0"/>
              </a:rPr>
              <a:t>location, </a:t>
            </a:r>
            <a:r>
              <a:rPr lang="en-IN" sz="2000" dirty="0" smtClean="0">
                <a:latin typeface="Times New Roman" pitchFamily="18" charset="0"/>
                <a:cs typeface="Times New Roman" pitchFamily="18" charset="0"/>
              </a:rPr>
              <a:t>as well as its descendants.</a:t>
            </a:r>
          </a:p>
          <a:p>
            <a:pPr marL="0" indent="0">
              <a:buNone/>
            </a:pPr>
            <a:r>
              <a:rPr lang="en-US" sz="2000" dirty="0">
                <a:latin typeface="Times New Roman" pitchFamily="18" charset="0"/>
                <a:cs typeface="Times New Roman" pitchFamily="18" charset="0"/>
              </a:rPr>
              <a:t>Ex: - </a:t>
            </a:r>
            <a:r>
              <a:rPr lang="en-US" sz="2000" dirty="0" err="1" smtClean="0">
                <a:latin typeface="Times New Roman" pitchFamily="18" charset="0"/>
                <a:cs typeface="Times New Roman" pitchFamily="18" charset="0"/>
              </a:rPr>
              <a:t>setC</a:t>
            </a:r>
            <a:r>
              <a:rPr lang="en-IN" sz="2000" dirty="0" err="1" smtClean="0">
                <a:latin typeface="Times New Roman" pitchFamily="18" charset="0"/>
                <a:cs typeface="Times New Roman" pitchFamily="18" charset="0"/>
              </a:rPr>
              <a:t>ookie</a:t>
            </a:r>
            <a:r>
              <a:rPr lang="en-IN" sz="2000" dirty="0" smtClean="0">
                <a:latin typeface="Times New Roman" pitchFamily="18" charset="0"/>
                <a:cs typeface="Times New Roman" pitchFamily="18" charset="0"/>
              </a:rPr>
              <a:t>(“username”, “geeky”, “/ ”);</a:t>
            </a:r>
          </a:p>
          <a:p>
            <a:pPr marL="0" indent="0">
              <a:buNone/>
            </a:pPr>
            <a:r>
              <a:rPr lang="en-US" sz="2000" dirty="0">
                <a:latin typeface="Times New Roman" pitchFamily="18" charset="0"/>
                <a:cs typeface="Times New Roman" pitchFamily="18" charset="0"/>
              </a:rPr>
              <a:t>Ex: - </a:t>
            </a:r>
            <a:r>
              <a:rPr lang="en-IN" sz="2000" dirty="0" err="1" smtClean="0">
                <a:latin typeface="Times New Roman" pitchFamily="18" charset="0"/>
                <a:cs typeface="Times New Roman" pitchFamily="18" charset="0"/>
              </a:rPr>
              <a:t>setCookie</a:t>
            </a:r>
            <a:r>
              <a:rPr lang="en-IN" sz="2000" dirty="0" smtClean="0">
                <a:latin typeface="Times New Roman" pitchFamily="18" charset="0"/>
                <a:cs typeface="Times New Roman" pitchFamily="18" charset="0"/>
              </a:rPr>
              <a:t>(“username”, “geeky”, “/home”);</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4425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secure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Cookie to only be transmitted over secure protocol as https. When set to </a:t>
            </a:r>
            <a:r>
              <a:rPr lang="en-US" sz="2000" dirty="0" smtClean="0">
                <a:latin typeface="Times New Roman" pitchFamily="18" charset="0"/>
                <a:cs typeface="Times New Roman" pitchFamily="18" charset="0"/>
              </a:rPr>
              <a:t>TRUE (1) , </a:t>
            </a:r>
            <a:r>
              <a:rPr lang="en-US" sz="2000" dirty="0">
                <a:latin typeface="Times New Roman" pitchFamily="18" charset="0"/>
                <a:cs typeface="Times New Roman" pitchFamily="18" charset="0"/>
              </a:rPr>
              <a:t>the cookie will only be set if a secure connection exists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Ex: - </a:t>
            </a:r>
            <a:r>
              <a:rPr lang="en-IN" sz="2000" dirty="0" err="1">
                <a:latin typeface="Times New Roman" pitchFamily="18" charset="0"/>
                <a:cs typeface="Times New Roman" pitchFamily="18" charset="0"/>
              </a:rPr>
              <a:t>setCookie</a:t>
            </a:r>
            <a:r>
              <a:rPr lang="en-IN" sz="2000" dirty="0">
                <a:latin typeface="Times New Roman" pitchFamily="18" charset="0"/>
                <a:cs typeface="Times New Roman" pitchFamily="18" charset="0"/>
              </a:rPr>
              <a:t>( “username”, “geeky”, time()+</a:t>
            </a:r>
            <a:r>
              <a:rPr lang="en-IN" sz="2000" dirty="0" smtClean="0">
                <a:latin typeface="Times New Roman" pitchFamily="18" charset="0"/>
                <a:cs typeface="Times New Roman" pitchFamily="18" charset="0"/>
              </a:rPr>
              <a:t>60*60*24*10,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netcomedu.com”, </a:t>
            </a:r>
            <a:r>
              <a:rPr lang="en-IN"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1360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err="1" smtClean="0">
                <a:latin typeface="Times New Roman" pitchFamily="18" charset="0"/>
                <a:cs typeface="Times New Roman" pitchFamily="18" charset="0"/>
              </a:rPr>
              <a:t>httponly</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When </a:t>
            </a:r>
            <a:r>
              <a:rPr lang="en-US" sz="2000" dirty="0" smtClean="0">
                <a:latin typeface="Times New Roman" pitchFamily="18" charset="0"/>
                <a:cs typeface="Times New Roman" pitchFamily="18" charset="0"/>
              </a:rPr>
              <a:t>TRUE (1) </a:t>
            </a:r>
            <a:r>
              <a:rPr lang="en-US" sz="2000" dirty="0">
                <a:latin typeface="Times New Roman" pitchFamily="18" charset="0"/>
                <a:cs typeface="Times New Roman" pitchFamily="18" charset="0"/>
              </a:rPr>
              <a:t>the cookie will be made accessible only through the HTTP protocol.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a:t>
            </a:r>
            <a:r>
              <a:rPr lang="en-US"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setCookie</a:t>
            </a:r>
            <a:r>
              <a:rPr lang="en-IN" sz="2000" dirty="0">
                <a:latin typeface="Times New Roman" pitchFamily="18" charset="0"/>
                <a:cs typeface="Times New Roman" pitchFamily="18" charset="0"/>
              </a:rPr>
              <a:t>( “username”, “geeky”, time()+60*60*24*10, “/ ”, </a:t>
            </a:r>
            <a:r>
              <a:rPr lang="en-IN" sz="2000" dirty="0" smtClean="0">
                <a:latin typeface="Times New Roman" pitchFamily="18" charset="0"/>
                <a:cs typeface="Times New Roman" pitchFamily="18" charset="0"/>
              </a:rPr>
              <a:t>“netcomedu.com</a:t>
            </a:r>
            <a:r>
              <a:rPr lang="en-IN" sz="2000" dirty="0">
                <a:latin typeface="Times New Roman" pitchFamily="18" charset="0"/>
                <a:cs typeface="Times New Roman" pitchFamily="18" charset="0"/>
              </a:rPr>
              <a:t>”, 1);</a:t>
            </a:r>
          </a:p>
        </p:txBody>
      </p:sp>
    </p:spTree>
    <p:extLst>
      <p:ext uri="{BB962C8B-B14F-4D97-AF65-F5344CB8AC3E}">
        <p14:creationId xmlns:p14="http://schemas.microsoft.com/office/powerpoint/2010/main" xmlns="" val="98802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Reading/Accessing Cookie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000" dirty="0" smtClean="0">
                <a:latin typeface="Times New Roman" pitchFamily="18" charset="0"/>
                <a:cs typeface="Times New Roman" pitchFamily="18" charset="0"/>
              </a:rPr>
              <a:t>We can read/access/</a:t>
            </a:r>
            <a:r>
              <a:rPr lang="en-IN" sz="2000" dirty="0" err="1" smtClean="0">
                <a:latin typeface="Times New Roman" pitchFamily="18" charset="0"/>
                <a:cs typeface="Times New Roman" pitchFamily="18" charset="0"/>
              </a:rPr>
              <a:t>retrive</a:t>
            </a:r>
            <a:r>
              <a:rPr lang="en-IN" sz="2000" dirty="0" smtClean="0">
                <a:latin typeface="Times New Roman" pitchFamily="18" charset="0"/>
                <a:cs typeface="Times New Roman" pitchFamily="18" charset="0"/>
              </a:rPr>
              <a:t> cookies by $_COOKIE super global variable.</a:t>
            </a:r>
          </a:p>
          <a:p>
            <a:pPr marL="0" indent="0">
              <a:buNone/>
            </a:pPr>
            <a:r>
              <a:rPr lang="en-US" sz="2000" dirty="0" smtClean="0">
                <a:latin typeface="Times New Roman" pitchFamily="18" charset="0"/>
                <a:cs typeface="Times New Roman" pitchFamily="18" charset="0"/>
              </a:rPr>
              <a:t>Syntax:- $_COOKIE[‘name’];</a:t>
            </a:r>
          </a:p>
          <a:p>
            <a:pPr marL="0" indent="0">
              <a:buNone/>
            </a:pPr>
            <a:r>
              <a:rPr lang="en-US" sz="2000" dirty="0" smtClean="0">
                <a:latin typeface="Times New Roman" pitchFamily="18" charset="0"/>
                <a:cs typeface="Times New Roman" pitchFamily="18" charset="0"/>
              </a:rPr>
              <a:t>Ex: - $_COOKIE[‘username’];</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4194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Replace/Append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200400"/>
          </a:xfrm>
        </p:spPr>
        <p:txBody>
          <a:bodyPr>
            <a:normAutofit/>
          </a:bodyPr>
          <a:lstStyle/>
          <a:p>
            <a:pPr marL="0" indent="0">
              <a:buNone/>
            </a:pPr>
            <a:r>
              <a:rPr lang="en-IN" sz="1800" dirty="0" smtClean="0">
                <a:latin typeface="Times New Roman" pitchFamily="18" charset="0"/>
                <a:cs typeface="Times New Roman" pitchFamily="18" charset="0"/>
              </a:rPr>
              <a:t>When we assign a new value to cookie, the current cookie are not replaced. The new cookie is parsed and its name-value pair is appended to the list. The exception is when you assign a new cookie with the same name (and same domain and path, if they exist) as a cookie that already exists. In this case the old value is replaced with the new. </a:t>
            </a:r>
          </a:p>
          <a:p>
            <a:pPr marL="0" indent="0">
              <a:buNone/>
            </a:pPr>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Ex: - </a:t>
            </a:r>
            <a:r>
              <a:rPr lang="en-IN" sz="1800" dirty="0" err="1" smtClean="0">
                <a:latin typeface="Times New Roman" pitchFamily="18" charset="0"/>
                <a:cs typeface="Times New Roman" pitchFamily="18" charset="0"/>
              </a:rPr>
              <a:t>setCookie</a:t>
            </a:r>
            <a:r>
              <a:rPr lang="en-IN" sz="1800" dirty="0" smtClean="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“shows”)</a:t>
            </a:r>
          </a:p>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Ex: - </a:t>
            </a: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setCookie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userid</a:t>
            </a: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marL="0" indent="0">
              <a:buNone/>
            </a:pPr>
            <a:endParaRPr lang="en-IN" sz="1800" dirty="0"/>
          </a:p>
        </p:txBody>
      </p:sp>
      <p:sp>
        <p:nvSpPr>
          <p:cNvPr id="4" name="Right Brace 3"/>
          <p:cNvSpPr/>
          <p:nvPr/>
        </p:nvSpPr>
        <p:spPr>
          <a:xfrm>
            <a:off x="4648200" y="2571750"/>
            <a:ext cx="457200" cy="381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5" name="Right Brace 4"/>
          <p:cNvSpPr/>
          <p:nvPr/>
        </p:nvSpPr>
        <p:spPr>
          <a:xfrm>
            <a:off x="4495800" y="3638550"/>
            <a:ext cx="457200" cy="3810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6" name="TextBox 5"/>
          <p:cNvSpPr txBox="1"/>
          <p:nvPr/>
        </p:nvSpPr>
        <p:spPr>
          <a:xfrm>
            <a:off x="5139246" y="2614196"/>
            <a:ext cx="846707"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Replace</a:t>
            </a:r>
            <a:endParaRPr lang="en-IN" sz="1600" dirty="0">
              <a:latin typeface="Times New Roman" pitchFamily="18" charset="0"/>
              <a:cs typeface="Times New Roman" pitchFamily="18" charset="0"/>
            </a:endParaRPr>
          </a:p>
        </p:txBody>
      </p:sp>
      <p:sp>
        <p:nvSpPr>
          <p:cNvPr id="7" name="TextBox 6"/>
          <p:cNvSpPr txBox="1"/>
          <p:nvPr/>
        </p:nvSpPr>
        <p:spPr>
          <a:xfrm>
            <a:off x="4989290" y="3659773"/>
            <a:ext cx="83388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Append</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92800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Deleting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14800"/>
          </a:xfrm>
        </p:spPr>
        <p:txBody>
          <a:bodyPr>
            <a:normAutofit/>
          </a:bodyPr>
          <a:lstStyle/>
          <a:p>
            <a:pPr marL="0" indent="0">
              <a:buNone/>
            </a:pPr>
            <a:r>
              <a:rPr lang="en-IN" sz="1800" dirty="0" smtClean="0">
                <a:latin typeface="Times New Roman" pitchFamily="18" charset="0"/>
                <a:cs typeface="Times New Roman" pitchFamily="18" charset="0"/>
              </a:rPr>
              <a:t>A cookie is deleted by setting a cookie with the same name (and domain and path, if they were set) with an expiration date in the past.</a:t>
            </a:r>
          </a:p>
          <a:p>
            <a:pPr marL="0" indent="0">
              <a:buNone/>
            </a:pPr>
            <a:r>
              <a:rPr lang="en-IN" sz="1800" dirty="0" smtClean="0">
                <a:latin typeface="Times New Roman" pitchFamily="18" charset="0"/>
                <a:cs typeface="Times New Roman" pitchFamily="18" charset="0"/>
              </a:rPr>
              <a:t>Ex: - </a:t>
            </a:r>
          </a:p>
          <a:p>
            <a:pPr marL="0" indent="0">
              <a:buNone/>
            </a:pPr>
            <a:r>
              <a:rPr lang="en-IN" sz="1800" dirty="0" err="1" smtClean="0">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time()+60*60*24*10);</a:t>
            </a:r>
            <a:endParaRPr lang="en-IN" sz="1800" dirty="0">
              <a:latin typeface="Times New Roman" pitchFamily="18" charset="0"/>
              <a:cs typeface="Times New Roman" pitchFamily="18" charset="0"/>
            </a:endParaRPr>
          </a:p>
          <a:p>
            <a:pPr marL="0" indent="0">
              <a:buNone/>
            </a:pPr>
            <a:r>
              <a:rPr lang="en-IN" sz="1800" dirty="0" err="1">
                <a:latin typeface="Times New Roman" pitchFamily="18" charset="0"/>
                <a:cs typeface="Times New Roman" pitchFamily="18" charset="0"/>
              </a:rPr>
              <a:t>setCookie</a:t>
            </a:r>
            <a:r>
              <a:rPr lang="en-IN" sz="1800" dirty="0">
                <a:latin typeface="Times New Roman" pitchFamily="18" charset="0"/>
                <a:cs typeface="Times New Roman" pitchFamily="18" charset="0"/>
              </a:rPr>
              <a:t>(“username”, </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cdac</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time</a:t>
            </a:r>
            <a:r>
              <a:rPr lang="en-IN" sz="1800" dirty="0" smtClean="0">
                <a:latin typeface="Times New Roman" pitchFamily="18" charset="0"/>
                <a:cs typeface="Times New Roman" pitchFamily="18" charset="0"/>
              </a:rPr>
              <a:t>()-3600);</a:t>
            </a: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9927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Cookies Security Issues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800" dirty="0" smtClean="0">
                <a:latin typeface="Times New Roman" pitchFamily="18" charset="0"/>
                <a:cs typeface="Times New Roman" pitchFamily="18" charset="0"/>
              </a:rPr>
              <a:t>Can misuse Client Details</a:t>
            </a:r>
          </a:p>
          <a:p>
            <a:r>
              <a:rPr lang="en-IN" sz="2800" dirty="0">
                <a:latin typeface="Times New Roman" pitchFamily="18" charset="0"/>
                <a:cs typeface="Times New Roman" pitchFamily="18" charset="0"/>
              </a:rPr>
              <a:t>C</a:t>
            </a:r>
            <a:r>
              <a:rPr lang="en-IN" sz="2800" dirty="0" smtClean="0">
                <a:latin typeface="Times New Roman" pitchFamily="18" charset="0"/>
                <a:cs typeface="Times New Roman" pitchFamily="18" charset="0"/>
              </a:rPr>
              <a:t>an track User </a:t>
            </a:r>
          </a:p>
          <a:p>
            <a:r>
              <a:rPr lang="en-IN" sz="2800" dirty="0" smtClean="0">
                <a:latin typeface="Times New Roman" pitchFamily="18" charset="0"/>
                <a:cs typeface="Times New Roman" pitchFamily="18" charset="0"/>
              </a:rPr>
              <a:t>Client Can Delete Cookies</a:t>
            </a:r>
          </a:p>
          <a:p>
            <a:r>
              <a:rPr lang="en-IN" sz="2800" dirty="0" smtClean="0">
                <a:latin typeface="Times New Roman" pitchFamily="18" charset="0"/>
                <a:cs typeface="Times New Roman" pitchFamily="18" charset="0"/>
              </a:rPr>
              <a:t>Client can Manipulate Cookies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75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Cookies Limitation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lstStyle/>
          <a:p>
            <a:r>
              <a:rPr lang="en-IN" dirty="0" smtClean="0">
                <a:latin typeface="Times New Roman" pitchFamily="18" charset="0"/>
                <a:cs typeface="Times New Roman" pitchFamily="18" charset="0"/>
              </a:rPr>
              <a:t>Support HTML4 / HTML 5</a:t>
            </a:r>
          </a:p>
          <a:p>
            <a:r>
              <a:rPr lang="en-IN" dirty="0" smtClean="0">
                <a:latin typeface="Times New Roman" pitchFamily="18" charset="0"/>
                <a:cs typeface="Times New Roman" pitchFamily="18" charset="0"/>
              </a:rPr>
              <a:t>Each cookie can contain 4kb Data</a:t>
            </a:r>
          </a:p>
          <a:p>
            <a:r>
              <a:rPr lang="en-IN" dirty="0" smtClean="0">
                <a:latin typeface="Times New Roman" pitchFamily="18" charset="0"/>
                <a:cs typeface="Times New Roman" pitchFamily="18" charset="0"/>
              </a:rPr>
              <a:t>Cookies can be stored in Browser and server</a:t>
            </a:r>
          </a:p>
          <a:p>
            <a:r>
              <a:rPr lang="en-IN" dirty="0" smtClean="0">
                <a:latin typeface="Times New Roman" pitchFamily="18" charset="0"/>
                <a:cs typeface="Times New Roman" pitchFamily="18" charset="0"/>
              </a:rPr>
              <a:t>It is sent with each request</a:t>
            </a:r>
          </a:p>
        </p:txBody>
      </p:sp>
    </p:spTree>
    <p:extLst>
      <p:ext uri="{BB962C8B-B14F-4D97-AF65-F5344CB8AC3E}">
        <p14:creationId xmlns:p14="http://schemas.microsoft.com/office/powerpoint/2010/main" xmlns="" val="419934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1026" name="Picture 2" descr="C:\Users\RK\Downloads\Hotel.jpe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7996" t="15074" r="8577" b="10430"/>
          <a:stretch/>
        </p:blipFill>
        <p:spPr bwMode="auto">
          <a:xfrm>
            <a:off x="5351833" y="971550"/>
            <a:ext cx="2572967" cy="1778374"/>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1141725" y="2384555"/>
            <a:ext cx="918972" cy="88513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ight Arrow 3"/>
          <p:cNvSpPr/>
          <p:nvPr/>
        </p:nvSpPr>
        <p:spPr>
          <a:xfrm rot="21235151">
            <a:off x="2151433" y="2266950"/>
            <a:ext cx="3200400" cy="3048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1792818" y="883444"/>
            <a:ext cx="1229824" cy="1231106"/>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pPr algn="ctr"/>
            <a:r>
              <a:rPr lang="en-IN" b="1" u="sng" dirty="0" smtClean="0">
                <a:latin typeface="Times New Roman" pitchFamily="18" charset="0"/>
                <a:cs typeface="Times New Roman" pitchFamily="18" charset="0"/>
              </a:rPr>
              <a:t>Notes</a:t>
            </a:r>
          </a:p>
          <a:p>
            <a:pPr algn="ctr"/>
            <a:r>
              <a:rPr lang="en-IN" sz="1400" dirty="0" smtClean="0">
                <a:latin typeface="Times New Roman" pitchFamily="18" charset="0"/>
                <a:cs typeface="Times New Roman" pitchFamily="18" charset="0"/>
              </a:rPr>
              <a:t>No 12345</a:t>
            </a:r>
          </a:p>
          <a:p>
            <a:pPr algn="ctr"/>
            <a:r>
              <a:rPr lang="en-IN" sz="1400" dirty="0" smtClean="0">
                <a:latin typeface="Times New Roman" pitchFamily="18" charset="0"/>
                <a:cs typeface="Times New Roman" pitchFamily="18" charset="0"/>
              </a:rPr>
              <a:t>New </a:t>
            </a:r>
            <a:r>
              <a:rPr lang="en-IN" sz="1400" dirty="0" err="1" smtClean="0">
                <a:latin typeface="Times New Roman" pitchFamily="18" charset="0"/>
                <a:cs typeface="Times New Roman" pitchFamily="18" charset="0"/>
              </a:rPr>
              <a:t>Bedsheet</a:t>
            </a:r>
            <a:endParaRPr lang="en-IN" sz="1400" dirty="0" smtClean="0">
              <a:latin typeface="Times New Roman" pitchFamily="18" charset="0"/>
              <a:cs typeface="Times New Roman" pitchFamily="18" charset="0"/>
            </a:endParaRPr>
          </a:p>
          <a:p>
            <a:pPr algn="ctr"/>
            <a:r>
              <a:rPr lang="en-IN" sz="1400" dirty="0" smtClean="0">
                <a:latin typeface="Times New Roman" pitchFamily="18" charset="0"/>
                <a:cs typeface="Times New Roman" pitchFamily="18" charset="0"/>
              </a:rPr>
              <a:t>Room No. 45</a:t>
            </a:r>
          </a:p>
          <a:p>
            <a:pPr algn="ctr"/>
            <a:r>
              <a:rPr lang="en-IN" sz="1400" dirty="0" smtClean="0">
                <a:latin typeface="Times New Roman" pitchFamily="18" charset="0"/>
                <a:cs typeface="Times New Roman" pitchFamily="18" charset="0"/>
              </a:rPr>
              <a:t>Food </a:t>
            </a:r>
            <a:r>
              <a:rPr lang="en-IN" sz="1400" dirty="0" err="1" smtClean="0">
                <a:latin typeface="Times New Roman" pitchFamily="18" charset="0"/>
                <a:cs typeface="Times New Roman" pitchFamily="18" charset="0"/>
              </a:rPr>
              <a:t>Paneer</a:t>
            </a:r>
            <a:endParaRPr lang="en-IN" dirty="0">
              <a:latin typeface="Times New Roman" pitchFamily="18" charset="0"/>
              <a:cs typeface="Times New Roman" pitchFamily="18" charset="0"/>
            </a:endParaRPr>
          </a:p>
        </p:txBody>
      </p:sp>
      <p:pic>
        <p:nvPicPr>
          <p:cNvPr id="1029" name="Picture 5" descr="C:\Users\RK\Downloads\Home1.jpe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41112" t="8584" b="20437"/>
          <a:stretch/>
        </p:blipFill>
        <p:spPr bwMode="auto">
          <a:xfrm>
            <a:off x="5486400" y="2952750"/>
            <a:ext cx="2200254" cy="149176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ight Arrow 5"/>
          <p:cNvSpPr/>
          <p:nvPr/>
        </p:nvSpPr>
        <p:spPr>
          <a:xfrm rot="1085997">
            <a:off x="2067615" y="3299365"/>
            <a:ext cx="3463316" cy="264956"/>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238899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2"/>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animEffect transition="in" filter="wipe(down)">
                                      <p:cBhvr>
                                        <p:cTn id="33" dur="500"/>
                                        <p:tgtEl>
                                          <p:spTgt spid="102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sp>
        <p:nvSpPr>
          <p:cNvPr id="11" name="Rectangle 10"/>
          <p:cNvSpPr/>
          <p:nvPr/>
        </p:nvSpPr>
        <p:spPr>
          <a:xfrm>
            <a:off x="4953000" y="2800350"/>
            <a:ext cx="1600200" cy="10287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err="1" smtClean="0"/>
              <a:t>CdacJaipur</a:t>
            </a:r>
            <a:endParaRPr lang="en-IN" dirty="0"/>
          </a:p>
        </p:txBody>
      </p:sp>
      <p:cxnSp>
        <p:nvCxnSpPr>
          <p:cNvPr id="9" name="Straight Arrow Connector 8"/>
          <p:cNvCxnSpPr>
            <a:stCxn id="3075"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2834030" y="2800350"/>
            <a:ext cx="2042770" cy="51435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244112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How Cookie Works</a:t>
            </a:r>
            <a:endParaRPr lang="en-IN" sz="4000" b="1" u="sng" dirty="0">
              <a:latin typeface="Times New Roman" pitchFamily="18" charset="0"/>
              <a:cs typeface="Times New Roman" pitchFamily="18" charset="0"/>
            </a:endParaRPr>
          </a:p>
        </p:txBody>
      </p:sp>
      <p:pic>
        <p:nvPicPr>
          <p:cNvPr id="3075"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7" name="Rectangle 6"/>
          <p:cNvSpPr/>
          <p:nvPr/>
        </p:nvSpPr>
        <p:spPr>
          <a:xfrm>
            <a:off x="4343400" y="2023504"/>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latin typeface="Times New Roman" pitchFamily="18" charset="0"/>
                <a:cs typeface="Times New Roman" pitchFamily="18" charset="0"/>
              </a:rPr>
              <a:t>Flipkart</a:t>
            </a:r>
            <a:endParaRPr lang="en-IN" dirty="0">
              <a:latin typeface="Times New Roman" pitchFamily="18" charset="0"/>
              <a:cs typeface="Times New Roman" pitchFamily="18" charset="0"/>
            </a:endParaRPr>
          </a:p>
        </p:txBody>
      </p:sp>
      <p:cxnSp>
        <p:nvCxnSpPr>
          <p:cNvPr id="9" name="Straight Arrow Connector 8"/>
          <p:cNvCxnSpPr>
            <a:stCxn id="3075" idx="3"/>
          </p:cNvCxnSpPr>
          <p:nvPr/>
        </p:nvCxnSpPr>
        <p:spPr>
          <a:xfrm>
            <a:off x="2834030" y="2567178"/>
            <a:ext cx="150937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 name="Rectangle 2"/>
          <p:cNvSpPr/>
          <p:nvPr/>
        </p:nvSpPr>
        <p:spPr>
          <a:xfrm>
            <a:off x="7010400" y="2192238"/>
            <a:ext cx="1219200" cy="6843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smtClean="0">
                <a:latin typeface="Times New Roman" pitchFamily="18" charset="0"/>
                <a:cs typeface="Times New Roman" pitchFamily="18" charset="0"/>
              </a:rPr>
              <a:t>3</a:t>
            </a:r>
            <a:r>
              <a:rPr lang="en-IN" sz="1600" baseline="30000" dirty="0" smtClean="0">
                <a:latin typeface="Times New Roman" pitchFamily="18" charset="0"/>
                <a:cs typeface="Times New Roman" pitchFamily="18" charset="0"/>
              </a:rPr>
              <a:t>rd</a:t>
            </a:r>
            <a:r>
              <a:rPr lang="en-IN" sz="1600" dirty="0" smtClean="0">
                <a:latin typeface="Times New Roman" pitchFamily="18" charset="0"/>
                <a:cs typeface="Times New Roman" pitchFamily="18" charset="0"/>
              </a:rPr>
              <a:t> Party Cookies</a:t>
            </a:r>
            <a:endParaRPr lang="en-IN" sz="1600" dirty="0">
              <a:latin typeface="Times New Roman" pitchFamily="18" charset="0"/>
              <a:cs typeface="Times New Roman" pitchFamily="18" charset="0"/>
            </a:endParaRPr>
          </a:p>
        </p:txBody>
      </p:sp>
      <p:cxnSp>
        <p:nvCxnSpPr>
          <p:cNvPr id="8" name="Straight Connector 7"/>
          <p:cNvCxnSpPr>
            <a:stCxn id="7" idx="3"/>
            <a:endCxn id="3" idx="1"/>
          </p:cNvCxnSpPr>
          <p:nvPr/>
        </p:nvCxnSpPr>
        <p:spPr>
          <a:xfrm flipV="1">
            <a:off x="5943600" y="2534394"/>
            <a:ext cx="1066800" cy="346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343400" y="2023504"/>
            <a:ext cx="1600200" cy="10287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t>CdacJaipur</a:t>
            </a:r>
            <a:endParaRPr lang="en-IN" dirty="0"/>
          </a:p>
        </p:txBody>
      </p:sp>
      <p:sp>
        <p:nvSpPr>
          <p:cNvPr id="10" name="Rectangle 9"/>
          <p:cNvSpPr/>
          <p:nvPr/>
        </p:nvSpPr>
        <p:spPr>
          <a:xfrm>
            <a:off x="4838700" y="2077938"/>
            <a:ext cx="6096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Ads</a:t>
            </a:r>
            <a:endParaRPr lang="en-IN" dirty="0"/>
          </a:p>
        </p:txBody>
      </p:sp>
      <p:sp>
        <p:nvSpPr>
          <p:cNvPr id="12" name="TextBox 11"/>
          <p:cNvSpPr txBox="1"/>
          <p:nvPr/>
        </p:nvSpPr>
        <p:spPr>
          <a:xfrm>
            <a:off x="6705600" y="1200149"/>
            <a:ext cx="1621406"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n-IN" dirty="0" smtClean="0">
                <a:latin typeface="Times New Roman" pitchFamily="18" charset="0"/>
                <a:cs typeface="Times New Roman" pitchFamily="18" charset="0"/>
              </a:rPr>
              <a:t>Advertisement </a:t>
            </a:r>
          </a:p>
          <a:p>
            <a:pPr algn="ctr"/>
            <a:r>
              <a:rPr lang="en-IN" dirty="0" smtClean="0">
                <a:latin typeface="Times New Roman" pitchFamily="18" charset="0"/>
                <a:cs typeface="Times New Roman" pitchFamily="18" charset="0"/>
              </a:rPr>
              <a:t>Company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9392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3" grpId="0" animBg="1"/>
      <p:bldP spid="14"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How Dangerous Cookies are</a:t>
            </a:r>
            <a:endParaRPr lang="en-IN" sz="4000" b="1" u="sng" dirty="0">
              <a:latin typeface="Times New Roman" pitchFamily="18" charset="0"/>
              <a:cs typeface="Times New Roman" pitchFamily="18" charset="0"/>
            </a:endParaRPr>
          </a:p>
        </p:txBody>
      </p:sp>
      <p:pic>
        <p:nvPicPr>
          <p:cNvPr id="4" name="Picture 3" descr="C:\Program Files (x86)\Microsoft Office\MEDIA\CAGCAT10\j0292982.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657350"/>
            <a:ext cx="1843430" cy="18196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525029" y="2038350"/>
            <a:ext cx="77457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IN" sz="1400" dirty="0" smtClean="0">
                <a:latin typeface="Times New Roman" pitchFamily="18" charset="0"/>
                <a:cs typeface="Times New Roman" pitchFamily="18" charset="0"/>
              </a:rPr>
              <a:t>Cookies</a:t>
            </a:r>
            <a:endParaRPr lang="en-IN" sz="1400" dirty="0">
              <a:latin typeface="Times New Roman" pitchFamily="18" charset="0"/>
              <a:cs typeface="Times New Roman" pitchFamily="18" charset="0"/>
            </a:endParaRPr>
          </a:p>
        </p:txBody>
      </p:sp>
      <p:sp>
        <p:nvSpPr>
          <p:cNvPr id="6" name="Rectangle 5"/>
          <p:cNvSpPr/>
          <p:nvPr/>
        </p:nvSpPr>
        <p:spPr>
          <a:xfrm>
            <a:off x="4953000" y="1298377"/>
            <a:ext cx="1600200" cy="10287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err="1" smtClean="0"/>
              <a:t>Flipkart</a:t>
            </a:r>
            <a:endParaRPr lang="en-IN" dirty="0"/>
          </a:p>
        </p:txBody>
      </p:sp>
      <p:cxnSp>
        <p:nvCxnSpPr>
          <p:cNvPr id="7" name="Straight Arrow Connector 6"/>
          <p:cNvCxnSpPr>
            <a:stCxn id="4" idx="3"/>
          </p:cNvCxnSpPr>
          <p:nvPr/>
        </p:nvCxnSpPr>
        <p:spPr>
          <a:xfrm flipV="1">
            <a:off x="2834030" y="1812727"/>
            <a:ext cx="2042770" cy="75445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424640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IN" b="1" u="sng" dirty="0" smtClean="0">
                <a:latin typeface="Times New Roman" pitchFamily="18" charset="0"/>
                <a:cs typeface="Times New Roman" pitchFamily="18" charset="0"/>
              </a:rPr>
              <a:t>Type of Cookies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400" dirty="0" smtClean="0">
                <a:latin typeface="Times New Roman" pitchFamily="18" charset="0"/>
                <a:cs typeface="Times New Roman" pitchFamily="18" charset="0"/>
              </a:rPr>
              <a:t>Session Cookies – Cookies that are set without the expires field are called session cookies. It is destroyed when the user quits the browser. </a:t>
            </a:r>
          </a:p>
          <a:p>
            <a:pPr marL="0" indent="0">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Persistent Cookies – The browser keeps it up until their expiration date is reached.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642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PHP Cookie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PHP transparently supports HTTP cookies. Cookies are a mechanism for storing data in the remote browser and thus tracking or identifying return users. Cookies are part of the HTTP header</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You can see Cookies in Google Chrome by following </a:t>
            </a:r>
          </a:p>
          <a:p>
            <a:pPr marL="0" indent="0">
              <a:buNone/>
            </a:pPr>
            <a:r>
              <a:rPr lang="en-US" sz="2000" dirty="0" smtClean="0">
                <a:latin typeface="Times New Roman" pitchFamily="18" charset="0"/>
                <a:cs typeface="Times New Roman" pitchFamily="18" charset="0"/>
              </a:rPr>
              <a:t>chrome://settings/content/cookies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001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Creating Cookies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lnSpcReduction="10000"/>
          </a:bodyPr>
          <a:lstStyle/>
          <a:p>
            <a:pPr marL="0" indent="0">
              <a:buNone/>
            </a:pPr>
            <a:r>
              <a:rPr lang="en-US" sz="1400" b="1" dirty="0" err="1" smtClean="0">
                <a:latin typeface="Times New Roman" pitchFamily="18" charset="0"/>
                <a:cs typeface="Times New Roman" pitchFamily="18" charset="0"/>
              </a:rPr>
              <a:t>setCookie</a:t>
            </a:r>
            <a:r>
              <a:rPr lang="en-US" sz="1400" b="1"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setCookie</a:t>
            </a:r>
            <a:r>
              <a:rPr lang="en-US" sz="1400" dirty="0" smtClean="0">
                <a:latin typeface="Times New Roman" pitchFamily="18" charset="0"/>
                <a:cs typeface="Times New Roman" pitchFamily="18" charset="0"/>
              </a:rPr>
              <a:t>() is used </a:t>
            </a:r>
            <a:r>
              <a:rPr lang="en-US" sz="1400" dirty="0">
                <a:latin typeface="Times New Roman" pitchFamily="18" charset="0"/>
                <a:cs typeface="Times New Roman" pitchFamily="18" charset="0"/>
              </a:rPr>
              <a:t>to set/create/sent cookies. </a:t>
            </a:r>
            <a:r>
              <a:rPr lang="en-US" sz="1400" dirty="0" smtClean="0">
                <a:latin typeface="Times New Roman" pitchFamily="18" charset="0"/>
                <a:cs typeface="Times New Roman" pitchFamily="18" charset="0"/>
              </a:rPr>
              <a:t>This function </a:t>
            </a:r>
            <a:r>
              <a:rPr lang="en-US" sz="1400" dirty="0">
                <a:latin typeface="Times New Roman" pitchFamily="18" charset="0"/>
                <a:cs typeface="Times New Roman" pitchFamily="18" charset="0"/>
              </a:rPr>
              <a:t>must appear before the &lt;html&gt; tag</a:t>
            </a:r>
            <a:r>
              <a:rPr lang="en-US" sz="1400" dirty="0" smtClean="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Syntax: - </a:t>
            </a:r>
            <a:r>
              <a:rPr lang="en-US" sz="1400" dirty="0" err="1" smtClean="0">
                <a:latin typeface="Times New Roman" pitchFamily="18" charset="0"/>
                <a:cs typeface="Times New Roman" pitchFamily="18" charset="0"/>
              </a:rPr>
              <a:t>setCookie</a:t>
            </a:r>
            <a:r>
              <a:rPr lang="en-US" sz="1400" dirty="0" smtClean="0">
                <a:latin typeface="Times New Roman" pitchFamily="18" charset="0"/>
                <a:cs typeface="Times New Roman" pitchFamily="18" charset="0"/>
              </a:rPr>
              <a:t>(name</a:t>
            </a:r>
            <a:r>
              <a:rPr lang="en-US" sz="1400" dirty="0">
                <a:latin typeface="Times New Roman" pitchFamily="18" charset="0"/>
                <a:cs typeface="Times New Roman" pitchFamily="18" charset="0"/>
              </a:rPr>
              <a:t>, value, expire, path, domain, </a:t>
            </a:r>
            <a:r>
              <a:rPr lang="en-US" sz="1400" dirty="0" smtClean="0">
                <a:latin typeface="Times New Roman" pitchFamily="18" charset="0"/>
                <a:cs typeface="Times New Roman" pitchFamily="18" charset="0"/>
              </a:rPr>
              <a:t>secure, </a:t>
            </a:r>
            <a:r>
              <a:rPr lang="en-US" sz="1400" dirty="0" err="1" smtClean="0">
                <a:latin typeface="Times New Roman" pitchFamily="18" charset="0"/>
                <a:cs typeface="Times New Roman" pitchFamily="18" charset="0"/>
              </a:rPr>
              <a:t>httponly</a:t>
            </a:r>
            <a:r>
              <a:rPr lang="en-US" sz="1400" dirty="0" smtClean="0">
                <a:latin typeface="Times New Roman" pitchFamily="18" charset="0"/>
                <a:cs typeface="Times New Roman" pitchFamily="18" charset="0"/>
              </a:rPr>
              <a:t>);</a:t>
            </a:r>
          </a:p>
          <a:p>
            <a:pPr marL="0" indent="0">
              <a:buNone/>
            </a:pPr>
            <a:r>
              <a:rPr lang="en-US" sz="1400" dirty="0" smtClean="0">
                <a:latin typeface="Times New Roman" pitchFamily="18" charset="0"/>
                <a:cs typeface="Times New Roman" pitchFamily="18" charset="0"/>
              </a:rPr>
              <a:t>Ex: - </a:t>
            </a:r>
            <a:r>
              <a:rPr lang="en-IN" sz="1400" dirty="0" err="1">
                <a:latin typeface="Times New Roman" pitchFamily="18" charset="0"/>
                <a:cs typeface="Times New Roman" pitchFamily="18" charset="0"/>
              </a:rPr>
              <a:t>setCookie</a:t>
            </a:r>
            <a:r>
              <a:rPr lang="en-IN" sz="1400" dirty="0">
                <a:latin typeface="Times New Roman" pitchFamily="18" charset="0"/>
                <a:cs typeface="Times New Roman" pitchFamily="18" charset="0"/>
              </a:rPr>
              <a:t>( “username”, “geeky</a:t>
            </a:r>
            <a:r>
              <a:rPr lang="en-IN"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Where, </a:t>
            </a:r>
          </a:p>
          <a:p>
            <a:pPr marL="0" indent="0">
              <a:buNone/>
            </a:pPr>
            <a:r>
              <a:rPr lang="en-US" sz="1400" dirty="0" smtClean="0">
                <a:latin typeface="Times New Roman" pitchFamily="18" charset="0"/>
                <a:cs typeface="Times New Roman" pitchFamily="18" charset="0"/>
              </a:rPr>
              <a:t>Name </a:t>
            </a:r>
            <a:r>
              <a:rPr lang="en-US" sz="1400" dirty="0">
                <a:latin typeface="Times New Roman" pitchFamily="18" charset="0"/>
                <a:cs typeface="Times New Roman" pitchFamily="18" charset="0"/>
              </a:rPr>
              <a:t>− This is the name of the cookie</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Value − This sets the value of cookie. This value is stored on the clients computer.</a:t>
            </a:r>
          </a:p>
          <a:p>
            <a:pPr marL="0" indent="0">
              <a:buNone/>
            </a:pPr>
            <a:r>
              <a:rPr lang="en-US" sz="1400" i="1" dirty="0" smtClean="0">
                <a:latin typeface="Times New Roman" pitchFamily="18" charset="0"/>
                <a:cs typeface="Times New Roman" pitchFamily="18" charset="0"/>
              </a:rPr>
              <a:t>name and value is required to set cookie. </a:t>
            </a:r>
          </a:p>
          <a:p>
            <a:pPr marL="0" indent="0">
              <a:buNone/>
            </a:pPr>
            <a:endParaRPr lang="en-US" sz="1400" dirty="0" smtClean="0">
              <a:latin typeface="Times New Roman" pitchFamily="18" charset="0"/>
              <a:cs typeface="Times New Roman" pitchFamily="18" charset="0"/>
            </a:endParaRPr>
          </a:p>
          <a:p>
            <a:pPr marL="0" indent="0">
              <a:buNone/>
            </a:pPr>
            <a:r>
              <a:rPr lang="en-IN" sz="1400" b="1" u="sng" dirty="0" smtClean="0">
                <a:latin typeface="Times New Roman" pitchFamily="18" charset="0"/>
                <a:cs typeface="Times New Roman" pitchFamily="18" charset="0"/>
              </a:rPr>
              <a:t>Optional </a:t>
            </a:r>
            <a:r>
              <a:rPr lang="en-IN" sz="1400" b="1" u="sng" dirty="0">
                <a:latin typeface="Times New Roman" pitchFamily="18" charset="0"/>
                <a:cs typeface="Times New Roman" pitchFamily="18" charset="0"/>
              </a:rPr>
              <a:t>Cookies Attribute:-</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expire</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Path</a:t>
            </a:r>
          </a:p>
          <a:p>
            <a:pPr marL="0" indent="0">
              <a:buNone/>
            </a:pPr>
            <a:r>
              <a:rPr lang="en-IN" sz="1400" dirty="0" smtClean="0">
                <a:latin typeface="Times New Roman" pitchFamily="18" charset="0"/>
                <a:cs typeface="Times New Roman" pitchFamily="18" charset="0"/>
              </a:rPr>
              <a:t>domain</a:t>
            </a:r>
            <a:endParaRPr lang="en-IN" sz="1400" dirty="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Secure</a:t>
            </a:r>
          </a:p>
          <a:p>
            <a:pPr marL="0" indent="0">
              <a:buNone/>
            </a:pPr>
            <a:r>
              <a:rPr lang="en-US" sz="1400" dirty="0" err="1" smtClean="0">
                <a:latin typeface="Times New Roman" pitchFamily="18" charset="0"/>
                <a:cs typeface="Times New Roman" pitchFamily="18" charset="0"/>
              </a:rPr>
              <a:t>httponly</a:t>
            </a:r>
            <a:endParaRPr lang="en-IN" sz="1400" dirty="0">
              <a:latin typeface="Times New Roman" pitchFamily="18" charset="0"/>
              <a:cs typeface="Times New Roman" pitchFamily="18" charset="0"/>
            </a:endParaRPr>
          </a:p>
          <a:p>
            <a:pPr marL="0" indent="0">
              <a:buNone/>
            </a:pPr>
            <a:endParaRPr lang="en-IN" sz="14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Whenever you omit the optional cookie fields, the browser fills them in automatically with reasonable defaults.</a:t>
            </a:r>
          </a:p>
          <a:p>
            <a:pPr marL="0" indent="0">
              <a:buNone/>
            </a:pPr>
            <a:endParaRPr lang="en-US" sz="1400" dirty="0" smtClean="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6856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b="1" u="sng" dirty="0" smtClean="0">
                <a:latin typeface="Times New Roman" pitchFamily="18" charset="0"/>
                <a:cs typeface="Times New Roman" pitchFamily="18" charset="0"/>
              </a:rPr>
              <a:t>expire</a:t>
            </a:r>
            <a:endParaRPr lang="en-IN" b="1" u="sng"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600" dirty="0">
                <a:latin typeface="Times New Roman" pitchFamily="18" charset="0"/>
                <a:cs typeface="Times New Roman" pitchFamily="18" charset="0"/>
              </a:rPr>
              <a:t>It describes the time when cookie will be expire. If this parameter is not set or set 0 then cookie will automatically expire when the Web Browser is closed</a:t>
            </a:r>
            <a:r>
              <a:rPr lang="en-US" sz="1600" dirty="0" smtClean="0">
                <a:latin typeface="Times New Roman" pitchFamily="18" charset="0"/>
                <a:cs typeface="Times New Roman" pitchFamily="18" charset="0"/>
              </a:rPr>
              <a:t>.</a:t>
            </a:r>
          </a:p>
          <a:p>
            <a:pPr marL="0" indent="0">
              <a:buNone/>
            </a:pPr>
            <a:r>
              <a:rPr lang="en-IN" sz="1800" dirty="0" smtClean="0">
                <a:latin typeface="Times New Roman" pitchFamily="18" charset="0"/>
                <a:cs typeface="Times New Roman" pitchFamily="18" charset="0"/>
              </a:rPr>
              <a:t>Type of cookies: -</a:t>
            </a:r>
          </a:p>
          <a:p>
            <a:r>
              <a:rPr lang="en-IN" sz="1800" dirty="0" smtClean="0">
                <a:latin typeface="Times New Roman" pitchFamily="18" charset="0"/>
                <a:cs typeface="Times New Roman" pitchFamily="18" charset="0"/>
              </a:rPr>
              <a:t>Session </a:t>
            </a:r>
            <a:r>
              <a:rPr lang="en-IN" sz="1800" dirty="0">
                <a:latin typeface="Times New Roman" pitchFamily="18" charset="0"/>
                <a:cs typeface="Times New Roman" pitchFamily="18" charset="0"/>
              </a:rPr>
              <a:t>Cookies – Cookies that are set without the </a:t>
            </a:r>
            <a:r>
              <a:rPr lang="en-IN" sz="1800" dirty="0" smtClean="0">
                <a:latin typeface="Times New Roman" pitchFamily="18" charset="0"/>
                <a:cs typeface="Times New Roman" pitchFamily="18" charset="0"/>
              </a:rPr>
              <a:t>expire </a:t>
            </a:r>
            <a:r>
              <a:rPr lang="en-IN" sz="1800" dirty="0">
                <a:latin typeface="Times New Roman" pitchFamily="18" charset="0"/>
                <a:cs typeface="Times New Roman" pitchFamily="18" charset="0"/>
              </a:rPr>
              <a:t>field are called session cookies. It is destroyed when the user quits the browser. </a:t>
            </a:r>
          </a:p>
          <a:p>
            <a:r>
              <a:rPr lang="en-IN" sz="1800" dirty="0">
                <a:latin typeface="Times New Roman" pitchFamily="18" charset="0"/>
                <a:cs typeface="Times New Roman" pitchFamily="18" charset="0"/>
              </a:rPr>
              <a:t>Persistent Cookies – The browser keeps it up until their expiration date is reached</a:t>
            </a:r>
            <a:r>
              <a:rPr lang="en-IN" sz="1800" dirty="0" smtClean="0">
                <a:latin typeface="Times New Roman" pitchFamily="18" charset="0"/>
                <a:cs typeface="Times New Roman" pitchFamily="18" charset="0"/>
              </a:rPr>
              <a:t>.</a:t>
            </a:r>
          </a:p>
          <a:p>
            <a:pPr marL="0" indent="0">
              <a:buNone/>
            </a:pPr>
            <a:endParaRPr lang="en-IN" sz="18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Ex</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setCookie</a:t>
            </a:r>
            <a:r>
              <a:rPr lang="en-IN" sz="1600" dirty="0">
                <a:latin typeface="Times New Roman" pitchFamily="18" charset="0"/>
                <a:cs typeface="Times New Roman" pitchFamily="18" charset="0"/>
              </a:rPr>
              <a:t>( “username”, </a:t>
            </a:r>
            <a:r>
              <a:rPr lang="en-IN" sz="1600" dirty="0" smtClean="0">
                <a:latin typeface="Times New Roman" pitchFamily="18" charset="0"/>
                <a:cs typeface="Times New Roman" pitchFamily="18" charset="0"/>
              </a:rPr>
              <a:t>“</a:t>
            </a:r>
            <a:r>
              <a:rPr lang="en-IN" sz="1600" dirty="0" err="1" smtClean="0">
                <a:latin typeface="Times New Roman" pitchFamily="18" charset="0"/>
                <a:cs typeface="Times New Roman" pitchFamily="18" charset="0"/>
              </a:rPr>
              <a:t>Cdac</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time()+60*60*24*10); 	// 10 days</a:t>
            </a:r>
            <a:endParaRPr lang="en-IN" sz="14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1837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850</Words>
  <Application>Microsoft Office PowerPoint</Application>
  <PresentationFormat>On-screen Show (16:9)</PresentationFormat>
  <Paragraphs>104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Cookies</vt:lpstr>
      <vt:lpstr>How Cookie Works</vt:lpstr>
      <vt:lpstr>How Cookie Works</vt:lpstr>
      <vt:lpstr>How Cookie Works</vt:lpstr>
      <vt:lpstr>How Dangerous Cookies are</vt:lpstr>
      <vt:lpstr>Type of Cookies</vt:lpstr>
      <vt:lpstr>PHP Cookie</vt:lpstr>
      <vt:lpstr>Creating Cookies</vt:lpstr>
      <vt:lpstr>expire</vt:lpstr>
      <vt:lpstr>domain</vt:lpstr>
      <vt:lpstr>path</vt:lpstr>
      <vt:lpstr>secure</vt:lpstr>
      <vt:lpstr>httponly</vt:lpstr>
      <vt:lpstr>Reading/Accessing Cookie</vt:lpstr>
      <vt:lpstr>Replace/Append Cookies</vt:lpstr>
      <vt:lpstr>Deleting Cookies</vt:lpstr>
      <vt:lpstr>Cookies Security Issues</vt:lpstr>
      <vt:lpstr>Cookies Limitation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dc:title>
  <dc:creator>RK</dc:creator>
  <cp:lastModifiedBy>Windows User</cp:lastModifiedBy>
  <cp:revision>38</cp:revision>
  <dcterms:created xsi:type="dcterms:W3CDTF">2006-08-16T00:00:00Z</dcterms:created>
  <dcterms:modified xsi:type="dcterms:W3CDTF">2019-12-21T08:06:14Z</dcterms:modified>
</cp:coreProperties>
</file>